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5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6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7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1"/>
  </p:notesMasterIdLst>
  <p:sldIdLst>
    <p:sldId id="1784" r:id="rId3"/>
    <p:sldId id="1982" r:id="rId4"/>
    <p:sldId id="2257" r:id="rId5"/>
    <p:sldId id="2258" r:id="rId6"/>
    <p:sldId id="2259" r:id="rId7"/>
    <p:sldId id="2070" r:id="rId8"/>
    <p:sldId id="2514" r:id="rId9"/>
    <p:sldId id="251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0C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HIGH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388922702373707E-2"/>
                  <c:y val="-3.1617778402941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C6F-4002-BF54-D53CD5FDEE06}"/>
                </c:ext>
              </c:extLst>
            </c:dLbl>
            <c:dLbl>
              <c:idx val="1"/>
              <c:layout>
                <c:manualLayout>
                  <c:x val="-2.7388922702373735E-2"/>
                  <c:y val="-2.63481486691176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C6F-4002-BF54-D53CD5FDEE06}"/>
                </c:ext>
              </c:extLst>
            </c:dLbl>
            <c:dLbl>
              <c:idx val="2"/>
              <c:layout>
                <c:manualLayout>
                  <c:x val="-2.8910529519172244E-2"/>
                  <c:y val="-3.1617778402941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C6F-4002-BF54-D53CD5FDEE06}"/>
                </c:ext>
              </c:extLst>
            </c:dLbl>
            <c:dLbl>
              <c:idx val="3"/>
              <c:layout>
                <c:manualLayout>
                  <c:x val="-3.195374315276938E-2"/>
                  <c:y val="-3.1617778402941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C6F-4002-BF54-D53CD5FDEE06}"/>
                </c:ext>
              </c:extLst>
            </c:dLbl>
            <c:dLbl>
              <c:idx val="4"/>
              <c:layout>
                <c:manualLayout>
                  <c:x val="-2.4859513692510358E-2"/>
                  <c:y val="-2.6348148669117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C6F-4002-BF54-D53CD5FDEE06}"/>
                </c:ext>
              </c:extLst>
            </c:dLbl>
            <c:dLbl>
              <c:idx val="5"/>
              <c:layout>
                <c:manualLayout>
                  <c:x val="-2.4108434277264914E-2"/>
                  <c:y val="-3.1617778402941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C6F-4002-BF54-D53CD5FDEE06}"/>
                </c:ext>
              </c:extLst>
            </c:dLbl>
            <c:dLbl>
              <c:idx val="6"/>
              <c:layout>
                <c:manualLayout>
                  <c:x val="-2.8910529519172244E-2"/>
                  <c:y val="-2.37133338022058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C6F-4002-BF54-D53CD5FDEE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Responsive                to Needs</c:v>
                </c:pt>
                <c:pt idx="1">
                  <c:v>Equipment          Reliability</c:v>
                </c:pt>
                <c:pt idx="2">
                  <c:v>Field Personnel</c:v>
                </c:pt>
                <c:pt idx="3">
                  <c:v>Tech Support &amp; Advice</c:v>
                </c:pt>
                <c:pt idx="4">
                  <c:v>Availability</c:v>
                </c:pt>
                <c:pt idx="5">
                  <c:v>Aftermarket       Services</c:v>
                </c:pt>
                <c:pt idx="6">
                  <c:v>Price</c:v>
                </c:pt>
              </c:strCache>
            </c:strRef>
          </c:cat>
          <c:val>
            <c:numRef>
              <c:f>Sheet1!$B$2:$B$8</c:f>
              <c:numCache>
                <c:formatCode>0.00</c:formatCode>
                <c:ptCount val="7"/>
                <c:pt idx="0">
                  <c:v>9</c:v>
                </c:pt>
                <c:pt idx="1">
                  <c:v>8.74</c:v>
                </c:pt>
                <c:pt idx="2">
                  <c:v>9</c:v>
                </c:pt>
                <c:pt idx="3">
                  <c:v>9</c:v>
                </c:pt>
                <c:pt idx="4">
                  <c:v>8.16</c:v>
                </c:pt>
                <c:pt idx="5">
                  <c:v>8.5299999999999994</c:v>
                </c:pt>
                <c:pt idx="6">
                  <c:v>8.32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C6F-4002-BF54-D53CD5FDEE0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Low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2586756543911356E-2"/>
                  <c:y val="3.16177784029411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C6F-4002-BF54-D53CD5FDEE06}"/>
                </c:ext>
              </c:extLst>
            </c:dLbl>
            <c:dLbl>
              <c:idx val="1"/>
              <c:layout>
                <c:manualLayout>
                  <c:x val="-2.8910529519172275E-2"/>
                  <c:y val="2.8982963536029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C6F-4002-BF54-D53CD5FDEE06}"/>
                </c:ext>
              </c:extLst>
            </c:dLbl>
            <c:dLbl>
              <c:idx val="2"/>
              <c:layout>
                <c:manualLayout>
                  <c:x val="-2.2843689040773395E-2"/>
                  <c:y val="2.8982963536029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C6F-4002-BF54-D53CD5FDEE06}"/>
                </c:ext>
              </c:extLst>
            </c:dLbl>
            <c:dLbl>
              <c:idx val="3"/>
              <c:layout>
                <c:manualLayout>
                  <c:x val="-2.5867315885575167E-2"/>
                  <c:y val="3.161777840294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C6F-4002-BF54-D53CD5FDEE06}"/>
                </c:ext>
              </c:extLst>
            </c:dLbl>
            <c:dLbl>
              <c:idx val="4"/>
              <c:layout>
                <c:manualLayout>
                  <c:x val="-2.4345709068776741E-2"/>
                  <c:y val="3.16177784029411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C6F-4002-BF54-D53CD5FDEE06}"/>
                </c:ext>
              </c:extLst>
            </c:dLbl>
            <c:dLbl>
              <c:idx val="5"/>
              <c:layout>
                <c:manualLayout>
                  <c:x val="-2.7388922702373818E-2"/>
                  <c:y val="2.63481486691176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C6F-4002-BF54-D53CD5FDEE06}"/>
                </c:ext>
              </c:extLst>
            </c:dLbl>
            <c:dLbl>
              <c:idx val="6"/>
              <c:layout>
                <c:manualLayout>
                  <c:x val="-2.4345709068776516E-2"/>
                  <c:y val="2.37133338022058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C6F-4002-BF54-D53CD5FDEE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Responsive                to Needs</c:v>
                </c:pt>
                <c:pt idx="1">
                  <c:v>Equipment          Reliability</c:v>
                </c:pt>
                <c:pt idx="2">
                  <c:v>Field Personnel</c:v>
                </c:pt>
                <c:pt idx="3">
                  <c:v>Tech Support &amp; Advice</c:v>
                </c:pt>
                <c:pt idx="4">
                  <c:v>Availability</c:v>
                </c:pt>
                <c:pt idx="5">
                  <c:v>Aftermarket       Services</c:v>
                </c:pt>
                <c:pt idx="6">
                  <c:v>Price</c:v>
                </c:pt>
              </c:strCache>
            </c:strRef>
          </c:cat>
          <c:val>
            <c:numRef>
              <c:f>Sheet1!$C$2:$C$8</c:f>
              <c:numCache>
                <c:formatCode>0.00</c:formatCode>
                <c:ptCount val="7"/>
                <c:pt idx="0">
                  <c:v>7.59</c:v>
                </c:pt>
                <c:pt idx="1">
                  <c:v>8</c:v>
                </c:pt>
                <c:pt idx="2">
                  <c:v>7</c:v>
                </c:pt>
                <c:pt idx="3">
                  <c:v>7.37</c:v>
                </c:pt>
                <c:pt idx="4">
                  <c:v>7.17</c:v>
                </c:pt>
                <c:pt idx="5">
                  <c:v>7</c:v>
                </c:pt>
                <c:pt idx="6">
                  <c:v>6.93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C6F-4002-BF54-D53CD5FDEE0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SUPPLIER AVG RATING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dash"/>
            <c:size val="19"/>
            <c:spPr>
              <a:solidFill>
                <a:srgbClr val="FFFF00"/>
              </a:solidFill>
              <a:ln w="22225">
                <a:solidFill>
                  <a:srgbClr val="FFFF00"/>
                </a:solidFill>
              </a:ln>
              <a:effectLst/>
            </c:spPr>
          </c:marker>
          <c:cat>
            <c:strRef>
              <c:f>Sheet1!$A$2:$A$8</c:f>
              <c:strCache>
                <c:ptCount val="7"/>
                <c:pt idx="0">
                  <c:v>Responsive                to Needs</c:v>
                </c:pt>
                <c:pt idx="1">
                  <c:v>Equipment          Reliability</c:v>
                </c:pt>
                <c:pt idx="2">
                  <c:v>Field Personnel</c:v>
                </c:pt>
                <c:pt idx="3">
                  <c:v>Tech Support &amp; Advice</c:v>
                </c:pt>
                <c:pt idx="4">
                  <c:v>Availability</c:v>
                </c:pt>
                <c:pt idx="5">
                  <c:v>Aftermarket       Services</c:v>
                </c:pt>
                <c:pt idx="6">
                  <c:v>Price</c:v>
                </c:pt>
              </c:strCache>
            </c:strRef>
          </c:cat>
          <c:val>
            <c:numRef>
              <c:f>Sheet1!$D$2:$D$8</c:f>
              <c:numCache>
                <c:formatCode>0.00</c:formatCode>
                <c:ptCount val="7"/>
                <c:pt idx="0">
                  <c:v>7.93</c:v>
                </c:pt>
                <c:pt idx="1">
                  <c:v>8.15</c:v>
                </c:pt>
                <c:pt idx="2">
                  <c:v>8.02</c:v>
                </c:pt>
                <c:pt idx="3">
                  <c:v>7.9</c:v>
                </c:pt>
                <c:pt idx="4">
                  <c:v>7.5</c:v>
                </c:pt>
                <c:pt idx="5">
                  <c:v>7.67</c:v>
                </c:pt>
                <c:pt idx="6">
                  <c:v>7.3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C6F-4002-BF54-D53CD5FDEE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330200" cap="flat" cmpd="sng" algn="ctr">
              <a:solidFill>
                <a:srgbClr val="002060"/>
              </a:solidFill>
              <a:round/>
            </a:ln>
            <a:effectLst/>
          </c:spPr>
        </c:hiLowLines>
        <c:axId val="1543110512"/>
        <c:axId val="1543110928"/>
      </c:stockChart>
      <c:catAx>
        <c:axId val="1543110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3110928"/>
        <c:crosses val="autoZero"/>
        <c:auto val="1"/>
        <c:lblAlgn val="ctr"/>
        <c:lblOffset val="100"/>
        <c:noMultiLvlLbl val="0"/>
      </c:catAx>
      <c:valAx>
        <c:axId val="1543110928"/>
        <c:scaling>
          <c:orientation val="minMax"/>
          <c:max val="10"/>
          <c:min val="6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3110512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Responsive</a:t>
            </a:r>
            <a:r>
              <a:rPr lang="en-US" sz="1600" baseline="0" dirty="0"/>
              <a:t> to Needs</a:t>
            </a:r>
            <a:endParaRPr lang="en-US" sz="1600" dirty="0"/>
          </a:p>
        </c:rich>
      </c:tx>
      <c:layout>
        <c:manualLayout>
          <c:xMode val="edge"/>
          <c:yMode val="edge"/>
          <c:x val="0.38681961020028927"/>
          <c:y val="3.6322828432909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473417357679051E-2"/>
          <c:y val="3.8487688282849937E-2"/>
          <c:w val="0.92503917338887964"/>
          <c:h val="0.72181663247511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Average</c:v>
                </c:pt>
              </c:strCache>
            </c:strRef>
          </c:tx>
          <c:spPr>
            <a:pattFill prst="pct25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-2.0148055185759971E-17"/>
                  <c:y val="-1.816141421645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7B-49FB-8543-73DDE6A12FD3}"/>
                </c:ext>
              </c:extLst>
            </c:dLbl>
            <c:dLbl>
              <c:idx val="1"/>
              <c:layout>
                <c:manualLayout>
                  <c:x val="4.3959900955227883E-3"/>
                  <c:y val="5.448424264936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44C-4398-8341-D4F7100F8C94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Sheet1!$B$2:$E$2</c:f>
              <c:numCache>
                <c:formatCode>_(* #,##0.00_);_(* \(#,##0.00\);_(* "-"??_);_(@_)</c:formatCode>
                <c:ptCount val="4"/>
                <c:pt idx="0">
                  <c:v>7.15</c:v>
                </c:pt>
                <c:pt idx="1">
                  <c:v>7.42</c:v>
                </c:pt>
                <c:pt idx="2">
                  <c:v>7.69</c:v>
                </c:pt>
                <c:pt idx="3">
                  <c:v>7.93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F3-48CD-981C-092DA7B8A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51384175"/>
        <c:axId val="1029676160"/>
      </c:barChart>
      <c:lineChart>
        <c:grouping val="standard"/>
        <c:varyColors val="0"/>
        <c:ser>
          <c:idx val="2"/>
          <c:order val="1"/>
          <c:tx>
            <c:strRef>
              <c:f>Sheet1!$A$4</c:f>
              <c:strCache>
                <c:ptCount val="1"/>
                <c:pt idx="0">
                  <c:v>Proserv</c:v>
                </c:pt>
              </c:strCache>
            </c:strRef>
          </c:tx>
          <c:spPr>
            <a:ln w="25400" cap="rnd">
              <a:solidFill>
                <a:srgbClr val="C30C3E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Sheet1!$B$4:$E$4</c:f>
              <c:numCache>
                <c:formatCode>_(* #,##0.00_);_(* \(#,##0.00\);_(* "-"??_);_(@_)</c:formatCode>
                <c:ptCount val="4"/>
                <c:pt idx="0">
                  <c:v>7.78</c:v>
                </c:pt>
                <c:pt idx="1">
                  <c:v>8.2100000000000009</c:v>
                </c:pt>
                <c:pt idx="2">
                  <c:v>8.75</c:v>
                </c:pt>
                <c:pt idx="3">
                  <c:v>8.58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6EF3-48CD-981C-092DA7B8A232}"/>
            </c:ext>
          </c:extLst>
        </c:ser>
        <c:ser>
          <c:idx val="1"/>
          <c:order val="2"/>
          <c:tx>
            <c:strRef>
              <c:f>Sheet1!$A$3</c:f>
              <c:strCache>
                <c:ptCount val="1"/>
                <c:pt idx="0">
                  <c:v>Co A</c:v>
                </c:pt>
              </c:strCache>
            </c:strRef>
          </c:tx>
          <c:spPr>
            <a:ln w="25400" cap="rnd">
              <a:solidFill>
                <a:srgbClr val="02A783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Sheet1!$B$3:$E$3</c:f>
              <c:numCache>
                <c:formatCode>_(* #,##0.00_);_(* \(#,##0.00\);_(* "-"??_);_(@_)</c:formatCode>
                <c:ptCount val="4"/>
                <c:pt idx="0">
                  <c:v>6.63</c:v>
                </c:pt>
                <c:pt idx="1">
                  <c:v>7.06</c:v>
                </c:pt>
                <c:pt idx="2">
                  <c:v>7.39</c:v>
                </c:pt>
                <c:pt idx="3">
                  <c:v>7.59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6EF3-48CD-981C-092DA7B8A232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Co B</c:v>
                </c:pt>
              </c:strCache>
            </c:strRef>
          </c:tx>
          <c:spPr>
            <a:ln w="25400" cap="rnd">
              <a:solidFill>
                <a:srgbClr val="0014CA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Sheet1!$B$5:$E$5</c:f>
              <c:numCache>
                <c:formatCode>_(* #,##0.00_);_(* \(#,##0.00\);_(* "-"??_);_(@_)</c:formatCode>
                <c:ptCount val="4"/>
                <c:pt idx="0">
                  <c:v>7.33</c:v>
                </c:pt>
                <c:pt idx="1">
                  <c:v>7.47</c:v>
                </c:pt>
                <c:pt idx="2">
                  <c:v>7.45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6EF3-48CD-981C-092DA7B8A232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Co C</c:v>
                </c:pt>
              </c:strCache>
            </c:strRef>
          </c:tx>
          <c:spPr>
            <a:ln w="25400" cap="rnd">
              <a:solidFill>
                <a:srgbClr val="FF9900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Sheet1!$B$6:$E$6</c:f>
              <c:numCache>
                <c:formatCode>General</c:formatCode>
                <c:ptCount val="4"/>
                <c:pt idx="0">
                  <c:v>7.24</c:v>
                </c:pt>
                <c:pt idx="1">
                  <c:v>7.42</c:v>
                </c:pt>
                <c:pt idx="2">
                  <c:v>7.69</c:v>
                </c:pt>
                <c:pt idx="3">
                  <c:v>7.83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E325-4DB1-8384-923488C1B9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559919"/>
        <c:axId val="60572815"/>
      </c:lineChart>
      <c:catAx>
        <c:axId val="605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72815"/>
        <c:crosses val="autoZero"/>
        <c:auto val="1"/>
        <c:lblAlgn val="ctr"/>
        <c:lblOffset val="100"/>
        <c:noMultiLvlLbl val="0"/>
      </c:catAx>
      <c:valAx>
        <c:axId val="60572815"/>
        <c:scaling>
          <c:orientation val="minMax"/>
          <c:max val="9.5"/>
          <c:min val="6.5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59919"/>
        <c:crosses val="autoZero"/>
        <c:crossBetween val="between"/>
        <c:majorUnit val="1"/>
      </c:valAx>
      <c:valAx>
        <c:axId val="1029676160"/>
        <c:scaling>
          <c:orientation val="minMax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1051384175"/>
        <c:crosses val="max"/>
        <c:crossBetween val="between"/>
      </c:valAx>
      <c:catAx>
        <c:axId val="10513841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9676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Equipment Quality</a:t>
            </a:r>
          </a:p>
        </c:rich>
      </c:tx>
      <c:layout>
        <c:manualLayout>
          <c:xMode val="edge"/>
          <c:yMode val="edge"/>
          <c:x val="0.38681961020028927"/>
          <c:y val="3.6322828432909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473417357679051E-2"/>
          <c:y val="3.8487688282849937E-2"/>
          <c:w val="0.92503917338887964"/>
          <c:h val="0.72181663247511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Average</c:v>
                </c:pt>
              </c:strCache>
            </c:strRef>
          </c:tx>
          <c:spPr>
            <a:pattFill prst="pct25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-2.0148055185759971E-17"/>
                  <c:y val="4.54035355411368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73E-44DE-962C-FAAAF8BB3454}"/>
                </c:ext>
              </c:extLst>
            </c:dLbl>
            <c:dLbl>
              <c:idx val="1"/>
              <c:layout>
                <c:manualLayout>
                  <c:x val="4.3959900955227883E-3"/>
                  <c:y val="5.448424264936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3E-44DE-962C-FAAAF8BB3454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Sheet1!$B$2:$E$2</c:f>
              <c:numCache>
                <c:formatCode>_(* #,##0.00_);_(* \(#,##0.00\);_(* "-"??_);_(@_)</c:formatCode>
                <c:ptCount val="4"/>
                <c:pt idx="0">
                  <c:v>7.58</c:v>
                </c:pt>
                <c:pt idx="1">
                  <c:v>7.96</c:v>
                </c:pt>
                <c:pt idx="2">
                  <c:v>7.94</c:v>
                </c:pt>
                <c:pt idx="3">
                  <c:v>8.15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3E-44DE-962C-FAAAF8BB34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51384175"/>
        <c:axId val="1029676160"/>
      </c:barChart>
      <c:lineChart>
        <c:grouping val="standard"/>
        <c:varyColors val="0"/>
        <c:ser>
          <c:idx val="2"/>
          <c:order val="1"/>
          <c:tx>
            <c:strRef>
              <c:f>Sheet1!$A$4</c:f>
              <c:strCache>
                <c:ptCount val="1"/>
                <c:pt idx="0">
                  <c:v>Proserv</c:v>
                </c:pt>
              </c:strCache>
            </c:strRef>
          </c:tx>
          <c:spPr>
            <a:ln w="25400" cap="rnd">
              <a:solidFill>
                <a:srgbClr val="C30C3E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Sheet1!$B$4:$E$4</c:f>
              <c:numCache>
                <c:formatCode>_(* #,##0.00_);_(* \(#,##0.00\);_(* "-"??_);_(@_)</c:formatCode>
                <c:ptCount val="4"/>
                <c:pt idx="0">
                  <c:v>8.11</c:v>
                </c:pt>
                <c:pt idx="1">
                  <c:v>8.5</c:v>
                </c:pt>
                <c:pt idx="2">
                  <c:v>8.6199999999999992</c:v>
                </c:pt>
                <c:pt idx="3">
                  <c:v>8.74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673E-44DE-962C-FAAAF8BB3454}"/>
            </c:ext>
          </c:extLst>
        </c:ser>
        <c:ser>
          <c:idx val="1"/>
          <c:order val="2"/>
          <c:tx>
            <c:strRef>
              <c:f>Sheet1!$A$3</c:f>
              <c:strCache>
                <c:ptCount val="1"/>
                <c:pt idx="0">
                  <c:v>Co A</c:v>
                </c:pt>
              </c:strCache>
            </c:strRef>
          </c:tx>
          <c:spPr>
            <a:ln w="25400" cap="rnd">
              <a:solidFill>
                <a:srgbClr val="02A783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Sheet1!$B$3:$E$3</c:f>
              <c:numCache>
                <c:formatCode>_(* #,##0.00_);_(* \(#,##0.00\);_(* "-"??_);_(@_)</c:formatCode>
                <c:ptCount val="4"/>
                <c:pt idx="0">
                  <c:v>7.07</c:v>
                </c:pt>
                <c:pt idx="1">
                  <c:v>7.35</c:v>
                </c:pt>
                <c:pt idx="2">
                  <c:v>7.72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673E-44DE-962C-FAAAF8BB3454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Co B</c:v>
                </c:pt>
              </c:strCache>
            </c:strRef>
          </c:tx>
          <c:spPr>
            <a:ln w="25400" cap="rnd">
              <a:solidFill>
                <a:srgbClr val="0014CA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Sheet1!$B$5:$E$5</c:f>
              <c:numCache>
                <c:formatCode>_(* #,##0.00_);_(* \(#,##0.00\);_(* "-"??_);_(@_)</c:formatCode>
                <c:ptCount val="4"/>
                <c:pt idx="0">
                  <c:v>7.84</c:v>
                </c:pt>
                <c:pt idx="1">
                  <c:v>8.1999999999999993</c:v>
                </c:pt>
                <c:pt idx="2">
                  <c:v>8.0299999999999994</c:v>
                </c:pt>
                <c:pt idx="3">
                  <c:v>8.19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673E-44DE-962C-FAAAF8BB3454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Co C</c:v>
                </c:pt>
              </c:strCache>
            </c:strRef>
          </c:tx>
          <c:spPr>
            <a:ln w="25400" cap="rnd">
              <a:solidFill>
                <a:srgbClr val="FF9900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Sheet1!$B$6:$E$6</c:f>
              <c:numCache>
                <c:formatCode>General</c:formatCode>
                <c:ptCount val="4"/>
                <c:pt idx="0">
                  <c:v>7.73</c:v>
                </c:pt>
                <c:pt idx="1">
                  <c:v>8.26</c:v>
                </c:pt>
                <c:pt idx="2">
                  <c:v>7.95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673E-44DE-962C-FAAAF8BB34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559919"/>
        <c:axId val="60572815"/>
      </c:lineChart>
      <c:catAx>
        <c:axId val="605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72815"/>
        <c:crosses val="autoZero"/>
        <c:auto val="1"/>
        <c:lblAlgn val="ctr"/>
        <c:lblOffset val="100"/>
        <c:noMultiLvlLbl val="0"/>
      </c:catAx>
      <c:valAx>
        <c:axId val="60572815"/>
        <c:scaling>
          <c:orientation val="minMax"/>
          <c:max val="9.5"/>
          <c:min val="6.5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59919"/>
        <c:crosses val="autoZero"/>
        <c:crossBetween val="between"/>
        <c:majorUnit val="1"/>
      </c:valAx>
      <c:valAx>
        <c:axId val="1029676160"/>
        <c:scaling>
          <c:orientation val="minMax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1051384175"/>
        <c:crosses val="max"/>
        <c:crossBetween val="between"/>
      </c:valAx>
      <c:catAx>
        <c:axId val="10513841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9676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Competent Personnel</a:t>
            </a:r>
          </a:p>
        </c:rich>
      </c:tx>
      <c:layout>
        <c:manualLayout>
          <c:xMode val="edge"/>
          <c:yMode val="edge"/>
          <c:x val="0.38681961020028927"/>
          <c:y val="3.6322828432909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473417357679051E-2"/>
          <c:y val="3.8487688282849937E-2"/>
          <c:w val="0.92503917338887964"/>
          <c:h val="0.72181663247511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Average</c:v>
                </c:pt>
              </c:strCache>
            </c:strRef>
          </c:tx>
          <c:spPr>
            <a:pattFill prst="pct25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-2.0148055185759971E-17"/>
                  <c:y val="-1.816141421645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983-4D5C-A3FA-3FEB1D9020A7}"/>
                </c:ext>
              </c:extLst>
            </c:dLbl>
            <c:dLbl>
              <c:idx val="1"/>
              <c:layout>
                <c:manualLayout>
                  <c:x val="4.3959900955227883E-3"/>
                  <c:y val="5.448424264936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983-4D5C-A3FA-3FEB1D9020A7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Sheet1!$B$2:$E$2</c:f>
              <c:numCache>
                <c:formatCode>_(* #,##0.00_);_(* \(#,##0.00\);_(* "-"??_);_(@_)</c:formatCode>
                <c:ptCount val="4"/>
                <c:pt idx="0">
                  <c:v>7.21</c:v>
                </c:pt>
                <c:pt idx="1">
                  <c:v>7.68</c:v>
                </c:pt>
                <c:pt idx="2">
                  <c:v>7.59</c:v>
                </c:pt>
                <c:pt idx="3">
                  <c:v>8.02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83-4D5C-A3FA-3FEB1D902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51384175"/>
        <c:axId val="1029676160"/>
      </c:barChart>
      <c:lineChart>
        <c:grouping val="standard"/>
        <c:varyColors val="0"/>
        <c:ser>
          <c:idx val="2"/>
          <c:order val="1"/>
          <c:tx>
            <c:strRef>
              <c:f>Sheet1!$A$4</c:f>
              <c:strCache>
                <c:ptCount val="1"/>
                <c:pt idx="0">
                  <c:v>Proserv</c:v>
                </c:pt>
              </c:strCache>
            </c:strRef>
          </c:tx>
          <c:spPr>
            <a:ln w="25400" cap="rnd">
              <a:solidFill>
                <a:srgbClr val="C30C3E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Sheet1!$B$4:$E$4</c:f>
              <c:numCache>
                <c:formatCode>_(* #,##0.00_);_(* \(#,##0.00\);_(* "-"??_);_(@_)</c:formatCode>
                <c:ptCount val="4"/>
                <c:pt idx="0">
                  <c:v>7.89</c:v>
                </c:pt>
                <c:pt idx="1">
                  <c:v>8.31</c:v>
                </c:pt>
                <c:pt idx="2">
                  <c:v>8.3800000000000008</c:v>
                </c:pt>
                <c:pt idx="3">
                  <c:v>8.5299999999999994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F983-4D5C-A3FA-3FEB1D9020A7}"/>
            </c:ext>
          </c:extLst>
        </c:ser>
        <c:ser>
          <c:idx val="1"/>
          <c:order val="2"/>
          <c:tx>
            <c:strRef>
              <c:f>Sheet1!$A$3</c:f>
              <c:strCache>
                <c:ptCount val="1"/>
                <c:pt idx="0">
                  <c:v>Co A</c:v>
                </c:pt>
              </c:strCache>
            </c:strRef>
          </c:tx>
          <c:spPr>
            <a:ln w="25400" cap="rnd">
              <a:solidFill>
                <a:srgbClr val="02A783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Sheet1!$B$3:$E$3</c:f>
              <c:numCache>
                <c:formatCode>_(* #,##0.00_);_(* \(#,##0.00\);_(* "-"??_);_(@_)</c:formatCode>
                <c:ptCount val="4"/>
                <c:pt idx="0">
                  <c:v>6.56</c:v>
                </c:pt>
                <c:pt idx="1">
                  <c:v>7.42</c:v>
                </c:pt>
                <c:pt idx="2">
                  <c:v>7.72</c:v>
                </c:pt>
                <c:pt idx="3">
                  <c:v>7.81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F983-4D5C-A3FA-3FEB1D9020A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Co B</c:v>
                </c:pt>
              </c:strCache>
            </c:strRef>
          </c:tx>
          <c:spPr>
            <a:ln w="25400" cap="rnd">
              <a:solidFill>
                <a:srgbClr val="0014CA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Sheet1!$B$5:$E$5</c:f>
              <c:numCache>
                <c:formatCode>_(* #,##0.00_);_(* \(#,##0.00\);_(* "-"??_);_(@_)</c:formatCode>
                <c:ptCount val="4"/>
                <c:pt idx="0">
                  <c:v>7.33</c:v>
                </c:pt>
                <c:pt idx="1">
                  <c:v>7.77</c:v>
                </c:pt>
                <c:pt idx="2">
                  <c:v>7.48</c:v>
                </c:pt>
                <c:pt idx="3">
                  <c:v>8.1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F983-4D5C-A3FA-3FEB1D9020A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Co C</c:v>
                </c:pt>
              </c:strCache>
            </c:strRef>
          </c:tx>
          <c:spPr>
            <a:ln w="25400" cap="rnd">
              <a:solidFill>
                <a:srgbClr val="FF9900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Sheet1!$B$6:$E$6</c:f>
              <c:numCache>
                <c:formatCode>General</c:formatCode>
                <c:ptCount val="4"/>
                <c:pt idx="0">
                  <c:v>7.32</c:v>
                </c:pt>
                <c:pt idx="1">
                  <c:v>7.69</c:v>
                </c:pt>
                <c:pt idx="2">
                  <c:v>7.69</c:v>
                </c:pt>
                <c:pt idx="3">
                  <c:v>7.91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F983-4D5C-A3FA-3FEB1D902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559919"/>
        <c:axId val="60572815"/>
      </c:lineChart>
      <c:catAx>
        <c:axId val="605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72815"/>
        <c:crosses val="autoZero"/>
        <c:auto val="1"/>
        <c:lblAlgn val="ctr"/>
        <c:lblOffset val="100"/>
        <c:noMultiLvlLbl val="0"/>
      </c:catAx>
      <c:valAx>
        <c:axId val="60572815"/>
        <c:scaling>
          <c:orientation val="minMax"/>
          <c:max val="9.5"/>
          <c:min val="6.5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59919"/>
        <c:crosses val="autoZero"/>
        <c:crossBetween val="between"/>
        <c:majorUnit val="1"/>
      </c:valAx>
      <c:valAx>
        <c:axId val="1029676160"/>
        <c:scaling>
          <c:orientation val="minMax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1051384175"/>
        <c:crosses val="max"/>
        <c:crossBetween val="between"/>
      </c:valAx>
      <c:catAx>
        <c:axId val="10513841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9676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Technical Support &amp; Advice</a:t>
            </a:r>
          </a:p>
        </c:rich>
      </c:tx>
      <c:layout>
        <c:manualLayout>
          <c:xMode val="edge"/>
          <c:yMode val="edge"/>
          <c:x val="0.38681961020028927"/>
          <c:y val="3.6322828432909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473417357679051E-2"/>
          <c:y val="3.8487688282849937E-2"/>
          <c:w val="0.92503917338887964"/>
          <c:h val="0.72181663247511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Average</c:v>
                </c:pt>
              </c:strCache>
            </c:strRef>
          </c:tx>
          <c:spPr>
            <a:pattFill prst="pct25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-2.0148055185759971E-17"/>
                  <c:y val="-3.63228284329095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67-4346-B016-329BC0B8DF07}"/>
                </c:ext>
              </c:extLst>
            </c:dLbl>
            <c:dLbl>
              <c:idx val="1"/>
              <c:layout>
                <c:manualLayout>
                  <c:x val="4.3959900955227883E-3"/>
                  <c:y val="5.448424264936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67-4346-B016-329BC0B8DF07}"/>
                </c:ext>
              </c:extLst>
            </c:dLbl>
            <c:dLbl>
              <c:idx val="3"/>
              <c:layout>
                <c:manualLayout>
                  <c:x val="0"/>
                  <c:y val="1.8161414216454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67-4346-B016-329BC0B8DF07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Sheet1!$B$2:$E$2</c:f>
              <c:numCache>
                <c:formatCode>_(* #,##0.00_);_(* \(#,##0.00\);_(* "-"??_);_(@_)</c:formatCode>
                <c:ptCount val="4"/>
                <c:pt idx="0">
                  <c:v>7.22</c:v>
                </c:pt>
                <c:pt idx="1">
                  <c:v>7.6</c:v>
                </c:pt>
                <c:pt idx="2">
                  <c:v>7.77</c:v>
                </c:pt>
                <c:pt idx="3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67-4346-B016-329BC0B8D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51384175"/>
        <c:axId val="1029676160"/>
      </c:barChart>
      <c:lineChart>
        <c:grouping val="standard"/>
        <c:varyColors val="0"/>
        <c:ser>
          <c:idx val="2"/>
          <c:order val="1"/>
          <c:tx>
            <c:strRef>
              <c:f>Sheet1!$A$4</c:f>
              <c:strCache>
                <c:ptCount val="1"/>
                <c:pt idx="0">
                  <c:v>Proserv</c:v>
                </c:pt>
              </c:strCache>
            </c:strRef>
          </c:tx>
          <c:spPr>
            <a:ln w="25400" cap="rnd">
              <a:solidFill>
                <a:srgbClr val="C30C3E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Sheet1!$B$4:$E$4</c:f>
              <c:numCache>
                <c:formatCode>_(* #,##0.00_);_(* \(#,##0.00\);_(* "-"??_);_(@_)</c:formatCode>
                <c:ptCount val="4"/>
                <c:pt idx="0">
                  <c:v>7.33</c:v>
                </c:pt>
                <c:pt idx="1">
                  <c:v>8.43</c:v>
                </c:pt>
                <c:pt idx="2">
                  <c:v>8.3800000000000008</c:v>
                </c:pt>
                <c:pt idx="3">
                  <c:v>8.7899999999999991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2C67-4346-B016-329BC0B8DF07}"/>
            </c:ext>
          </c:extLst>
        </c:ser>
        <c:ser>
          <c:idx val="1"/>
          <c:order val="2"/>
          <c:tx>
            <c:strRef>
              <c:f>Sheet1!$A$3</c:f>
              <c:strCache>
                <c:ptCount val="1"/>
                <c:pt idx="0">
                  <c:v>Co A</c:v>
                </c:pt>
              </c:strCache>
            </c:strRef>
          </c:tx>
          <c:spPr>
            <a:ln w="25400" cap="rnd">
              <a:solidFill>
                <a:srgbClr val="02A783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Sheet1!$B$3:$E$3</c:f>
              <c:numCache>
                <c:formatCode>_(* #,##0.00_);_(* \(#,##0.00\);_(* "-"??_);_(@_)</c:formatCode>
                <c:ptCount val="4"/>
                <c:pt idx="0">
                  <c:v>6.78</c:v>
                </c:pt>
                <c:pt idx="1">
                  <c:v>7.18</c:v>
                </c:pt>
                <c:pt idx="2">
                  <c:v>7.44</c:v>
                </c:pt>
                <c:pt idx="3">
                  <c:v>7.37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2C67-4346-B016-329BC0B8DF0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Co B</c:v>
                </c:pt>
              </c:strCache>
            </c:strRef>
          </c:tx>
          <c:spPr>
            <a:ln w="25400" cap="rnd">
              <a:solidFill>
                <a:srgbClr val="0014CA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Sheet1!$B$5:$E$5</c:f>
              <c:numCache>
                <c:formatCode>_(* #,##0.00_);_(* \(#,##0.00\);_(* "-"??_);_(@_)</c:formatCode>
                <c:ptCount val="4"/>
                <c:pt idx="0">
                  <c:v>7.54</c:v>
                </c:pt>
                <c:pt idx="1">
                  <c:v>7.73</c:v>
                </c:pt>
                <c:pt idx="2">
                  <c:v>7.77</c:v>
                </c:pt>
                <c:pt idx="3">
                  <c:v>7.98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2C67-4346-B016-329BC0B8DF0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Co C</c:v>
                </c:pt>
              </c:strCache>
            </c:strRef>
          </c:tx>
          <c:spPr>
            <a:ln w="25400" cap="rnd">
              <a:solidFill>
                <a:srgbClr val="FF9900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Sheet1!$B$6:$E$6</c:f>
              <c:numCache>
                <c:formatCode>General</c:formatCode>
                <c:ptCount val="4"/>
                <c:pt idx="0">
                  <c:v>7.36</c:v>
                </c:pt>
                <c:pt idx="1">
                  <c:v>7.55</c:v>
                </c:pt>
                <c:pt idx="2">
                  <c:v>7.74</c:v>
                </c:pt>
                <c:pt idx="3">
                  <c:v>7.77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2C67-4346-B016-329BC0B8D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559919"/>
        <c:axId val="60572815"/>
      </c:lineChart>
      <c:catAx>
        <c:axId val="605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72815"/>
        <c:crosses val="autoZero"/>
        <c:auto val="1"/>
        <c:lblAlgn val="ctr"/>
        <c:lblOffset val="100"/>
        <c:noMultiLvlLbl val="0"/>
      </c:catAx>
      <c:valAx>
        <c:axId val="60572815"/>
        <c:scaling>
          <c:orientation val="minMax"/>
          <c:max val="9.5"/>
          <c:min val="6.5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59919"/>
        <c:crosses val="autoZero"/>
        <c:crossBetween val="between"/>
        <c:majorUnit val="1"/>
      </c:valAx>
      <c:valAx>
        <c:axId val="1029676160"/>
        <c:scaling>
          <c:orientation val="minMax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1051384175"/>
        <c:crosses val="max"/>
        <c:crossBetween val="between"/>
      </c:valAx>
      <c:catAx>
        <c:axId val="10513841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9676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Availability/ Delivery</a:t>
            </a:r>
          </a:p>
        </c:rich>
      </c:tx>
      <c:layout>
        <c:manualLayout>
          <c:xMode val="edge"/>
          <c:yMode val="edge"/>
          <c:x val="0.38681961020028927"/>
          <c:y val="3.6322828432909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473417357679051E-2"/>
          <c:y val="3.8487688282849937E-2"/>
          <c:w val="0.92503917338887964"/>
          <c:h val="0.72181663247511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Average</c:v>
                </c:pt>
              </c:strCache>
            </c:strRef>
          </c:tx>
          <c:spPr>
            <a:pattFill prst="pct25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-2.197995047761394E-2"/>
                  <c:y val="-4.54035355411368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7B-49FB-8543-73DDE6A12FD3}"/>
                </c:ext>
              </c:extLst>
            </c:dLbl>
            <c:dLbl>
              <c:idx val="1"/>
              <c:layout>
                <c:manualLayout>
                  <c:x val="4.3959900955227883E-3"/>
                  <c:y val="5.448424264936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44C-4398-8341-D4F7100F8C94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Sheet1!$B$2:$E$2</c:f>
              <c:numCache>
                <c:formatCode>_(* #,##0.00_);_(* \(#,##0.00\);_(* "-"??_);_(@_)</c:formatCode>
                <c:ptCount val="4"/>
                <c:pt idx="0">
                  <c:v>6.6</c:v>
                </c:pt>
                <c:pt idx="1">
                  <c:v>7.14</c:v>
                </c:pt>
                <c:pt idx="2">
                  <c:v>7.46</c:v>
                </c:pt>
                <c:pt idx="3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F3-48CD-981C-092DA7B8A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51384175"/>
        <c:axId val="1029676160"/>
      </c:barChart>
      <c:lineChart>
        <c:grouping val="standard"/>
        <c:varyColors val="0"/>
        <c:ser>
          <c:idx val="2"/>
          <c:order val="1"/>
          <c:tx>
            <c:strRef>
              <c:f>Sheet1!$A$4</c:f>
              <c:strCache>
                <c:ptCount val="1"/>
                <c:pt idx="0">
                  <c:v>Proserv</c:v>
                </c:pt>
              </c:strCache>
            </c:strRef>
          </c:tx>
          <c:spPr>
            <a:ln w="25400" cap="rnd">
              <a:solidFill>
                <a:srgbClr val="C30C3E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Sheet1!$B$4:$E$4</c:f>
              <c:numCache>
                <c:formatCode>_(* #,##0.00_);_(* \(#,##0.00\);_(* "-"??_);_(@_)</c:formatCode>
                <c:ptCount val="4"/>
                <c:pt idx="0">
                  <c:v>8.33</c:v>
                </c:pt>
                <c:pt idx="1">
                  <c:v>8</c:v>
                </c:pt>
                <c:pt idx="2">
                  <c:v>7.94</c:v>
                </c:pt>
                <c:pt idx="3">
                  <c:v>8.16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6EF3-48CD-981C-092DA7B8A232}"/>
            </c:ext>
          </c:extLst>
        </c:ser>
        <c:ser>
          <c:idx val="1"/>
          <c:order val="2"/>
          <c:tx>
            <c:strRef>
              <c:f>Sheet1!$A$3</c:f>
              <c:strCache>
                <c:ptCount val="1"/>
                <c:pt idx="0">
                  <c:v>Co A</c:v>
                </c:pt>
              </c:strCache>
            </c:strRef>
          </c:tx>
          <c:spPr>
            <a:ln w="25400" cap="rnd">
              <a:solidFill>
                <a:srgbClr val="02A783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Sheet1!$B$3:$E$3</c:f>
              <c:numCache>
                <c:formatCode>_(* #,##0.00_);_(* \(#,##0.00\);_(* "-"??_);_(@_)</c:formatCode>
                <c:ptCount val="4"/>
                <c:pt idx="0">
                  <c:v>6.21</c:v>
                </c:pt>
                <c:pt idx="1">
                  <c:v>6.74</c:v>
                </c:pt>
                <c:pt idx="2">
                  <c:v>7.56</c:v>
                </c:pt>
                <c:pt idx="3">
                  <c:v>7.52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6EF3-48CD-981C-092DA7B8A232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Co B</c:v>
                </c:pt>
              </c:strCache>
            </c:strRef>
          </c:tx>
          <c:spPr>
            <a:ln w="25400" cap="rnd">
              <a:solidFill>
                <a:srgbClr val="0014CA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Sheet1!$B$5:$E$5</c:f>
              <c:numCache>
                <c:formatCode>_(* #,##0.00_);_(* \(#,##0.00\);_(* "-"??_);_(@_)</c:formatCode>
                <c:ptCount val="4"/>
                <c:pt idx="0">
                  <c:v>6.39</c:v>
                </c:pt>
                <c:pt idx="1">
                  <c:v>7.27</c:v>
                </c:pt>
                <c:pt idx="2">
                  <c:v>7.39</c:v>
                </c:pt>
                <c:pt idx="3">
                  <c:v>7.17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6EF3-48CD-981C-092DA7B8A232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Co C</c:v>
                </c:pt>
              </c:strCache>
            </c:strRef>
          </c:tx>
          <c:spPr>
            <a:ln w="25400" cap="rnd">
              <a:solidFill>
                <a:srgbClr val="FF9900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Sheet1!$B$6:$E$6</c:f>
              <c:numCache>
                <c:formatCode>General</c:formatCode>
                <c:ptCount val="4"/>
                <c:pt idx="0">
                  <c:v>6.53</c:v>
                </c:pt>
                <c:pt idx="1">
                  <c:v>7.09</c:v>
                </c:pt>
                <c:pt idx="2">
                  <c:v>7.4</c:v>
                </c:pt>
                <c:pt idx="3">
                  <c:v>7.45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E325-4DB1-8384-923488C1B9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559919"/>
        <c:axId val="60572815"/>
      </c:lineChart>
      <c:catAx>
        <c:axId val="605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72815"/>
        <c:crosses val="autoZero"/>
        <c:auto val="1"/>
        <c:lblAlgn val="ctr"/>
        <c:lblOffset val="100"/>
        <c:noMultiLvlLbl val="0"/>
      </c:catAx>
      <c:valAx>
        <c:axId val="60572815"/>
        <c:scaling>
          <c:orientation val="minMax"/>
          <c:max val="9"/>
          <c:min val="6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59919"/>
        <c:crosses val="autoZero"/>
        <c:crossBetween val="between"/>
        <c:majorUnit val="1"/>
      </c:valAx>
      <c:valAx>
        <c:axId val="1029676160"/>
        <c:scaling>
          <c:orientation val="minMax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1051384175"/>
        <c:crosses val="max"/>
        <c:crossBetween val="between"/>
      </c:valAx>
      <c:catAx>
        <c:axId val="10513841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9676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Aftermarket</a:t>
            </a:r>
            <a:r>
              <a:rPr lang="en-US" sz="1600" baseline="0" dirty="0"/>
              <a:t> Services</a:t>
            </a:r>
            <a:endParaRPr lang="en-US" sz="1600" dirty="0"/>
          </a:p>
        </c:rich>
      </c:tx>
      <c:layout>
        <c:manualLayout>
          <c:xMode val="edge"/>
          <c:yMode val="edge"/>
          <c:x val="0.38681961020028927"/>
          <c:y val="3.6322828432909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473417357679051E-2"/>
          <c:y val="3.8487688282849937E-2"/>
          <c:w val="0.92503917338887964"/>
          <c:h val="0.72181663247511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Average</c:v>
                </c:pt>
              </c:strCache>
            </c:strRef>
          </c:tx>
          <c:spPr>
            <a:pattFill prst="pct25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-2.0148055185759971E-17"/>
                  <c:y val="4.54035355411368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73E-44DE-962C-FAAAF8BB3454}"/>
                </c:ext>
              </c:extLst>
            </c:dLbl>
            <c:dLbl>
              <c:idx val="1"/>
              <c:layout>
                <c:manualLayout>
                  <c:x val="4.3959900955227883E-3"/>
                  <c:y val="5.448424264936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3E-44DE-962C-FAAAF8BB3454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Sheet1!$B$2:$E$2</c:f>
              <c:numCache>
                <c:formatCode>_(* #,##0.00_);_(* \(#,##0.00\);_(* "-"??_);_(@_)</c:formatCode>
                <c:ptCount val="4"/>
                <c:pt idx="0">
                  <c:v>7.03</c:v>
                </c:pt>
                <c:pt idx="1">
                  <c:v>7.08</c:v>
                </c:pt>
                <c:pt idx="2">
                  <c:v>7.37</c:v>
                </c:pt>
                <c:pt idx="3">
                  <c:v>7.67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3E-44DE-962C-FAAAF8BB34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51384175"/>
        <c:axId val="1029676160"/>
      </c:barChart>
      <c:lineChart>
        <c:grouping val="standard"/>
        <c:varyColors val="0"/>
        <c:ser>
          <c:idx val="2"/>
          <c:order val="1"/>
          <c:tx>
            <c:strRef>
              <c:f>Sheet1!$A$4</c:f>
              <c:strCache>
                <c:ptCount val="1"/>
                <c:pt idx="0">
                  <c:v>Proserv</c:v>
                </c:pt>
              </c:strCache>
            </c:strRef>
          </c:tx>
          <c:spPr>
            <a:ln w="25400" cap="rnd">
              <a:solidFill>
                <a:srgbClr val="C30C3E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Sheet1!$B$4:$E$4</c:f>
              <c:numCache>
                <c:formatCode>_(* #,##0.00_);_(* \(#,##0.00\);_(* "-"??_);_(@_)</c:formatCode>
                <c:ptCount val="4"/>
                <c:pt idx="0">
                  <c:v>8</c:v>
                </c:pt>
                <c:pt idx="1">
                  <c:v>7.71</c:v>
                </c:pt>
                <c:pt idx="2">
                  <c:v>8.3800000000000008</c:v>
                </c:pt>
                <c:pt idx="3">
                  <c:v>8.5299999999999994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673E-44DE-962C-FAAAF8BB3454}"/>
            </c:ext>
          </c:extLst>
        </c:ser>
        <c:ser>
          <c:idx val="1"/>
          <c:order val="2"/>
          <c:tx>
            <c:strRef>
              <c:f>Sheet1!$A$3</c:f>
              <c:strCache>
                <c:ptCount val="1"/>
                <c:pt idx="0">
                  <c:v>Co A</c:v>
                </c:pt>
              </c:strCache>
            </c:strRef>
          </c:tx>
          <c:spPr>
            <a:ln w="25400" cap="rnd">
              <a:solidFill>
                <a:srgbClr val="02A783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Sheet1!$B$3:$E$3</c:f>
              <c:numCache>
                <c:formatCode>_(* #,##0.00_);_(* \(#,##0.00\);_(* "-"??_);_(@_)</c:formatCode>
                <c:ptCount val="4"/>
                <c:pt idx="0">
                  <c:v>6.74</c:v>
                </c:pt>
                <c:pt idx="1">
                  <c:v>6.82</c:v>
                </c:pt>
                <c:pt idx="2">
                  <c:v>7.44</c:v>
                </c:pt>
                <c:pt idx="3">
                  <c:v>7.56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673E-44DE-962C-FAAAF8BB3454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Co B</c:v>
                </c:pt>
              </c:strCache>
            </c:strRef>
          </c:tx>
          <c:spPr>
            <a:ln w="25400" cap="rnd">
              <a:solidFill>
                <a:srgbClr val="0014CA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Sheet1!$B$5:$E$5</c:f>
              <c:numCache>
                <c:formatCode>_(* #,##0.00_);_(* \(#,##0.00\);_(* "-"??_);_(@_)</c:formatCode>
                <c:ptCount val="4"/>
                <c:pt idx="0">
                  <c:v>7.08</c:v>
                </c:pt>
                <c:pt idx="1">
                  <c:v>7.17</c:v>
                </c:pt>
                <c:pt idx="2">
                  <c:v>7.16</c:v>
                </c:pt>
                <c:pt idx="3">
                  <c:v>7.48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673E-44DE-962C-FAAAF8BB3454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Co C</c:v>
                </c:pt>
              </c:strCache>
            </c:strRef>
          </c:tx>
          <c:spPr>
            <a:ln w="25400" cap="rnd">
              <a:solidFill>
                <a:srgbClr val="FF9900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Sheet1!$B$6:$E$6</c:f>
              <c:numCache>
                <c:formatCode>General</c:formatCode>
                <c:ptCount val="4"/>
                <c:pt idx="0">
                  <c:v>7</c:v>
                </c:pt>
                <c:pt idx="1">
                  <c:v>7.08</c:v>
                </c:pt>
                <c:pt idx="2">
                  <c:v>7.24</c:v>
                </c:pt>
                <c:pt idx="3">
                  <c:v>7.57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673E-44DE-962C-FAAAF8BB34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559919"/>
        <c:axId val="60572815"/>
      </c:lineChart>
      <c:catAx>
        <c:axId val="605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72815"/>
        <c:crosses val="autoZero"/>
        <c:auto val="1"/>
        <c:lblAlgn val="ctr"/>
        <c:lblOffset val="100"/>
        <c:noMultiLvlLbl val="0"/>
      </c:catAx>
      <c:valAx>
        <c:axId val="60572815"/>
        <c:scaling>
          <c:orientation val="minMax"/>
          <c:max val="9"/>
          <c:min val="6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59919"/>
        <c:crosses val="autoZero"/>
        <c:crossBetween val="between"/>
        <c:majorUnit val="1"/>
      </c:valAx>
      <c:valAx>
        <c:axId val="1029676160"/>
        <c:scaling>
          <c:orientation val="minMax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1051384175"/>
        <c:crosses val="max"/>
        <c:crossBetween val="between"/>
      </c:valAx>
      <c:catAx>
        <c:axId val="10513841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9676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Price Competitiveness</a:t>
            </a:r>
          </a:p>
        </c:rich>
      </c:tx>
      <c:layout>
        <c:manualLayout>
          <c:xMode val="edge"/>
          <c:yMode val="edge"/>
          <c:x val="0.38681961020028927"/>
          <c:y val="3.6322828432909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473417357679051E-2"/>
          <c:y val="3.8487688282849937E-2"/>
          <c:w val="0.92503917338887964"/>
          <c:h val="0.72181663247511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Average</c:v>
                </c:pt>
              </c:strCache>
            </c:strRef>
          </c:tx>
          <c:spPr>
            <a:pattFill prst="pct25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6.5939851432841815E-3"/>
                  <c:y val="2.7242121324682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983-4D5C-A3FA-3FEB1D9020A7}"/>
                </c:ext>
              </c:extLst>
            </c:dLbl>
            <c:dLbl>
              <c:idx val="1"/>
              <c:layout>
                <c:manualLayout>
                  <c:x val="4.3959900955227883E-3"/>
                  <c:y val="5.448424264936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983-4D5C-A3FA-3FEB1D9020A7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Sheet1!$B$2:$E$2</c:f>
              <c:numCache>
                <c:formatCode>_(* #,##0.00_);_(* \(#,##0.00\);_(* "-"??_);_(@_)</c:formatCode>
                <c:ptCount val="4"/>
                <c:pt idx="0">
                  <c:v>6.84</c:v>
                </c:pt>
                <c:pt idx="1">
                  <c:v>7.16</c:v>
                </c:pt>
                <c:pt idx="2">
                  <c:v>7.31</c:v>
                </c:pt>
                <c:pt idx="3">
                  <c:v>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83-4D5C-A3FA-3FEB1D902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51384175"/>
        <c:axId val="1029676160"/>
      </c:barChart>
      <c:lineChart>
        <c:grouping val="standard"/>
        <c:varyColors val="0"/>
        <c:ser>
          <c:idx val="2"/>
          <c:order val="1"/>
          <c:tx>
            <c:strRef>
              <c:f>Sheet1!$A$4</c:f>
              <c:strCache>
                <c:ptCount val="1"/>
                <c:pt idx="0">
                  <c:v>Proserv</c:v>
                </c:pt>
              </c:strCache>
            </c:strRef>
          </c:tx>
          <c:spPr>
            <a:ln w="25400" cap="rnd">
              <a:solidFill>
                <a:srgbClr val="C30C3E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Sheet1!$B$4:$E$4</c:f>
              <c:numCache>
                <c:formatCode>_(* #,##0.00_);_(* \(#,##0.00\);_(* "-"??_);_(@_)</c:formatCode>
                <c:ptCount val="4"/>
                <c:pt idx="0">
                  <c:v>8.33</c:v>
                </c:pt>
                <c:pt idx="1">
                  <c:v>8.2899999999999991</c:v>
                </c:pt>
                <c:pt idx="2">
                  <c:v>8.1199999999999992</c:v>
                </c:pt>
                <c:pt idx="3">
                  <c:v>8.32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F983-4D5C-A3FA-3FEB1D9020A7}"/>
            </c:ext>
          </c:extLst>
        </c:ser>
        <c:ser>
          <c:idx val="1"/>
          <c:order val="2"/>
          <c:tx>
            <c:strRef>
              <c:f>Sheet1!$A$3</c:f>
              <c:strCache>
                <c:ptCount val="1"/>
                <c:pt idx="0">
                  <c:v>Co A</c:v>
                </c:pt>
              </c:strCache>
            </c:strRef>
          </c:tx>
          <c:spPr>
            <a:ln w="25400" cap="rnd">
              <a:solidFill>
                <a:srgbClr val="02A783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Sheet1!$B$3:$E$3</c:f>
              <c:numCache>
                <c:formatCode>_(* #,##0.00_);_(* \(#,##0.00\);_(* "-"??_);_(@_)</c:formatCode>
                <c:ptCount val="4"/>
                <c:pt idx="0">
                  <c:v>6.86</c:v>
                </c:pt>
                <c:pt idx="1">
                  <c:v>7.06</c:v>
                </c:pt>
                <c:pt idx="2">
                  <c:v>7.44</c:v>
                </c:pt>
                <c:pt idx="3">
                  <c:v>7.33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F983-4D5C-A3FA-3FEB1D9020A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Co B</c:v>
                </c:pt>
              </c:strCache>
            </c:strRef>
          </c:tx>
          <c:spPr>
            <a:ln w="25400" cap="rnd">
              <a:solidFill>
                <a:srgbClr val="0014CA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Sheet1!$B$5:$E$5</c:f>
              <c:numCache>
                <c:formatCode>_(* #,##0.00_);_(* \(#,##0.00\);_(* "-"??_);_(@_)</c:formatCode>
                <c:ptCount val="4"/>
                <c:pt idx="0">
                  <c:v>6.54</c:v>
                </c:pt>
                <c:pt idx="1">
                  <c:v>7.03</c:v>
                </c:pt>
                <c:pt idx="2">
                  <c:v>6.94</c:v>
                </c:pt>
                <c:pt idx="3">
                  <c:v>6.93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F983-4D5C-A3FA-3FEB1D9020A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Co C</c:v>
                </c:pt>
              </c:strCache>
            </c:strRef>
          </c:tx>
          <c:spPr>
            <a:ln w="25400" cap="rnd">
              <a:solidFill>
                <a:srgbClr val="FF9900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Sheet1!$B$6:$E$6</c:f>
              <c:numCache>
                <c:formatCode>General</c:formatCode>
                <c:ptCount val="4"/>
                <c:pt idx="0">
                  <c:v>6.56</c:v>
                </c:pt>
                <c:pt idx="1">
                  <c:v>7.15</c:v>
                </c:pt>
                <c:pt idx="2">
                  <c:v>7.12</c:v>
                </c:pt>
                <c:pt idx="3">
                  <c:v>7.19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F983-4D5C-A3FA-3FEB1D902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559919"/>
        <c:axId val="60572815"/>
      </c:lineChart>
      <c:catAx>
        <c:axId val="605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72815"/>
        <c:crosses val="autoZero"/>
        <c:auto val="1"/>
        <c:lblAlgn val="ctr"/>
        <c:lblOffset val="100"/>
        <c:noMultiLvlLbl val="0"/>
      </c:catAx>
      <c:valAx>
        <c:axId val="60572815"/>
        <c:scaling>
          <c:orientation val="minMax"/>
          <c:max val="9"/>
          <c:min val="6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59919"/>
        <c:crosses val="autoZero"/>
        <c:crossBetween val="between"/>
        <c:majorUnit val="1"/>
      </c:valAx>
      <c:valAx>
        <c:axId val="1029676160"/>
        <c:scaling>
          <c:orientation val="minMax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1051384175"/>
        <c:crosses val="max"/>
        <c:crossBetween val="between"/>
      </c:valAx>
      <c:catAx>
        <c:axId val="10513841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9676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Likely to Recommend</a:t>
            </a:r>
          </a:p>
        </c:rich>
      </c:tx>
      <c:layout>
        <c:manualLayout>
          <c:xMode val="edge"/>
          <c:yMode val="edge"/>
          <c:x val="0.38681961020028927"/>
          <c:y val="3.6322828432909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473417357679051E-2"/>
          <c:y val="3.8487688282849937E-2"/>
          <c:w val="0.92503917338887964"/>
          <c:h val="0.72181663247511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Average</c:v>
                </c:pt>
              </c:strCache>
            </c:strRef>
          </c:tx>
          <c:spPr>
            <a:pattFill prst="pct25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-2.0148055185759971E-17"/>
                  <c:y val="2.27017677705684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67-4346-B016-329BC0B8DF07}"/>
                </c:ext>
              </c:extLst>
            </c:dLbl>
            <c:dLbl>
              <c:idx val="1"/>
              <c:layout>
                <c:manualLayout>
                  <c:x val="4.3959900955227883E-3"/>
                  <c:y val="5.448424264936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67-4346-B016-329BC0B8DF07}"/>
                </c:ext>
              </c:extLst>
            </c:dLbl>
            <c:dLbl>
              <c:idx val="3"/>
              <c:layout>
                <c:manualLayout>
                  <c:x val="0"/>
                  <c:y val="1.8161414216454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67-4346-B016-329BC0B8DF07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Sheet1!$B$2:$E$2</c:f>
              <c:numCache>
                <c:formatCode>_(* #,##0.00_);_(* \(#,##0.00\);_(* "-"??_);_(@_)</c:formatCode>
                <c:ptCount val="4"/>
                <c:pt idx="0">
                  <c:v>7.38</c:v>
                </c:pt>
                <c:pt idx="1">
                  <c:v>7.72</c:v>
                </c:pt>
                <c:pt idx="2">
                  <c:v>7.94</c:v>
                </c:pt>
                <c:pt idx="3">
                  <c:v>8.14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67-4346-B016-329BC0B8D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51384175"/>
        <c:axId val="1029676160"/>
      </c:barChart>
      <c:lineChart>
        <c:grouping val="standard"/>
        <c:varyColors val="0"/>
        <c:ser>
          <c:idx val="2"/>
          <c:order val="1"/>
          <c:tx>
            <c:strRef>
              <c:f>Sheet1!$A$4</c:f>
              <c:strCache>
                <c:ptCount val="1"/>
                <c:pt idx="0">
                  <c:v>Proserv</c:v>
                </c:pt>
              </c:strCache>
            </c:strRef>
          </c:tx>
          <c:spPr>
            <a:ln w="25400" cap="rnd">
              <a:solidFill>
                <a:srgbClr val="C30C3E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Sheet1!$B$4:$E$4</c:f>
              <c:numCache>
                <c:formatCode>_(* #,##0.00_);_(* \(#,##0.00\);_(* "-"??_);_(@_)</c:formatCode>
                <c:ptCount val="4"/>
                <c:pt idx="0">
                  <c:v>8.44</c:v>
                </c:pt>
                <c:pt idx="1">
                  <c:v>8.5</c:v>
                </c:pt>
                <c:pt idx="2">
                  <c:v>8.75</c:v>
                </c:pt>
                <c:pt idx="3">
                  <c:v>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2C67-4346-B016-329BC0B8DF07}"/>
            </c:ext>
          </c:extLst>
        </c:ser>
        <c:ser>
          <c:idx val="1"/>
          <c:order val="2"/>
          <c:tx>
            <c:strRef>
              <c:f>Sheet1!$A$3</c:f>
              <c:strCache>
                <c:ptCount val="1"/>
                <c:pt idx="0">
                  <c:v>Co A</c:v>
                </c:pt>
              </c:strCache>
            </c:strRef>
          </c:tx>
          <c:spPr>
            <a:ln w="25400" cap="rnd">
              <a:solidFill>
                <a:srgbClr val="02A783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Sheet1!$B$3:$E$3</c:f>
              <c:numCache>
                <c:formatCode>_(* #,##0.00_);_(* \(#,##0.00\);_(* "-"??_);_(@_)</c:formatCode>
                <c:ptCount val="4"/>
                <c:pt idx="0">
                  <c:v>7.04</c:v>
                </c:pt>
                <c:pt idx="1">
                  <c:v>7.15</c:v>
                </c:pt>
                <c:pt idx="2">
                  <c:v>7.83</c:v>
                </c:pt>
                <c:pt idx="3">
                  <c:v>7.85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2C67-4346-B016-329BC0B8DF0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Co B</c:v>
                </c:pt>
              </c:strCache>
            </c:strRef>
          </c:tx>
          <c:spPr>
            <a:ln w="25400" cap="rnd">
              <a:solidFill>
                <a:srgbClr val="0014CA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Sheet1!$B$5:$E$5</c:f>
              <c:numCache>
                <c:formatCode>_(* #,##0.00_);_(* \(#,##0.00\);_(* "-"??_);_(@_)</c:formatCode>
                <c:ptCount val="4"/>
                <c:pt idx="0">
                  <c:v>7.46</c:v>
                </c:pt>
                <c:pt idx="1">
                  <c:v>8.07</c:v>
                </c:pt>
                <c:pt idx="2">
                  <c:v>7.97</c:v>
                </c:pt>
                <c:pt idx="3">
                  <c:v>8.1199999999999992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2C67-4346-B016-329BC0B8DF0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Co C</c:v>
                </c:pt>
              </c:strCache>
            </c:strRef>
          </c:tx>
          <c:spPr>
            <a:ln w="25400" cap="rnd">
              <a:solidFill>
                <a:srgbClr val="FF9900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Sheet1!$B$6:$E$6</c:f>
              <c:numCache>
                <c:formatCode>General</c:formatCode>
                <c:ptCount val="4"/>
                <c:pt idx="0">
                  <c:v>7.42</c:v>
                </c:pt>
                <c:pt idx="1">
                  <c:v>7.98</c:v>
                </c:pt>
                <c:pt idx="2">
                  <c:v>7.81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2C67-4346-B016-329BC0B8D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559919"/>
        <c:axId val="60572815"/>
      </c:lineChart>
      <c:catAx>
        <c:axId val="605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72815"/>
        <c:crosses val="autoZero"/>
        <c:auto val="1"/>
        <c:lblAlgn val="ctr"/>
        <c:lblOffset val="100"/>
        <c:noMultiLvlLbl val="0"/>
      </c:catAx>
      <c:valAx>
        <c:axId val="60572815"/>
        <c:scaling>
          <c:orientation val="minMax"/>
          <c:max val="9.5"/>
          <c:min val="6.5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59919"/>
        <c:crosses val="autoZero"/>
        <c:crossBetween val="between"/>
        <c:majorUnit val="1"/>
      </c:valAx>
      <c:valAx>
        <c:axId val="1029676160"/>
        <c:scaling>
          <c:orientation val="minMax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1051384175"/>
        <c:crosses val="max"/>
        <c:crossBetween val="between"/>
      </c:valAx>
      <c:catAx>
        <c:axId val="10513841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9676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Price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3"/>
            <c:spPr>
              <a:solidFill>
                <a:srgbClr val="C30C3E"/>
              </a:solidFill>
              <a:ln w="6350">
                <a:solidFill>
                  <a:schemeClr val="tx1"/>
                </a:solidFill>
              </a:ln>
              <a:effectLst/>
            </c:spPr>
          </c:marker>
          <c:dPt>
            <c:idx val="0"/>
            <c:marker>
              <c:symbol val="circle"/>
              <c:size val="13"/>
              <c:spPr>
                <a:solidFill>
                  <a:srgbClr val="C30C3E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DB41-4834-85B3-A53A4BBBBC73}"/>
              </c:ext>
            </c:extLst>
          </c:dPt>
          <c:dPt>
            <c:idx val="1"/>
            <c:marker>
              <c:symbol val="circle"/>
              <c:size val="13"/>
              <c:spPr>
                <a:solidFill>
                  <a:srgbClr val="C30C3E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B41-4834-85B3-A53A4BBBBC73}"/>
              </c:ext>
            </c:extLst>
          </c:dPt>
          <c:dPt>
            <c:idx val="2"/>
            <c:marker>
              <c:symbol val="circle"/>
              <c:size val="13"/>
              <c:spPr>
                <a:solidFill>
                  <a:srgbClr val="C30C3E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DB41-4834-85B3-A53A4BBBBC73}"/>
              </c:ext>
            </c:extLst>
          </c:dPt>
          <c:dPt>
            <c:idx val="3"/>
            <c:marker>
              <c:symbol val="circle"/>
              <c:size val="13"/>
              <c:spPr>
                <a:solidFill>
                  <a:srgbClr val="C30C3E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DB41-4834-85B3-A53A4BBBBC73}"/>
              </c:ext>
            </c:extLst>
          </c:dPt>
          <c:dPt>
            <c:idx val="4"/>
            <c:marker>
              <c:symbol val="circle"/>
              <c:size val="13"/>
              <c:spPr>
                <a:solidFill>
                  <a:srgbClr val="C30C3E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DB41-4834-85B3-A53A4BBBBC73}"/>
              </c:ext>
            </c:extLst>
          </c:dPt>
          <c:dPt>
            <c:idx val="7"/>
            <c:marker>
              <c:symbol val="circle"/>
              <c:size val="13"/>
              <c:spPr>
                <a:solidFill>
                  <a:srgbClr val="C30C3E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DB41-4834-85B3-A53A4BBBBC73}"/>
              </c:ext>
            </c:extLst>
          </c:dPt>
          <c:dPt>
            <c:idx val="12"/>
            <c:marker>
              <c:symbol val="circle"/>
              <c:size val="13"/>
              <c:spPr>
                <a:solidFill>
                  <a:srgbClr val="C30C3E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DB41-4834-85B3-A53A4BBBBC73}"/>
              </c:ext>
            </c:extLst>
          </c:dPt>
          <c:dLbls>
            <c:dLbl>
              <c:idx val="0"/>
              <c:layout>
                <c:manualLayout>
                  <c:x val="1.3114756355536571E-2"/>
                  <c:y val="-2.118737732800479E-2"/>
                </c:manualLayout>
              </c:layout>
              <c:tx>
                <c:rich>
                  <a:bodyPr/>
                  <a:lstStyle/>
                  <a:p>
                    <a:fld id="{D80ED829-0CA9-479D-8549-4F30064A9087}" type="CELLRANGE">
                      <a:rPr lang="en-US">
                        <a:latin typeface="Calibri" panose="020F0502020204030204" pitchFamily="34" charset="0"/>
                      </a:rPr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DB41-4834-85B3-A53A4BBBBC73}"/>
                </c:ext>
              </c:extLst>
            </c:dLbl>
            <c:dLbl>
              <c:idx val="1"/>
              <c:layout>
                <c:manualLayout>
                  <c:x val="-2.1857927259227618E-2"/>
                  <c:y val="-7.4155820648016776E-2"/>
                </c:manualLayout>
              </c:layout>
              <c:tx>
                <c:rich>
                  <a:bodyPr/>
                  <a:lstStyle/>
                  <a:p>
                    <a:fld id="{EB76CE5A-F36B-4A10-89F6-5790B54A916C}" type="CELLRANGE">
                      <a:rPr lang="en-US">
                        <a:latin typeface="Calibri" panose="020F0502020204030204" pitchFamily="34" charset="0"/>
                      </a:rPr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DB41-4834-85B3-A53A4BBBBC73}"/>
                </c:ext>
              </c:extLst>
            </c:dLbl>
            <c:dLbl>
              <c:idx val="2"/>
              <c:layout>
                <c:manualLayout>
                  <c:x val="-0.11391973046249829"/>
                  <c:y val="3.7980250695054417E-2"/>
                </c:manualLayout>
              </c:layout>
              <c:tx>
                <c:rich>
                  <a:bodyPr/>
                  <a:lstStyle/>
                  <a:p>
                    <a:fld id="{C86F8C09-6305-4DB9-A735-E2F90FD3C88C}" type="CELLRANGE">
                      <a:rPr lang="en-US">
                        <a:latin typeface="Calibri" panose="020F0502020204030204" pitchFamily="34" charset="0"/>
                      </a:rPr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DB41-4834-85B3-A53A4BBBBC73}"/>
                </c:ext>
              </c:extLst>
            </c:dLbl>
            <c:dLbl>
              <c:idx val="3"/>
              <c:layout>
                <c:manualLayout>
                  <c:x val="3.3008568135375956E-2"/>
                  <c:y val="2.1510818491742321E-2"/>
                </c:manualLayout>
              </c:layout>
              <c:tx>
                <c:rich>
                  <a:bodyPr/>
                  <a:lstStyle/>
                  <a:p>
                    <a:fld id="{192558CC-01B5-42AA-997D-0E3989F87E6F}" type="CELLRANGE">
                      <a:rPr lang="en-US">
                        <a:latin typeface="Calibri" panose="020F0502020204030204" pitchFamily="34" charset="0"/>
                      </a:rPr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DB41-4834-85B3-A53A4BBBBC73}"/>
                </c:ext>
              </c:extLst>
            </c:dLbl>
            <c:dLbl>
              <c:idx val="4"/>
              <c:layout>
                <c:manualLayout>
                  <c:x val="-0.11803280719982913"/>
                  <c:y val="-5.2968443320011979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80ED829-0CA9-479D-8549-4F30064A9087}" type="CELLRANGE">
                      <a:rPr lang="en-US" sz="1100">
                        <a:latin typeface="Calibri" panose="020F0502020204030204" pitchFamily="34" charset="0"/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DB41-4834-85B3-A53A4BBBBC73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xVal>
            <c:numRef>
              <c:f>Sheet1!$B$2:$B$6</c:f>
              <c:numCache>
                <c:formatCode>General</c:formatCode>
                <c:ptCount val="5"/>
                <c:pt idx="4" formatCode="0.00%">
                  <c:v>1.0881000000000001</c:v>
                </c:pt>
              </c:numCache>
            </c:numRef>
          </c:xVal>
          <c:yVal>
            <c:numRef>
              <c:f>Sheet1!$C$2:$C$6</c:f>
              <c:numCache>
                <c:formatCode>General</c:formatCode>
                <c:ptCount val="5"/>
                <c:pt idx="4" formatCode="0.00%">
                  <c:v>1.1396999999999999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Sheet1!$A$2:$A$7</c15:f>
                <c15:dlblRangeCache>
                  <c:ptCount val="6"/>
                  <c:pt idx="0">
                    <c:v>Co A</c:v>
                  </c:pt>
                  <c:pt idx="1">
                    <c:v>Co B</c:v>
                  </c:pt>
                  <c:pt idx="2">
                    <c:v>Co C</c:v>
                  </c:pt>
                  <c:pt idx="3">
                    <c:v>Co D</c:v>
                  </c:pt>
                  <c:pt idx="4">
                    <c:v>Proserv</c:v>
                  </c:pt>
                  <c:pt idx="5">
                    <c:v>All Others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DB41-4834-85B3-A53A4BBBBC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72167952"/>
        <c:axId val="1672156720"/>
      </c:scatterChart>
      <c:valAx>
        <c:axId val="1672167952"/>
        <c:scaling>
          <c:orientation val="minMax"/>
          <c:max val="1.1500000000000001"/>
          <c:min val="0.85000000000000009"/>
        </c:scaling>
        <c:delete val="0"/>
        <c:axPos val="t"/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2156720"/>
        <c:crosses val="autoZero"/>
        <c:crossBetween val="midCat"/>
        <c:majorUnit val="5.000000000000001E-2"/>
      </c:valAx>
      <c:valAx>
        <c:axId val="1672156720"/>
        <c:scaling>
          <c:orientation val="maxMin"/>
          <c:max val="1.1500000000000001"/>
          <c:min val="0.85000000000000009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2167952"/>
        <c:crosses val="autoZero"/>
        <c:crossBetween val="midCat"/>
        <c:majorUnit val="5.000000000000001E-2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0085168294883"/>
          <c:y val="6.7808581644559385E-2"/>
          <c:w val="0.547294654162506"/>
          <c:h val="0.8602869851247629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C30C3E"/>
            </a:solidFill>
            <a:ln>
              <a:noFill/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5.13124056831519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0D1-49DE-9C48-15973FA0CD58}"/>
                </c:ext>
              </c:extLst>
            </c:dLbl>
            <c:dLbl>
              <c:idx val="1"/>
              <c:layout>
                <c:manualLayout>
                  <c:x val="0"/>
                  <c:y val="5.13124056831519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D1-49DE-9C48-15973FA0CD58}"/>
                </c:ext>
              </c:extLst>
            </c:dLbl>
            <c:dLbl>
              <c:idx val="2"/>
              <c:layout>
                <c:manualLayout>
                  <c:x val="-1.0649690558293934E-16"/>
                  <c:y val="2.56562028415759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0D1-49DE-9C48-15973FA0CD58}"/>
                </c:ext>
              </c:extLst>
            </c:dLbl>
            <c:dLbl>
              <c:idx val="3"/>
              <c:layout>
                <c:manualLayout>
                  <c:x val="0"/>
                  <c:y val="1.026268315397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0D1-49DE-9C48-15973FA0CD58}"/>
                </c:ext>
              </c:extLst>
            </c:dLbl>
            <c:dLbl>
              <c:idx val="4"/>
              <c:layout>
                <c:manualLayout>
                  <c:x val="-1.4522473069674595E-3"/>
                  <c:y val="5.13144258566040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0D1-49DE-9C48-15973FA0CD58}"/>
                </c:ext>
              </c:extLst>
            </c:dLbl>
            <c:dLbl>
              <c:idx val="5"/>
              <c:layout>
                <c:manualLayout>
                  <c:x val="-2.904494613934919E-3"/>
                  <c:y val="5.13124056831528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0D1-49DE-9C48-15973FA0CD5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Responsive To Needs</c:v>
                </c:pt>
                <c:pt idx="1">
                  <c:v>Equipment Quality</c:v>
                </c:pt>
                <c:pt idx="2">
                  <c:v>Competent Pilots/ Personnel</c:v>
                </c:pt>
                <c:pt idx="3">
                  <c:v>Tech Support &amp; Service</c:v>
                </c:pt>
                <c:pt idx="4">
                  <c:v>Availability</c:v>
                </c:pt>
                <c:pt idx="5">
                  <c:v>Aftermarket Services</c:v>
                </c:pt>
                <c:pt idx="6">
                  <c:v>Price</c:v>
                </c:pt>
              </c:strCache>
            </c:strRef>
          </c:cat>
          <c:val>
            <c:numRef>
              <c:f>Sheet1!$B$2:$H$2</c:f>
              <c:numCache>
                <c:formatCode>0.0%</c:formatCode>
                <c:ptCount val="7"/>
                <c:pt idx="0">
                  <c:v>8.2000000000000003E-2</c:v>
                </c:pt>
                <c:pt idx="1">
                  <c:v>7.1999999999999995E-2</c:v>
                </c:pt>
                <c:pt idx="2">
                  <c:v>6.3E-2</c:v>
                </c:pt>
                <c:pt idx="3">
                  <c:v>0.112</c:v>
                </c:pt>
                <c:pt idx="4">
                  <c:v>8.7999999999999995E-2</c:v>
                </c:pt>
                <c:pt idx="5">
                  <c:v>0.112</c:v>
                </c:pt>
                <c:pt idx="6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0D1-49DE-9C48-15973FA0CD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458831"/>
        <c:axId val="64464239"/>
      </c:barChart>
      <c:catAx>
        <c:axId val="6445883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464239"/>
        <c:crosses val="autoZero"/>
        <c:auto val="1"/>
        <c:lblAlgn val="ctr"/>
        <c:lblOffset val="100"/>
        <c:noMultiLvlLbl val="0"/>
      </c:catAx>
      <c:valAx>
        <c:axId val="64464239"/>
        <c:scaling>
          <c:orientation val="minMax"/>
          <c:max val="0.2"/>
        </c:scaling>
        <c:delete val="1"/>
        <c:axPos val="t"/>
        <c:numFmt formatCode="0%" sourceLinked="0"/>
        <c:majorTickMark val="none"/>
        <c:minorTickMark val="none"/>
        <c:tickLblPos val="high"/>
        <c:crossAx val="64458831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Responsive</a:t>
            </a:r>
            <a:r>
              <a:rPr lang="en-US" sz="1600" baseline="0" dirty="0"/>
              <a:t> to Needs</a:t>
            </a:r>
            <a:endParaRPr lang="en-US" sz="1600" dirty="0"/>
          </a:p>
        </c:rich>
      </c:tx>
      <c:layout>
        <c:manualLayout>
          <c:xMode val="edge"/>
          <c:yMode val="edge"/>
          <c:x val="0.38681961020028927"/>
          <c:y val="3.6322828432909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473417357679051E-2"/>
          <c:y val="3.8487688282849937E-2"/>
          <c:w val="0.92503917338887964"/>
          <c:h val="0.72181663247511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Average</c:v>
                </c:pt>
              </c:strCache>
            </c:strRef>
          </c:tx>
          <c:spPr>
            <a:pattFill prst="pct25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-2.0148055185759971E-17"/>
                  <c:y val="-1.816141421645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7B-49FB-8543-73DDE6A12FD3}"/>
                </c:ext>
              </c:extLst>
            </c:dLbl>
            <c:dLbl>
              <c:idx val="1"/>
              <c:layout>
                <c:manualLayout>
                  <c:x val="4.3959900955227883E-3"/>
                  <c:y val="5.448424264936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44C-4398-8341-D4F7100F8C94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Sheet1!$B$2:$E$2</c:f>
              <c:numCache>
                <c:formatCode>_(* #,##0.00_);_(* \(#,##0.00\);_(* "-"??_);_(@_)</c:formatCode>
                <c:ptCount val="4"/>
                <c:pt idx="0">
                  <c:v>7.15</c:v>
                </c:pt>
                <c:pt idx="1">
                  <c:v>7.42</c:v>
                </c:pt>
                <c:pt idx="2">
                  <c:v>7.69</c:v>
                </c:pt>
                <c:pt idx="3">
                  <c:v>7.93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F3-48CD-981C-092DA7B8A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51384175"/>
        <c:axId val="1029676160"/>
      </c:barChart>
      <c:lineChart>
        <c:grouping val="standard"/>
        <c:varyColors val="0"/>
        <c:ser>
          <c:idx val="2"/>
          <c:order val="1"/>
          <c:tx>
            <c:strRef>
              <c:f>Sheet1!$A$4</c:f>
              <c:strCache>
                <c:ptCount val="1"/>
                <c:pt idx="0">
                  <c:v>Proserv</c:v>
                </c:pt>
              </c:strCache>
            </c:strRef>
          </c:tx>
          <c:spPr>
            <a:ln w="25400" cap="rnd">
              <a:solidFill>
                <a:srgbClr val="C30C3E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Sheet1!$B$4:$E$4</c:f>
              <c:numCache>
                <c:formatCode>_(* #,##0.00_);_(* \(#,##0.00\);_(* "-"??_);_(@_)</c:formatCode>
                <c:ptCount val="4"/>
                <c:pt idx="0">
                  <c:v>7.78</c:v>
                </c:pt>
                <c:pt idx="1">
                  <c:v>8.2100000000000009</c:v>
                </c:pt>
                <c:pt idx="2">
                  <c:v>8.75</c:v>
                </c:pt>
                <c:pt idx="3">
                  <c:v>8.58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6EF3-48CD-981C-092DA7B8A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559919"/>
        <c:axId val="60572815"/>
      </c:lineChart>
      <c:catAx>
        <c:axId val="605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72815"/>
        <c:crosses val="autoZero"/>
        <c:auto val="1"/>
        <c:lblAlgn val="ctr"/>
        <c:lblOffset val="100"/>
        <c:noMultiLvlLbl val="0"/>
      </c:catAx>
      <c:valAx>
        <c:axId val="60572815"/>
        <c:scaling>
          <c:orientation val="minMax"/>
          <c:max val="9.5"/>
          <c:min val="6.5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59919"/>
        <c:crosses val="autoZero"/>
        <c:crossBetween val="between"/>
        <c:majorUnit val="1"/>
      </c:valAx>
      <c:valAx>
        <c:axId val="1029676160"/>
        <c:scaling>
          <c:orientation val="minMax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1051384175"/>
        <c:crosses val="max"/>
        <c:crossBetween val="between"/>
      </c:valAx>
      <c:catAx>
        <c:axId val="10513841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9676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876332837371039"/>
          <c:y val="0.89613887618741861"/>
          <c:w val="0.41655104116602432"/>
          <c:h val="7.6619002487899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Customer</a:t>
            </a:r>
            <a:r>
              <a:rPr lang="en-US" sz="1400" baseline="0" dirty="0"/>
              <a:t> Loyalty Index as Measured by the </a:t>
            </a:r>
          </a:p>
          <a:p>
            <a:pPr>
              <a:defRPr sz="1400"/>
            </a:pPr>
            <a:r>
              <a:rPr lang="en-US" sz="1400" baseline="0" dirty="0"/>
              <a:t>Net Promoter Score</a:t>
            </a:r>
            <a:endParaRPr lang="en-US" sz="1400" dirty="0"/>
          </a:p>
        </c:rich>
      </c:tx>
      <c:layout>
        <c:manualLayout>
          <c:xMode val="edge"/>
          <c:yMode val="edge"/>
          <c:x val="0.281329038266669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Trend in Drilling Activity 2024 vs 2023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30C3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2FB-4F8F-883B-01A03683651E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2FB-4F8F-883B-01A03683651E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Proserv</c:v>
                </c:pt>
                <c:pt idx="1">
                  <c:v>Industry Average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0.73699999999999999</c:v>
                </c:pt>
                <c:pt idx="1">
                  <c:v>0.33100000000000002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FB-4F8F-883B-01A0368365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207598143"/>
        <c:axId val="80114415"/>
      </c:barChart>
      <c:catAx>
        <c:axId val="207598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114415"/>
        <c:crosses val="autoZero"/>
        <c:auto val="1"/>
        <c:lblAlgn val="ctr"/>
        <c:lblOffset val="100"/>
        <c:noMultiLvlLbl val="0"/>
      </c:catAx>
      <c:valAx>
        <c:axId val="80114415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2075981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Price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3"/>
            <c:spPr>
              <a:solidFill>
                <a:srgbClr val="0070C0"/>
              </a:solidFill>
              <a:ln w="6350">
                <a:solidFill>
                  <a:schemeClr val="tx1"/>
                </a:solidFill>
              </a:ln>
              <a:effectLst/>
            </c:spPr>
          </c:marker>
          <c:dPt>
            <c:idx val="0"/>
            <c:marker>
              <c:symbol val="circle"/>
              <c:size val="13"/>
              <c:spPr>
                <a:solidFill>
                  <a:srgbClr val="0070C0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DB41-4834-85B3-A53A4BBBBC73}"/>
              </c:ext>
            </c:extLst>
          </c:dPt>
          <c:dPt>
            <c:idx val="1"/>
            <c:marker>
              <c:symbol val="circle"/>
              <c:size val="13"/>
              <c:spPr>
                <a:solidFill>
                  <a:srgbClr val="0070C0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B41-4834-85B3-A53A4BBBBC73}"/>
              </c:ext>
            </c:extLst>
          </c:dPt>
          <c:dPt>
            <c:idx val="2"/>
            <c:marker>
              <c:symbol val="circle"/>
              <c:size val="13"/>
              <c:spPr>
                <a:solidFill>
                  <a:srgbClr val="0070C0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DB41-4834-85B3-A53A4BBBBC73}"/>
              </c:ext>
            </c:extLst>
          </c:dPt>
          <c:dPt>
            <c:idx val="3"/>
            <c:marker>
              <c:symbol val="circle"/>
              <c:size val="13"/>
              <c:spPr>
                <a:solidFill>
                  <a:srgbClr val="0070C0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DB41-4834-85B3-A53A4BBBBC73}"/>
              </c:ext>
            </c:extLst>
          </c:dPt>
          <c:dPt>
            <c:idx val="4"/>
            <c:marker>
              <c:symbol val="circle"/>
              <c:size val="13"/>
              <c:spPr>
                <a:solidFill>
                  <a:srgbClr val="C30C3E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DB41-4834-85B3-A53A4BBBBC73}"/>
              </c:ext>
            </c:extLst>
          </c:dPt>
          <c:dPt>
            <c:idx val="7"/>
            <c:marker>
              <c:symbol val="circle"/>
              <c:size val="13"/>
              <c:spPr>
                <a:solidFill>
                  <a:srgbClr val="0070C0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DB41-4834-85B3-A53A4BBBBC73}"/>
              </c:ext>
            </c:extLst>
          </c:dPt>
          <c:dPt>
            <c:idx val="12"/>
            <c:marker>
              <c:symbol val="circle"/>
              <c:size val="13"/>
              <c:spPr>
                <a:solidFill>
                  <a:srgbClr val="0070C0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DB41-4834-85B3-A53A4BBBBC73}"/>
              </c:ext>
            </c:extLst>
          </c:dPt>
          <c:dLbls>
            <c:dLbl>
              <c:idx val="0"/>
              <c:layout>
                <c:manualLayout>
                  <c:x val="-0.1267759781035202"/>
                  <c:y val="1.8538955162004194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80ED829-0CA9-479D-8549-4F30064A9087}" type="CELLRANGE">
                      <a:rPr lang="en-US" sz="1100">
                        <a:latin typeface="Calibri" panose="020F0502020204030204" pitchFamily="34" charset="0"/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DB41-4834-85B3-A53A4BBBBC73}"/>
                </c:ext>
              </c:extLst>
            </c:dLbl>
            <c:dLbl>
              <c:idx val="1"/>
              <c:layout>
                <c:manualLayout>
                  <c:x val="-0.12240439265167466"/>
                  <c:y val="-3.9726332490008981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B76CE5A-F36B-4A10-89F6-5790B54A916C}" type="CELLRANGE">
                      <a:rPr lang="en-US" sz="1100">
                        <a:latin typeface="Calibri" panose="020F0502020204030204" pitchFamily="34" charset="0"/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DB41-4834-85B3-A53A4BBBBC73}"/>
                </c:ext>
              </c:extLst>
            </c:dLbl>
            <c:dLbl>
              <c:idx val="2"/>
              <c:layout>
                <c:manualLayout>
                  <c:x val="-0.12703448681803489"/>
                  <c:y val="-3.8823992118963001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86F8C09-6305-4DB9-A735-E2F90FD3C88C}" type="CELLRANGE">
                      <a:rPr lang="en-US" sz="1100">
                        <a:latin typeface="Calibri" panose="020F0502020204030204" pitchFamily="34" charset="0"/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DB41-4834-85B3-A53A4BBBBC73}"/>
                </c:ext>
              </c:extLst>
            </c:dLbl>
            <c:dLbl>
              <c:idx val="3"/>
              <c:layout>
                <c:manualLayout>
                  <c:x val="3.3008568135375956E-2"/>
                  <c:y val="2.1510818491742321E-2"/>
                </c:manualLayout>
              </c:layout>
              <c:tx>
                <c:rich>
                  <a:bodyPr/>
                  <a:lstStyle/>
                  <a:p>
                    <a:fld id="{192558CC-01B5-42AA-997D-0E3989F87E6F}" type="CELLRANGE">
                      <a:rPr lang="en-US">
                        <a:latin typeface="Calibri" panose="020F0502020204030204" pitchFamily="34" charset="0"/>
                      </a:rPr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DB41-4834-85B3-A53A4BBBBC73}"/>
                </c:ext>
              </c:extLst>
            </c:dLbl>
            <c:dLbl>
              <c:idx val="4"/>
              <c:layout>
                <c:manualLayout>
                  <c:x val="-0.13551914900721121"/>
                  <c:y val="-5.2968443320012076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80ED829-0CA9-479D-8549-4F30064A9087}" type="CELLRANGE">
                      <a:rPr lang="en-US" sz="1100">
                        <a:latin typeface="Calibri" panose="020F0502020204030204" pitchFamily="34" charset="0"/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DB41-4834-85B3-A53A4BBBBC73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xVal>
            <c:numRef>
              <c:f>Sheet1!$B$2:$B$6</c:f>
              <c:numCache>
                <c:formatCode>0.00%</c:formatCode>
                <c:ptCount val="5"/>
                <c:pt idx="0">
                  <c:v>0.97230000000000005</c:v>
                </c:pt>
                <c:pt idx="1">
                  <c:v>0.99380000000000002</c:v>
                </c:pt>
                <c:pt idx="2">
                  <c:v>0.98640000000000005</c:v>
                </c:pt>
                <c:pt idx="4">
                  <c:v>1.0881000000000001</c:v>
                </c:pt>
              </c:numCache>
            </c:numRef>
          </c:xVal>
          <c:yVal>
            <c:numRef>
              <c:f>Sheet1!$C$2:$C$6</c:f>
              <c:numCache>
                <c:formatCode>0.00%</c:formatCode>
                <c:ptCount val="5"/>
                <c:pt idx="0">
                  <c:v>1.0049999999999999</c:v>
                </c:pt>
                <c:pt idx="1">
                  <c:v>0.9496</c:v>
                </c:pt>
                <c:pt idx="2">
                  <c:v>0.98519999999999996</c:v>
                </c:pt>
                <c:pt idx="4">
                  <c:v>1.1396999999999999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Sheet1!$A$2:$A$7</c15:f>
                <c15:dlblRangeCache>
                  <c:ptCount val="6"/>
                  <c:pt idx="0">
                    <c:v>Co A</c:v>
                  </c:pt>
                  <c:pt idx="1">
                    <c:v>Co B</c:v>
                  </c:pt>
                  <c:pt idx="2">
                    <c:v>Co C</c:v>
                  </c:pt>
                  <c:pt idx="3">
                    <c:v>Co D</c:v>
                  </c:pt>
                  <c:pt idx="4">
                    <c:v>Proserv</c:v>
                  </c:pt>
                  <c:pt idx="5">
                    <c:v>All Others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DB41-4834-85B3-A53A4BBBBC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72167952"/>
        <c:axId val="1672156720"/>
      </c:scatterChart>
      <c:valAx>
        <c:axId val="1672167952"/>
        <c:scaling>
          <c:orientation val="minMax"/>
          <c:max val="1.1500000000000001"/>
          <c:min val="0.85000000000000009"/>
        </c:scaling>
        <c:delete val="0"/>
        <c:axPos val="t"/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2156720"/>
        <c:crosses val="autoZero"/>
        <c:crossBetween val="midCat"/>
        <c:majorUnit val="5.000000000000001E-2"/>
      </c:valAx>
      <c:valAx>
        <c:axId val="1672156720"/>
        <c:scaling>
          <c:orientation val="maxMin"/>
          <c:max val="1.1500000000000001"/>
          <c:min val="0.85000000000000009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2167952"/>
        <c:crosses val="autoZero"/>
        <c:crossBetween val="midCat"/>
        <c:majorUnit val="5.000000000000001E-2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0085168294883"/>
          <c:y val="6.7808581644559385E-2"/>
          <c:w val="0.547294654162506"/>
          <c:h val="0.8602869851247629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C30C3E"/>
            </a:solidFill>
            <a:ln>
              <a:noFill/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5.13124056831519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0D1-49DE-9C48-15973FA0CD58}"/>
                </c:ext>
              </c:extLst>
            </c:dLbl>
            <c:dLbl>
              <c:idx val="1"/>
              <c:layout>
                <c:manualLayout>
                  <c:x val="0"/>
                  <c:y val="5.13124056831519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D1-49DE-9C48-15973FA0CD58}"/>
                </c:ext>
              </c:extLst>
            </c:dLbl>
            <c:dLbl>
              <c:idx val="2"/>
              <c:layout>
                <c:manualLayout>
                  <c:x val="-1.0649690558293934E-16"/>
                  <c:y val="2.56562028415759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0D1-49DE-9C48-15973FA0CD58}"/>
                </c:ext>
              </c:extLst>
            </c:dLbl>
            <c:dLbl>
              <c:idx val="3"/>
              <c:layout>
                <c:manualLayout>
                  <c:x val="0"/>
                  <c:y val="1.026268315397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0D1-49DE-9C48-15973FA0CD58}"/>
                </c:ext>
              </c:extLst>
            </c:dLbl>
            <c:dLbl>
              <c:idx val="4"/>
              <c:layout>
                <c:manualLayout>
                  <c:x val="-1.4522473069674595E-3"/>
                  <c:y val="5.13144258566040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0D1-49DE-9C48-15973FA0CD58}"/>
                </c:ext>
              </c:extLst>
            </c:dLbl>
            <c:dLbl>
              <c:idx val="5"/>
              <c:layout>
                <c:manualLayout>
                  <c:x val="-2.904494613934919E-3"/>
                  <c:y val="5.13124056831528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0D1-49DE-9C48-15973FA0CD5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Responsive To Needs</c:v>
                </c:pt>
                <c:pt idx="1">
                  <c:v>Equipment Quality</c:v>
                </c:pt>
                <c:pt idx="2">
                  <c:v>Competent Pilots/ Personnel</c:v>
                </c:pt>
                <c:pt idx="3">
                  <c:v>Tech Support &amp; Service</c:v>
                </c:pt>
                <c:pt idx="4">
                  <c:v>Availability</c:v>
                </c:pt>
                <c:pt idx="5">
                  <c:v>Aftermarket Services</c:v>
                </c:pt>
                <c:pt idx="6">
                  <c:v>Price</c:v>
                </c:pt>
              </c:strCache>
            </c:strRef>
          </c:cat>
          <c:val>
            <c:numRef>
              <c:f>Sheet1!$B$2:$H$2</c:f>
              <c:numCache>
                <c:formatCode>0.0%</c:formatCode>
                <c:ptCount val="7"/>
                <c:pt idx="0">
                  <c:v>8.2000000000000003E-2</c:v>
                </c:pt>
                <c:pt idx="1">
                  <c:v>7.1999999999999995E-2</c:v>
                </c:pt>
                <c:pt idx="2">
                  <c:v>6.3E-2</c:v>
                </c:pt>
                <c:pt idx="3">
                  <c:v>0.112</c:v>
                </c:pt>
                <c:pt idx="4">
                  <c:v>8.7999999999999995E-2</c:v>
                </c:pt>
                <c:pt idx="5">
                  <c:v>0.112</c:v>
                </c:pt>
                <c:pt idx="6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0D1-49DE-9C48-15973FA0CD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458831"/>
        <c:axId val="64464239"/>
      </c:barChart>
      <c:catAx>
        <c:axId val="6445883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464239"/>
        <c:crosses val="autoZero"/>
        <c:auto val="1"/>
        <c:lblAlgn val="ctr"/>
        <c:lblOffset val="100"/>
        <c:noMultiLvlLbl val="0"/>
      </c:catAx>
      <c:valAx>
        <c:axId val="64464239"/>
        <c:scaling>
          <c:orientation val="minMax"/>
          <c:max val="0.2"/>
        </c:scaling>
        <c:delete val="1"/>
        <c:axPos val="t"/>
        <c:numFmt formatCode="0%" sourceLinked="0"/>
        <c:majorTickMark val="none"/>
        <c:minorTickMark val="none"/>
        <c:tickLblPos val="high"/>
        <c:crossAx val="64458831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Customer</a:t>
            </a:r>
            <a:r>
              <a:rPr lang="en-US" sz="1400" baseline="0" dirty="0"/>
              <a:t> Loyalty Index as Measured by the</a:t>
            </a:r>
          </a:p>
          <a:p>
            <a:pPr>
              <a:defRPr sz="1400"/>
            </a:pPr>
            <a:r>
              <a:rPr lang="en-US" sz="1400" baseline="0" dirty="0"/>
              <a:t>Net Promoter Score</a:t>
            </a:r>
            <a:endParaRPr lang="en-US" sz="1400" dirty="0"/>
          </a:p>
        </c:rich>
      </c:tx>
      <c:layout>
        <c:manualLayout>
          <c:xMode val="edge"/>
          <c:yMode val="edge"/>
          <c:x val="0.25144889726715253"/>
          <c:y val="2.2869667760459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Trend in Drilling Activity 2024 vs 2023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30C3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2FB-4F8F-883B-01A03683651E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2FB-4F8F-883B-01A03683651E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Proserv</c:v>
                </c:pt>
                <c:pt idx="1">
                  <c:v>Industry Average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0.73699999999999999</c:v>
                </c:pt>
                <c:pt idx="1">
                  <c:v>0.33100000000000002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FB-4F8F-883B-01A0368365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207598143"/>
        <c:axId val="80114415"/>
      </c:barChart>
      <c:catAx>
        <c:axId val="207598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114415"/>
        <c:crosses val="autoZero"/>
        <c:auto val="1"/>
        <c:lblAlgn val="ctr"/>
        <c:lblOffset val="100"/>
        <c:noMultiLvlLbl val="0"/>
      </c:catAx>
      <c:valAx>
        <c:axId val="80114415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2075981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Price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3"/>
            <c:spPr>
              <a:solidFill>
                <a:srgbClr val="002060"/>
              </a:solidFill>
              <a:ln w="6350">
                <a:solidFill>
                  <a:schemeClr val="tx1"/>
                </a:solidFill>
              </a:ln>
              <a:effectLst/>
            </c:spPr>
          </c:marker>
          <c:dPt>
            <c:idx val="0"/>
            <c:marker>
              <c:symbol val="circle"/>
              <c:size val="13"/>
              <c:spPr>
                <a:solidFill>
                  <a:srgbClr val="002060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DB41-4834-85B3-A53A4BBBBC73}"/>
              </c:ext>
            </c:extLst>
          </c:dPt>
          <c:dPt>
            <c:idx val="1"/>
            <c:marker>
              <c:symbol val="circle"/>
              <c:size val="13"/>
              <c:spPr>
                <a:solidFill>
                  <a:schemeClr val="accent6">
                    <a:lumMod val="60000"/>
                    <a:lumOff val="40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B41-4834-85B3-A53A4BBBBC73}"/>
              </c:ext>
            </c:extLst>
          </c:dPt>
          <c:dPt>
            <c:idx val="2"/>
            <c:marker>
              <c:symbol val="circle"/>
              <c:size val="13"/>
              <c:spPr>
                <a:solidFill>
                  <a:srgbClr val="00B0F0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DB41-4834-85B3-A53A4BBBBC73}"/>
              </c:ext>
            </c:extLst>
          </c:dPt>
          <c:dPt>
            <c:idx val="3"/>
            <c:marker>
              <c:symbol val="circle"/>
              <c:size val="13"/>
              <c:spPr>
                <a:solidFill>
                  <a:srgbClr val="FF0000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DB41-4834-85B3-A53A4BBBBC73}"/>
              </c:ext>
            </c:extLst>
          </c:dPt>
          <c:dPt>
            <c:idx val="4"/>
            <c:marker>
              <c:symbol val="circle"/>
              <c:size val="13"/>
              <c:spPr>
                <a:solidFill>
                  <a:srgbClr val="FFC000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DB41-4834-85B3-A53A4BBBBC73}"/>
              </c:ext>
            </c:extLst>
          </c:dPt>
          <c:dPt>
            <c:idx val="7"/>
            <c:marker>
              <c:symbol val="circle"/>
              <c:size val="13"/>
              <c:spPr>
                <a:solidFill>
                  <a:srgbClr val="002060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DB41-4834-85B3-A53A4BBBBC73}"/>
              </c:ext>
            </c:extLst>
          </c:dPt>
          <c:dPt>
            <c:idx val="12"/>
            <c:marker>
              <c:symbol val="circle"/>
              <c:size val="13"/>
              <c:spPr>
                <a:solidFill>
                  <a:srgbClr val="002060"/>
                </a:solidFill>
                <a:ln w="6350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DB41-4834-85B3-A53A4BBBBC73}"/>
              </c:ext>
            </c:extLst>
          </c:dPt>
          <c:dLbls>
            <c:dLbl>
              <c:idx val="0"/>
              <c:layout>
                <c:manualLayout>
                  <c:x val="-7.6502745407296652E-2"/>
                  <c:y val="-8.4749509312019217E-2"/>
                </c:manualLayout>
              </c:layout>
              <c:tx>
                <c:rich>
                  <a:bodyPr/>
                  <a:lstStyle/>
                  <a:p>
                    <a:fld id="{D80ED829-0CA9-479D-8549-4F30064A9087}" type="CELLRANGE">
                      <a:rPr lang="en-US">
                        <a:latin typeface="Calibri" panose="020F0502020204030204" pitchFamily="34" charset="0"/>
                      </a:rPr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DB41-4834-85B3-A53A4BBBBC73}"/>
                </c:ext>
              </c:extLst>
            </c:dLbl>
            <c:dLbl>
              <c:idx val="1"/>
              <c:layout>
                <c:manualLayout>
                  <c:x val="-0.15300549081459339"/>
                  <c:y val="-4.2374754656009678E-2"/>
                </c:manualLayout>
              </c:layout>
              <c:tx>
                <c:rich>
                  <a:bodyPr/>
                  <a:lstStyle/>
                  <a:p>
                    <a:fld id="{EB76CE5A-F36B-4A10-89F6-5790B54A916C}" type="CELLRANGE">
                      <a:rPr lang="en-US">
                        <a:latin typeface="Calibri" panose="020F0502020204030204" pitchFamily="34" charset="0"/>
                      </a:rPr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DB41-4834-85B3-A53A4BBBBC73}"/>
                </c:ext>
              </c:extLst>
            </c:dLbl>
            <c:dLbl>
              <c:idx val="2"/>
              <c:layout>
                <c:manualLayout>
                  <c:x val="1.5042040366944768E-2"/>
                  <c:y val="-6.2659791612968349E-2"/>
                </c:manualLayout>
              </c:layout>
              <c:tx>
                <c:rich>
                  <a:bodyPr/>
                  <a:lstStyle/>
                  <a:p>
                    <a:fld id="{C86F8C09-6305-4DB9-A735-E2F90FD3C88C}" type="CELLRANGE">
                      <a:rPr lang="en-US">
                        <a:latin typeface="Calibri" panose="020F0502020204030204" pitchFamily="34" charset="0"/>
                      </a:rPr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DB41-4834-85B3-A53A4BBBBC73}"/>
                </c:ext>
              </c:extLst>
            </c:dLbl>
            <c:dLbl>
              <c:idx val="3"/>
              <c:layout>
                <c:manualLayout>
                  <c:x val="1.7708019053916543E-2"/>
                  <c:y val="-1.5567091832266138E-2"/>
                </c:manualLayout>
              </c:layout>
              <c:tx>
                <c:rich>
                  <a:bodyPr/>
                  <a:lstStyle/>
                  <a:p>
                    <a:fld id="{192558CC-01B5-42AA-997D-0E3989F87E6F}" type="CELLRANGE">
                      <a:rPr lang="en-US">
                        <a:latin typeface="Calibri" panose="020F0502020204030204" pitchFamily="34" charset="0"/>
                      </a:rPr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DB41-4834-85B3-A53A4BBBBC73}"/>
                </c:ext>
              </c:extLst>
            </c:dLbl>
            <c:dLbl>
              <c:idx val="4"/>
              <c:layout>
                <c:manualLayout>
                  <c:x val="1.5300549081459412E-2"/>
                  <c:y val="6.0805270485232649E-3"/>
                </c:manualLayout>
              </c:layout>
              <c:tx>
                <c:rich>
                  <a:bodyPr/>
                  <a:lstStyle/>
                  <a:p>
                    <a:fld id="{FA795921-3B49-4D6B-A604-DF29A6176067}" type="CELLRANGE">
                      <a:rPr lang="en-US">
                        <a:latin typeface="Calibri" panose="020F0502020204030204" pitchFamily="34" charset="0"/>
                      </a:rPr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DB41-4834-85B3-A53A4BBBBC73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xVal>
            <c:numRef>
              <c:f>Sheet1!$B$2:$B$6</c:f>
              <c:numCache>
                <c:formatCode>0.00%</c:formatCode>
                <c:ptCount val="5"/>
                <c:pt idx="0">
                  <c:v>1.0615000000000001</c:v>
                </c:pt>
                <c:pt idx="1">
                  <c:v>1.1208</c:v>
                </c:pt>
              </c:numCache>
            </c:numRef>
          </c:xVal>
          <c:yVal>
            <c:numRef>
              <c:f>Sheet1!$C$2:$C$6</c:f>
              <c:numCache>
                <c:formatCode>0.00%</c:formatCode>
                <c:ptCount val="5"/>
                <c:pt idx="0">
                  <c:v>1.1472</c:v>
                </c:pt>
                <c:pt idx="1">
                  <c:v>1.1003000000000001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Sheet1!$A$2:$A$7</c15:f>
                <c15:dlblRangeCache>
                  <c:ptCount val="6"/>
                  <c:pt idx="0">
                    <c:v>Gulf of America</c:v>
                  </c:pt>
                  <c:pt idx="1">
                    <c:v>International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DB41-4834-85B3-A53A4BBBBC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72167952"/>
        <c:axId val="1672156720"/>
      </c:scatterChart>
      <c:valAx>
        <c:axId val="1672167952"/>
        <c:scaling>
          <c:orientation val="minMax"/>
          <c:max val="1.1500000000000001"/>
          <c:min val="0.85000000000000009"/>
        </c:scaling>
        <c:delete val="0"/>
        <c:axPos val="t"/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2156720"/>
        <c:crosses val="autoZero"/>
        <c:crossBetween val="midCat"/>
        <c:majorUnit val="5.000000000000001E-2"/>
      </c:valAx>
      <c:valAx>
        <c:axId val="1672156720"/>
        <c:scaling>
          <c:orientation val="maxMin"/>
          <c:max val="1.1500000000000001"/>
          <c:min val="0.85000000000000009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2167952"/>
        <c:crosses val="autoZero"/>
        <c:crossBetween val="midCat"/>
        <c:majorUnit val="5.000000000000001E-2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627671208523894"/>
          <c:y val="7.6381876507860755E-2"/>
          <c:w val="0.56261882707545929"/>
          <c:h val="0.8517137782019670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Gulf of America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Responsive To Needs</c:v>
                </c:pt>
                <c:pt idx="1">
                  <c:v>Equipment Quality</c:v>
                </c:pt>
                <c:pt idx="2">
                  <c:v>Competent Pilots/ Personnel</c:v>
                </c:pt>
                <c:pt idx="3">
                  <c:v>Tech Support &amp; Service</c:v>
                </c:pt>
                <c:pt idx="4">
                  <c:v>Availability</c:v>
                </c:pt>
                <c:pt idx="5">
                  <c:v>Aftermarket Services</c:v>
                </c:pt>
                <c:pt idx="6">
                  <c:v>Price</c:v>
                </c:pt>
              </c:strCache>
            </c:strRef>
          </c:cat>
          <c:val>
            <c:numRef>
              <c:f>Sheet1!$B$2:$H$2</c:f>
              <c:numCache>
                <c:formatCode>0.0%</c:formatCode>
                <c:ptCount val="7"/>
                <c:pt idx="0">
                  <c:v>6.3E-2</c:v>
                </c:pt>
                <c:pt idx="1">
                  <c:v>0.06</c:v>
                </c:pt>
                <c:pt idx="2">
                  <c:v>3.4000000000000002E-2</c:v>
                </c:pt>
                <c:pt idx="3">
                  <c:v>8.2000000000000003E-2</c:v>
                </c:pt>
                <c:pt idx="4">
                  <c:v>0.06</c:v>
                </c:pt>
                <c:pt idx="5">
                  <c:v>7.0999999999999994E-2</c:v>
                </c:pt>
                <c:pt idx="6">
                  <c:v>0.14699999999999999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0D1-49DE-9C48-15973FA0CD58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International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Responsive To Needs</c:v>
                </c:pt>
                <c:pt idx="1">
                  <c:v>Equipment Quality</c:v>
                </c:pt>
                <c:pt idx="2">
                  <c:v>Competent Pilots/ Personnel</c:v>
                </c:pt>
                <c:pt idx="3">
                  <c:v>Tech Support &amp; Service</c:v>
                </c:pt>
                <c:pt idx="4">
                  <c:v>Availability</c:v>
                </c:pt>
                <c:pt idx="5">
                  <c:v>Aftermarket Services</c:v>
                </c:pt>
                <c:pt idx="6">
                  <c:v>Price</c:v>
                </c:pt>
              </c:strCache>
            </c:strRef>
          </c:cat>
          <c:val>
            <c:numRef>
              <c:f>Sheet1!$B$3:$H$3</c:f>
              <c:numCache>
                <c:formatCode>0.0%</c:formatCode>
                <c:ptCount val="7"/>
                <c:pt idx="0">
                  <c:v>0.115</c:v>
                </c:pt>
                <c:pt idx="1">
                  <c:v>0.14399999999999999</c:v>
                </c:pt>
                <c:pt idx="2">
                  <c:v>8.5999999999999993E-2</c:v>
                </c:pt>
                <c:pt idx="3">
                  <c:v>0.13100000000000001</c:v>
                </c:pt>
                <c:pt idx="4">
                  <c:v>0.129</c:v>
                </c:pt>
                <c:pt idx="5">
                  <c:v>0.12</c:v>
                </c:pt>
                <c:pt idx="6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05-4A07-B60F-4160CF395F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458831"/>
        <c:axId val="64464239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rgbClr val="00B0F0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Sheet1!$B$1:$H$1</c15:sqref>
                        </c15:formulaRef>
                      </c:ext>
                    </c:extLst>
                    <c:strCache>
                      <c:ptCount val="7"/>
                      <c:pt idx="0">
                        <c:v>Responsive To Needs</c:v>
                      </c:pt>
                      <c:pt idx="1">
                        <c:v>Equipment Quality</c:v>
                      </c:pt>
                      <c:pt idx="2">
                        <c:v>Competent Pilots/ Personnel</c:v>
                      </c:pt>
                      <c:pt idx="3">
                        <c:v>Tech Support &amp; Service</c:v>
                      </c:pt>
                      <c:pt idx="4">
                        <c:v>Availability</c:v>
                      </c:pt>
                      <c:pt idx="5">
                        <c:v>Aftermarket Services</c:v>
                      </c:pt>
                      <c:pt idx="6">
                        <c:v>Price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Sheet1!$B$4:$H$4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C05-4A07-B60F-4160CF395F89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rgbClr val="FF0000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Sheet1!$B$1:$H$1</c15:sqref>
                        </c15:formulaRef>
                      </c:ext>
                    </c:extLst>
                    <c:strCache>
                      <c:ptCount val="7"/>
                      <c:pt idx="0">
                        <c:v>Responsive To Needs</c:v>
                      </c:pt>
                      <c:pt idx="1">
                        <c:v>Equipment Quality</c:v>
                      </c:pt>
                      <c:pt idx="2">
                        <c:v>Competent Pilots/ Personnel</c:v>
                      </c:pt>
                      <c:pt idx="3">
                        <c:v>Tech Support &amp; Service</c:v>
                      </c:pt>
                      <c:pt idx="4">
                        <c:v>Availability</c:v>
                      </c:pt>
                      <c:pt idx="5">
                        <c:v>Aftermarket Services</c:v>
                      </c:pt>
                      <c:pt idx="6">
                        <c:v>Price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Sheet1!$B$5:$H$5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9C05-4A07-B60F-4160CF395F89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Sheet1!$A$6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rgbClr val="FFC000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Sheet1!$B$1:$H$1</c15:sqref>
                        </c15:formulaRef>
                      </c:ext>
                    </c:extLst>
                    <c:strCache>
                      <c:ptCount val="7"/>
                      <c:pt idx="0">
                        <c:v>Responsive To Needs</c:v>
                      </c:pt>
                      <c:pt idx="1">
                        <c:v>Equipment Quality</c:v>
                      </c:pt>
                      <c:pt idx="2">
                        <c:v>Competent Pilots/ Personnel</c:v>
                      </c:pt>
                      <c:pt idx="3">
                        <c:v>Tech Support &amp; Service</c:v>
                      </c:pt>
                      <c:pt idx="4">
                        <c:v>Availability</c:v>
                      </c:pt>
                      <c:pt idx="5">
                        <c:v>Aftermarket Services</c:v>
                      </c:pt>
                      <c:pt idx="6">
                        <c:v>Price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Sheet1!$B$6:$H$6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9C05-4A07-B60F-4160CF395F89}"/>
                  </c:ext>
                </c:extLst>
              </c15:ser>
            </c15:filteredBarSeries>
          </c:ext>
        </c:extLst>
      </c:barChart>
      <c:catAx>
        <c:axId val="6445883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464239"/>
        <c:crosses val="autoZero"/>
        <c:auto val="1"/>
        <c:lblAlgn val="ctr"/>
        <c:lblOffset val="100"/>
        <c:noMultiLvlLbl val="0"/>
      </c:catAx>
      <c:valAx>
        <c:axId val="64464239"/>
        <c:scaling>
          <c:orientation val="minMax"/>
          <c:max val="0.2"/>
          <c:min val="0"/>
        </c:scaling>
        <c:delete val="1"/>
        <c:axPos val="t"/>
        <c:numFmt formatCode="0%" sourceLinked="0"/>
        <c:majorTickMark val="out"/>
        <c:minorTickMark val="none"/>
        <c:tickLblPos val="nextTo"/>
        <c:crossAx val="64458831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3115505299731565"/>
          <c:y val="1.7299822655480666E-2"/>
          <c:w val="0.67809540441712712"/>
          <c:h val="5.51217158461252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Customer</a:t>
            </a:r>
            <a:r>
              <a:rPr lang="en-US" sz="1400" baseline="0" dirty="0"/>
              <a:t> Loyalty Index as Measured by the </a:t>
            </a:r>
          </a:p>
          <a:p>
            <a:pPr>
              <a:defRPr sz="1400"/>
            </a:pPr>
            <a:r>
              <a:rPr lang="en-US" sz="1400" baseline="0" dirty="0"/>
              <a:t>Net Promoter Score</a:t>
            </a:r>
            <a:endParaRPr lang="en-US" sz="1400" dirty="0"/>
          </a:p>
        </c:rich>
      </c:tx>
      <c:layout>
        <c:manualLayout>
          <c:xMode val="edge"/>
          <c:yMode val="edge"/>
          <c:x val="0.29741834495871711"/>
          <c:y val="4.45746171725458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Trend in Drilling Activity 2024 vs 2023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30C3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F17-47B1-9CD5-0E348F969F9C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F17-47B1-9CD5-0E348F969F9C}"/>
              </c:ext>
            </c:extLst>
          </c:dPt>
          <c:dPt>
            <c:idx val="2"/>
            <c:invertIfNegative val="0"/>
            <c:bubble3D val="0"/>
            <c:spPr>
              <a:solidFill>
                <a:srgbClr val="C30C3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F17-47B1-9CD5-0E348F969F9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2F17-47B1-9CD5-0E348F969F9C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Proserv GoA</c:v>
                </c:pt>
                <c:pt idx="1">
                  <c:v>Industry Avg GoA</c:v>
                </c:pt>
                <c:pt idx="2">
                  <c:v>Proserv Intl</c:v>
                </c:pt>
                <c:pt idx="3">
                  <c:v>Industry Avg Intl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0.64290000000000003</c:v>
                </c:pt>
                <c:pt idx="1">
                  <c:v>0.32650000000000001</c:v>
                </c:pt>
                <c:pt idx="2">
                  <c:v>1</c:v>
                </c:pt>
                <c:pt idx="3">
                  <c:v>0.33329999999999999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17-47B1-9CD5-0E348F969F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207598143"/>
        <c:axId val="80114415"/>
      </c:barChart>
      <c:catAx>
        <c:axId val="207598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114415"/>
        <c:crosses val="autoZero"/>
        <c:auto val="1"/>
        <c:lblAlgn val="ctr"/>
        <c:lblOffset val="100"/>
        <c:noMultiLvlLbl val="0"/>
      </c:catAx>
      <c:valAx>
        <c:axId val="80114415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2075981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Equipment Quality</a:t>
            </a:r>
          </a:p>
        </c:rich>
      </c:tx>
      <c:layout>
        <c:manualLayout>
          <c:xMode val="edge"/>
          <c:yMode val="edge"/>
          <c:x val="0.38681961020028927"/>
          <c:y val="3.6322828432909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473417357679051E-2"/>
          <c:y val="3.8487688282849937E-2"/>
          <c:w val="0.92503917338887964"/>
          <c:h val="0.72181663247511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Average</c:v>
                </c:pt>
              </c:strCache>
            </c:strRef>
          </c:tx>
          <c:spPr>
            <a:pattFill prst="pct25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-2.0148055185759971E-17"/>
                  <c:y val="4.54035355411368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73E-44DE-962C-FAAAF8BB3454}"/>
                </c:ext>
              </c:extLst>
            </c:dLbl>
            <c:dLbl>
              <c:idx val="1"/>
              <c:layout>
                <c:manualLayout>
                  <c:x val="4.3959900955227883E-3"/>
                  <c:y val="5.448424264936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3E-44DE-962C-FAAAF8BB3454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Sheet1!$B$2:$E$2</c:f>
              <c:numCache>
                <c:formatCode>_(* #,##0.00_);_(* \(#,##0.00\);_(* "-"??_);_(@_)</c:formatCode>
                <c:ptCount val="4"/>
                <c:pt idx="0">
                  <c:v>7.58</c:v>
                </c:pt>
                <c:pt idx="1">
                  <c:v>7.96</c:v>
                </c:pt>
                <c:pt idx="2">
                  <c:v>7.94</c:v>
                </c:pt>
                <c:pt idx="3">
                  <c:v>8.15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3E-44DE-962C-FAAAF8BB34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51384175"/>
        <c:axId val="1029676160"/>
      </c:barChart>
      <c:lineChart>
        <c:grouping val="standard"/>
        <c:varyColors val="0"/>
        <c:ser>
          <c:idx val="2"/>
          <c:order val="1"/>
          <c:tx>
            <c:strRef>
              <c:f>Sheet1!$A$4</c:f>
              <c:strCache>
                <c:ptCount val="1"/>
                <c:pt idx="0">
                  <c:v>Proserv</c:v>
                </c:pt>
              </c:strCache>
            </c:strRef>
          </c:tx>
          <c:spPr>
            <a:ln w="25400" cap="rnd">
              <a:solidFill>
                <a:srgbClr val="C30C3E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Sheet1!$B$4:$E$4</c:f>
              <c:numCache>
                <c:formatCode>_(* #,##0.00_);_(* \(#,##0.00\);_(* "-"??_);_(@_)</c:formatCode>
                <c:ptCount val="4"/>
                <c:pt idx="0">
                  <c:v>8.11</c:v>
                </c:pt>
                <c:pt idx="1">
                  <c:v>8.5</c:v>
                </c:pt>
                <c:pt idx="2">
                  <c:v>8.6199999999999992</c:v>
                </c:pt>
                <c:pt idx="3">
                  <c:v>8.74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673E-44DE-962C-FAAAF8BB34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559919"/>
        <c:axId val="60572815"/>
      </c:lineChart>
      <c:catAx>
        <c:axId val="605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72815"/>
        <c:crosses val="autoZero"/>
        <c:auto val="1"/>
        <c:lblAlgn val="ctr"/>
        <c:lblOffset val="100"/>
        <c:noMultiLvlLbl val="0"/>
      </c:catAx>
      <c:valAx>
        <c:axId val="60572815"/>
        <c:scaling>
          <c:orientation val="minMax"/>
          <c:max val="9.5"/>
          <c:min val="6.5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59919"/>
        <c:crosses val="autoZero"/>
        <c:crossBetween val="between"/>
        <c:majorUnit val="1"/>
      </c:valAx>
      <c:valAx>
        <c:axId val="1029676160"/>
        <c:scaling>
          <c:orientation val="minMax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1051384175"/>
        <c:crosses val="max"/>
        <c:crossBetween val="between"/>
      </c:valAx>
      <c:catAx>
        <c:axId val="10513841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9676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876332837371039"/>
          <c:y val="0.89613887618741861"/>
          <c:w val="0.38358111544960333"/>
          <c:h val="7.6619002487899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Competent Personnel</a:t>
            </a:r>
          </a:p>
        </c:rich>
      </c:tx>
      <c:layout>
        <c:manualLayout>
          <c:xMode val="edge"/>
          <c:yMode val="edge"/>
          <c:x val="0.38681961020028927"/>
          <c:y val="3.6322828432909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473417357679051E-2"/>
          <c:y val="3.8487688282849937E-2"/>
          <c:w val="0.92503917338887964"/>
          <c:h val="0.72181663247511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Average</c:v>
                </c:pt>
              </c:strCache>
            </c:strRef>
          </c:tx>
          <c:spPr>
            <a:pattFill prst="pct25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-2.0148055185759971E-17"/>
                  <c:y val="-1.816141421645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983-4D5C-A3FA-3FEB1D9020A7}"/>
                </c:ext>
              </c:extLst>
            </c:dLbl>
            <c:dLbl>
              <c:idx val="1"/>
              <c:layout>
                <c:manualLayout>
                  <c:x val="4.3959900955227883E-3"/>
                  <c:y val="5.448424264936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983-4D5C-A3FA-3FEB1D9020A7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Sheet1!$B$2:$E$2</c:f>
              <c:numCache>
                <c:formatCode>_(* #,##0.00_);_(* \(#,##0.00\);_(* "-"??_);_(@_)</c:formatCode>
                <c:ptCount val="4"/>
                <c:pt idx="0">
                  <c:v>7.21</c:v>
                </c:pt>
                <c:pt idx="1">
                  <c:v>7.68</c:v>
                </c:pt>
                <c:pt idx="2">
                  <c:v>7.59</c:v>
                </c:pt>
                <c:pt idx="3">
                  <c:v>8.02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83-4D5C-A3FA-3FEB1D902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51384175"/>
        <c:axId val="1029676160"/>
      </c:barChart>
      <c:lineChart>
        <c:grouping val="standard"/>
        <c:varyColors val="0"/>
        <c:ser>
          <c:idx val="2"/>
          <c:order val="1"/>
          <c:tx>
            <c:strRef>
              <c:f>Sheet1!$A$4</c:f>
              <c:strCache>
                <c:ptCount val="1"/>
                <c:pt idx="0">
                  <c:v>Proserv</c:v>
                </c:pt>
              </c:strCache>
            </c:strRef>
          </c:tx>
          <c:spPr>
            <a:ln w="25400" cap="rnd">
              <a:solidFill>
                <a:srgbClr val="C30C3E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Sheet1!$B$4:$E$4</c:f>
              <c:numCache>
                <c:formatCode>_(* #,##0.00_);_(* \(#,##0.00\);_(* "-"??_);_(@_)</c:formatCode>
                <c:ptCount val="4"/>
                <c:pt idx="0">
                  <c:v>7.89</c:v>
                </c:pt>
                <c:pt idx="1">
                  <c:v>8.31</c:v>
                </c:pt>
                <c:pt idx="2">
                  <c:v>8.3800000000000008</c:v>
                </c:pt>
                <c:pt idx="3">
                  <c:v>8.5299999999999994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F983-4D5C-A3FA-3FEB1D902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559919"/>
        <c:axId val="60572815"/>
      </c:lineChart>
      <c:catAx>
        <c:axId val="605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72815"/>
        <c:crosses val="autoZero"/>
        <c:auto val="1"/>
        <c:lblAlgn val="ctr"/>
        <c:lblOffset val="100"/>
        <c:noMultiLvlLbl val="0"/>
      </c:catAx>
      <c:valAx>
        <c:axId val="60572815"/>
        <c:scaling>
          <c:orientation val="minMax"/>
          <c:max val="9.5"/>
          <c:min val="6.5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59919"/>
        <c:crosses val="autoZero"/>
        <c:crossBetween val="between"/>
        <c:majorUnit val="1"/>
      </c:valAx>
      <c:valAx>
        <c:axId val="1029676160"/>
        <c:scaling>
          <c:orientation val="minMax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1051384175"/>
        <c:crosses val="max"/>
        <c:crossBetween val="between"/>
      </c:valAx>
      <c:catAx>
        <c:axId val="10513841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9676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876332837371039"/>
          <c:y val="0.89613887618741861"/>
          <c:w val="0.37039314516303501"/>
          <c:h val="7.6619002487899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Technical Support &amp; Advice</a:t>
            </a:r>
          </a:p>
        </c:rich>
      </c:tx>
      <c:layout>
        <c:manualLayout>
          <c:xMode val="edge"/>
          <c:yMode val="edge"/>
          <c:x val="0.38681961020028927"/>
          <c:y val="3.6322828432909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473417357679051E-2"/>
          <c:y val="3.8487688282849937E-2"/>
          <c:w val="0.92503917338887964"/>
          <c:h val="0.72181663247511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Average</c:v>
                </c:pt>
              </c:strCache>
            </c:strRef>
          </c:tx>
          <c:spPr>
            <a:pattFill prst="pct25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-2.0148055185759971E-17"/>
                  <c:y val="-3.63228284329095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67-4346-B016-329BC0B8DF07}"/>
                </c:ext>
              </c:extLst>
            </c:dLbl>
            <c:dLbl>
              <c:idx val="1"/>
              <c:layout>
                <c:manualLayout>
                  <c:x val="4.3959900955227883E-3"/>
                  <c:y val="5.448424264936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67-4346-B016-329BC0B8DF07}"/>
                </c:ext>
              </c:extLst>
            </c:dLbl>
            <c:dLbl>
              <c:idx val="3"/>
              <c:layout>
                <c:manualLayout>
                  <c:x val="0"/>
                  <c:y val="1.8161414216454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67-4346-B016-329BC0B8DF07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Sheet1!$B$2:$E$2</c:f>
              <c:numCache>
                <c:formatCode>_(* #,##0.00_);_(* \(#,##0.00\);_(* "-"??_);_(@_)</c:formatCode>
                <c:ptCount val="4"/>
                <c:pt idx="0">
                  <c:v>7.22</c:v>
                </c:pt>
                <c:pt idx="1">
                  <c:v>7.6</c:v>
                </c:pt>
                <c:pt idx="2">
                  <c:v>7.77</c:v>
                </c:pt>
                <c:pt idx="3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67-4346-B016-329BC0B8D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51384175"/>
        <c:axId val="1029676160"/>
      </c:barChart>
      <c:lineChart>
        <c:grouping val="standard"/>
        <c:varyColors val="0"/>
        <c:ser>
          <c:idx val="2"/>
          <c:order val="1"/>
          <c:tx>
            <c:strRef>
              <c:f>Sheet1!$A$4</c:f>
              <c:strCache>
                <c:ptCount val="1"/>
                <c:pt idx="0">
                  <c:v>Proserv</c:v>
                </c:pt>
              </c:strCache>
            </c:strRef>
          </c:tx>
          <c:spPr>
            <a:ln w="25400" cap="rnd">
              <a:solidFill>
                <a:srgbClr val="C30C3E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Sheet1!$B$4:$E$4</c:f>
              <c:numCache>
                <c:formatCode>_(* #,##0.00_);_(* \(#,##0.00\);_(* "-"??_);_(@_)</c:formatCode>
                <c:ptCount val="4"/>
                <c:pt idx="0">
                  <c:v>7.33</c:v>
                </c:pt>
                <c:pt idx="1">
                  <c:v>8.43</c:v>
                </c:pt>
                <c:pt idx="2">
                  <c:v>8.3800000000000008</c:v>
                </c:pt>
                <c:pt idx="3">
                  <c:v>8.7899999999999991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2C67-4346-B016-329BC0B8D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559919"/>
        <c:axId val="60572815"/>
      </c:lineChart>
      <c:catAx>
        <c:axId val="605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72815"/>
        <c:crosses val="autoZero"/>
        <c:auto val="1"/>
        <c:lblAlgn val="ctr"/>
        <c:lblOffset val="100"/>
        <c:noMultiLvlLbl val="0"/>
      </c:catAx>
      <c:valAx>
        <c:axId val="60572815"/>
        <c:scaling>
          <c:orientation val="minMax"/>
          <c:max val="9.5"/>
          <c:min val="6.5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59919"/>
        <c:crosses val="autoZero"/>
        <c:crossBetween val="between"/>
        <c:majorUnit val="1"/>
      </c:valAx>
      <c:valAx>
        <c:axId val="1029676160"/>
        <c:scaling>
          <c:orientation val="minMax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1051384175"/>
        <c:crosses val="max"/>
        <c:crossBetween val="between"/>
      </c:valAx>
      <c:catAx>
        <c:axId val="10513841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9676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876332837371039"/>
          <c:y val="0.89613887618741861"/>
          <c:w val="0.37918512535408055"/>
          <c:h val="7.6619002487899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Availability/ Delivery</a:t>
            </a:r>
          </a:p>
        </c:rich>
      </c:tx>
      <c:layout>
        <c:manualLayout>
          <c:xMode val="edge"/>
          <c:yMode val="edge"/>
          <c:x val="0.38681961020028927"/>
          <c:y val="3.6322828432909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473417357679051E-2"/>
          <c:y val="3.8487688282849937E-2"/>
          <c:w val="0.92503917338887964"/>
          <c:h val="0.72181663247511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Average</c:v>
                </c:pt>
              </c:strCache>
            </c:strRef>
          </c:tx>
          <c:spPr>
            <a:pattFill prst="pct25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-2.197995047761394E-2"/>
                  <c:y val="-4.54035355411368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7B-49FB-8543-73DDE6A12FD3}"/>
                </c:ext>
              </c:extLst>
            </c:dLbl>
            <c:dLbl>
              <c:idx val="1"/>
              <c:layout>
                <c:manualLayout>
                  <c:x val="4.3959900955227883E-3"/>
                  <c:y val="5.448424264936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44C-4398-8341-D4F7100F8C94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Sheet1!$B$2:$E$2</c:f>
              <c:numCache>
                <c:formatCode>_(* #,##0.00_);_(* \(#,##0.00\);_(* "-"??_);_(@_)</c:formatCode>
                <c:ptCount val="4"/>
                <c:pt idx="0">
                  <c:v>6.6</c:v>
                </c:pt>
                <c:pt idx="1">
                  <c:v>7.14</c:v>
                </c:pt>
                <c:pt idx="2">
                  <c:v>7.46</c:v>
                </c:pt>
                <c:pt idx="3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F3-48CD-981C-092DA7B8A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51384175"/>
        <c:axId val="1029676160"/>
      </c:barChart>
      <c:lineChart>
        <c:grouping val="standard"/>
        <c:varyColors val="0"/>
        <c:ser>
          <c:idx val="2"/>
          <c:order val="1"/>
          <c:tx>
            <c:strRef>
              <c:f>Sheet1!$A$4</c:f>
              <c:strCache>
                <c:ptCount val="1"/>
                <c:pt idx="0">
                  <c:v>Proserv</c:v>
                </c:pt>
              </c:strCache>
            </c:strRef>
          </c:tx>
          <c:spPr>
            <a:ln w="25400" cap="rnd">
              <a:solidFill>
                <a:srgbClr val="C30C3E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Sheet1!$B$4:$E$4</c:f>
              <c:numCache>
                <c:formatCode>_(* #,##0.00_);_(* \(#,##0.00\);_(* "-"??_);_(@_)</c:formatCode>
                <c:ptCount val="4"/>
                <c:pt idx="0">
                  <c:v>8.33</c:v>
                </c:pt>
                <c:pt idx="1">
                  <c:v>8</c:v>
                </c:pt>
                <c:pt idx="2">
                  <c:v>7.94</c:v>
                </c:pt>
                <c:pt idx="3">
                  <c:v>8.16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6EF3-48CD-981C-092DA7B8A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559919"/>
        <c:axId val="60572815"/>
      </c:lineChart>
      <c:catAx>
        <c:axId val="605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72815"/>
        <c:crosses val="autoZero"/>
        <c:auto val="1"/>
        <c:lblAlgn val="ctr"/>
        <c:lblOffset val="100"/>
        <c:noMultiLvlLbl val="0"/>
      </c:catAx>
      <c:valAx>
        <c:axId val="60572815"/>
        <c:scaling>
          <c:orientation val="minMax"/>
          <c:max val="9"/>
          <c:min val="6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59919"/>
        <c:crosses val="autoZero"/>
        <c:crossBetween val="between"/>
        <c:majorUnit val="1"/>
      </c:valAx>
      <c:valAx>
        <c:axId val="1029676160"/>
        <c:scaling>
          <c:orientation val="minMax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1051384175"/>
        <c:crosses val="max"/>
        <c:crossBetween val="between"/>
      </c:valAx>
      <c:catAx>
        <c:axId val="10513841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9676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876332837371039"/>
          <c:y val="0.89613887618741861"/>
          <c:w val="0.37698713030631925"/>
          <c:h val="7.6619002487899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Aftermarket</a:t>
            </a:r>
            <a:r>
              <a:rPr lang="en-US" sz="1600" baseline="0" dirty="0"/>
              <a:t> Services</a:t>
            </a:r>
            <a:endParaRPr lang="en-US" sz="1600" dirty="0"/>
          </a:p>
        </c:rich>
      </c:tx>
      <c:layout>
        <c:manualLayout>
          <c:xMode val="edge"/>
          <c:yMode val="edge"/>
          <c:x val="0.38681961020028927"/>
          <c:y val="3.6322828432909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473417357679051E-2"/>
          <c:y val="3.8487688282849937E-2"/>
          <c:w val="0.92503917338887964"/>
          <c:h val="0.72181663247511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Average</c:v>
                </c:pt>
              </c:strCache>
            </c:strRef>
          </c:tx>
          <c:spPr>
            <a:pattFill prst="pct25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-2.0148055185759971E-17"/>
                  <c:y val="4.54035355411368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73E-44DE-962C-FAAAF8BB3454}"/>
                </c:ext>
              </c:extLst>
            </c:dLbl>
            <c:dLbl>
              <c:idx val="1"/>
              <c:layout>
                <c:manualLayout>
                  <c:x val="4.3959900955227883E-3"/>
                  <c:y val="5.448424264936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3E-44DE-962C-FAAAF8BB3454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Sheet1!$B$2:$E$2</c:f>
              <c:numCache>
                <c:formatCode>_(* #,##0.00_);_(* \(#,##0.00\);_(* "-"??_);_(@_)</c:formatCode>
                <c:ptCount val="4"/>
                <c:pt idx="0">
                  <c:v>7.03</c:v>
                </c:pt>
                <c:pt idx="1">
                  <c:v>7.08</c:v>
                </c:pt>
                <c:pt idx="2">
                  <c:v>7.37</c:v>
                </c:pt>
                <c:pt idx="3">
                  <c:v>7.67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3E-44DE-962C-FAAAF8BB34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51384175"/>
        <c:axId val="1029676160"/>
      </c:barChart>
      <c:lineChart>
        <c:grouping val="standard"/>
        <c:varyColors val="0"/>
        <c:ser>
          <c:idx val="2"/>
          <c:order val="1"/>
          <c:tx>
            <c:strRef>
              <c:f>Sheet1!$A$4</c:f>
              <c:strCache>
                <c:ptCount val="1"/>
                <c:pt idx="0">
                  <c:v>Proserv</c:v>
                </c:pt>
              </c:strCache>
            </c:strRef>
          </c:tx>
          <c:spPr>
            <a:ln w="25400" cap="rnd">
              <a:solidFill>
                <a:srgbClr val="C30C3E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Sheet1!$B$4:$E$4</c:f>
              <c:numCache>
                <c:formatCode>_(* #,##0.00_);_(* \(#,##0.00\);_(* "-"??_);_(@_)</c:formatCode>
                <c:ptCount val="4"/>
                <c:pt idx="0">
                  <c:v>8</c:v>
                </c:pt>
                <c:pt idx="1">
                  <c:v>7.71</c:v>
                </c:pt>
                <c:pt idx="2">
                  <c:v>8.3800000000000008</c:v>
                </c:pt>
                <c:pt idx="3">
                  <c:v>8.5299999999999994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673E-44DE-962C-FAAAF8BB34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559919"/>
        <c:axId val="60572815"/>
      </c:lineChart>
      <c:catAx>
        <c:axId val="605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72815"/>
        <c:crosses val="autoZero"/>
        <c:auto val="1"/>
        <c:lblAlgn val="ctr"/>
        <c:lblOffset val="100"/>
        <c:noMultiLvlLbl val="0"/>
      </c:catAx>
      <c:valAx>
        <c:axId val="60572815"/>
        <c:scaling>
          <c:orientation val="minMax"/>
          <c:max val="9"/>
          <c:min val="6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59919"/>
        <c:crosses val="autoZero"/>
        <c:crossBetween val="between"/>
        <c:majorUnit val="1"/>
      </c:valAx>
      <c:valAx>
        <c:axId val="1029676160"/>
        <c:scaling>
          <c:orientation val="minMax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1051384175"/>
        <c:crosses val="max"/>
        <c:crossBetween val="between"/>
      </c:valAx>
      <c:catAx>
        <c:axId val="10513841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9676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876332837371039"/>
          <c:y val="0.89613887618741861"/>
          <c:w val="0.35061118973318245"/>
          <c:h val="7.6619002487899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Price Competitiveness</a:t>
            </a:r>
          </a:p>
        </c:rich>
      </c:tx>
      <c:layout>
        <c:manualLayout>
          <c:xMode val="edge"/>
          <c:yMode val="edge"/>
          <c:x val="0.38681961020028927"/>
          <c:y val="3.6322828432909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473417357679051E-2"/>
          <c:y val="3.8487688282849937E-2"/>
          <c:w val="0.92503917338887964"/>
          <c:h val="0.72181663247511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Average</c:v>
                </c:pt>
              </c:strCache>
            </c:strRef>
          </c:tx>
          <c:spPr>
            <a:pattFill prst="pct25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6.5939851432841815E-3"/>
                  <c:y val="2.7242121324682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983-4D5C-A3FA-3FEB1D9020A7}"/>
                </c:ext>
              </c:extLst>
            </c:dLbl>
            <c:dLbl>
              <c:idx val="1"/>
              <c:layout>
                <c:manualLayout>
                  <c:x val="4.3959900955227883E-3"/>
                  <c:y val="5.448424264936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983-4D5C-A3FA-3FEB1D9020A7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Sheet1!$B$2:$E$2</c:f>
              <c:numCache>
                <c:formatCode>_(* #,##0.00_);_(* \(#,##0.00\);_(* "-"??_);_(@_)</c:formatCode>
                <c:ptCount val="4"/>
                <c:pt idx="0">
                  <c:v>6.84</c:v>
                </c:pt>
                <c:pt idx="1">
                  <c:v>7.16</c:v>
                </c:pt>
                <c:pt idx="2">
                  <c:v>7.31</c:v>
                </c:pt>
                <c:pt idx="3">
                  <c:v>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83-4D5C-A3FA-3FEB1D902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51384175"/>
        <c:axId val="1029676160"/>
      </c:barChart>
      <c:lineChart>
        <c:grouping val="standard"/>
        <c:varyColors val="0"/>
        <c:ser>
          <c:idx val="2"/>
          <c:order val="1"/>
          <c:tx>
            <c:strRef>
              <c:f>Sheet1!$A$4</c:f>
              <c:strCache>
                <c:ptCount val="1"/>
                <c:pt idx="0">
                  <c:v>Proserv</c:v>
                </c:pt>
              </c:strCache>
            </c:strRef>
          </c:tx>
          <c:spPr>
            <a:ln w="25400" cap="rnd">
              <a:solidFill>
                <a:srgbClr val="C30C3E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Sheet1!$B$4:$E$4</c:f>
              <c:numCache>
                <c:formatCode>_(* #,##0.00_);_(* \(#,##0.00\);_(* "-"??_);_(@_)</c:formatCode>
                <c:ptCount val="4"/>
                <c:pt idx="0">
                  <c:v>8.33</c:v>
                </c:pt>
                <c:pt idx="1">
                  <c:v>8.2899999999999991</c:v>
                </c:pt>
                <c:pt idx="2">
                  <c:v>8.1199999999999992</c:v>
                </c:pt>
                <c:pt idx="3">
                  <c:v>8.32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F983-4D5C-A3FA-3FEB1D902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559919"/>
        <c:axId val="60572815"/>
      </c:lineChart>
      <c:catAx>
        <c:axId val="605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72815"/>
        <c:crosses val="autoZero"/>
        <c:auto val="1"/>
        <c:lblAlgn val="ctr"/>
        <c:lblOffset val="100"/>
        <c:noMultiLvlLbl val="0"/>
      </c:catAx>
      <c:valAx>
        <c:axId val="60572815"/>
        <c:scaling>
          <c:orientation val="minMax"/>
          <c:max val="9"/>
          <c:min val="6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59919"/>
        <c:crosses val="autoZero"/>
        <c:crossBetween val="between"/>
        <c:majorUnit val="1"/>
      </c:valAx>
      <c:valAx>
        <c:axId val="1029676160"/>
        <c:scaling>
          <c:orientation val="minMax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1051384175"/>
        <c:crosses val="max"/>
        <c:crossBetween val="between"/>
      </c:valAx>
      <c:catAx>
        <c:axId val="10513841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9676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876332837371039"/>
          <c:y val="0.89613887618741861"/>
          <c:w val="0.35061118973318245"/>
          <c:h val="7.6619002487899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Likely to Recommend</a:t>
            </a:r>
          </a:p>
        </c:rich>
      </c:tx>
      <c:layout>
        <c:manualLayout>
          <c:xMode val="edge"/>
          <c:yMode val="edge"/>
          <c:x val="0.38681961020028927"/>
          <c:y val="3.6322828432909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473417357679051E-2"/>
          <c:y val="3.8487688282849937E-2"/>
          <c:w val="0.92503917338887964"/>
          <c:h val="0.72181663247511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Average</c:v>
                </c:pt>
              </c:strCache>
            </c:strRef>
          </c:tx>
          <c:spPr>
            <a:pattFill prst="pct25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-2.0148055185759971E-17"/>
                  <c:y val="2.27017677705684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67-4346-B016-329BC0B8DF07}"/>
                </c:ext>
              </c:extLst>
            </c:dLbl>
            <c:dLbl>
              <c:idx val="1"/>
              <c:layout>
                <c:manualLayout>
                  <c:x val="4.3959900955227883E-3"/>
                  <c:y val="5.448424264936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67-4346-B016-329BC0B8DF07}"/>
                </c:ext>
              </c:extLst>
            </c:dLbl>
            <c:dLbl>
              <c:idx val="3"/>
              <c:layout>
                <c:manualLayout>
                  <c:x val="0"/>
                  <c:y val="1.8161414216454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67-4346-B016-329BC0B8DF07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Sheet1!$B$2:$E$2</c:f>
              <c:numCache>
                <c:formatCode>_(* #,##0.00_);_(* \(#,##0.00\);_(* "-"??_);_(@_)</c:formatCode>
                <c:ptCount val="4"/>
                <c:pt idx="0">
                  <c:v>7.38</c:v>
                </c:pt>
                <c:pt idx="1">
                  <c:v>7.72</c:v>
                </c:pt>
                <c:pt idx="2">
                  <c:v>7.94</c:v>
                </c:pt>
                <c:pt idx="3">
                  <c:v>8.14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67-4346-B016-329BC0B8D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51384175"/>
        <c:axId val="1029676160"/>
      </c:barChart>
      <c:lineChart>
        <c:grouping val="standard"/>
        <c:varyColors val="0"/>
        <c:ser>
          <c:idx val="2"/>
          <c:order val="1"/>
          <c:tx>
            <c:strRef>
              <c:f>Sheet1!$A$4</c:f>
              <c:strCache>
                <c:ptCount val="1"/>
                <c:pt idx="0">
                  <c:v>Proserv</c:v>
                </c:pt>
              </c:strCache>
            </c:strRef>
          </c:tx>
          <c:spPr>
            <a:ln w="25400" cap="rnd">
              <a:solidFill>
                <a:srgbClr val="C30C3E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Sheet1!$B$4:$E$4</c:f>
              <c:numCache>
                <c:formatCode>_(* #,##0.00_);_(* \(#,##0.00\);_(* "-"??_);_(@_)</c:formatCode>
                <c:ptCount val="4"/>
                <c:pt idx="0">
                  <c:v>8.44</c:v>
                </c:pt>
                <c:pt idx="1">
                  <c:v>8.5</c:v>
                </c:pt>
                <c:pt idx="2">
                  <c:v>8.75</c:v>
                </c:pt>
                <c:pt idx="3">
                  <c:v>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2C67-4346-B016-329BC0B8D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559919"/>
        <c:axId val="60572815"/>
      </c:lineChart>
      <c:catAx>
        <c:axId val="605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72815"/>
        <c:crosses val="autoZero"/>
        <c:auto val="1"/>
        <c:lblAlgn val="ctr"/>
        <c:lblOffset val="100"/>
        <c:noMultiLvlLbl val="0"/>
      </c:catAx>
      <c:valAx>
        <c:axId val="60572815"/>
        <c:scaling>
          <c:orientation val="minMax"/>
          <c:max val="9.5"/>
          <c:min val="6.5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559919"/>
        <c:crosses val="autoZero"/>
        <c:crossBetween val="between"/>
        <c:majorUnit val="1"/>
      </c:valAx>
      <c:valAx>
        <c:axId val="1029676160"/>
        <c:scaling>
          <c:orientation val="minMax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1051384175"/>
        <c:crosses val="max"/>
        <c:crossBetween val="between"/>
      </c:valAx>
      <c:catAx>
        <c:axId val="10513841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9676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876332837371039"/>
          <c:y val="0.89613887618741861"/>
          <c:w val="0.37478913525855784"/>
          <c:h val="7.6619002487899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0.05515</cdr:x>
      <cdr:y>0.80618</cdr:y>
    </cdr:from>
    <cdr:to>
      <cdr:x>0.22122</cdr:x>
      <cdr:y>0.86365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191C559-B1FC-EAB8-727E-2DBF18F648F3}"/>
            </a:ext>
          </a:extLst>
        </cdr:cNvPr>
        <cdr:cNvSpPr txBox="1"/>
      </cdr:nvSpPr>
      <cdr:spPr>
        <a:xfrm xmlns:a="http://schemas.openxmlformats.org/drawingml/2006/main">
          <a:off x="533662" y="3885849"/>
          <a:ext cx="1607127" cy="276999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n-US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rPr>
            <a:t>Supplier Average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401F76-9807-4281-B556-95B591B4595D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2852A6-23F2-4ACC-B918-1F3CE6AB4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438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720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0EE337-4EB7-4E0E-A0FB-CD02121D4D1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720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373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720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0EE337-4EB7-4E0E-A0FB-CD02121D4D1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720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168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99443-A38B-5D9F-5215-70E44BD04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E85717-B5B3-8707-46B6-65DE66EF68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C015C9-3688-692C-DFD1-13EFA28EC0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8D8199-5FB7-F073-ABE9-6233F6B9B9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720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0EE337-4EB7-4E0E-A0FB-CD02121D4D1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720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003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81D7E-BA56-9E8E-6D44-9D6EF2ED8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2AF74A-5E29-8592-63CA-B2F9D163CA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060CE7-0870-F0A9-F80F-F6939FC880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D8239D-38C4-CD3B-C65A-98E50AE5C6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720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0EE337-4EB7-4E0E-A0FB-CD02121D4D1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720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1894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0EE337-4EB7-4E0E-A0FB-CD02121D4D1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5869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EA42A-3B69-124B-C5CA-0D31D0681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CFB811-BEBC-2E69-A1B6-B2979E972B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401922-C702-97CA-B92A-D0B4429915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E1A1DA-8ED8-0BAE-EB89-E93BF8BCBA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0EE337-4EB7-4E0E-A0FB-CD02121D4D1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046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E3A93-F1F0-F16D-4EBF-7C0C29BD8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8B92B0-7888-1403-47B5-43530EA5D7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9B0DEB-47B9-9E29-2DED-4C521EB769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759683-497F-49BC-A18C-DFDB2407E6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0EE337-4EB7-4E0E-A0FB-CD02121D4D1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843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C658B-BAA5-4921-A577-2DDF499E6E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DF63C1-C7EF-4F20-8119-679FD32F7D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647BC-06C9-4B39-A3A7-F25FB524A9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F13024-B5A2-4830-A89D-B37E3B6E9148}" type="datetime1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F840A-09C2-4078-A5CB-D9CE1F25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7CBA08-5804-4108-B14A-9C7E07E8C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0872" y="6190138"/>
            <a:ext cx="591127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5B332B53-1CA0-4D67-A021-FE083240CE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766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41DBF-67E5-4A0E-836A-07307A3D8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FA60EC-8615-48A5-8ED8-40AAB59484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53780-CE9C-49A4-951C-0110286BA2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468496-017D-4A13-B657-54F3682CB5B1}" type="datetime1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C53D2-DAFA-4F03-AA06-A89B4D8C3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C4F11-4530-4823-B7EF-D7163E493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9816" y="6190138"/>
            <a:ext cx="592183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5B332B53-1CA0-4D67-A021-FE083240CE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96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8CD146-D998-43C7-934B-12251AB811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9465E7-6CF0-4AC3-BC47-88D81868FE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9E4BCC-7C5C-4DBB-BF4B-BBE02C2ED4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F01FFA-3A96-4245-B3E9-84F93C6D1B47}" type="datetime1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CD99CE-43F3-4A25-84FA-EA93AB5F0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571EE-8975-448A-B7A8-9B12394D9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4650" y="6190138"/>
            <a:ext cx="557349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5B332B53-1CA0-4D67-A021-FE083240CE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824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C658B-BAA5-4921-A577-2DDF499E6E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DF63C1-C7EF-4F20-8119-679FD32F7D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647BC-06C9-4B39-A3A7-F25FB524A9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F13024-B5A2-4830-A89D-B37E3B6E9148}" type="datetime1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F840A-09C2-4078-A5CB-D9CE1F25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7CBA08-5804-4108-B14A-9C7E07E8C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0872" y="6190138"/>
            <a:ext cx="591127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5B332B53-1CA0-4D67-A021-FE083240CE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311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42B1D-C535-4E96-AEB4-9E98A9FC4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85"/>
            <a:ext cx="11286392" cy="852854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46D08-B0E8-436F-A434-F44CD1D49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BB8F4-256A-4FB0-B5F8-1403AD4F5D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A5CC59-619F-433F-BBC8-DA0D74468092}" type="datetime1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DEC20-C0DA-4577-9431-CAAB0FEF2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76775-C684-4B03-BA59-2E386EF83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432" y="6620256"/>
            <a:ext cx="384048" cy="219456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fld id="{5B332B53-1CA0-4D67-A021-FE083240CE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295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63624-75DB-460F-AB1E-310A80EF1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107990-A99B-4B53-BB5B-C4468BBFD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742E-F798-4AD3-B1D7-181DE1F1E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97CC8F-DEBC-49F2-AF1F-29A890DB74D6}" type="datetime1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4D80F-E77B-4C11-8B8F-9B849B20D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8D99D-FC5F-4B45-B1EE-010EAB501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0776" y="6190138"/>
            <a:ext cx="531223" cy="365125"/>
          </a:xfrm>
          <a:prstGeom prst="rect">
            <a:avLst/>
          </a:prstGeom>
        </p:spPr>
        <p:txBody>
          <a:bodyPr/>
          <a:lstStyle/>
          <a:p>
            <a:fld id="{5B332B53-1CA0-4D67-A021-FE083240CE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643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18AB4-2CFF-4EE8-8ED5-A0EE76636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A18F3-F167-441B-953B-9AEA526EC2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79CDED-417E-495F-9CB9-22D089E0A5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3E261E-3F58-4474-84A3-038E67D3C1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21BB07-07DE-4CA7-B00E-ED071EC4F274}" type="datetime1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690AC4-2E60-4CEC-93F0-381543695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EB16E-796D-43BA-BBD8-8109B10EF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486" y="6190138"/>
            <a:ext cx="522514" cy="365125"/>
          </a:xfrm>
          <a:prstGeom prst="rect">
            <a:avLst/>
          </a:prstGeom>
        </p:spPr>
        <p:txBody>
          <a:bodyPr/>
          <a:lstStyle/>
          <a:p>
            <a:fld id="{5B332B53-1CA0-4D67-A021-FE083240C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040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0F66A-E668-431E-8099-FB5A5A999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6850A6-89AC-4C19-863C-DB85D6A05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8F3D4E-0E33-446E-8A46-A1A84F0CDE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4C32B0-143C-4400-916E-53ACADD46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ABD073-BAC3-4C6F-A4C3-9237B4813B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F5A042-A0B0-469A-B559-BF653D5E82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27F8BD-6D67-44D7-B30D-EE181DD6932C}" type="datetime1">
              <a:rPr lang="en-US" smtClean="0"/>
              <a:t>4/30/2025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34B7BD-EFED-4063-9E13-0FE805FC8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4C6C10-BF75-404C-AC15-8DB0A9168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7234" y="6190138"/>
            <a:ext cx="574766" cy="365125"/>
          </a:xfrm>
          <a:prstGeom prst="rect">
            <a:avLst/>
          </a:prstGeom>
        </p:spPr>
        <p:txBody>
          <a:bodyPr/>
          <a:lstStyle/>
          <a:p>
            <a:fld id="{5B332B53-1CA0-4D67-A021-FE083240C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406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26F45-5065-4CB1-8523-7513DF96C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768822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8DCF61-EDE2-4514-A1C9-1E4025B74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EA8223-CFBA-4300-898D-E62CA10A98E0}" type="datetime1">
              <a:rPr lang="en-US" smtClean="0"/>
              <a:t>4/30/2025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ADB40E-4658-4036-B4F6-5A67D595B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CB7A09-4AE1-402C-8748-A609167A4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7234" y="6190138"/>
            <a:ext cx="574766" cy="365125"/>
          </a:xfrm>
          <a:prstGeom prst="rect">
            <a:avLst/>
          </a:prstGeom>
        </p:spPr>
        <p:txBody>
          <a:bodyPr/>
          <a:lstStyle/>
          <a:p>
            <a:fld id="{5B332B53-1CA0-4D67-A021-FE083240C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442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4ED163-D210-4EA7-8083-3CF8A82774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75CD8B-38B6-443C-8548-7AC0AE16D76F}" type="datetime1">
              <a:rPr lang="en-US" smtClean="0"/>
              <a:t>4/30/2025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197587-3635-40AA-9AF0-AF163AC31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535EF7-52A9-4CB8-A188-FDB3F7445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4650" y="6190138"/>
            <a:ext cx="557349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5B332B53-1CA0-4D67-A021-FE083240CE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323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9013D-0649-40ED-9B9A-FE5FC7BC9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2CE2C-E981-4BD5-ABED-92E6DE84E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38D9F3-97B6-45E3-B683-3CBE1416A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B4D184-2E77-4D6A-877B-F7741B7EB9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CFAB8-B7BD-4350-AEA8-6F0A8DD72DB8}" type="datetime1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0D15AB-C715-48AB-A1B3-CCBBD67B0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4B9398-B5C3-4AB5-BB1A-074BF765B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1108" y="6190138"/>
            <a:ext cx="600891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5B332B53-1CA0-4D67-A021-FE083240CE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720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42B1D-C535-4E96-AEB4-9E98A9FC4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85"/>
            <a:ext cx="11286392" cy="852854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46D08-B0E8-436F-A434-F44CD1D49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BB8F4-256A-4FB0-B5F8-1403AD4F5D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A5CC59-619F-433F-BBC8-DA0D74468092}" type="datetime1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DEC20-C0DA-4577-9431-CAAB0FEF2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76775-C684-4B03-BA59-2E386EF83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3360" y="6190138"/>
            <a:ext cx="548640" cy="365125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fld id="{5B332B53-1CA0-4D67-A021-FE083240CE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9659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3285F-BC9C-47FB-A178-9D8D69719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DCCBBC-CCD2-46A2-A56B-A2CFE4B5DB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0EE13-14A5-4704-8587-ABF8E7C8A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658F61-75F8-4601-91F1-6BBEE4B08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7C5F40-7C07-452E-BC1E-D5746CE73815}" type="datetime1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9A84E-ED1F-4C4B-B0FC-E6152F036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69DE5-0B24-4162-A835-77F56DCB8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4650" y="6190138"/>
            <a:ext cx="557349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5B332B53-1CA0-4D67-A021-FE083240CE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631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41DBF-67E5-4A0E-836A-07307A3D8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FA60EC-8615-48A5-8ED8-40AAB59484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53780-CE9C-49A4-951C-0110286BA2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468496-017D-4A13-B657-54F3682CB5B1}" type="datetime1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C53D2-DAFA-4F03-AA06-A89B4D8C3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C4F11-4530-4823-B7EF-D7163E493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9816" y="6190138"/>
            <a:ext cx="592183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5B332B53-1CA0-4D67-A021-FE083240CE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512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8CD146-D998-43C7-934B-12251AB811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9465E7-6CF0-4AC3-BC47-88D81868FE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9E4BCC-7C5C-4DBB-BF4B-BBE02C2ED4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F01FFA-3A96-4245-B3E9-84F93C6D1B47}" type="datetime1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CD99CE-43F3-4A25-84FA-EA93AB5F0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571EE-8975-448A-B7A8-9B12394D9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4650" y="6190138"/>
            <a:ext cx="557349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5B332B53-1CA0-4D67-A021-FE083240CE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1535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1BD97857-98B4-8C3D-B40D-276211E0D49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991099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BD97857-98B4-8C3D-B40D-276211E0D4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CD53162B-8954-14FD-4E5A-37E1EDA7361A}"/>
              </a:ext>
            </a:extLst>
          </p:cNvPr>
          <p:cNvSpPr/>
          <p:nvPr userDrawn="1"/>
        </p:nvSpPr>
        <p:spPr>
          <a:xfrm>
            <a:off x="0" y="0"/>
            <a:ext cx="12192000" cy="88640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8DCF61-EDE2-4514-A1C9-1E4025B74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EA8223-CFBA-4300-898D-E62CA10A98E0}" type="datetime1">
              <a:rPr lang="en-US" smtClean="0"/>
              <a:t>4/30/2025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ADB40E-4658-4036-B4F6-5A67D595B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CB7A09-4AE1-402C-8748-A609167A4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7234" y="6190138"/>
            <a:ext cx="574766" cy="365125"/>
          </a:xfrm>
          <a:prstGeom prst="rect">
            <a:avLst/>
          </a:prstGeom>
        </p:spPr>
        <p:txBody>
          <a:bodyPr/>
          <a:lstStyle/>
          <a:p>
            <a:fld id="{5B332B53-1CA0-4D67-A021-FE083240C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429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63624-75DB-460F-AB1E-310A80EF1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107990-A99B-4B53-BB5B-C4468BBFD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742E-F798-4AD3-B1D7-181DE1F1E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97CC8F-DEBC-49F2-AF1F-29A890DB74D6}" type="datetime1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4D80F-E77B-4C11-8B8F-9B849B20D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8D99D-FC5F-4B45-B1EE-010EAB501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0776" y="6190138"/>
            <a:ext cx="531223" cy="365125"/>
          </a:xfrm>
          <a:prstGeom prst="rect">
            <a:avLst/>
          </a:prstGeom>
        </p:spPr>
        <p:txBody>
          <a:bodyPr/>
          <a:lstStyle/>
          <a:p>
            <a:fld id="{5B332B53-1CA0-4D67-A021-FE083240CE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177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18AB4-2CFF-4EE8-8ED5-A0EE76636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A18F3-F167-441B-953B-9AEA526EC2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79CDED-417E-495F-9CB9-22D089E0A5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3E261E-3F58-4474-84A3-038E67D3C1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21BB07-07DE-4CA7-B00E-ED071EC4F274}" type="datetime1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690AC4-2E60-4CEC-93F0-381543695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EB16E-796D-43BA-BBD8-8109B10EF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486" y="6190138"/>
            <a:ext cx="522514" cy="365125"/>
          </a:xfrm>
          <a:prstGeom prst="rect">
            <a:avLst/>
          </a:prstGeom>
        </p:spPr>
        <p:txBody>
          <a:bodyPr/>
          <a:lstStyle/>
          <a:p>
            <a:fld id="{5B332B53-1CA0-4D67-A021-FE083240C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363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0F66A-E668-431E-8099-FB5A5A999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6850A6-89AC-4C19-863C-DB85D6A05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8F3D4E-0E33-446E-8A46-A1A84F0CDE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4C32B0-143C-4400-916E-53ACADD46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ABD073-BAC3-4C6F-A4C3-9237B4813B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F5A042-A0B0-469A-B559-BF653D5E82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27F8BD-6D67-44D7-B30D-EE181DD6932C}" type="datetime1">
              <a:rPr lang="en-US" smtClean="0"/>
              <a:t>4/30/2025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34B7BD-EFED-4063-9E13-0FE805FC8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4C6C10-BF75-404C-AC15-8DB0A9168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7234" y="6190138"/>
            <a:ext cx="574766" cy="365125"/>
          </a:xfrm>
          <a:prstGeom prst="rect">
            <a:avLst/>
          </a:prstGeom>
        </p:spPr>
        <p:txBody>
          <a:bodyPr/>
          <a:lstStyle/>
          <a:p>
            <a:fld id="{5B332B53-1CA0-4D67-A021-FE083240C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048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26F45-5065-4CB1-8523-7513DF96C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768822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8DCF61-EDE2-4514-A1C9-1E4025B74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EA8223-CFBA-4300-898D-E62CA10A98E0}" type="datetime1">
              <a:rPr lang="en-US" smtClean="0"/>
              <a:t>4/30/2025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ADB40E-4658-4036-B4F6-5A67D595B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CB7A09-4AE1-402C-8748-A609167A4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7234" y="6190138"/>
            <a:ext cx="574766" cy="365125"/>
          </a:xfrm>
          <a:prstGeom prst="rect">
            <a:avLst/>
          </a:prstGeom>
        </p:spPr>
        <p:txBody>
          <a:bodyPr/>
          <a:lstStyle/>
          <a:p>
            <a:fld id="{5B332B53-1CA0-4D67-A021-FE083240C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1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4ED163-D210-4EA7-8083-3CF8A82774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75CD8B-38B6-443C-8548-7AC0AE16D76F}" type="datetime1">
              <a:rPr lang="en-US" smtClean="0"/>
              <a:t>4/30/2025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197587-3635-40AA-9AF0-AF163AC31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535EF7-52A9-4CB8-A188-FDB3F7445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4650" y="6190138"/>
            <a:ext cx="557349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5B332B53-1CA0-4D67-A021-FE083240CE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866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9013D-0649-40ED-9B9A-FE5FC7BC9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2CE2C-E981-4BD5-ABED-92E6DE84E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38D9F3-97B6-45E3-B683-3CBE1416A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B4D184-2E77-4D6A-877B-F7741B7EB9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CFAB8-B7BD-4350-AEA8-6F0A8DD72DB8}" type="datetime1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0D15AB-C715-48AB-A1B3-CCBBD67B0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4B9398-B5C3-4AB5-BB1A-074BF765B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1108" y="6190138"/>
            <a:ext cx="600891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5B332B53-1CA0-4D67-A021-FE083240CE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23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3285F-BC9C-47FB-A178-9D8D69719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DCCBBC-CCD2-46A2-A56B-A2CFE4B5DB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0EE13-14A5-4704-8587-ABF8E7C8A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658F61-75F8-4601-91F1-6BBEE4B08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7C5F40-7C07-452E-BC1E-D5746CE73815}" type="datetime1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9A84E-ED1F-4C4B-B0FC-E6152F036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69DE5-0B24-4162-A835-77F56DCB8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4650" y="6190138"/>
            <a:ext cx="557349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5B332B53-1CA0-4D67-A021-FE083240CE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124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3B9F9-9C0D-4F8B-AE58-A7325DC2E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215" y="48254"/>
            <a:ext cx="9199075" cy="926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38D84E-0BFE-4D9A-8946-914A95782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7901" y="6218494"/>
            <a:ext cx="683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9861-E791-456D-AC1E-7B5A181B424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327029-7945-63E8-C53B-75D3A7BAC044}"/>
              </a:ext>
            </a:extLst>
          </p:cNvPr>
          <p:cNvSpPr/>
          <p:nvPr userDrawn="1"/>
        </p:nvSpPr>
        <p:spPr>
          <a:xfrm flipV="1">
            <a:off x="0" y="6571639"/>
            <a:ext cx="12192000" cy="299671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45000">
                <a:schemeClr val="bg1">
                  <a:lumMod val="95000"/>
                </a:schemeClr>
              </a:gs>
              <a:gs pos="99000">
                <a:srgbClr val="002060"/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0C8F58-1986-2894-6E43-0B86AB8DE8B3}"/>
              </a:ext>
            </a:extLst>
          </p:cNvPr>
          <p:cNvSpPr txBox="1"/>
          <p:nvPr userDrawn="1"/>
        </p:nvSpPr>
        <p:spPr>
          <a:xfrm>
            <a:off x="11128593" y="6574412"/>
            <a:ext cx="1175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Kimberlite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DC370A-623D-2BC4-E480-0BF9E02AE545}"/>
              </a:ext>
            </a:extLst>
          </p:cNvPr>
          <p:cNvSpPr/>
          <p:nvPr userDrawn="1"/>
        </p:nvSpPr>
        <p:spPr>
          <a:xfrm>
            <a:off x="0" y="0"/>
            <a:ext cx="12188952" cy="86868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536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FF31B52F-0827-5C9A-07FC-1619C198721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9864693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306" imgH="306" progId="TCLayout.ActiveDocument.1">
                  <p:embed/>
                </p:oleObj>
              </mc:Choice>
              <mc:Fallback>
                <p:oleObj name="think-cell Slide" r:id="rId15" imgW="306" imgH="30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F31B52F-0827-5C9A-07FC-1619C19872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8A0DFF14-456F-4329-23C6-93C2DF06EF89}"/>
              </a:ext>
            </a:extLst>
          </p:cNvPr>
          <p:cNvSpPr/>
          <p:nvPr userDrawn="1"/>
        </p:nvSpPr>
        <p:spPr>
          <a:xfrm>
            <a:off x="0" y="0"/>
            <a:ext cx="12188952" cy="86868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38D84E-0BFE-4D9A-8946-914A95782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7901" y="6218494"/>
            <a:ext cx="683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9861-E791-456D-AC1E-7B5A181B424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327029-7945-63E8-C53B-75D3A7BAC044}"/>
              </a:ext>
            </a:extLst>
          </p:cNvPr>
          <p:cNvSpPr/>
          <p:nvPr userDrawn="1"/>
        </p:nvSpPr>
        <p:spPr>
          <a:xfrm flipV="1">
            <a:off x="0" y="6571639"/>
            <a:ext cx="12192000" cy="299671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45000">
                <a:schemeClr val="bg1">
                  <a:lumMod val="95000"/>
                </a:schemeClr>
              </a:gs>
              <a:gs pos="99000">
                <a:srgbClr val="002060"/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0C8F58-1986-2894-6E43-0B86AB8DE8B3}"/>
              </a:ext>
            </a:extLst>
          </p:cNvPr>
          <p:cNvSpPr txBox="1"/>
          <p:nvPr userDrawn="1"/>
        </p:nvSpPr>
        <p:spPr>
          <a:xfrm>
            <a:off x="11128593" y="6574412"/>
            <a:ext cx="1175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Kimberlite</a:t>
            </a:r>
          </a:p>
        </p:txBody>
      </p:sp>
    </p:spTree>
    <p:extLst>
      <p:ext uri="{BB962C8B-B14F-4D97-AF65-F5344CB8AC3E}">
        <p14:creationId xmlns:p14="http://schemas.microsoft.com/office/powerpoint/2010/main" val="558995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notesSlide" Target="../notesSlides/notesSlide1.xml"/><Relationship Id="rId7" Type="http://schemas.openxmlformats.org/officeDocument/2006/relationships/chart" Target="../charts/chart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6" Type="http://schemas.openxmlformats.org/officeDocument/2006/relationships/chart" Target="../charts/chart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Relationship Id="rId9" Type="http://schemas.openxmlformats.org/officeDocument/2006/relationships/chart" Target="../charts/char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notesSlide" Target="../notesSlides/notesSlide2.xml"/><Relationship Id="rId7" Type="http://schemas.openxmlformats.org/officeDocument/2006/relationships/chart" Target="../charts/chart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chart" Target="../charts/chart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Relationship Id="rId9" Type="http://schemas.openxmlformats.org/officeDocument/2006/relationships/chart" Target="../charts/char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notesSlide" Target="../notesSlides/notesSlide3.xml"/><Relationship Id="rId7" Type="http://schemas.openxmlformats.org/officeDocument/2006/relationships/chart" Target="../charts/chart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6" Type="http://schemas.openxmlformats.org/officeDocument/2006/relationships/chart" Target="../charts/chart1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Relationship Id="rId9" Type="http://schemas.openxmlformats.org/officeDocument/2006/relationships/chart" Target="../charts/char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6.xml"/><Relationship Id="rId3" Type="http://schemas.openxmlformats.org/officeDocument/2006/relationships/notesSlide" Target="../notesSlides/notesSlide4.xml"/><Relationship Id="rId7" Type="http://schemas.openxmlformats.org/officeDocument/2006/relationships/chart" Target="../charts/chart1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openxmlformats.org/officeDocument/2006/relationships/chart" Target="../charts/chart1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Relationship Id="rId9" Type="http://schemas.openxmlformats.org/officeDocument/2006/relationships/chart" Target="../charts/char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44E166A-74B8-43B7-B84D-C8C9BD7539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5103302"/>
              </p:ext>
            </p:extLst>
          </p:nvPr>
        </p:nvGraphicFramePr>
        <p:xfrm>
          <a:off x="1055077" y="1324854"/>
          <a:ext cx="10041548" cy="4820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AFD79429-647C-4A5A-BACC-9B2318B81A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9987" y="45294"/>
            <a:ext cx="1051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Range of Average Supplier Ratings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lang="en-US" sz="1800" b="0" dirty="0">
                <a:solidFill>
                  <a:schemeClr val="bg1"/>
                </a:solidFill>
                <a:latin typeface="Calibri" panose="020F0502020204030204"/>
                <a:ea typeface="+mn-ea"/>
                <a:cs typeface="+mn-cs"/>
              </a:rPr>
              <a:t>Subsea Control Systems Worldwide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2E9FF82E-B9E5-FE58-F61D-14EA87837DAC}"/>
              </a:ext>
            </a:extLst>
          </p:cNvPr>
          <p:cNvSpPr txBox="1">
            <a:spLocks/>
          </p:cNvSpPr>
          <p:nvPr/>
        </p:nvSpPr>
        <p:spPr>
          <a:xfrm>
            <a:off x="80476" y="6573860"/>
            <a:ext cx="51007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32B53-1CA0-4D67-A021-FE083240CE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B08694-C175-44F4-8BF5-E0F57EBB45D8}"/>
              </a:ext>
            </a:extLst>
          </p:cNvPr>
          <p:cNvSpPr txBox="1"/>
          <p:nvPr/>
        </p:nvSpPr>
        <p:spPr>
          <a:xfrm>
            <a:off x="476914" y="6596390"/>
            <a:ext cx="46955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Kimberlite : 2024 </a:t>
            </a:r>
            <a:r>
              <a:rPr lang="en-US" sz="1100" i="1" dirty="0">
                <a:solidFill>
                  <a:srgbClr val="002060"/>
                </a:solidFill>
                <a:latin typeface="Calibri" panose="020F0502020204030204"/>
              </a:rPr>
              <a:t>Subsea Control Systems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Supplier Performance Report </a:t>
            </a:r>
          </a:p>
        </p:txBody>
      </p:sp>
    </p:spTree>
    <p:extLst>
      <p:ext uri="{BB962C8B-B14F-4D97-AF65-F5344CB8AC3E}">
        <p14:creationId xmlns:p14="http://schemas.microsoft.com/office/powerpoint/2010/main" val="1157512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5A6BE598-66F0-0679-1077-15DDC2593DC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06" imgH="306" progId="TCLayout.ActiveDocument.1">
                  <p:embed/>
                </p:oleObj>
              </mc:Choice>
              <mc:Fallback>
                <p:oleObj name="think-cell Slide" r:id="rId4" imgW="306" imgH="30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A6BE598-66F0-0679-1077-15DDC2593D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7392E4B-38E2-4DD2-81A1-BC0A83D8DB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5994433"/>
              </p:ext>
            </p:extLst>
          </p:nvPr>
        </p:nvGraphicFramePr>
        <p:xfrm>
          <a:off x="147319" y="942757"/>
          <a:ext cx="5777993" cy="27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3FD5549E-DAD8-4E6A-9E80-E6513A851B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109812"/>
            <a:ext cx="10515600" cy="72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0" dirty="0">
                <a:solidFill>
                  <a:schemeClr val="bg1"/>
                </a:solidFill>
                <a:latin typeface="+mn-lt"/>
              </a:rPr>
              <a:t>Performance Trends – Subsea Control Systems</a:t>
            </a:r>
            <a:br>
              <a:rPr lang="en-US" sz="2800" b="0" dirty="0">
                <a:solidFill>
                  <a:schemeClr val="bg1"/>
                </a:solidFill>
                <a:latin typeface="+mn-lt"/>
              </a:rPr>
            </a:br>
            <a:r>
              <a:rPr lang="en-US" sz="1800" b="0" dirty="0">
                <a:solidFill>
                  <a:schemeClr val="bg1"/>
                </a:solidFill>
                <a:latin typeface="+mn-lt"/>
              </a:rPr>
              <a:t>Worldwide</a:t>
            </a:r>
            <a:endParaRPr lang="en-US" sz="20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6E99F3-0C88-86D5-3501-5A1948F97063}"/>
              </a:ext>
            </a:extLst>
          </p:cNvPr>
          <p:cNvSpPr txBox="1">
            <a:spLocks/>
          </p:cNvSpPr>
          <p:nvPr/>
        </p:nvSpPr>
        <p:spPr>
          <a:xfrm>
            <a:off x="168101" y="6594786"/>
            <a:ext cx="51007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32B53-1CA0-4D67-A021-FE083240CE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C2FC0DD-ACC7-1E80-3E2B-900F2D0773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1146115"/>
              </p:ext>
            </p:extLst>
          </p:nvPr>
        </p:nvGraphicFramePr>
        <p:xfrm>
          <a:off x="6312870" y="1028207"/>
          <a:ext cx="5777993" cy="27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D26735A-64B1-A321-5A19-B6D67E5887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4243160"/>
              </p:ext>
            </p:extLst>
          </p:nvPr>
        </p:nvGraphicFramePr>
        <p:xfrm>
          <a:off x="147318" y="3797647"/>
          <a:ext cx="5777993" cy="27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3F52F292-A35F-FF8F-5B85-271E13BCA7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1948944"/>
              </p:ext>
            </p:extLst>
          </p:nvPr>
        </p:nvGraphicFramePr>
        <p:xfrm>
          <a:off x="6312870" y="3825346"/>
          <a:ext cx="5777993" cy="27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2E1CF4F-8F79-BD6B-8F73-9C1D42E830AE}"/>
              </a:ext>
            </a:extLst>
          </p:cNvPr>
          <p:cNvSpPr txBox="1"/>
          <p:nvPr/>
        </p:nvSpPr>
        <p:spPr>
          <a:xfrm>
            <a:off x="599462" y="6594786"/>
            <a:ext cx="46955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Kimberlite : 2024 </a:t>
            </a:r>
            <a:r>
              <a:rPr lang="en-US" sz="1100" i="1" dirty="0">
                <a:solidFill>
                  <a:srgbClr val="002060"/>
                </a:solidFill>
                <a:latin typeface="Calibri" panose="020F0502020204030204"/>
              </a:rPr>
              <a:t>Subsea Control Systems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Supplier Performance Report </a:t>
            </a:r>
          </a:p>
        </p:txBody>
      </p:sp>
    </p:spTree>
    <p:extLst>
      <p:ext uri="{BB962C8B-B14F-4D97-AF65-F5344CB8AC3E}">
        <p14:creationId xmlns:p14="http://schemas.microsoft.com/office/powerpoint/2010/main" val="946045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5A6BE598-66F0-0679-1077-15DDC2593DC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06" imgH="306" progId="TCLayout.ActiveDocument.1">
                  <p:embed/>
                </p:oleObj>
              </mc:Choice>
              <mc:Fallback>
                <p:oleObj name="think-cell Slide" r:id="rId4" imgW="306" imgH="30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A6BE598-66F0-0679-1077-15DDC2593D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7392E4B-38E2-4DD2-81A1-BC0A83D8DB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549620"/>
              </p:ext>
            </p:extLst>
          </p:nvPr>
        </p:nvGraphicFramePr>
        <p:xfrm>
          <a:off x="147319" y="942757"/>
          <a:ext cx="5777993" cy="27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3FD5549E-DAD8-4E6A-9E80-E6513A851B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109812"/>
            <a:ext cx="10515600" cy="72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0" dirty="0">
                <a:solidFill>
                  <a:schemeClr val="bg1"/>
                </a:solidFill>
                <a:latin typeface="+mn-lt"/>
              </a:rPr>
              <a:t>Performance Trends – Subsea Control Systems</a:t>
            </a:r>
            <a:br>
              <a:rPr lang="en-US" sz="2800" b="0" dirty="0">
                <a:solidFill>
                  <a:schemeClr val="bg1"/>
                </a:solidFill>
                <a:latin typeface="+mn-lt"/>
              </a:rPr>
            </a:br>
            <a:r>
              <a:rPr lang="en-US" sz="1800" b="0" dirty="0">
                <a:solidFill>
                  <a:schemeClr val="bg1"/>
                </a:solidFill>
                <a:latin typeface="+mn-lt"/>
              </a:rPr>
              <a:t>Worldwide</a:t>
            </a:r>
            <a:endParaRPr lang="en-US" sz="20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6E99F3-0C88-86D5-3501-5A1948F97063}"/>
              </a:ext>
            </a:extLst>
          </p:cNvPr>
          <p:cNvSpPr txBox="1">
            <a:spLocks/>
          </p:cNvSpPr>
          <p:nvPr/>
        </p:nvSpPr>
        <p:spPr>
          <a:xfrm>
            <a:off x="158957" y="6594786"/>
            <a:ext cx="51007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32B53-1CA0-4D67-A021-FE083240CE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C2FC0DD-ACC7-1E80-3E2B-900F2D0773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1903877"/>
              </p:ext>
            </p:extLst>
          </p:nvPr>
        </p:nvGraphicFramePr>
        <p:xfrm>
          <a:off x="6312870" y="1028207"/>
          <a:ext cx="5777993" cy="27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D26735A-64B1-A321-5A19-B6D67E5887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1280602"/>
              </p:ext>
            </p:extLst>
          </p:nvPr>
        </p:nvGraphicFramePr>
        <p:xfrm>
          <a:off x="147318" y="3797647"/>
          <a:ext cx="5777993" cy="27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3F52F292-A35F-FF8F-5B85-271E13BCA7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0021811"/>
              </p:ext>
            </p:extLst>
          </p:nvPr>
        </p:nvGraphicFramePr>
        <p:xfrm>
          <a:off x="6312870" y="3825346"/>
          <a:ext cx="5777993" cy="27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D69E994-4BB4-872C-6143-9BE491044D21}"/>
              </a:ext>
            </a:extLst>
          </p:cNvPr>
          <p:cNvSpPr txBox="1"/>
          <p:nvPr/>
        </p:nvSpPr>
        <p:spPr>
          <a:xfrm>
            <a:off x="514621" y="6594786"/>
            <a:ext cx="46955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Kimberlite : 2024 </a:t>
            </a:r>
            <a:r>
              <a:rPr lang="en-US" sz="1100" i="1" dirty="0">
                <a:solidFill>
                  <a:srgbClr val="002060"/>
                </a:solidFill>
                <a:latin typeface="Calibri" panose="020F0502020204030204"/>
              </a:rPr>
              <a:t>Subsea Control Systems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Supplier Performance Report </a:t>
            </a:r>
          </a:p>
        </p:txBody>
      </p:sp>
    </p:spTree>
    <p:extLst>
      <p:ext uri="{BB962C8B-B14F-4D97-AF65-F5344CB8AC3E}">
        <p14:creationId xmlns:p14="http://schemas.microsoft.com/office/powerpoint/2010/main" val="1507551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00288-FFF6-76B5-85C1-98BAB4EF9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C383448A-F864-0D13-8C86-0EEF669E12E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06" imgH="306" progId="TCLayout.ActiveDocument.1">
                  <p:embed/>
                </p:oleObj>
              </mc:Choice>
              <mc:Fallback>
                <p:oleObj name="think-cell Slide" r:id="rId4" imgW="306" imgH="30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A6BE598-66F0-0679-1077-15DDC2593D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E698A5E-818E-53EB-043A-DC8E8E35A2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3281761"/>
              </p:ext>
            </p:extLst>
          </p:nvPr>
        </p:nvGraphicFramePr>
        <p:xfrm>
          <a:off x="147319" y="942757"/>
          <a:ext cx="5777993" cy="27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E4920158-062A-CA2C-1B5B-9CBC5A623C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109812"/>
            <a:ext cx="10515600" cy="72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0" dirty="0">
                <a:solidFill>
                  <a:schemeClr val="bg1"/>
                </a:solidFill>
                <a:latin typeface="+mn-lt"/>
              </a:rPr>
              <a:t>Performance Trends – Subsea Control Systems</a:t>
            </a:r>
            <a:br>
              <a:rPr lang="en-US" sz="2800" b="0" dirty="0">
                <a:solidFill>
                  <a:schemeClr val="bg1"/>
                </a:solidFill>
                <a:latin typeface="+mn-lt"/>
              </a:rPr>
            </a:br>
            <a:r>
              <a:rPr lang="en-US" sz="1800" b="0" dirty="0">
                <a:solidFill>
                  <a:schemeClr val="bg1"/>
                </a:solidFill>
                <a:latin typeface="+mn-lt"/>
              </a:rPr>
              <a:t>Worldwide</a:t>
            </a:r>
            <a:endParaRPr lang="en-US" sz="20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1A51F2-7715-9689-0989-F6294804170A}"/>
              </a:ext>
            </a:extLst>
          </p:cNvPr>
          <p:cNvSpPr txBox="1">
            <a:spLocks/>
          </p:cNvSpPr>
          <p:nvPr/>
        </p:nvSpPr>
        <p:spPr>
          <a:xfrm>
            <a:off x="158957" y="6594786"/>
            <a:ext cx="51007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32B53-1CA0-4D67-A021-FE083240CE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C33400F-BC76-C7ED-E7FD-95C51FA04E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367289"/>
              </p:ext>
            </p:extLst>
          </p:nvPr>
        </p:nvGraphicFramePr>
        <p:xfrm>
          <a:off x="6312870" y="1028207"/>
          <a:ext cx="5777993" cy="27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CA8AC3A-0725-5549-D26C-15BFB60CFD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2621157"/>
              </p:ext>
            </p:extLst>
          </p:nvPr>
        </p:nvGraphicFramePr>
        <p:xfrm>
          <a:off x="147318" y="3797647"/>
          <a:ext cx="5777993" cy="27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B656872A-013C-4322-4F37-813A098CCC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8086044"/>
              </p:ext>
            </p:extLst>
          </p:nvPr>
        </p:nvGraphicFramePr>
        <p:xfrm>
          <a:off x="6312870" y="3825346"/>
          <a:ext cx="5777993" cy="27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F311E3C-2416-5D59-17B4-D42CCC464808}"/>
              </a:ext>
            </a:extLst>
          </p:cNvPr>
          <p:cNvSpPr txBox="1"/>
          <p:nvPr/>
        </p:nvSpPr>
        <p:spPr>
          <a:xfrm>
            <a:off x="514621" y="6594786"/>
            <a:ext cx="46955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Kimberlite : 2024 </a:t>
            </a:r>
            <a:r>
              <a:rPr lang="en-US" sz="1100" i="1" dirty="0">
                <a:solidFill>
                  <a:srgbClr val="002060"/>
                </a:solidFill>
                <a:latin typeface="Calibri" panose="020F0502020204030204"/>
              </a:rPr>
              <a:t>Subsea Control Systems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Supplier Performance Report </a:t>
            </a:r>
          </a:p>
        </p:txBody>
      </p:sp>
    </p:spTree>
    <p:extLst>
      <p:ext uri="{BB962C8B-B14F-4D97-AF65-F5344CB8AC3E}">
        <p14:creationId xmlns:p14="http://schemas.microsoft.com/office/powerpoint/2010/main" val="490171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9243A-A005-AEC5-B900-DEE2541C4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6AE538A7-EC10-2FB4-54FD-334A05A0230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06" imgH="306" progId="TCLayout.ActiveDocument.1">
                  <p:embed/>
                </p:oleObj>
              </mc:Choice>
              <mc:Fallback>
                <p:oleObj name="think-cell Slide" r:id="rId4" imgW="306" imgH="30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A6BE598-66F0-0679-1077-15DDC2593D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93EEEFB-8D3F-E77F-38F2-1D11CF8D29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6225780"/>
              </p:ext>
            </p:extLst>
          </p:nvPr>
        </p:nvGraphicFramePr>
        <p:xfrm>
          <a:off x="147319" y="942757"/>
          <a:ext cx="5777993" cy="27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8730FFBC-53AC-BFD0-9967-5E3C3B44B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109812"/>
            <a:ext cx="10515600" cy="72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0" dirty="0">
                <a:solidFill>
                  <a:schemeClr val="bg1"/>
                </a:solidFill>
                <a:latin typeface="+mn-lt"/>
              </a:rPr>
              <a:t>Performance Trends – Subsea Control Systems</a:t>
            </a:r>
            <a:br>
              <a:rPr lang="en-US" sz="2800" b="0" dirty="0">
                <a:solidFill>
                  <a:schemeClr val="bg1"/>
                </a:solidFill>
                <a:latin typeface="+mn-lt"/>
              </a:rPr>
            </a:br>
            <a:r>
              <a:rPr lang="en-US" sz="1800" b="0" dirty="0">
                <a:solidFill>
                  <a:schemeClr val="bg1"/>
                </a:solidFill>
                <a:latin typeface="+mn-lt"/>
              </a:rPr>
              <a:t>Worldwide</a:t>
            </a:r>
            <a:endParaRPr lang="en-US" sz="20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1D284-BDFA-DCB9-FF71-C4C70E5C89C0}"/>
              </a:ext>
            </a:extLst>
          </p:cNvPr>
          <p:cNvSpPr txBox="1">
            <a:spLocks/>
          </p:cNvSpPr>
          <p:nvPr/>
        </p:nvSpPr>
        <p:spPr>
          <a:xfrm>
            <a:off x="101137" y="6594786"/>
            <a:ext cx="51007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32B53-1CA0-4D67-A021-FE083240CE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70715A4-2282-C175-E198-46BCDC495A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5256333"/>
              </p:ext>
            </p:extLst>
          </p:nvPr>
        </p:nvGraphicFramePr>
        <p:xfrm>
          <a:off x="6312870" y="1028207"/>
          <a:ext cx="5777993" cy="27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E89D647-F149-8471-7575-9D612E6BB2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9036514"/>
              </p:ext>
            </p:extLst>
          </p:nvPr>
        </p:nvGraphicFramePr>
        <p:xfrm>
          <a:off x="147318" y="3797647"/>
          <a:ext cx="5777993" cy="27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D840779-8D15-A169-B918-39756CC275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4029769"/>
              </p:ext>
            </p:extLst>
          </p:nvPr>
        </p:nvGraphicFramePr>
        <p:xfrm>
          <a:off x="6312870" y="3825346"/>
          <a:ext cx="5777993" cy="279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9F954F3-A955-B075-0E8B-B4EF5ECFE596}"/>
              </a:ext>
            </a:extLst>
          </p:cNvPr>
          <p:cNvSpPr txBox="1"/>
          <p:nvPr/>
        </p:nvSpPr>
        <p:spPr>
          <a:xfrm>
            <a:off x="514621" y="6594786"/>
            <a:ext cx="46955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Kimberlite : 2024 </a:t>
            </a:r>
            <a:r>
              <a:rPr lang="en-US" sz="1100" i="1" dirty="0">
                <a:solidFill>
                  <a:srgbClr val="002060"/>
                </a:solidFill>
                <a:latin typeface="Calibri" panose="020F0502020204030204"/>
              </a:rPr>
              <a:t>Subsea Control Systems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Supplier Performance Report </a:t>
            </a:r>
          </a:p>
        </p:txBody>
      </p:sp>
    </p:spTree>
    <p:extLst>
      <p:ext uri="{BB962C8B-B14F-4D97-AF65-F5344CB8AC3E}">
        <p14:creationId xmlns:p14="http://schemas.microsoft.com/office/powerpoint/2010/main" val="339635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4102A13-ED5C-FC94-15E4-22475F565D2D}"/>
              </a:ext>
            </a:extLst>
          </p:cNvPr>
          <p:cNvSpPr txBox="1">
            <a:spLocks/>
          </p:cNvSpPr>
          <p:nvPr/>
        </p:nvSpPr>
        <p:spPr>
          <a:xfrm>
            <a:off x="0" y="118872"/>
            <a:ext cx="12188952" cy="626913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Proserv Performance Overview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Subsea Control Systems Worldwide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9C92D95-86AC-93BF-25E7-5D383AA86D01}"/>
              </a:ext>
            </a:extLst>
          </p:cNvPr>
          <p:cNvGrpSpPr/>
          <p:nvPr/>
        </p:nvGrpSpPr>
        <p:grpSpPr>
          <a:xfrm>
            <a:off x="228359" y="1120429"/>
            <a:ext cx="5934430" cy="5127772"/>
            <a:chOff x="3486151" y="1314450"/>
            <a:chExt cx="5934430" cy="512777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1995E4D-E5D1-4109-18CC-DED874B771E8}"/>
                </a:ext>
              </a:extLst>
            </p:cNvPr>
            <p:cNvGrpSpPr/>
            <p:nvPr/>
          </p:nvGrpSpPr>
          <p:grpSpPr>
            <a:xfrm>
              <a:off x="3486151" y="1314450"/>
              <a:ext cx="5934430" cy="5127772"/>
              <a:chOff x="3486151" y="1314450"/>
              <a:chExt cx="5934430" cy="5127772"/>
            </a:xfrm>
          </p:grpSpPr>
          <p:graphicFrame>
            <p:nvGraphicFramePr>
              <p:cNvPr id="36" name="Chart 35">
                <a:extLst>
                  <a:ext uri="{FF2B5EF4-FFF2-40B4-BE49-F238E27FC236}">
                    <a16:creationId xmlns:a16="http://schemas.microsoft.com/office/drawing/2014/main" id="{DBBB3D62-9A5B-ACCC-2AAE-4871EDB76A4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755321717"/>
                  </p:ext>
                </p:extLst>
              </p:nvPr>
            </p:nvGraphicFramePr>
            <p:xfrm>
              <a:off x="3486151" y="1314450"/>
              <a:ext cx="5810249" cy="479530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C533A4AD-022E-A823-5858-262B9DF615C2}"/>
                  </a:ext>
                </a:extLst>
              </p:cNvPr>
              <p:cNvCxnSpPr/>
              <p:nvPr/>
            </p:nvCxnSpPr>
            <p:spPr>
              <a:xfrm>
                <a:off x="6512645" y="1667452"/>
                <a:ext cx="0" cy="427672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B7B7BCB4-068B-E891-D63B-511B389EF2E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40907" y="3805815"/>
                <a:ext cx="494347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B65174D-985A-CBE0-465D-FD0CD28018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507345" y="2087705"/>
                <a:ext cx="4479640" cy="3874945"/>
              </a:xfrm>
              <a:prstGeom prst="line">
                <a:avLst/>
              </a:prstGeom>
              <a:ln>
                <a:solidFill>
                  <a:srgbClr val="00206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3C027BD-CFE2-7E9C-ADB1-EE7A9469D0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40907" y="1667453"/>
                <a:ext cx="4447311" cy="3837994"/>
              </a:xfrm>
              <a:prstGeom prst="line">
                <a:avLst/>
              </a:prstGeom>
              <a:ln>
                <a:solidFill>
                  <a:srgbClr val="00206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A391E4EF-BEFC-4BE0-EC91-128AD75E1759}"/>
                  </a:ext>
                </a:extLst>
              </p:cNvPr>
              <p:cNvGrpSpPr/>
              <p:nvPr/>
            </p:nvGrpSpPr>
            <p:grpSpPr>
              <a:xfrm>
                <a:off x="4294492" y="6158681"/>
                <a:ext cx="4484094" cy="283541"/>
                <a:chOff x="4294492" y="6158681"/>
                <a:chExt cx="4484094" cy="283541"/>
              </a:xfrm>
            </p:grpSpPr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232E957C-DF73-E044-5BF3-4A5687556A05}"/>
                    </a:ext>
                  </a:extLst>
                </p:cNvPr>
                <p:cNvSpPr txBox="1"/>
                <p:nvPr/>
              </p:nvSpPr>
              <p:spPr>
                <a:xfrm>
                  <a:off x="5735033" y="6161052"/>
                  <a:ext cx="156966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Supplier Performance</a:t>
                  </a:r>
                </a:p>
              </p:txBody>
            </p:sp>
            <p:cxnSp>
              <p:nvCxnSpPr>
                <p:cNvPr id="57" name="Straight Arrow Connector 56">
                  <a:extLst>
                    <a:ext uri="{FF2B5EF4-FFF2-40B4-BE49-F238E27FC236}">
                      <a16:creationId xmlns:a16="http://schemas.microsoft.com/office/drawing/2014/main" id="{D2C4C36B-E49A-5E24-D7FA-6CEA99D1D0AF}"/>
                    </a:ext>
                  </a:extLst>
                </p:cNvPr>
                <p:cNvCxnSpPr>
                  <a:stCxn id="56" idx="3"/>
                </p:cNvCxnSpPr>
                <p:nvPr/>
              </p:nvCxnSpPr>
              <p:spPr>
                <a:xfrm flipV="1">
                  <a:off x="7304693" y="6299551"/>
                  <a:ext cx="749416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F2C9F8FD-4D65-D62B-5D34-1A4D8D91185C}"/>
                    </a:ext>
                  </a:extLst>
                </p:cNvPr>
                <p:cNvSpPr txBox="1"/>
                <p:nvPr/>
              </p:nvSpPr>
              <p:spPr>
                <a:xfrm>
                  <a:off x="8197850" y="6158681"/>
                  <a:ext cx="58073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Better</a:t>
                  </a:r>
                </a:p>
              </p:txBody>
            </p:sp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47CB3750-4BE9-9984-2B09-978589EE3859}"/>
                    </a:ext>
                  </a:extLst>
                </p:cNvPr>
                <p:cNvSpPr txBox="1"/>
                <p:nvPr/>
              </p:nvSpPr>
              <p:spPr>
                <a:xfrm>
                  <a:off x="4294492" y="6165223"/>
                  <a:ext cx="591958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Worse</a:t>
                  </a:r>
                </a:p>
              </p:txBody>
            </p:sp>
            <p:cxnSp>
              <p:nvCxnSpPr>
                <p:cNvPr id="60" name="Straight Arrow Connector 59">
                  <a:extLst>
                    <a:ext uri="{FF2B5EF4-FFF2-40B4-BE49-F238E27FC236}">
                      <a16:creationId xmlns:a16="http://schemas.microsoft.com/office/drawing/2014/main" id="{67B6161E-8579-E311-74D1-9CE8DF73A8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030191" y="6303723"/>
                  <a:ext cx="691101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A292F8AC-3DCC-2AD3-6DBE-4855D6C157FD}"/>
                  </a:ext>
                </a:extLst>
              </p:cNvPr>
              <p:cNvGrpSpPr/>
              <p:nvPr/>
            </p:nvGrpSpPr>
            <p:grpSpPr>
              <a:xfrm>
                <a:off x="9129632" y="2022183"/>
                <a:ext cx="290949" cy="3682999"/>
                <a:chOff x="9241173" y="2022183"/>
                <a:chExt cx="290949" cy="3682999"/>
              </a:xfrm>
            </p:grpSpPr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F5DABA6C-F5CD-3CFD-0A35-A5959778DB60}"/>
                    </a:ext>
                  </a:extLst>
                </p:cNvPr>
                <p:cNvSpPr txBox="1"/>
                <p:nvPr/>
              </p:nvSpPr>
              <p:spPr>
                <a:xfrm rot="16200000">
                  <a:off x="9084083" y="3716732"/>
                  <a:ext cx="61908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Pricing</a:t>
                  </a:r>
                </a:p>
              </p:txBody>
            </p:sp>
            <p:cxnSp>
              <p:nvCxnSpPr>
                <p:cNvPr id="52" name="Straight Arrow Connector 51">
                  <a:extLst>
                    <a:ext uri="{FF2B5EF4-FFF2-40B4-BE49-F238E27FC236}">
                      <a16:creationId xmlns:a16="http://schemas.microsoft.com/office/drawing/2014/main" id="{EF9C1C71-7A3B-DCFA-B5C9-63EDF7540C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9405568" y="2543931"/>
                  <a:ext cx="2373" cy="100176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F7FF7C6C-D519-D3DC-F753-DEBBD04F147E}"/>
                    </a:ext>
                  </a:extLst>
                </p:cNvPr>
                <p:cNvSpPr txBox="1"/>
                <p:nvPr/>
              </p:nvSpPr>
              <p:spPr>
                <a:xfrm rot="16200000">
                  <a:off x="9140665" y="2122691"/>
                  <a:ext cx="47801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High</a:t>
                  </a: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9EDE60E1-8112-FAB1-E37A-AEEB1C72DCF5}"/>
                    </a:ext>
                  </a:extLst>
                </p:cNvPr>
                <p:cNvSpPr txBox="1"/>
                <p:nvPr/>
              </p:nvSpPr>
              <p:spPr>
                <a:xfrm rot="16200000">
                  <a:off x="9155252" y="5342262"/>
                  <a:ext cx="44884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Low</a:t>
                  </a:r>
                </a:p>
              </p:txBody>
            </p:sp>
            <p:cxnSp>
              <p:nvCxnSpPr>
                <p:cNvPr id="55" name="Straight Arrow Connector 54">
                  <a:extLst>
                    <a:ext uri="{FF2B5EF4-FFF2-40B4-BE49-F238E27FC236}">
                      <a16:creationId xmlns:a16="http://schemas.microsoft.com/office/drawing/2014/main" id="{3F6CF771-22F1-007D-2154-736E26AD3C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388690" y="4217028"/>
                  <a:ext cx="13950" cy="92783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5E3A2B0-D501-F5D6-A91F-BDCF68700B07}"/>
                </a:ext>
              </a:extLst>
            </p:cNvPr>
            <p:cNvSpPr txBox="1"/>
            <p:nvPr/>
          </p:nvSpPr>
          <p:spPr>
            <a:xfrm>
              <a:off x="4040907" y="1704564"/>
              <a:ext cx="1107996" cy="230832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Value Disadvantage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5719C5E-0DE2-A025-9172-72B06C6D4A0D}"/>
                </a:ext>
              </a:extLst>
            </p:cNvPr>
            <p:cNvSpPr txBox="1"/>
            <p:nvPr/>
          </p:nvSpPr>
          <p:spPr>
            <a:xfrm>
              <a:off x="7922596" y="1719878"/>
              <a:ext cx="1029448" cy="230832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Premium Offering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B5D0D7E-22F0-6944-242C-6DE17D484C71}"/>
                </a:ext>
              </a:extLst>
            </p:cNvPr>
            <p:cNvSpPr txBox="1"/>
            <p:nvPr/>
          </p:nvSpPr>
          <p:spPr>
            <a:xfrm>
              <a:off x="4038306" y="5692186"/>
              <a:ext cx="1010213" cy="230832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Discount Offering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9B5EE75-7859-3EE1-2F4E-566107EDD5C6}"/>
                </a:ext>
              </a:extLst>
            </p:cNvPr>
            <p:cNvSpPr txBox="1"/>
            <p:nvPr/>
          </p:nvSpPr>
          <p:spPr>
            <a:xfrm>
              <a:off x="8087132" y="5743034"/>
              <a:ext cx="978152" cy="230832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Value Advantage</a:t>
              </a:r>
            </a:p>
          </p:txBody>
        </p:sp>
      </p:grp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920E907-F935-D06D-C355-97E877818BF8}"/>
              </a:ext>
            </a:extLst>
          </p:cNvPr>
          <p:cNvSpPr txBox="1">
            <a:spLocks/>
          </p:cNvSpPr>
          <p:nvPr/>
        </p:nvSpPr>
        <p:spPr>
          <a:xfrm>
            <a:off x="228359" y="6572565"/>
            <a:ext cx="510073" cy="333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32B53-1CA0-4D67-A021-FE083240CE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1549055-34AD-FBE9-6CF8-DF7A24B04B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9297654"/>
              </p:ext>
            </p:extLst>
          </p:nvPr>
        </p:nvGraphicFramePr>
        <p:xfrm>
          <a:off x="6840747" y="1328648"/>
          <a:ext cx="4662768" cy="2794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F2C1FDC-3D3D-EAFB-78FD-671D001B857E}"/>
              </a:ext>
            </a:extLst>
          </p:cNvPr>
          <p:cNvSpPr txBox="1"/>
          <p:nvPr/>
        </p:nvSpPr>
        <p:spPr>
          <a:xfrm>
            <a:off x="7589195" y="1120429"/>
            <a:ext cx="323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Proserv Performance vs Industry Average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14EF59F-AAE0-49B3-EA40-8363EE6FE9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1983619"/>
              </p:ext>
            </p:extLst>
          </p:nvPr>
        </p:nvGraphicFramePr>
        <p:xfrm>
          <a:off x="6340416" y="4149306"/>
          <a:ext cx="5525409" cy="23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59FBECF-6344-6A8C-F392-E585B1AC0036}"/>
              </a:ext>
            </a:extLst>
          </p:cNvPr>
          <p:cNvSpPr txBox="1"/>
          <p:nvPr/>
        </p:nvSpPr>
        <p:spPr>
          <a:xfrm>
            <a:off x="514621" y="6594786"/>
            <a:ext cx="46955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Kimberlite : 2024 </a:t>
            </a:r>
            <a:r>
              <a:rPr lang="en-US" sz="1100" i="1" dirty="0">
                <a:solidFill>
                  <a:srgbClr val="002060"/>
                </a:solidFill>
                <a:latin typeface="Calibri" panose="020F0502020204030204"/>
              </a:rPr>
              <a:t>Subsea Control Systems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Supplier Performance Report </a:t>
            </a:r>
          </a:p>
        </p:txBody>
      </p:sp>
    </p:spTree>
    <p:extLst>
      <p:ext uri="{BB962C8B-B14F-4D97-AF65-F5344CB8AC3E}">
        <p14:creationId xmlns:p14="http://schemas.microsoft.com/office/powerpoint/2010/main" val="3974635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C307B-C678-2B88-3037-460CB34CB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7DF7E7A-F31A-436C-F25E-9EBF537FA5BA}"/>
              </a:ext>
            </a:extLst>
          </p:cNvPr>
          <p:cNvSpPr txBox="1">
            <a:spLocks/>
          </p:cNvSpPr>
          <p:nvPr/>
        </p:nvSpPr>
        <p:spPr>
          <a:xfrm>
            <a:off x="0" y="118872"/>
            <a:ext cx="12188952" cy="626913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Proserv Performance Overview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Subsea Control Systems Worldwide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113DDDF-C476-C1D2-7A26-5B2B9498CC33}"/>
              </a:ext>
            </a:extLst>
          </p:cNvPr>
          <p:cNvGrpSpPr/>
          <p:nvPr/>
        </p:nvGrpSpPr>
        <p:grpSpPr>
          <a:xfrm>
            <a:off x="228359" y="1120429"/>
            <a:ext cx="5934430" cy="5127772"/>
            <a:chOff x="3486151" y="1314450"/>
            <a:chExt cx="5934430" cy="512777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CB1A5E5-7636-7261-00AE-872E0CD0A4C9}"/>
                </a:ext>
              </a:extLst>
            </p:cNvPr>
            <p:cNvGrpSpPr/>
            <p:nvPr/>
          </p:nvGrpSpPr>
          <p:grpSpPr>
            <a:xfrm>
              <a:off x="3486151" y="1314450"/>
              <a:ext cx="5934430" cy="5127772"/>
              <a:chOff x="3486151" y="1314450"/>
              <a:chExt cx="5934430" cy="5127772"/>
            </a:xfrm>
          </p:grpSpPr>
          <p:graphicFrame>
            <p:nvGraphicFramePr>
              <p:cNvPr id="36" name="Chart 35">
                <a:extLst>
                  <a:ext uri="{FF2B5EF4-FFF2-40B4-BE49-F238E27FC236}">
                    <a16:creationId xmlns:a16="http://schemas.microsoft.com/office/drawing/2014/main" id="{07A71670-2D4F-A9C7-A985-3F3547F22F91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722697019"/>
                  </p:ext>
                </p:extLst>
              </p:nvPr>
            </p:nvGraphicFramePr>
            <p:xfrm>
              <a:off x="3486151" y="1314450"/>
              <a:ext cx="5810249" cy="479530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16403396-6E45-2BE3-7DCF-762386BC0F6E}"/>
                  </a:ext>
                </a:extLst>
              </p:cNvPr>
              <p:cNvCxnSpPr/>
              <p:nvPr/>
            </p:nvCxnSpPr>
            <p:spPr>
              <a:xfrm>
                <a:off x="6512645" y="1667452"/>
                <a:ext cx="0" cy="427672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21D5EEB6-9FC0-114A-3581-DA12887803F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40907" y="3805815"/>
                <a:ext cx="494347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4935FF6-F04C-CF4C-0002-8718719E99C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507345" y="2087705"/>
                <a:ext cx="4479640" cy="3874945"/>
              </a:xfrm>
              <a:prstGeom prst="line">
                <a:avLst/>
              </a:prstGeom>
              <a:ln>
                <a:solidFill>
                  <a:srgbClr val="00206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90E0830-2180-B9DD-7DE5-EB54205EDF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40907" y="1667453"/>
                <a:ext cx="4447311" cy="3837994"/>
              </a:xfrm>
              <a:prstGeom prst="line">
                <a:avLst/>
              </a:prstGeom>
              <a:ln>
                <a:solidFill>
                  <a:srgbClr val="00206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209B2AAB-6B62-FB03-114F-24DC3C2D4F0B}"/>
                  </a:ext>
                </a:extLst>
              </p:cNvPr>
              <p:cNvGrpSpPr/>
              <p:nvPr/>
            </p:nvGrpSpPr>
            <p:grpSpPr>
              <a:xfrm>
                <a:off x="4294492" y="6158681"/>
                <a:ext cx="4484094" cy="283541"/>
                <a:chOff x="4294492" y="6158681"/>
                <a:chExt cx="4484094" cy="283541"/>
              </a:xfrm>
            </p:grpSpPr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1F5BF1FC-3D60-E070-542A-13FD88C56F4B}"/>
                    </a:ext>
                  </a:extLst>
                </p:cNvPr>
                <p:cNvSpPr txBox="1"/>
                <p:nvPr/>
              </p:nvSpPr>
              <p:spPr>
                <a:xfrm>
                  <a:off x="5735033" y="6161052"/>
                  <a:ext cx="156966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Supplier Performance</a:t>
                  </a:r>
                </a:p>
              </p:txBody>
            </p:sp>
            <p:cxnSp>
              <p:nvCxnSpPr>
                <p:cNvPr id="57" name="Straight Arrow Connector 56">
                  <a:extLst>
                    <a:ext uri="{FF2B5EF4-FFF2-40B4-BE49-F238E27FC236}">
                      <a16:creationId xmlns:a16="http://schemas.microsoft.com/office/drawing/2014/main" id="{F447AB25-1782-8A4B-3E32-834495FF293A}"/>
                    </a:ext>
                  </a:extLst>
                </p:cNvPr>
                <p:cNvCxnSpPr>
                  <a:stCxn id="56" idx="3"/>
                </p:cNvCxnSpPr>
                <p:nvPr/>
              </p:nvCxnSpPr>
              <p:spPr>
                <a:xfrm flipV="1">
                  <a:off x="7304693" y="6299551"/>
                  <a:ext cx="749416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6CF10DFF-71F4-A718-3952-C1FF1C8A90EE}"/>
                    </a:ext>
                  </a:extLst>
                </p:cNvPr>
                <p:cNvSpPr txBox="1"/>
                <p:nvPr/>
              </p:nvSpPr>
              <p:spPr>
                <a:xfrm>
                  <a:off x="8197850" y="6158681"/>
                  <a:ext cx="58073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Better</a:t>
                  </a:r>
                </a:p>
              </p:txBody>
            </p:sp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5D624929-74EE-9B6E-4E7E-F22B7708B521}"/>
                    </a:ext>
                  </a:extLst>
                </p:cNvPr>
                <p:cNvSpPr txBox="1"/>
                <p:nvPr/>
              </p:nvSpPr>
              <p:spPr>
                <a:xfrm>
                  <a:off x="4294492" y="6165223"/>
                  <a:ext cx="591958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Worse</a:t>
                  </a:r>
                </a:p>
              </p:txBody>
            </p:sp>
            <p:cxnSp>
              <p:nvCxnSpPr>
                <p:cNvPr id="60" name="Straight Arrow Connector 59">
                  <a:extLst>
                    <a:ext uri="{FF2B5EF4-FFF2-40B4-BE49-F238E27FC236}">
                      <a16:creationId xmlns:a16="http://schemas.microsoft.com/office/drawing/2014/main" id="{FF29E53B-6539-5DA3-7FFD-3CB1573479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030191" y="6303723"/>
                  <a:ext cx="691101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899B3BDE-077A-CCFB-09AB-8398F552DC51}"/>
                  </a:ext>
                </a:extLst>
              </p:cNvPr>
              <p:cNvGrpSpPr/>
              <p:nvPr/>
            </p:nvGrpSpPr>
            <p:grpSpPr>
              <a:xfrm>
                <a:off x="9129632" y="2022183"/>
                <a:ext cx="290949" cy="3682999"/>
                <a:chOff x="9241173" y="2022183"/>
                <a:chExt cx="290949" cy="3682999"/>
              </a:xfrm>
            </p:grpSpPr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E4E67D2A-A402-FE1A-CAC5-20F589EBC27F}"/>
                    </a:ext>
                  </a:extLst>
                </p:cNvPr>
                <p:cNvSpPr txBox="1"/>
                <p:nvPr/>
              </p:nvSpPr>
              <p:spPr>
                <a:xfrm rot="16200000">
                  <a:off x="9084083" y="3716732"/>
                  <a:ext cx="61908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Pricing</a:t>
                  </a:r>
                </a:p>
              </p:txBody>
            </p:sp>
            <p:cxnSp>
              <p:nvCxnSpPr>
                <p:cNvPr id="52" name="Straight Arrow Connector 51">
                  <a:extLst>
                    <a:ext uri="{FF2B5EF4-FFF2-40B4-BE49-F238E27FC236}">
                      <a16:creationId xmlns:a16="http://schemas.microsoft.com/office/drawing/2014/main" id="{D5842982-C558-2224-A57C-B718382906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9405568" y="2543931"/>
                  <a:ext cx="2373" cy="100176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5685985B-FAEC-9AEF-D6B0-67F21374C6F3}"/>
                    </a:ext>
                  </a:extLst>
                </p:cNvPr>
                <p:cNvSpPr txBox="1"/>
                <p:nvPr/>
              </p:nvSpPr>
              <p:spPr>
                <a:xfrm rot="16200000">
                  <a:off x="9140665" y="2122691"/>
                  <a:ext cx="47801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High</a:t>
                  </a: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13565B67-DAC3-4664-32D3-96FE268ACB74}"/>
                    </a:ext>
                  </a:extLst>
                </p:cNvPr>
                <p:cNvSpPr txBox="1"/>
                <p:nvPr/>
              </p:nvSpPr>
              <p:spPr>
                <a:xfrm rot="16200000">
                  <a:off x="9155252" y="5342262"/>
                  <a:ext cx="44884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Low</a:t>
                  </a:r>
                </a:p>
              </p:txBody>
            </p:sp>
            <p:cxnSp>
              <p:nvCxnSpPr>
                <p:cNvPr id="55" name="Straight Arrow Connector 54">
                  <a:extLst>
                    <a:ext uri="{FF2B5EF4-FFF2-40B4-BE49-F238E27FC236}">
                      <a16:creationId xmlns:a16="http://schemas.microsoft.com/office/drawing/2014/main" id="{A651870D-AB41-6670-658B-DCB7C6367B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388690" y="4217028"/>
                  <a:ext cx="13950" cy="92783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46437E-D604-B55B-11E8-2C6A0DD7405C}"/>
                </a:ext>
              </a:extLst>
            </p:cNvPr>
            <p:cNvSpPr txBox="1"/>
            <p:nvPr/>
          </p:nvSpPr>
          <p:spPr>
            <a:xfrm>
              <a:off x="4040907" y="1704564"/>
              <a:ext cx="1107996" cy="230832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Value Disadvantage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4A8ECDD-4A57-5919-4492-49B70DE91A25}"/>
                </a:ext>
              </a:extLst>
            </p:cNvPr>
            <p:cNvSpPr txBox="1"/>
            <p:nvPr/>
          </p:nvSpPr>
          <p:spPr>
            <a:xfrm>
              <a:off x="7922596" y="1719878"/>
              <a:ext cx="1029448" cy="230832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Premium Offering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2611083-4308-FC90-B975-A88B32349DEA}"/>
                </a:ext>
              </a:extLst>
            </p:cNvPr>
            <p:cNvSpPr txBox="1"/>
            <p:nvPr/>
          </p:nvSpPr>
          <p:spPr>
            <a:xfrm>
              <a:off x="4038306" y="5692186"/>
              <a:ext cx="1010213" cy="230832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Discount Offering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AEEB12D-B0F7-6DAC-1973-8BE4BF67B804}"/>
                </a:ext>
              </a:extLst>
            </p:cNvPr>
            <p:cNvSpPr txBox="1"/>
            <p:nvPr/>
          </p:nvSpPr>
          <p:spPr>
            <a:xfrm>
              <a:off x="8087132" y="5743034"/>
              <a:ext cx="978152" cy="230832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Value Advantage</a:t>
              </a:r>
            </a:p>
          </p:txBody>
        </p:sp>
      </p:grp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C9C5EEF-4FFF-4963-FA41-9BB2147E7F2B}"/>
              </a:ext>
            </a:extLst>
          </p:cNvPr>
          <p:cNvSpPr txBox="1">
            <a:spLocks/>
          </p:cNvSpPr>
          <p:nvPr/>
        </p:nvSpPr>
        <p:spPr>
          <a:xfrm>
            <a:off x="228359" y="6572565"/>
            <a:ext cx="510073" cy="333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32B53-1CA0-4D67-A021-FE083240CE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4915FDE-59A1-2AD4-9A46-1E89887C3BD3}"/>
              </a:ext>
            </a:extLst>
          </p:cNvPr>
          <p:cNvGraphicFramePr/>
          <p:nvPr/>
        </p:nvGraphicFramePr>
        <p:xfrm>
          <a:off x="6840747" y="1328648"/>
          <a:ext cx="4662768" cy="2794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1E9EF72-8AF4-6B31-A2B6-6DADF6D54CFF}"/>
              </a:ext>
            </a:extLst>
          </p:cNvPr>
          <p:cNvSpPr txBox="1"/>
          <p:nvPr/>
        </p:nvSpPr>
        <p:spPr>
          <a:xfrm>
            <a:off x="7589195" y="1120429"/>
            <a:ext cx="323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Proserv Performance vs Industry Average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83BB95DB-8625-3297-A5EB-479AB9D580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011169"/>
              </p:ext>
            </p:extLst>
          </p:nvPr>
        </p:nvGraphicFramePr>
        <p:xfrm>
          <a:off x="6340416" y="4149306"/>
          <a:ext cx="5525409" cy="23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AD654E3-3F86-D8C5-9737-868DAE12674F}"/>
              </a:ext>
            </a:extLst>
          </p:cNvPr>
          <p:cNvSpPr txBox="1"/>
          <p:nvPr/>
        </p:nvSpPr>
        <p:spPr>
          <a:xfrm>
            <a:off x="514621" y="6594786"/>
            <a:ext cx="46955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Kimberlite : 2024 </a:t>
            </a:r>
            <a:r>
              <a:rPr lang="en-US" sz="1100" i="1" dirty="0">
                <a:solidFill>
                  <a:srgbClr val="002060"/>
                </a:solidFill>
                <a:latin typeface="Calibri" panose="020F0502020204030204"/>
              </a:rPr>
              <a:t>Subsea Control Systems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Supplier Performance Report </a:t>
            </a:r>
          </a:p>
        </p:txBody>
      </p:sp>
    </p:spTree>
    <p:extLst>
      <p:ext uri="{BB962C8B-B14F-4D97-AF65-F5344CB8AC3E}">
        <p14:creationId xmlns:p14="http://schemas.microsoft.com/office/powerpoint/2010/main" val="2862164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AC3E2-0482-E30A-34DA-315968FA0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6612949-0924-0433-1AE4-B566AC1CF9FA}"/>
              </a:ext>
            </a:extLst>
          </p:cNvPr>
          <p:cNvGrpSpPr/>
          <p:nvPr/>
        </p:nvGrpSpPr>
        <p:grpSpPr>
          <a:xfrm>
            <a:off x="194827" y="1259920"/>
            <a:ext cx="5934430" cy="5127772"/>
            <a:chOff x="3486151" y="1314450"/>
            <a:chExt cx="5934430" cy="512777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7909B2C-B9D2-6980-ADCD-BF16D4E50DB6}"/>
                </a:ext>
              </a:extLst>
            </p:cNvPr>
            <p:cNvGrpSpPr/>
            <p:nvPr/>
          </p:nvGrpSpPr>
          <p:grpSpPr>
            <a:xfrm>
              <a:off x="3486151" y="1314450"/>
              <a:ext cx="5934430" cy="5127772"/>
              <a:chOff x="3486151" y="1314450"/>
              <a:chExt cx="5934430" cy="5127772"/>
            </a:xfrm>
          </p:grpSpPr>
          <p:graphicFrame>
            <p:nvGraphicFramePr>
              <p:cNvPr id="36" name="Chart 35">
                <a:extLst>
                  <a:ext uri="{FF2B5EF4-FFF2-40B4-BE49-F238E27FC236}">
                    <a16:creationId xmlns:a16="http://schemas.microsoft.com/office/drawing/2014/main" id="{62FAF04B-8293-C138-6423-A00A7861A88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45700651"/>
                  </p:ext>
                </p:extLst>
              </p:nvPr>
            </p:nvGraphicFramePr>
            <p:xfrm>
              <a:off x="3486151" y="1314450"/>
              <a:ext cx="5810249" cy="479530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2D0D4BBA-DE46-7880-1924-E31B71F05E02}"/>
                  </a:ext>
                </a:extLst>
              </p:cNvPr>
              <p:cNvCxnSpPr/>
              <p:nvPr/>
            </p:nvCxnSpPr>
            <p:spPr>
              <a:xfrm>
                <a:off x="6512645" y="1667452"/>
                <a:ext cx="0" cy="427672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E60B9BC5-527D-DD5C-AA3D-D6924B1214E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40907" y="3805815"/>
                <a:ext cx="494347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30A3F4-4CF8-E406-715C-8DCB6E4B2F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507345" y="2087705"/>
                <a:ext cx="4479640" cy="3874945"/>
              </a:xfrm>
              <a:prstGeom prst="line">
                <a:avLst/>
              </a:prstGeom>
              <a:ln>
                <a:solidFill>
                  <a:srgbClr val="00206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82825A9-6D7D-0E24-7F10-7B110FF2E4E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40907" y="1667453"/>
                <a:ext cx="4447311" cy="3837994"/>
              </a:xfrm>
              <a:prstGeom prst="line">
                <a:avLst/>
              </a:prstGeom>
              <a:ln>
                <a:solidFill>
                  <a:srgbClr val="00206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77737C3C-AB67-9260-BC6C-D4AE68AC0C41}"/>
                  </a:ext>
                </a:extLst>
              </p:cNvPr>
              <p:cNvGrpSpPr/>
              <p:nvPr/>
            </p:nvGrpSpPr>
            <p:grpSpPr>
              <a:xfrm>
                <a:off x="4294492" y="6158681"/>
                <a:ext cx="4484094" cy="283541"/>
                <a:chOff x="4294492" y="6158681"/>
                <a:chExt cx="4484094" cy="283541"/>
              </a:xfrm>
            </p:grpSpPr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7771C4A9-0B01-DBF9-9CBC-3773E511FF12}"/>
                    </a:ext>
                  </a:extLst>
                </p:cNvPr>
                <p:cNvSpPr txBox="1"/>
                <p:nvPr/>
              </p:nvSpPr>
              <p:spPr>
                <a:xfrm>
                  <a:off x="5735033" y="6161052"/>
                  <a:ext cx="156966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Supplier Performance</a:t>
                  </a:r>
                </a:p>
              </p:txBody>
            </p:sp>
            <p:cxnSp>
              <p:nvCxnSpPr>
                <p:cNvPr id="57" name="Straight Arrow Connector 56">
                  <a:extLst>
                    <a:ext uri="{FF2B5EF4-FFF2-40B4-BE49-F238E27FC236}">
                      <a16:creationId xmlns:a16="http://schemas.microsoft.com/office/drawing/2014/main" id="{6870BD2A-8805-B078-36D7-EE78B76EC59B}"/>
                    </a:ext>
                  </a:extLst>
                </p:cNvPr>
                <p:cNvCxnSpPr>
                  <a:stCxn id="56" idx="3"/>
                </p:cNvCxnSpPr>
                <p:nvPr/>
              </p:nvCxnSpPr>
              <p:spPr>
                <a:xfrm flipV="1">
                  <a:off x="7304693" y="6299551"/>
                  <a:ext cx="749416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F4B9F619-00FA-E806-F2A9-D0BC0BE04D0A}"/>
                    </a:ext>
                  </a:extLst>
                </p:cNvPr>
                <p:cNvSpPr txBox="1"/>
                <p:nvPr/>
              </p:nvSpPr>
              <p:spPr>
                <a:xfrm>
                  <a:off x="8197850" y="6158681"/>
                  <a:ext cx="58073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Better</a:t>
                  </a:r>
                </a:p>
              </p:txBody>
            </p:sp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82E3B5DB-4D2F-44F9-AB37-92FBEE420E09}"/>
                    </a:ext>
                  </a:extLst>
                </p:cNvPr>
                <p:cNvSpPr txBox="1"/>
                <p:nvPr/>
              </p:nvSpPr>
              <p:spPr>
                <a:xfrm>
                  <a:off x="4294492" y="6165223"/>
                  <a:ext cx="591958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Worse</a:t>
                  </a:r>
                </a:p>
              </p:txBody>
            </p:sp>
            <p:cxnSp>
              <p:nvCxnSpPr>
                <p:cNvPr id="60" name="Straight Arrow Connector 59">
                  <a:extLst>
                    <a:ext uri="{FF2B5EF4-FFF2-40B4-BE49-F238E27FC236}">
                      <a16:creationId xmlns:a16="http://schemas.microsoft.com/office/drawing/2014/main" id="{87D791B7-1A8B-7B08-93B3-9C7E898281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030191" y="6303723"/>
                  <a:ext cx="691101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9FD8D5AF-8518-790A-4ED7-375E984D3210}"/>
                  </a:ext>
                </a:extLst>
              </p:cNvPr>
              <p:cNvGrpSpPr/>
              <p:nvPr/>
            </p:nvGrpSpPr>
            <p:grpSpPr>
              <a:xfrm>
                <a:off x="9129632" y="2022183"/>
                <a:ext cx="290949" cy="3682999"/>
                <a:chOff x="9241173" y="2022183"/>
                <a:chExt cx="290949" cy="3682999"/>
              </a:xfrm>
            </p:grpSpPr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17E5DFB3-6808-AA16-0474-D93EC34A4B7F}"/>
                    </a:ext>
                  </a:extLst>
                </p:cNvPr>
                <p:cNvSpPr txBox="1"/>
                <p:nvPr/>
              </p:nvSpPr>
              <p:spPr>
                <a:xfrm rot="16200000">
                  <a:off x="9084083" y="3716732"/>
                  <a:ext cx="61908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Pricing</a:t>
                  </a:r>
                </a:p>
              </p:txBody>
            </p:sp>
            <p:cxnSp>
              <p:nvCxnSpPr>
                <p:cNvPr id="52" name="Straight Arrow Connector 51">
                  <a:extLst>
                    <a:ext uri="{FF2B5EF4-FFF2-40B4-BE49-F238E27FC236}">
                      <a16:creationId xmlns:a16="http://schemas.microsoft.com/office/drawing/2014/main" id="{EF1C3904-3DE2-6927-6A6B-084E539C29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9405568" y="2543931"/>
                  <a:ext cx="2373" cy="100176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93143FBE-8083-D24A-F789-65D4DC8E75BE}"/>
                    </a:ext>
                  </a:extLst>
                </p:cNvPr>
                <p:cNvSpPr txBox="1"/>
                <p:nvPr/>
              </p:nvSpPr>
              <p:spPr>
                <a:xfrm rot="16200000">
                  <a:off x="9140665" y="2122691"/>
                  <a:ext cx="47801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High</a:t>
                  </a: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4F498C2B-6FC0-1260-1704-017F927BBE5D}"/>
                    </a:ext>
                  </a:extLst>
                </p:cNvPr>
                <p:cNvSpPr txBox="1"/>
                <p:nvPr/>
              </p:nvSpPr>
              <p:spPr>
                <a:xfrm rot="16200000">
                  <a:off x="9155252" y="5342262"/>
                  <a:ext cx="44884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Low</a:t>
                  </a:r>
                </a:p>
              </p:txBody>
            </p:sp>
            <p:cxnSp>
              <p:nvCxnSpPr>
                <p:cNvPr id="55" name="Straight Arrow Connector 54">
                  <a:extLst>
                    <a:ext uri="{FF2B5EF4-FFF2-40B4-BE49-F238E27FC236}">
                      <a16:creationId xmlns:a16="http://schemas.microsoft.com/office/drawing/2014/main" id="{EFAE7319-21D1-EBE1-2941-468286550B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388690" y="4217028"/>
                  <a:ext cx="13950" cy="92783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4133D7A-719D-D1C2-8687-779A34629D14}"/>
                </a:ext>
              </a:extLst>
            </p:cNvPr>
            <p:cNvSpPr txBox="1"/>
            <p:nvPr/>
          </p:nvSpPr>
          <p:spPr>
            <a:xfrm>
              <a:off x="4040907" y="1704564"/>
              <a:ext cx="1107996" cy="230832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Value Disadvantage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585CD62-04D3-E95D-215C-C3603F0BFBE0}"/>
                </a:ext>
              </a:extLst>
            </p:cNvPr>
            <p:cNvSpPr txBox="1"/>
            <p:nvPr/>
          </p:nvSpPr>
          <p:spPr>
            <a:xfrm>
              <a:off x="7922596" y="1719878"/>
              <a:ext cx="1029448" cy="230832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Premium Offering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3D965D4-AC88-970B-D433-E17AC308347C}"/>
                </a:ext>
              </a:extLst>
            </p:cNvPr>
            <p:cNvSpPr txBox="1"/>
            <p:nvPr/>
          </p:nvSpPr>
          <p:spPr>
            <a:xfrm>
              <a:off x="4038306" y="5692186"/>
              <a:ext cx="1010213" cy="230832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Discount Offering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8EC5E79-1465-0B7F-3260-6A97B0F512CB}"/>
                </a:ext>
              </a:extLst>
            </p:cNvPr>
            <p:cNvSpPr txBox="1"/>
            <p:nvPr/>
          </p:nvSpPr>
          <p:spPr>
            <a:xfrm>
              <a:off x="7983128" y="5705182"/>
              <a:ext cx="978152" cy="230832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Value Advantage</a:t>
              </a:r>
            </a:p>
          </p:txBody>
        </p:sp>
      </p:grp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85C4CCED-19FB-316A-F0DF-C535711CFE9D}"/>
              </a:ext>
            </a:extLst>
          </p:cNvPr>
          <p:cNvSpPr txBox="1">
            <a:spLocks/>
          </p:cNvSpPr>
          <p:nvPr/>
        </p:nvSpPr>
        <p:spPr>
          <a:xfrm>
            <a:off x="228359" y="6572565"/>
            <a:ext cx="510073" cy="333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32B53-1CA0-4D67-A021-FE083240CE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86EAEA6-3403-5E9B-8536-E03181FC72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0296252"/>
              </p:ext>
            </p:extLst>
          </p:nvPr>
        </p:nvGraphicFramePr>
        <p:xfrm>
          <a:off x="6883937" y="1323506"/>
          <a:ext cx="4728164" cy="3088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7364D02-8B79-3A3F-2297-1ED597EAB4E8}"/>
              </a:ext>
            </a:extLst>
          </p:cNvPr>
          <p:cNvSpPr txBox="1"/>
          <p:nvPr/>
        </p:nvSpPr>
        <p:spPr>
          <a:xfrm>
            <a:off x="7866286" y="954174"/>
            <a:ext cx="323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Proserv Performance vs Industry Average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FF615E-36CA-9D5A-9CE4-9EBA79996CB2}"/>
              </a:ext>
            </a:extLst>
          </p:cNvPr>
          <p:cNvSpPr txBox="1"/>
          <p:nvPr/>
        </p:nvSpPr>
        <p:spPr>
          <a:xfrm>
            <a:off x="514621" y="6594786"/>
            <a:ext cx="46955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Kimberlite : 2024 </a:t>
            </a:r>
            <a:r>
              <a:rPr lang="en-US" sz="1100" i="1" dirty="0">
                <a:solidFill>
                  <a:srgbClr val="002060"/>
                </a:solidFill>
                <a:latin typeface="Calibri" panose="020F0502020204030204"/>
              </a:rPr>
              <a:t>Subsea Control Systems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Supplier Performance Report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0721788-803D-377E-9D00-D7B21377B5C3}"/>
              </a:ext>
            </a:extLst>
          </p:cNvPr>
          <p:cNvSpPr txBox="1">
            <a:spLocks/>
          </p:cNvSpPr>
          <p:nvPr/>
        </p:nvSpPr>
        <p:spPr>
          <a:xfrm>
            <a:off x="0" y="118872"/>
            <a:ext cx="12188952" cy="626913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Proserv Performance Overview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Subsea Control Systems by Region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54CB83E9-DD08-716B-6171-EB7FD38ED3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0715947"/>
              </p:ext>
            </p:extLst>
          </p:nvPr>
        </p:nvGraphicFramePr>
        <p:xfrm>
          <a:off x="6358118" y="4280677"/>
          <a:ext cx="5525409" cy="23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244718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378</Words>
  <Application>Microsoft Office PowerPoint</Application>
  <PresentationFormat>Widescreen</PresentationFormat>
  <Paragraphs>167</Paragraphs>
  <Slides>8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Arial</vt:lpstr>
      <vt:lpstr>Calibri</vt:lpstr>
      <vt:lpstr>2_Office Theme</vt:lpstr>
      <vt:lpstr>1_Office Theme</vt:lpstr>
      <vt:lpstr>think-cell Slide</vt:lpstr>
      <vt:lpstr>Range of Average Supplier Ratings Subsea Control Systems Worldwide</vt:lpstr>
      <vt:lpstr>Performance Trends – Subsea Control Systems Worldwide</vt:lpstr>
      <vt:lpstr>Performance Trends – Subsea Control Systems Worldwide</vt:lpstr>
      <vt:lpstr>Performance Trends – Subsea Control Systems Worldwide</vt:lpstr>
      <vt:lpstr>Performance Trends – Subsea Control Systems Worldwide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Sean Brogan</dc:creator>
  <cp:lastModifiedBy>David Bat</cp:lastModifiedBy>
  <cp:revision>1</cp:revision>
  <dcterms:created xsi:type="dcterms:W3CDTF">2025-04-30T14:22:21Z</dcterms:created>
  <dcterms:modified xsi:type="dcterms:W3CDTF">2025-04-30T15:37:29Z</dcterms:modified>
</cp:coreProperties>
</file>