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8" r:id="rId5"/>
  </p:sldMasterIdLst>
  <p:notesMasterIdLst>
    <p:notesMasterId r:id="rId26"/>
  </p:notesMasterIdLst>
  <p:sldIdLst>
    <p:sldId id="270" r:id="rId6"/>
    <p:sldId id="272" r:id="rId7"/>
    <p:sldId id="273" r:id="rId8"/>
    <p:sldId id="287" r:id="rId9"/>
    <p:sldId id="276" r:id="rId10"/>
    <p:sldId id="286" r:id="rId11"/>
    <p:sldId id="277" r:id="rId12"/>
    <p:sldId id="278" r:id="rId13"/>
    <p:sldId id="279" r:id="rId14"/>
    <p:sldId id="288" r:id="rId15"/>
    <p:sldId id="280" r:id="rId16"/>
    <p:sldId id="281" r:id="rId17"/>
    <p:sldId id="282" r:id="rId18"/>
    <p:sldId id="274" r:id="rId19"/>
    <p:sldId id="283" r:id="rId20"/>
    <p:sldId id="289" r:id="rId21"/>
    <p:sldId id="290" r:id="rId22"/>
    <p:sldId id="291" r:id="rId23"/>
    <p:sldId id="292" r:id="rId24"/>
    <p:sldId id="28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7B2B6F-FDE1-4ED0-AE2F-6235A13842FD}" v="584" dt="2025-05-15T13:33:05.880"/>
    <p1510:client id="{C1D2AE02-334C-0036-CB59-687476D2E9B2}" v="4" dt="2025-05-15T13:34:24.659"/>
    <p1510:client id="{C752910F-65EE-4FFE-8024-883063A46EF3}" v="52" dt="2025-05-15T08:11:01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FCF7C-096A-46BD-A56E-65625B48A45F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93909-A2A4-45D3-954B-B5BC8F193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946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93909-A2A4-45D3-954B-B5BC8F1930C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559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93909-A2A4-45D3-954B-B5BC8F1930C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693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sv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ave&#10;&#10;Description automatically generated with low confidence">
            <a:extLst>
              <a:ext uri="{FF2B5EF4-FFF2-40B4-BE49-F238E27FC236}">
                <a16:creationId xmlns:a16="http://schemas.microsoft.com/office/drawing/2014/main" id="{9AB1EEC8-A0B7-4038-89E0-CC0895B0B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137" b="29638"/>
          <a:stretch/>
        </p:blipFill>
        <p:spPr>
          <a:xfrm>
            <a:off x="-9604" y="2397766"/>
            <a:ext cx="12191999" cy="41986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10CD3E-F0DC-401B-BD92-CCB90F73D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78" y="1405950"/>
            <a:ext cx="11069638" cy="671009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EFFD8-5147-4DE3-8D78-53BC18194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648" b="23846"/>
          <a:stretch/>
        </p:blipFill>
        <p:spPr>
          <a:xfrm>
            <a:off x="9739405" y="519720"/>
            <a:ext cx="1876862" cy="474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9259D-F7F2-4B8B-A6B7-94D051E214E0}"/>
              </a:ext>
            </a:extLst>
          </p:cNvPr>
          <p:cNvSpPr/>
          <p:nvPr userDrawn="1"/>
        </p:nvSpPr>
        <p:spPr>
          <a:xfrm>
            <a:off x="-9604" y="6596390"/>
            <a:ext cx="12201604" cy="261610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42F4CA-4492-4003-B818-AA107C00A9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0478" y="2076959"/>
            <a:ext cx="11025260" cy="357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Subtitle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802308-FD4B-4038-B1F3-08F24F543FCE}"/>
              </a:ext>
            </a:extLst>
          </p:cNvPr>
          <p:cNvSpPr txBox="1"/>
          <p:nvPr userDrawn="1"/>
        </p:nvSpPr>
        <p:spPr>
          <a:xfrm>
            <a:off x="5082574" y="6596390"/>
            <a:ext cx="65775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100">
                <a:solidFill>
                  <a:schemeClr val="bg2"/>
                </a:solidFill>
              </a:rPr>
              <a:t>CONTROL </a:t>
            </a:r>
            <a:r>
              <a:rPr lang="en-GB" sz="1100" b="1">
                <a:solidFill>
                  <a:schemeClr val="accent1"/>
                </a:solidFill>
              </a:rPr>
              <a:t>I</a:t>
            </a:r>
            <a:r>
              <a:rPr lang="en-GB" sz="1100">
                <a:solidFill>
                  <a:schemeClr val="bg2"/>
                </a:solidFill>
              </a:rPr>
              <a:t> MONITORING </a:t>
            </a:r>
            <a:r>
              <a:rPr lang="en-GB" sz="1100" b="1">
                <a:solidFill>
                  <a:schemeClr val="accent1"/>
                </a:solidFill>
              </a:rPr>
              <a:t>I</a:t>
            </a:r>
            <a:r>
              <a:rPr lang="en-GB" sz="1100" b="1">
                <a:solidFill>
                  <a:schemeClr val="bg2"/>
                </a:solidFill>
              </a:rPr>
              <a:t> </a:t>
            </a:r>
            <a:r>
              <a:rPr lang="en-GB" sz="1100">
                <a:solidFill>
                  <a:schemeClr val="bg2"/>
                </a:solidFill>
              </a:rPr>
              <a:t>INTELLIGENCE </a:t>
            </a:r>
            <a:r>
              <a:rPr lang="en-GB" sz="1100" b="1">
                <a:solidFill>
                  <a:schemeClr val="accent1"/>
                </a:solidFill>
              </a:rPr>
              <a:t>I</a:t>
            </a:r>
            <a:r>
              <a:rPr lang="en-GB" sz="1100">
                <a:solidFill>
                  <a:schemeClr val="bg2"/>
                </a:solidFill>
              </a:rPr>
              <a:t> OPTIMISATION</a:t>
            </a:r>
          </a:p>
        </p:txBody>
      </p:sp>
    </p:spTree>
    <p:extLst>
      <p:ext uri="{BB962C8B-B14F-4D97-AF65-F5344CB8AC3E}">
        <p14:creationId xmlns:p14="http://schemas.microsoft.com/office/powerpoint/2010/main" val="327923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771467" y="1412876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771467" y="3078040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735485" y="4743204"/>
            <a:ext cx="2880783" cy="13861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BDB166A-6095-41BC-9321-D097C9CC84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5" y="1412876"/>
            <a:ext cx="7439554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348591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9">
          <p15:clr>
            <a:srgbClr val="FBAE40"/>
          </p15:clr>
        </p15:guide>
        <p15:guide id="2" pos="5503">
          <p15:clr>
            <a:srgbClr val="FBAE40"/>
          </p15:clr>
        </p15:guide>
        <p15:guide id="5" orient="horz" pos="1752">
          <p15:clr>
            <a:srgbClr val="FBAE40"/>
          </p15:clr>
        </p15:guide>
        <p15:guide id="6" orient="horz" pos="1933">
          <p15:clr>
            <a:srgbClr val="FBAE40"/>
          </p15:clr>
        </p15:guide>
        <p15:guide id="7" orient="horz" pos="2795">
          <p15:clr>
            <a:srgbClr val="FBAE40"/>
          </p15:clr>
        </p15:guide>
        <p15:guide id="8" orient="horz" pos="297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6089EB-559C-4DD7-9D36-3C01992165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2D49DC-D661-4033-B49F-CD9EE611716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335713" y="1412875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5109CBD-A409-4F9E-96BA-E271C47E48B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35713" y="3868927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1BF556B-3B67-4F55-B83E-8168713A1C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3860801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807975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>
          <p15:clr>
            <a:srgbClr val="FBAE40"/>
          </p15:clr>
        </p15:guide>
        <p15:guide id="2" pos="3991">
          <p15:clr>
            <a:srgbClr val="FBAE40"/>
          </p15:clr>
        </p15:guide>
        <p15:guide id="5" orient="horz" pos="2319">
          <p15:clr>
            <a:srgbClr val="FBAE40"/>
          </p15:clr>
        </p15:guide>
        <p15:guide id="6" orient="horz" pos="245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2A671B-4CC1-4C6C-9D7C-75B651882DC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11040004" cy="3816350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6C1AE7-2B95-4985-B2C0-BED8FEBC1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5486331"/>
            <a:ext cx="11039475" cy="64300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716153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294">
          <p15:clr>
            <a:srgbClr val="FBAE40"/>
          </p15:clr>
        </p15:guide>
        <p15:guide id="4" orient="horz" pos="343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2341CA-4E63-4103-9669-7912B878DB0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966E851-0653-4C9F-922C-A770F000C1E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07131" y="1416050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8417937-85C6-41C3-874B-960E38A85D3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75734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B3A36A0-C8EC-4620-ACB1-1172DD305F1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383338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744756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59">
          <p15:clr>
            <a:srgbClr val="FBAE40"/>
          </p15:clr>
        </p15:guide>
        <p15:guide id="2" pos="402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err="1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39" y="731477"/>
            <a:ext cx="2237846" cy="103807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32F7A9-B82B-40C0-A785-C7CFDC560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335" r="18423" b="23526"/>
          <a:stretch/>
        </p:blipFill>
        <p:spPr>
          <a:xfrm>
            <a:off x="-1" y="2201465"/>
            <a:ext cx="12192001" cy="35444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EE96EA-6AA8-4F22-A28F-0F4A198940FD}"/>
              </a:ext>
            </a:extLst>
          </p:cNvPr>
          <p:cNvSpPr txBox="1"/>
          <p:nvPr userDrawn="1"/>
        </p:nvSpPr>
        <p:spPr>
          <a:xfrm>
            <a:off x="5082574" y="5849913"/>
            <a:ext cx="6577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200">
                <a:solidFill>
                  <a:schemeClr val="tx2"/>
                </a:solidFill>
              </a:rPr>
              <a:t>CONTROL </a:t>
            </a:r>
            <a:r>
              <a:rPr lang="en-GB" sz="1200" b="1">
                <a:solidFill>
                  <a:schemeClr val="accent1"/>
                </a:solidFill>
              </a:rPr>
              <a:t>I</a:t>
            </a:r>
            <a:r>
              <a:rPr lang="en-GB" sz="1200">
                <a:solidFill>
                  <a:schemeClr val="accent1"/>
                </a:solidFill>
              </a:rPr>
              <a:t> </a:t>
            </a:r>
            <a:r>
              <a:rPr lang="en-GB" sz="1200">
                <a:solidFill>
                  <a:schemeClr val="tx2"/>
                </a:solidFill>
              </a:rPr>
              <a:t>MONITORING </a:t>
            </a:r>
            <a:r>
              <a:rPr lang="en-GB" sz="1200" b="1">
                <a:solidFill>
                  <a:schemeClr val="accent1"/>
                </a:solidFill>
              </a:rPr>
              <a:t>I</a:t>
            </a:r>
            <a:r>
              <a:rPr lang="en-GB" sz="1200" b="1">
                <a:solidFill>
                  <a:schemeClr val="tx2"/>
                </a:solidFill>
              </a:rPr>
              <a:t> </a:t>
            </a:r>
            <a:r>
              <a:rPr lang="en-GB" sz="1200">
                <a:solidFill>
                  <a:schemeClr val="tx2"/>
                </a:solidFill>
              </a:rPr>
              <a:t>INTELLIGENCE </a:t>
            </a:r>
            <a:r>
              <a:rPr lang="en-GB" sz="1200" b="1">
                <a:solidFill>
                  <a:schemeClr val="accent1"/>
                </a:solidFill>
              </a:rPr>
              <a:t>I</a:t>
            </a:r>
            <a:r>
              <a:rPr lang="en-GB" sz="1200">
                <a:solidFill>
                  <a:schemeClr val="tx2"/>
                </a:solidFill>
              </a:rPr>
              <a:t> OPTIMISATION</a:t>
            </a:r>
          </a:p>
        </p:txBody>
      </p:sp>
    </p:spTree>
    <p:extLst>
      <p:ext uri="{BB962C8B-B14F-4D97-AF65-F5344CB8AC3E}">
        <p14:creationId xmlns:p14="http://schemas.microsoft.com/office/powerpoint/2010/main" val="2098039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575733" y="1412876"/>
            <a:ext cx="5288040" cy="2244725"/>
          </a:xfrm>
          <a:prstGeom prst="rect">
            <a:avLst/>
          </a:prstGeom>
        </p:spPr>
        <p:txBody>
          <a:bodyPr numCol="1" spcCol="360000"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5" hasCustomPrompt="1"/>
          </p:nvPr>
        </p:nvSpPr>
        <p:spPr>
          <a:xfrm>
            <a:off x="6357257" y="1412876"/>
            <a:ext cx="5254171" cy="2244725"/>
          </a:xfrm>
          <a:prstGeom prst="rect">
            <a:avLst/>
          </a:prstGeom>
        </p:spPr>
        <p:txBody>
          <a:bodyPr numCol="1" spcCol="360000"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575733" y="3884614"/>
            <a:ext cx="5288040" cy="2244725"/>
          </a:xfrm>
          <a:prstGeom prst="rect">
            <a:avLst/>
          </a:prstGeom>
        </p:spPr>
        <p:txBody>
          <a:bodyPr numCol="1" spcCol="360000"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7" name="Content Placeholder 5"/>
          <p:cNvSpPr>
            <a:spLocks noGrp="1"/>
          </p:cNvSpPr>
          <p:nvPr>
            <p:ph sz="quarter" idx="17" hasCustomPrompt="1"/>
          </p:nvPr>
        </p:nvSpPr>
        <p:spPr>
          <a:xfrm>
            <a:off x="6357257" y="3884614"/>
            <a:ext cx="5254171" cy="2244725"/>
          </a:xfrm>
          <a:prstGeom prst="rect">
            <a:avLst/>
          </a:prstGeom>
        </p:spPr>
        <p:txBody>
          <a:bodyPr numCol="1" spcCol="360000"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70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>
          <p15:clr>
            <a:srgbClr val="FBAE40"/>
          </p15:clr>
        </p15:guide>
        <p15:guide id="2" pos="3991">
          <p15:clr>
            <a:srgbClr val="FBAE40"/>
          </p15:clr>
        </p15:guide>
        <p15:guide id="5" orient="horz" pos="2319">
          <p15:clr>
            <a:srgbClr val="FBAE40"/>
          </p15:clr>
        </p15:guide>
        <p15:guide id="6" orient="horz" pos="245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1:3 Rat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575733" y="1412875"/>
            <a:ext cx="2927351" cy="4716464"/>
          </a:xfrm>
          <a:prstGeom prst="rect">
            <a:avLst/>
          </a:prstGeom>
        </p:spPr>
        <p:txBody>
          <a:bodyPr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b="0"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  <a:p>
            <a:pPr lvl="0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 hasCustomPrompt="1"/>
          </p:nvPr>
        </p:nvSpPr>
        <p:spPr>
          <a:xfrm>
            <a:off x="4127501" y="1412876"/>
            <a:ext cx="7488767" cy="4716464"/>
          </a:xfrm>
          <a:prstGeom prst="rect">
            <a:avLst/>
          </a:prstGeom>
        </p:spPr>
        <p:txBody>
          <a:bodyPr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  <a:p>
            <a:pPr lvl="0"/>
            <a:endParaRPr lang="en-GB"/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666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>
          <p15:clr>
            <a:srgbClr val="FBAE40"/>
          </p15:clr>
        </p15:guide>
        <p15:guide id="2" pos="260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776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0CD3E-F0DC-401B-BD92-CCB90F73D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100" y="571500"/>
            <a:ext cx="7239000" cy="30480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EFFD8-5147-4DE3-8D78-53BC18194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230" y="5989884"/>
            <a:ext cx="1876862" cy="4745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802308-FD4B-4038-B1F3-08F24F543FCE}"/>
              </a:ext>
            </a:extLst>
          </p:cNvPr>
          <p:cNvSpPr txBox="1"/>
          <p:nvPr userDrawn="1"/>
        </p:nvSpPr>
        <p:spPr>
          <a:xfrm>
            <a:off x="7296149" y="6057878"/>
            <a:ext cx="43201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600">
                <a:solidFill>
                  <a:schemeClr val="accent2"/>
                </a:solidFill>
              </a:rPr>
              <a:t>TECHNOLOGY </a:t>
            </a:r>
            <a:r>
              <a:rPr lang="en-GB" sz="1600" b="1">
                <a:solidFill>
                  <a:schemeClr val="accent1"/>
                </a:solidFill>
              </a:rPr>
              <a:t>I</a:t>
            </a:r>
            <a:r>
              <a:rPr lang="en-GB" sz="1600" b="1">
                <a:solidFill>
                  <a:schemeClr val="accent2"/>
                </a:solidFill>
              </a:rPr>
              <a:t> </a:t>
            </a:r>
            <a:r>
              <a:rPr lang="en-GB" sz="1600">
                <a:solidFill>
                  <a:schemeClr val="accent2"/>
                </a:solidFill>
              </a:rPr>
              <a:t>INTELLIGENCE </a:t>
            </a:r>
            <a:r>
              <a:rPr lang="en-GB" sz="1600" b="1">
                <a:solidFill>
                  <a:schemeClr val="accent1"/>
                </a:solidFill>
              </a:rPr>
              <a:t>I</a:t>
            </a:r>
            <a:r>
              <a:rPr lang="en-GB" sz="1600">
                <a:solidFill>
                  <a:schemeClr val="accent2"/>
                </a:solidFill>
              </a:rPr>
              <a:t> SERVICE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D9259D-F7F2-4B8B-A6B7-94D051E214E0}"/>
              </a:ext>
            </a:extLst>
          </p:cNvPr>
          <p:cNvSpPr/>
          <p:nvPr userDrawn="1"/>
        </p:nvSpPr>
        <p:spPr>
          <a:xfrm>
            <a:off x="-9604" y="6716718"/>
            <a:ext cx="12201604" cy="141282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960E490-9CE5-40BD-A4F2-6599156CCA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4749" r="17040" b="17227"/>
          <a:stretch/>
        </p:blipFill>
        <p:spPr>
          <a:xfrm>
            <a:off x="-9604" y="0"/>
            <a:ext cx="12201604" cy="573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39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Table of Contents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8466667" y="1412876"/>
            <a:ext cx="3149600" cy="4716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75733" y="1412876"/>
            <a:ext cx="7213600" cy="47164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>
                <a:solidFill>
                  <a:schemeClr val="accent2"/>
                </a:solidFill>
              </a:defRPr>
            </a:lvl1pPr>
            <a:lvl2pPr marL="457200" indent="0">
              <a:buFont typeface="+mj-lt"/>
              <a:buNone/>
              <a:defRPr>
                <a:solidFill>
                  <a:schemeClr val="accent2"/>
                </a:solidFill>
              </a:defRPr>
            </a:lvl2pPr>
            <a:lvl3pPr marL="1257300" indent="-342900"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58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Table of Contents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8466667" y="1412876"/>
            <a:ext cx="3149600" cy="4716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75733" y="1412876"/>
            <a:ext cx="7213600" cy="47164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>
                <a:solidFill>
                  <a:schemeClr val="accent2"/>
                </a:solidFill>
              </a:defRPr>
            </a:lvl1pPr>
            <a:lvl2pPr marL="457200" indent="0">
              <a:buFont typeface="+mj-lt"/>
              <a:buNone/>
              <a:defRPr>
                <a:solidFill>
                  <a:schemeClr val="accent2"/>
                </a:solidFill>
              </a:defRPr>
            </a:lvl2pPr>
            <a:lvl3pPr marL="1257300" indent="-342900"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936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8772C0-CD03-41FD-BC0B-95A010FF6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187" r="19046"/>
          <a:stretch/>
        </p:blipFill>
        <p:spPr>
          <a:xfrm>
            <a:off x="0" y="1196105"/>
            <a:ext cx="12192000" cy="517051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err="1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C624CAF-72DF-4715-A236-E37C282E2C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262" y="561975"/>
            <a:ext cx="6281737" cy="2867025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40735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864BAA-E8E7-4986-82ED-73AF20A4DF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11040533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1530467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575732" y="1412875"/>
            <a:ext cx="2927352" cy="472458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F813B6-7F77-406C-A766-74BC1847D1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620838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>
          <p15:clr>
            <a:srgbClr val="FBAE40"/>
          </p15:clr>
        </p15:guide>
        <p15:guide id="2" pos="260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8079318" y="1412875"/>
            <a:ext cx="3536949" cy="471646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0F63F0-B068-41D5-87ED-C56CBADC65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6960129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794749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  <p15:guide id="2" pos="50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3 Rat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575733" y="1412875"/>
            <a:ext cx="2927351" cy="4716464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accent2"/>
                </a:solidFill>
                <a:latin typeface="+mj-lt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j-lt"/>
              </a:defRPr>
            </a:lvl2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4pPr>
            <a:lvl6pPr marL="25146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6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AAA490-C3E2-49AD-91EE-5FDB542404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843948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>
          <p15:clr>
            <a:srgbClr val="FBAE40"/>
          </p15:clr>
        </p15:guide>
        <p15:guide id="2" pos="260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ant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86870" y="1412876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366935" y="1412875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91788" y="3964404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362328" y="3968751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50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>
          <p15:clr>
            <a:srgbClr val="FBAE40"/>
          </p15:clr>
        </p15:guide>
        <p15:guide id="2" pos="3991">
          <p15:clr>
            <a:srgbClr val="FBAE40"/>
          </p15:clr>
        </p15:guide>
        <p15:guide id="5" orient="horz" pos="2500">
          <p15:clr>
            <a:srgbClr val="FBAE40"/>
          </p15:clr>
        </p15:guide>
        <p15:guide id="6" orient="horz" pos="227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75734" y="5121276"/>
            <a:ext cx="11040533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A57090-3B3C-4669-91CD-5E8B94E6B7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7"/>
            <a:ext cx="11040533" cy="352901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758416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113">
          <p15:clr>
            <a:srgbClr val="FBAE40"/>
          </p15:clr>
        </p15:guide>
        <p15:guide id="4" orient="horz" pos="322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771467" y="1412876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771467" y="3078040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735485" y="4743204"/>
            <a:ext cx="2880783" cy="13861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BDB166A-6095-41BC-9321-D097C9CC84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5" y="1412876"/>
            <a:ext cx="7439554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433944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9">
          <p15:clr>
            <a:srgbClr val="FBAE40"/>
          </p15:clr>
        </p15:guide>
        <p15:guide id="2" pos="5503">
          <p15:clr>
            <a:srgbClr val="FBAE40"/>
          </p15:clr>
        </p15:guide>
        <p15:guide id="5" orient="horz" pos="1752">
          <p15:clr>
            <a:srgbClr val="FBAE40"/>
          </p15:clr>
        </p15:guide>
        <p15:guide id="6" orient="horz" pos="1933">
          <p15:clr>
            <a:srgbClr val="FBAE40"/>
          </p15:clr>
        </p15:guide>
        <p15:guide id="7" orient="horz" pos="2795">
          <p15:clr>
            <a:srgbClr val="FBAE40"/>
          </p15:clr>
        </p15:guide>
        <p15:guide id="8" orient="horz" pos="297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6089EB-559C-4DD7-9D36-3C01992165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2D49DC-D661-4033-B49F-CD9EE611716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335713" y="1412875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5109CBD-A409-4F9E-96BA-E271C47E48B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35713" y="3868927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1BF556B-3B67-4F55-B83E-8168713A1C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3860801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47519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>
          <p15:clr>
            <a:srgbClr val="FBAE40"/>
          </p15:clr>
        </p15:guide>
        <p15:guide id="2" pos="3991">
          <p15:clr>
            <a:srgbClr val="FBAE40"/>
          </p15:clr>
        </p15:guide>
        <p15:guide id="5" orient="horz" pos="2319">
          <p15:clr>
            <a:srgbClr val="FBAE40"/>
          </p15:clr>
        </p15:guide>
        <p15:guide id="6" orient="horz" pos="245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2A671B-4CC1-4C6C-9D7C-75B651882DC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11040004" cy="3816350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6C1AE7-2B95-4985-B2C0-BED8FEBC1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5486331"/>
            <a:ext cx="11039475" cy="64300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20907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294">
          <p15:clr>
            <a:srgbClr val="FBAE40"/>
          </p15:clr>
        </p15:guide>
        <p15:guide id="4" orient="horz" pos="343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8772C0-CD03-41FD-BC0B-95A010FF6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187" r="19046"/>
          <a:stretch/>
        </p:blipFill>
        <p:spPr>
          <a:xfrm>
            <a:off x="0" y="1196105"/>
            <a:ext cx="12192000" cy="517051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err="1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C624CAF-72DF-4715-A236-E37C282E2C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262" y="561975"/>
            <a:ext cx="6281737" cy="2867025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8109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2341CA-4E63-4103-9669-7912B878DB0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966E851-0653-4C9F-922C-A770F000C1E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07131" y="1416050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8417937-85C6-41C3-874B-960E38A85D3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75734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B3A36A0-C8EC-4620-ACB1-1172DD305F1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383338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927296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59">
          <p15:clr>
            <a:srgbClr val="FBAE40"/>
          </p15:clr>
        </p15:guide>
        <p15:guide id="2" pos="402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err="1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39" y="731477"/>
            <a:ext cx="2237846" cy="103807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32F7A9-B82B-40C0-A785-C7CFDC560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335" r="18423" b="23526"/>
          <a:stretch/>
        </p:blipFill>
        <p:spPr>
          <a:xfrm>
            <a:off x="-1" y="2201465"/>
            <a:ext cx="12192001" cy="35444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064F7C-46D2-4064-812B-E2596B353754}"/>
              </a:ext>
            </a:extLst>
          </p:cNvPr>
          <p:cNvSpPr txBox="1"/>
          <p:nvPr userDrawn="1"/>
        </p:nvSpPr>
        <p:spPr>
          <a:xfrm>
            <a:off x="7410449" y="5875661"/>
            <a:ext cx="43201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600">
                <a:solidFill>
                  <a:schemeClr val="accent2"/>
                </a:solidFill>
              </a:rPr>
              <a:t>TECHNOLOGY </a:t>
            </a:r>
            <a:r>
              <a:rPr lang="en-GB" sz="1600" b="1">
                <a:solidFill>
                  <a:schemeClr val="accent1"/>
                </a:solidFill>
              </a:rPr>
              <a:t>I</a:t>
            </a:r>
            <a:r>
              <a:rPr lang="en-GB" sz="1600" b="1">
                <a:solidFill>
                  <a:schemeClr val="accent2"/>
                </a:solidFill>
              </a:rPr>
              <a:t> </a:t>
            </a:r>
            <a:r>
              <a:rPr lang="en-GB" sz="1600">
                <a:solidFill>
                  <a:schemeClr val="accent2"/>
                </a:solidFill>
              </a:rPr>
              <a:t>INTELLIGENCE </a:t>
            </a:r>
            <a:r>
              <a:rPr lang="en-GB" sz="1600" b="1">
                <a:solidFill>
                  <a:schemeClr val="accent1"/>
                </a:solidFill>
              </a:rPr>
              <a:t>I</a:t>
            </a:r>
            <a:r>
              <a:rPr lang="en-GB" sz="1600">
                <a:solidFill>
                  <a:schemeClr val="accent2"/>
                </a:solidFill>
              </a:rPr>
              <a:t> SERVICE</a:t>
            </a:r>
          </a:p>
        </p:txBody>
      </p:sp>
    </p:spTree>
    <p:extLst>
      <p:ext uri="{BB962C8B-B14F-4D97-AF65-F5344CB8AC3E}">
        <p14:creationId xmlns:p14="http://schemas.microsoft.com/office/powerpoint/2010/main" val="40692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864BAA-E8E7-4986-82ED-73AF20A4DF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11040533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2692175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575732" y="1412875"/>
            <a:ext cx="2927352" cy="472458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F813B6-7F77-406C-A766-74BC1847D1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620311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>
          <p15:clr>
            <a:srgbClr val="FBAE40"/>
          </p15:clr>
        </p15:guide>
        <p15:guide id="2" pos="26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8079318" y="1412875"/>
            <a:ext cx="3536949" cy="471646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0F63F0-B068-41D5-87ED-C56CBADC65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6960129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556812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  <p15:guide id="2" pos="50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3 Rat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575733" y="1412875"/>
            <a:ext cx="2927351" cy="4716464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accent2"/>
                </a:solidFill>
                <a:latin typeface="+mj-lt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j-lt"/>
              </a:defRPr>
            </a:lvl2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4pPr>
            <a:lvl6pPr marL="25146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6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AAA490-C3E2-49AD-91EE-5FDB542404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941728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>
          <p15:clr>
            <a:srgbClr val="FBAE40"/>
          </p15:clr>
        </p15:guide>
        <p15:guide id="2" pos="26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ant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86870" y="1412876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366935" y="1412875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91788" y="3964404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362328" y="3968751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202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>
          <p15:clr>
            <a:srgbClr val="FBAE40"/>
          </p15:clr>
        </p15:guide>
        <p15:guide id="2" pos="3991">
          <p15:clr>
            <a:srgbClr val="FBAE40"/>
          </p15:clr>
        </p15:guide>
        <p15:guide id="5" orient="horz" pos="2500">
          <p15:clr>
            <a:srgbClr val="FBAE40"/>
          </p15:clr>
        </p15:guide>
        <p15:guide id="6" orient="horz" pos="227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75734" y="5121276"/>
            <a:ext cx="11040533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/>
              <a:t>Describe the key point of this slide in one sentence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A57090-3B3C-4669-91CD-5E8B94E6B7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7"/>
            <a:ext cx="11040533" cy="352901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41132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113">
          <p15:clr>
            <a:srgbClr val="FBAE40"/>
          </p15:clr>
        </p15:guide>
        <p15:guide id="4" orient="horz" pos="322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" y="720535"/>
            <a:ext cx="12191999" cy="382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>
                <a:solidFill>
                  <a:schemeClr val="accent2"/>
                </a:solidFill>
              </a:rPr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err="1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4EE897C-86A7-4EED-84BD-0F38696A08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12254" t="70158" r="17000" b="22649"/>
          <a:stretch/>
        </p:blipFill>
        <p:spPr>
          <a:xfrm>
            <a:off x="-3" y="720535"/>
            <a:ext cx="12192001" cy="3825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90D7DB-05FC-4509-BE8B-734FF7DD1E49}"/>
              </a:ext>
            </a:extLst>
          </p:cNvPr>
          <p:cNvSpPr/>
          <p:nvPr userDrawn="1"/>
        </p:nvSpPr>
        <p:spPr>
          <a:xfrm>
            <a:off x="-5829" y="1103123"/>
            <a:ext cx="12197830" cy="45719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09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kern="1200">
          <a:solidFill>
            <a:schemeClr val="bg1">
              <a:lumMod val="50000"/>
            </a:schemeClr>
          </a:solidFill>
          <a:latin typeface="Arial" pitchFamily="34" charset="0"/>
          <a:ea typeface="+mj-ea"/>
          <a:cs typeface="Arial" pitchFamily="34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17">
          <p15:clr>
            <a:srgbClr val="F26B43"/>
          </p15:clr>
        </p15:guide>
        <p15:guide id="2" pos="363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89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" y="720535"/>
            <a:ext cx="12191999" cy="382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>
                <a:solidFill>
                  <a:schemeClr val="accent2"/>
                </a:solidFill>
              </a:rPr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err="1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4EE897C-86A7-4EED-84BD-0F38696A08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2254" t="70158" r="17000" b="22649"/>
          <a:stretch/>
        </p:blipFill>
        <p:spPr>
          <a:xfrm>
            <a:off x="-3" y="720535"/>
            <a:ext cx="12192001" cy="3825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90D7DB-05FC-4509-BE8B-734FF7DD1E49}"/>
              </a:ext>
            </a:extLst>
          </p:cNvPr>
          <p:cNvSpPr/>
          <p:nvPr userDrawn="1"/>
        </p:nvSpPr>
        <p:spPr>
          <a:xfrm>
            <a:off x="-5829" y="1103123"/>
            <a:ext cx="12197830" cy="45719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41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kern="1200">
          <a:solidFill>
            <a:schemeClr val="bg1">
              <a:lumMod val="50000"/>
            </a:schemeClr>
          </a:solidFill>
          <a:latin typeface="Arial" pitchFamily="34" charset="0"/>
          <a:ea typeface="+mj-ea"/>
          <a:cs typeface="Arial" pitchFamily="34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17">
          <p15:clr>
            <a:srgbClr val="F26B43"/>
          </p15:clr>
        </p15:guide>
        <p15:guide id="2" pos="363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89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3B9D93-8BEC-7FFE-1F4C-AB36BF4F5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29" y="723694"/>
            <a:ext cx="11069638" cy="671009"/>
          </a:xfrm>
        </p:spPr>
        <p:txBody>
          <a:bodyPr lIns="91440" tIns="45720" rIns="91440" bIns="45720" anchor="ctr"/>
          <a:lstStyle/>
          <a:p>
            <a:r>
              <a:rPr lang="en-US" sz="3600">
                <a:latin typeface="Arial"/>
                <a:cs typeface="Arial"/>
              </a:rPr>
              <a:t>Subsea Controls</a:t>
            </a:r>
            <a:endParaRPr lang="en-GB" sz="360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FBF9F-79BA-2A6A-9888-A99222B934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850" y="1350401"/>
            <a:ext cx="11025260" cy="357795"/>
          </a:xfrm>
        </p:spPr>
        <p:txBody>
          <a:bodyPr lIns="91440" tIns="45720" rIns="91440" bIns="45720" anchor="t"/>
          <a:lstStyle/>
          <a:p>
            <a:r>
              <a:rPr lang="en-US" sz="2000">
                <a:latin typeface="Arial"/>
                <a:cs typeface="Arial"/>
              </a:rPr>
              <a:t>Kimberlite Report 2025 Results</a:t>
            </a:r>
            <a:br>
              <a:rPr lang="en-US"/>
            </a:br>
            <a:br>
              <a:rPr lang="en-US"/>
            </a:b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E134BB-850B-2457-19BA-DB89E5041665}"/>
              </a:ext>
            </a:extLst>
          </p:cNvPr>
          <p:cNvSpPr txBox="1"/>
          <p:nvPr/>
        </p:nvSpPr>
        <p:spPr>
          <a:xfrm>
            <a:off x="435935" y="2033623"/>
            <a:ext cx="647345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2000"/>
              <a:t>Key Highlights, Market Outlook, Performance, Customer Quotes</a:t>
            </a:r>
            <a:r>
              <a:rPr lang="en-GB" sz="2000">
                <a:cs typeface="Arial"/>
              </a:rPr>
              <a:t>​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A244F7-377E-9836-B5B4-B5A72040E5C2}"/>
              </a:ext>
            </a:extLst>
          </p:cNvPr>
          <p:cNvSpPr txBox="1"/>
          <p:nvPr/>
        </p:nvSpPr>
        <p:spPr>
          <a:xfrm>
            <a:off x="280508" y="5871572"/>
            <a:ext cx="366105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>
                <a:cs typeface="Arial"/>
              </a:rPr>
              <a:t>Marketing &amp; Communications   May 2025</a:t>
            </a:r>
            <a:endParaRPr lang="en-GB" sz="1600" err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4287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429C9-DBF5-DF9A-9705-2A4EF7013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Subsea Control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70D99-4D73-3033-B47A-C38D2D93CE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Performance Trends</a:t>
            </a:r>
          </a:p>
        </p:txBody>
      </p:sp>
      <p:pic>
        <p:nvPicPr>
          <p:cNvPr id="6" name="Content Placeholder 5" descr="A screenshot of a graph&#10;&#10;AI-generated content may be incorrect.">
            <a:extLst>
              <a:ext uri="{FF2B5EF4-FFF2-40B4-BE49-F238E27FC236}">
                <a16:creationId xmlns:a16="http://schemas.microsoft.com/office/drawing/2014/main" id="{CC7936CC-E9EE-EA29-9944-E78C6FB8F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7"/>
          <a:stretch/>
        </p:blipFill>
        <p:spPr>
          <a:xfrm>
            <a:off x="5410873" y="2249330"/>
            <a:ext cx="6339115" cy="3063066"/>
          </a:xfrm>
          <a:ln>
            <a:solidFill>
              <a:schemeClr val="accent1"/>
            </a:solidFill>
          </a:ln>
        </p:spPr>
      </p:pic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5903D7A1-6130-2683-52B5-BF77CCE3BBBF}"/>
              </a:ext>
            </a:extLst>
          </p:cNvPr>
          <p:cNvSpPr txBox="1">
            <a:spLocks/>
          </p:cNvSpPr>
          <p:nvPr/>
        </p:nvSpPr>
        <p:spPr>
          <a:xfrm>
            <a:off x="1112446" y="1512266"/>
            <a:ext cx="3817363" cy="4716464"/>
          </a:xfrm>
          <a:prstGeom prst="rect">
            <a:avLst/>
          </a:prstGeom>
        </p:spPr>
        <p:txBody>
          <a:bodyPr anchor="ctr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600" kern="1200">
                <a:solidFill>
                  <a:srgbClr val="7F7F7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400" kern="1200">
                <a:solidFill>
                  <a:srgbClr val="7F7F7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400" kern="1200">
                <a:solidFill>
                  <a:srgbClr val="7F7F7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200" kern="1200">
                <a:solidFill>
                  <a:srgbClr val="7F7F7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200" kern="1200">
                <a:solidFill>
                  <a:srgbClr val="7F7F7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>
                <a:cs typeface="Arial"/>
              </a:rPr>
              <a:t>What Operators Say </a:t>
            </a:r>
          </a:p>
          <a:p>
            <a:pPr marL="0" indent="0">
              <a:buNone/>
            </a:pPr>
            <a:r>
              <a:rPr lang="en-GB" sz="2000" b="1">
                <a:cs typeface="Arial"/>
              </a:rPr>
              <a:t>About Proserv</a:t>
            </a:r>
          </a:p>
          <a:p>
            <a:endParaRPr lang="en-GB" sz="2000" b="1"/>
          </a:p>
          <a:p>
            <a:pPr>
              <a:buFont typeface="Wingdings" panose="05000000000000000000" pitchFamily="2" charset="2"/>
              <a:buChar char="ü"/>
            </a:pPr>
            <a:r>
              <a:rPr lang="en-GB"/>
              <a:t>Best customer service, always helpful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/>
              <a:t>Strong technical support, early engagement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/>
              <a:t>Customised solutions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/>
              <a:t>Aftermarket service exceeds expectations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/>
              <a:t>Solutions extend asset life effectively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/>
              <a:t>Cost-effective</a:t>
            </a:r>
          </a:p>
        </p:txBody>
      </p:sp>
    </p:spTree>
    <p:extLst>
      <p:ext uri="{BB962C8B-B14F-4D97-AF65-F5344CB8AC3E}">
        <p14:creationId xmlns:p14="http://schemas.microsoft.com/office/powerpoint/2010/main" val="3285493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0BEB2-27DD-2646-3015-D433ED979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37FA9F-0D71-CEA6-21A8-0B5133266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1D3359-F778-579C-9326-DE67E9C94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Net Promoter Score</a:t>
            </a:r>
          </a:p>
        </p:txBody>
      </p:sp>
      <p:pic>
        <p:nvPicPr>
          <p:cNvPr id="6" name="Content Placeholder 5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F0869DA2-4B6B-F37C-EF45-FA8749E20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51" y="1719351"/>
            <a:ext cx="7872656" cy="4429580"/>
          </a:xfrm>
          <a:ln>
            <a:solidFill>
              <a:schemeClr val="accent1"/>
            </a:solidFill>
          </a:ln>
        </p:spPr>
      </p:pic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B5C0705E-AB16-0A8B-8F95-E918B02D07A5}"/>
              </a:ext>
            </a:extLst>
          </p:cNvPr>
          <p:cNvSpPr txBox="1">
            <a:spLocks/>
          </p:cNvSpPr>
          <p:nvPr/>
        </p:nvSpPr>
        <p:spPr>
          <a:xfrm>
            <a:off x="8923129" y="1717805"/>
            <a:ext cx="2560231" cy="1986378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kern="1200" baseline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2pPr>
            <a:lvl3pPr marL="91440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accent1"/>
                </a:solidFill>
                <a:latin typeface="+mj-lt"/>
                <a:cs typeface="Arial"/>
              </a:rPr>
              <a:t>Proserv Analysi</a:t>
            </a:r>
            <a:r>
              <a:rPr lang="en-US" b="1">
                <a:solidFill>
                  <a:schemeClr val="accent1"/>
                </a:solidFill>
                <a:latin typeface="Arial"/>
                <a:cs typeface="Arial"/>
              </a:rPr>
              <a:t>s</a:t>
            </a:r>
            <a:endParaRPr lang="en-US" b="1">
              <a:solidFill>
                <a:schemeClr val="accent1"/>
              </a:solidFill>
            </a:endParaRPr>
          </a:p>
          <a:p>
            <a:r>
              <a:rPr lang="en-US"/>
              <a:t>Operators’ Net Promoter Scores (NPS) highlight that </a:t>
            </a:r>
            <a:r>
              <a:rPr lang="en-US" b="1"/>
              <a:t>Proserv consistently delivers a better experience in project execution and life-of-field support</a:t>
            </a:r>
            <a:r>
              <a:rPr lang="en-US"/>
              <a:t>, as reflected across </a:t>
            </a:r>
            <a:r>
              <a:rPr lang="en-US" b="1"/>
              <a:t>a significant number of subsea control system projects</a:t>
            </a:r>
            <a:r>
              <a:rPr lang="en-US"/>
              <a:t>.</a:t>
            </a:r>
          </a:p>
          <a:p>
            <a:r>
              <a:rPr lang="en-US">
                <a:solidFill>
                  <a:schemeClr val="accent1"/>
                </a:solidFill>
              </a:rPr>
              <a:t>Proserv</a:t>
            </a:r>
            <a:r>
              <a:rPr lang="en-US"/>
              <a:t> leads the industry in NPS for subsea controls—</a:t>
            </a:r>
            <a:r>
              <a:rPr lang="en-US" b="1"/>
              <a:t>74%</a:t>
            </a:r>
            <a:r>
              <a:rPr lang="en-US"/>
              <a:t>, compared to an industry average of 33%.</a:t>
            </a:r>
          </a:p>
        </p:txBody>
      </p:sp>
    </p:spTree>
    <p:extLst>
      <p:ext uri="{BB962C8B-B14F-4D97-AF65-F5344CB8AC3E}">
        <p14:creationId xmlns:p14="http://schemas.microsoft.com/office/powerpoint/2010/main" val="3198700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FC210-2DDD-D1F2-499F-194B6CB72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54B773-1DEB-2B9D-5612-6F406038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Proserv does well and what Proserv needs to improve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55641-0CDD-0234-2014-80AB5FEF7A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GB">
                <a:latin typeface="Arial"/>
                <a:cs typeface="Arial"/>
              </a:rPr>
              <a:t>Operator Image of </a:t>
            </a:r>
            <a:r>
              <a:rPr lang="en-GB">
                <a:solidFill>
                  <a:srgbClr val="FFC000"/>
                </a:solidFill>
                <a:latin typeface="Arial"/>
                <a:cs typeface="Arial"/>
              </a:rPr>
              <a:t>Proserv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4F206-A3A7-D2E1-9B4E-79909A83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34" y="2143122"/>
            <a:ext cx="4815416" cy="3327501"/>
          </a:xfrm>
        </p:spPr>
        <p:txBody>
          <a:bodyPr lIns="91440" tIns="45720" rIns="91440" bIns="45720" anchor="t"/>
          <a:lstStyle/>
          <a:p>
            <a:r>
              <a:rPr lang="en-GB" b="1">
                <a:latin typeface="Arial"/>
                <a:cs typeface="Arial"/>
              </a:rPr>
              <a:t>Key Strengths Highlighted</a:t>
            </a:r>
          </a:p>
          <a:p>
            <a:endParaRPr lang="en-GB" b="1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“Very customer focused and eager to work with clients.”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“Technical competence, collaboration, and controls system reliability.”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“Customized approach and brownfield solutions.”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“Experienced field engineers with good knowledge.”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“One of the best suppliers we’ve used.”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AAAC21E-313C-D7EB-59DB-55D585E234EC}"/>
              </a:ext>
            </a:extLst>
          </p:cNvPr>
          <p:cNvCxnSpPr>
            <a:cxnSpLocks/>
          </p:cNvCxnSpPr>
          <p:nvPr/>
        </p:nvCxnSpPr>
        <p:spPr>
          <a:xfrm>
            <a:off x="5991225" y="1533525"/>
            <a:ext cx="0" cy="46196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EFE46D3-6D1F-4432-BBAD-C028C815B81A}"/>
              </a:ext>
            </a:extLst>
          </p:cNvPr>
          <p:cNvSpPr txBox="1">
            <a:spLocks/>
          </p:cNvSpPr>
          <p:nvPr/>
        </p:nvSpPr>
        <p:spPr>
          <a:xfrm>
            <a:off x="6800851" y="2141537"/>
            <a:ext cx="4815416" cy="368438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kern="1200" baseline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2pPr>
            <a:lvl3pPr marL="91440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latin typeface="Arial"/>
                <a:cs typeface="Arial"/>
              </a:rPr>
              <a:t>Areas Operators Flagged for Improvement</a:t>
            </a:r>
          </a:p>
          <a:p>
            <a:endParaRPr lang="en-GB" b="1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“Reduce lead time for equipment.”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“Small company – concerns about longevity.”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“Struggles with limited resources.”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“Lack of scale with large operators.”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“Take ownership of product reliability.”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“Ensure strong execution and accurate   estimates.”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288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3BC327F-4EBB-A70C-57A2-1B860B993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Future of Controls</a:t>
            </a:r>
          </a:p>
        </p:txBody>
      </p:sp>
    </p:spTree>
    <p:extLst>
      <p:ext uri="{BB962C8B-B14F-4D97-AF65-F5344CB8AC3E}">
        <p14:creationId xmlns:p14="http://schemas.microsoft.com/office/powerpoint/2010/main" val="1876451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58466-7717-50D3-DBAE-386347C9A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ind turbines in the ocean&#10;&#10;AI-generated content may be incorrect.">
            <a:extLst>
              <a:ext uri="{FF2B5EF4-FFF2-40B4-BE49-F238E27FC236}">
                <a16:creationId xmlns:a16="http://schemas.microsoft.com/office/drawing/2014/main" id="{6457B2E9-8760-DA48-1AF3-C066C5B09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116"/>
            <a:ext cx="12192000" cy="50832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7899594-CC4B-A580-4248-224828D49120}"/>
              </a:ext>
            </a:extLst>
          </p:cNvPr>
          <p:cNvSpPr/>
          <p:nvPr/>
        </p:nvSpPr>
        <p:spPr>
          <a:xfrm>
            <a:off x="0" y="-2240"/>
            <a:ext cx="12192000" cy="722881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FD51B0A-3069-4014-1D8C-F3E5B17CE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67" y="720311"/>
            <a:ext cx="11040533" cy="382587"/>
          </a:xfrm>
        </p:spPr>
        <p:txBody>
          <a:bodyPr/>
          <a:lstStyle/>
          <a:p>
            <a:r>
              <a:rPr lang="en-GB"/>
              <a:t>Technology Trends in Subsea Operations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58D99E-6CD6-6F66-9090-6C4D1A40E8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6367" y="185156"/>
            <a:ext cx="11040533" cy="250825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Looking to the Future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E5656CA-4918-50BB-7950-C5E6ED64F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21" y="1418029"/>
            <a:ext cx="3320760" cy="4636459"/>
          </a:xfrm>
        </p:spPr>
        <p:txBody>
          <a:bodyPr lIns="91440" tIns="45720" rIns="91440" bIns="45720" anchor="t"/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Beyond supply chain challenges, the industry is increasingly focused on </a:t>
            </a:r>
            <a:r>
              <a:rPr lang="en-GB" b="1">
                <a:solidFill>
                  <a:schemeClr val="bg1"/>
                </a:solidFill>
                <a:latin typeface="Arial"/>
                <a:cs typeface="Arial"/>
              </a:rPr>
              <a:t>digitization, AI and data analytics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to enhance subsea performance. </a:t>
            </a:r>
          </a:p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There is a growing momentum around </a:t>
            </a:r>
            <a:r>
              <a:rPr lang="en-GB" b="1">
                <a:solidFill>
                  <a:schemeClr val="bg1"/>
                </a:solidFill>
                <a:latin typeface="Arial"/>
                <a:cs typeface="Arial"/>
              </a:rPr>
              <a:t>all -electric systems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, while </a:t>
            </a:r>
            <a:r>
              <a:rPr lang="en-GB" b="1">
                <a:solidFill>
                  <a:schemeClr val="bg1"/>
                </a:solidFill>
                <a:latin typeface="Arial"/>
                <a:cs typeface="Arial"/>
              </a:rPr>
              <a:t>predictive analytics and modelling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are in high demand to:</a:t>
            </a:r>
          </a:p>
          <a:p>
            <a:endParaRPr lang="en-GB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Forecast interventions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Optimise reservoir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Improve life-of-field management</a:t>
            </a:r>
          </a:p>
        </p:txBody>
      </p:sp>
      <p:pic>
        <p:nvPicPr>
          <p:cNvPr id="3" name="Graphic 2" descr="Artificial Intelligence with solid fill">
            <a:extLst>
              <a:ext uri="{FF2B5EF4-FFF2-40B4-BE49-F238E27FC236}">
                <a16:creationId xmlns:a16="http://schemas.microsoft.com/office/drawing/2014/main" id="{20031F78-6254-E575-E704-A4D455106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37304" y="191993"/>
            <a:ext cx="810732" cy="810732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275BB64-1BA4-A2DF-DE28-FC8B972121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5" b="10502"/>
          <a:stretch/>
        </p:blipFill>
        <p:spPr>
          <a:xfrm>
            <a:off x="4210041" y="1421039"/>
            <a:ext cx="7523980" cy="45644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96153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B8FF78-7DC4-1D0B-4EBE-D4C14E415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99678"/>
            <a:ext cx="12191998" cy="564411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7F2592-577C-AEEF-F4A6-951288887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>
                <a:latin typeface="Arial"/>
                <a:cs typeface="Arial"/>
              </a:rPr>
              <a:t>What will set </a:t>
            </a:r>
            <a:r>
              <a:rPr lang="en-GB">
                <a:solidFill>
                  <a:schemeClr val="accent1"/>
                </a:solidFill>
                <a:latin typeface="Arial"/>
                <a:cs typeface="Arial"/>
              </a:rPr>
              <a:t>Proserv</a:t>
            </a:r>
            <a:r>
              <a:rPr lang="en-GB">
                <a:latin typeface="Arial"/>
                <a:cs typeface="Arial"/>
              </a:rPr>
              <a:t> apart in the future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9B261F-13FA-898E-2C99-271225E963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Why Proserv?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B300938-E53E-0D23-E3FF-386946008906}"/>
              </a:ext>
            </a:extLst>
          </p:cNvPr>
          <p:cNvSpPr/>
          <p:nvPr/>
        </p:nvSpPr>
        <p:spPr>
          <a:xfrm>
            <a:off x="460884" y="3208468"/>
            <a:ext cx="3108112" cy="1798832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E9ED46-1023-C966-25EB-24096D0B5762}"/>
              </a:ext>
            </a:extLst>
          </p:cNvPr>
          <p:cNvSpPr txBox="1"/>
          <p:nvPr/>
        </p:nvSpPr>
        <p:spPr>
          <a:xfrm>
            <a:off x="554422" y="3430539"/>
            <a:ext cx="2906920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400" b="1">
                <a:solidFill>
                  <a:srgbClr val="FFC000"/>
                </a:solidFill>
              </a:rPr>
              <a:t>Proserv</a:t>
            </a:r>
            <a:r>
              <a:rPr lang="en-GB" sz="1400"/>
              <a:t> stands out in the subsea controls market as a performance and value leader, trusted by operators for its responsive service, technology and customer-first approach.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6B208B2-1F3C-9AB6-CD83-68F7E1A72460}"/>
              </a:ext>
            </a:extLst>
          </p:cNvPr>
          <p:cNvSpPr/>
          <p:nvPr/>
        </p:nvSpPr>
        <p:spPr>
          <a:xfrm>
            <a:off x="8531751" y="3090505"/>
            <a:ext cx="3015569" cy="2339934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060308-13B9-768A-07E2-EE3A40AA40B0}"/>
              </a:ext>
            </a:extLst>
          </p:cNvPr>
          <p:cNvSpPr txBox="1"/>
          <p:nvPr/>
        </p:nvSpPr>
        <p:spPr>
          <a:xfrm>
            <a:off x="8698055" y="3340309"/>
            <a:ext cx="2683806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400"/>
              <a:t>As subsea assets mature, operators are looking for partners who can extend asset life without requiring complete system overhauls. </a:t>
            </a:r>
            <a:r>
              <a:rPr lang="en-GB" sz="1400" b="1">
                <a:solidFill>
                  <a:srgbClr val="FFC000"/>
                </a:solidFill>
              </a:rPr>
              <a:t>Proserv’s</a:t>
            </a:r>
            <a:r>
              <a:rPr lang="en-GB" sz="1400"/>
              <a:t> expertise in retrofit solutions and legacy systems positions it perfectly for this segment.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FFED8CF-C798-5531-E075-758CDE45E42C}"/>
              </a:ext>
            </a:extLst>
          </p:cNvPr>
          <p:cNvSpPr/>
          <p:nvPr/>
        </p:nvSpPr>
        <p:spPr>
          <a:xfrm>
            <a:off x="4045714" y="5006703"/>
            <a:ext cx="4096167" cy="1488141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BD50C3-C479-F961-A78F-01C914FB8775}"/>
              </a:ext>
            </a:extLst>
          </p:cNvPr>
          <p:cNvSpPr txBox="1"/>
          <p:nvPr/>
        </p:nvSpPr>
        <p:spPr>
          <a:xfrm>
            <a:off x="4258435" y="5166191"/>
            <a:ext cx="3667655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US" sz="1400" b="1">
                <a:solidFill>
                  <a:srgbClr val="FFC000"/>
                </a:solidFill>
              </a:rPr>
              <a:t>Proserv</a:t>
            </a:r>
            <a:r>
              <a:rPr lang="en-US" sz="1400"/>
              <a:t> is advancing in digital and next-generation controls technology. Crucially, it does so in a way that aligns with real operator needs—balancing innovation with proven reliability and ease of integration.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205205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DCFD9-9715-4521-54E8-A64272D4E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55D27C-9CF5-4F82-169C-A4D2659E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935180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9B4E0C-2B45-699F-B4A3-63C9DB696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Subsea Control Systems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6B3C9E-FC6D-FA66-23B7-9771CD3B1A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Value Map Trend</a:t>
            </a:r>
          </a:p>
        </p:txBody>
      </p:sp>
      <p:pic>
        <p:nvPicPr>
          <p:cNvPr id="12" name="Picture 11" descr="A screen shot of a diagram&#10;&#10;AI-generated content may be incorrect.">
            <a:extLst>
              <a:ext uri="{FF2B5EF4-FFF2-40B4-BE49-F238E27FC236}">
                <a16:creationId xmlns:a16="http://schemas.microsoft.com/office/drawing/2014/main" id="{8DF760BF-CB72-48BE-B383-E3532FEB3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4"/>
          <a:stretch/>
        </p:blipFill>
        <p:spPr>
          <a:xfrm>
            <a:off x="579051" y="1375227"/>
            <a:ext cx="11111063" cy="486833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43356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DC39CB-3BC3-8A0B-36CB-34840C743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14" y="720536"/>
            <a:ext cx="11040533" cy="382587"/>
          </a:xfrm>
        </p:spPr>
        <p:txBody>
          <a:bodyPr/>
          <a:lstStyle/>
          <a:p>
            <a:r>
              <a:rPr lang="en-GB"/>
              <a:t>Subsea Equipment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AF4A3-DFDA-CF17-0FD5-9F4830E2B0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113" y="262321"/>
            <a:ext cx="11040533" cy="250825"/>
          </a:xfrm>
        </p:spPr>
        <p:txBody>
          <a:bodyPr/>
          <a:lstStyle/>
          <a:p>
            <a:r>
              <a:rPr lang="en-GB"/>
              <a:t>Perception of Supplier Leadership</a:t>
            </a: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4ED7B00-178C-BC55-1800-1BBA0A3E0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/>
          <a:stretch/>
        </p:blipFill>
        <p:spPr>
          <a:xfrm>
            <a:off x="7753349" y="1466850"/>
            <a:ext cx="3962399" cy="2077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20834AD-32BC-B500-6A7F-485BB39A0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7"/>
          <a:stretch/>
        </p:blipFill>
        <p:spPr>
          <a:xfrm>
            <a:off x="6566944" y="3801803"/>
            <a:ext cx="5148804" cy="23571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46962A-A175-3E3D-D4FF-CC38D6A0F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7"/>
          <a:stretch/>
        </p:blipFill>
        <p:spPr>
          <a:xfrm>
            <a:off x="3490210" y="1466850"/>
            <a:ext cx="3980773" cy="20773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DCD860-4B92-3A04-8708-1E7896B04133}"/>
              </a:ext>
            </a:extLst>
          </p:cNvPr>
          <p:cNvSpPr txBox="1"/>
          <p:nvPr/>
        </p:nvSpPr>
        <p:spPr>
          <a:xfrm>
            <a:off x="405234" y="1341458"/>
            <a:ext cx="2639751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US" sz="1600"/>
              <a:t>Data shows that TechnipFMC and SLB are strongly perceived as leaders in subsea equipment across nearly all key performance areas:</a:t>
            </a:r>
            <a:endParaRPr lang="en-GB" sz="16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/>
              <a:t>Technology leadership</a:t>
            </a:r>
            <a:r>
              <a:rPr lang="en-US" sz="1600"/>
              <a:t>, </a:t>
            </a:r>
            <a:r>
              <a:rPr lang="en-US" sz="1600" b="1"/>
              <a:t>project cost reduction</a:t>
            </a:r>
            <a:r>
              <a:rPr lang="en-US" sz="1600"/>
              <a:t>, and </a:t>
            </a:r>
            <a:r>
              <a:rPr lang="en-US" sz="1600" b="1"/>
              <a:t>HPHT solutions</a:t>
            </a:r>
            <a:r>
              <a:rPr lang="en-US" sz="1600"/>
              <a:t>. </a:t>
            </a:r>
            <a:endParaRPr lang="en-GB" sz="1600"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604F9B-66F9-AF1F-11D9-3BE10B64D7FE}"/>
              </a:ext>
            </a:extLst>
          </p:cNvPr>
          <p:cNvSpPr txBox="1"/>
          <p:nvPr/>
        </p:nvSpPr>
        <p:spPr>
          <a:xfrm>
            <a:off x="399528" y="3948776"/>
            <a:ext cx="5861136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US" sz="1600"/>
              <a:t>TechnipFMC leads in </a:t>
            </a:r>
            <a:r>
              <a:rPr lang="en-US" sz="1600" b="1"/>
              <a:t>lowest cost of ownership</a:t>
            </a:r>
            <a:r>
              <a:rPr lang="en-US" sz="1600"/>
              <a:t> and </a:t>
            </a:r>
            <a:r>
              <a:rPr lang="en-US" sz="1600" b="1"/>
              <a:t>life-of-field designs</a:t>
            </a:r>
            <a:r>
              <a:rPr lang="en-US" sz="1600"/>
              <a:t>, while SLB is recognized for </a:t>
            </a:r>
            <a:r>
              <a:rPr lang="en-US" sz="1600" b="1"/>
              <a:t>technical support</a:t>
            </a:r>
            <a:r>
              <a:rPr lang="en-US" sz="1600"/>
              <a:t> and </a:t>
            </a:r>
            <a:r>
              <a:rPr lang="en-US" sz="1600" b="1"/>
              <a:t>partnership value</a:t>
            </a:r>
            <a:r>
              <a:rPr lang="en-US" sz="1600"/>
              <a:t>. </a:t>
            </a:r>
            <a:endParaRPr lang="en-GB" sz="1600" err="1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/>
              <a:t>In contrast, Baker Hughes has improved in some areas including </a:t>
            </a:r>
            <a:r>
              <a:rPr lang="en-US" sz="1600" b="1"/>
              <a:t>technical support</a:t>
            </a:r>
            <a:r>
              <a:rPr lang="en-US" sz="1600"/>
              <a:t> and </a:t>
            </a:r>
            <a:r>
              <a:rPr lang="en-US" sz="1600" b="1"/>
              <a:t>designs for field life </a:t>
            </a:r>
            <a:r>
              <a:rPr lang="en-US" sz="1600"/>
              <a:t>but still lags significantly in perception compared to its competitors, particularly in </a:t>
            </a:r>
            <a:r>
              <a:rPr lang="en-US" sz="1600" b="1"/>
              <a:t>cost</a:t>
            </a:r>
            <a:r>
              <a:rPr lang="en-US" sz="1600"/>
              <a:t>, </a:t>
            </a:r>
            <a:r>
              <a:rPr lang="en-US" sz="1600" b="1"/>
              <a:t>HPHT</a:t>
            </a:r>
            <a:r>
              <a:rPr lang="en-US" sz="1600"/>
              <a:t>, and </a:t>
            </a:r>
            <a:r>
              <a:rPr lang="en-US" sz="1600" b="1"/>
              <a:t>aftermarket services</a:t>
            </a:r>
            <a:r>
              <a:rPr lang="en-US" sz="1600"/>
              <a:t>.</a:t>
            </a:r>
            <a:endParaRPr lang="en-GB" sz="1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951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B4F640-E0EB-D77B-70DF-9AB53EA92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>
                <a:latin typeface="Arial"/>
                <a:cs typeface="Arial"/>
              </a:rPr>
              <a:t>Positioning </a:t>
            </a:r>
            <a:r>
              <a:rPr lang="en-GB">
                <a:solidFill>
                  <a:schemeClr val="accent1"/>
                </a:solidFill>
                <a:latin typeface="Arial"/>
                <a:cs typeface="Arial"/>
              </a:rPr>
              <a:t>Proserv</a:t>
            </a:r>
            <a:r>
              <a:rPr lang="en-GB">
                <a:latin typeface="Arial"/>
                <a:cs typeface="Arial"/>
              </a:rPr>
              <a:t> as the agile, niche alternative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5D62D-6169-C6CA-9026-E4B03909F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Sales Enablement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621A6-B8C0-8754-2F7A-30BCAEA6F333}"/>
              </a:ext>
            </a:extLst>
          </p:cNvPr>
          <p:cNvSpPr txBox="1"/>
          <p:nvPr/>
        </p:nvSpPr>
        <p:spPr>
          <a:xfrm>
            <a:off x="578614" y="1561135"/>
            <a:ext cx="5932147" cy="46935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en-US" sz="1600"/>
              <a:t>While TechnipFMC and SLB dominate in broad capability and perception, they are large, integrated companies that can be </a:t>
            </a:r>
            <a:r>
              <a:rPr lang="en-US" sz="1600" b="1"/>
              <a:t>slow-moving, costly, and less flexible</a:t>
            </a:r>
            <a:r>
              <a:rPr lang="en-US" sz="1600"/>
              <a:t>. </a:t>
            </a:r>
          </a:p>
          <a:p>
            <a:pPr>
              <a:buNone/>
            </a:pPr>
            <a:endParaRPr lang="en-US" sz="1600"/>
          </a:p>
          <a:p>
            <a:pPr>
              <a:buNone/>
            </a:pPr>
            <a:r>
              <a:rPr lang="en-US" sz="1600" b="1">
                <a:solidFill>
                  <a:srgbClr val="FFC000"/>
                </a:solidFill>
              </a:rPr>
              <a:t>Proserv</a:t>
            </a:r>
            <a:r>
              <a:rPr lang="en-US" sz="1600"/>
              <a:t> can position itself as: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More responsive and agile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Independent and unbiased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Collaborative</a:t>
            </a:r>
            <a:endParaRPr lang="en-GB" sz="1600">
              <a:cs typeface="Arial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b="1"/>
              <a:t>Sales teams could tailor messaging to show:</a:t>
            </a:r>
            <a:endParaRPr lang="en-GB" sz="1600" b="1">
              <a:cs typeface="Arial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How Proserv’s brownfield retrofit solutions and other digital technologies can reduce costs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Aftermarket service support excellence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Customer-centric delivery models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Vision for the future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CF194B0-8558-F02A-97AD-5924F22A0E85}"/>
              </a:ext>
            </a:extLst>
          </p:cNvPr>
          <p:cNvSpPr/>
          <p:nvPr/>
        </p:nvSpPr>
        <p:spPr>
          <a:xfrm>
            <a:off x="7162077" y="2346164"/>
            <a:ext cx="4271419" cy="3401472"/>
          </a:xfrm>
          <a:prstGeom prst="roundRect">
            <a:avLst/>
          </a:prstGeom>
          <a:solidFill>
            <a:schemeClr val="tx1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2E4C6-7C10-57C1-1A28-3D4ED1C32378}"/>
              </a:ext>
            </a:extLst>
          </p:cNvPr>
          <p:cNvSpPr txBox="1"/>
          <p:nvPr/>
        </p:nvSpPr>
        <p:spPr>
          <a:xfrm>
            <a:off x="7679803" y="2545485"/>
            <a:ext cx="3216073" cy="30013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US" sz="1600">
                <a:solidFill>
                  <a:schemeClr val="bg1"/>
                </a:solidFill>
              </a:rPr>
              <a:t>These insights let </a:t>
            </a:r>
            <a:r>
              <a:rPr lang="en-US" sz="1600">
                <a:solidFill>
                  <a:srgbClr val="FFC000"/>
                </a:solidFill>
              </a:rPr>
              <a:t>Proserv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b="1">
                <a:solidFill>
                  <a:schemeClr val="bg1"/>
                </a:solidFill>
              </a:rPr>
              <a:t>differentiate and disrupt </a:t>
            </a:r>
            <a:r>
              <a:rPr lang="en-US" sz="1600">
                <a:solidFill>
                  <a:schemeClr val="bg1"/>
                </a:solidFill>
              </a:rPr>
              <a:t>not by competing head-to-head with industry giants, but by showing it can deliver solutions that are </a:t>
            </a:r>
            <a:r>
              <a:rPr lang="en-US" sz="1600" b="1">
                <a:solidFill>
                  <a:schemeClr val="bg1"/>
                </a:solidFill>
              </a:rPr>
              <a:t>quicker, more intelligent, cost-effective </a:t>
            </a:r>
            <a:r>
              <a:rPr lang="en-US" sz="1600">
                <a:solidFill>
                  <a:schemeClr val="bg1"/>
                </a:solidFill>
              </a:rPr>
              <a:t>—precisely the qualities the market continues to demand.</a:t>
            </a:r>
            <a:endParaRPr lang="en-GB" sz="160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525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9E0837D-43C0-1E2F-42DE-EDF984C2B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Market Growth Outlook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0F0FE1-50B5-F508-8596-BC8F571FF7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Market Sentiment</a:t>
            </a:r>
          </a:p>
        </p:txBody>
      </p:sp>
      <p:pic>
        <p:nvPicPr>
          <p:cNvPr id="10" name="Content Placeholder 9" descr="A screenshot of a graph&#10;&#10;AI-generated content may be incorrect.">
            <a:extLst>
              <a:ext uri="{FF2B5EF4-FFF2-40B4-BE49-F238E27FC236}">
                <a16:creationId xmlns:a16="http://schemas.microsoft.com/office/drawing/2014/main" id="{679ADF14-56B2-D8D7-2057-E9DC1723C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5"/>
          <a:stretch/>
        </p:blipFill>
        <p:spPr>
          <a:xfrm>
            <a:off x="857388" y="2645240"/>
            <a:ext cx="4842603" cy="3564386"/>
          </a:xfrm>
          <a:ln>
            <a:solidFill>
              <a:schemeClr val="accent1"/>
            </a:solidFill>
          </a:ln>
        </p:spPr>
      </p:pic>
      <p:pic>
        <p:nvPicPr>
          <p:cNvPr id="12" name="Picture 11" descr="A graph on a white background&#10;&#10;AI-generated content may be incorrect.">
            <a:extLst>
              <a:ext uri="{FF2B5EF4-FFF2-40B4-BE49-F238E27FC236}">
                <a16:creationId xmlns:a16="http://schemas.microsoft.com/office/drawing/2014/main" id="{264FFB30-A2EB-AE86-1212-C2B91206D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5"/>
          <a:stretch/>
        </p:blipFill>
        <p:spPr>
          <a:xfrm>
            <a:off x="6384071" y="2645563"/>
            <a:ext cx="5040045" cy="35650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3893FD-EB5D-8AF4-FAA5-FF54EEB4B35D}"/>
              </a:ext>
            </a:extLst>
          </p:cNvPr>
          <p:cNvSpPr txBox="1"/>
          <p:nvPr/>
        </p:nvSpPr>
        <p:spPr>
          <a:xfrm>
            <a:off x="741162" y="1302979"/>
            <a:ext cx="10245035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67% of respondents expect global subsea equipment spending to </a:t>
            </a:r>
            <a:r>
              <a:rPr lang="en-GB" sz="1600" b="1">
                <a:solidFill>
                  <a:schemeClr val="accent3"/>
                </a:solidFill>
              </a:rPr>
              <a:t>increase</a:t>
            </a:r>
            <a:endParaRPr lang="en-GB" sz="1600" b="1">
              <a:solidFill>
                <a:schemeClr val="accent3"/>
              </a:solidFill>
              <a:cs typeface="Arial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Projected global market growth: +10.1% YoY over the next 3 years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International markets lead with +12.7% YoY growth, while Gulf of Mexico sees modest +2.8% growth</a:t>
            </a:r>
          </a:p>
        </p:txBody>
      </p:sp>
    </p:spTree>
    <p:extLst>
      <p:ext uri="{BB962C8B-B14F-4D97-AF65-F5344CB8AC3E}">
        <p14:creationId xmlns:p14="http://schemas.microsoft.com/office/powerpoint/2010/main" val="1637823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84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F30CC-5ECF-1D64-4410-765F29BC3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A4E0B0E-CF72-EE11-D0AB-A1E41A35E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Lead Time Advantage – Proserv’s Differentiator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104CD9-A44E-BF2F-CE74-3CE9A81D23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Market Sentiment</a:t>
            </a:r>
          </a:p>
        </p:txBody>
      </p:sp>
      <p:pic>
        <p:nvPicPr>
          <p:cNvPr id="3" name="Content Placeholder 2" descr="A graph of a chart&#10;&#10;AI-generated content may be incorrect.">
            <a:extLst>
              <a:ext uri="{FF2B5EF4-FFF2-40B4-BE49-F238E27FC236}">
                <a16:creationId xmlns:a16="http://schemas.microsoft.com/office/drawing/2014/main" id="{BC514A17-BACA-AF18-9ADD-98FA5D72FC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0"/>
          <a:stretch/>
        </p:blipFill>
        <p:spPr>
          <a:xfrm>
            <a:off x="6181370" y="1812142"/>
            <a:ext cx="5698580" cy="4018230"/>
          </a:xfrm>
          <a:ln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7F7420-5AEF-1B62-8B4D-655B418C3590}"/>
              </a:ext>
            </a:extLst>
          </p:cNvPr>
          <p:cNvSpPr txBox="1"/>
          <p:nvPr/>
        </p:nvSpPr>
        <p:spPr>
          <a:xfrm>
            <a:off x="459986" y="1813637"/>
            <a:ext cx="5504688" cy="41242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b="1"/>
              <a:t>Industry Challenge: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Current global lead times: Subsea trees ~20 months, control systems ~18 months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Desired industry lead times: ~11 months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endParaRPr lang="en-GB" sz="160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b="1">
                <a:solidFill>
                  <a:schemeClr val="accent1"/>
                </a:solidFill>
              </a:rPr>
              <a:t>Proserv’s</a:t>
            </a:r>
            <a:r>
              <a:rPr lang="en-GB" sz="1600" b="1"/>
              <a:t> Advantage: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>
                <a:solidFill>
                  <a:schemeClr val="accent1"/>
                </a:solidFill>
              </a:rPr>
              <a:t>Proserv </a:t>
            </a:r>
            <a:r>
              <a:rPr lang="en-GB" sz="1600"/>
              <a:t>delivers subsea control systems in just 10.9 months, meeting industry expectations.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/>
              <a:t>Proserv’s agility and delivery speed position it as a responsive and reliable partner amid tightening supply chain dynamics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20322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1773-8106-DE6F-785B-37613200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543C23-A40E-CDDE-1105-68B07422E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Perception of Supplier Leadership for Subsea Equipment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572CB-0685-1DC4-4555-717D8F00EF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Market Sentiment</a:t>
            </a:r>
          </a:p>
        </p:txBody>
      </p:sp>
      <p:pic>
        <p:nvPicPr>
          <p:cNvPr id="8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A7A6044-C367-512B-A7A1-2451B9126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2"/>
          <a:stretch/>
        </p:blipFill>
        <p:spPr>
          <a:xfrm>
            <a:off x="425319" y="3273582"/>
            <a:ext cx="5587855" cy="2982321"/>
          </a:xfrm>
          <a:ln>
            <a:solidFill>
              <a:schemeClr val="accent1"/>
            </a:solidFill>
          </a:ln>
        </p:spPr>
      </p:pic>
      <p:pic>
        <p:nvPicPr>
          <p:cNvPr id="10" name="Picture 9" descr="A screenshot of a graph&#10;&#10;AI-generated content may be incorrect.">
            <a:extLst>
              <a:ext uri="{FF2B5EF4-FFF2-40B4-BE49-F238E27FC236}">
                <a16:creationId xmlns:a16="http://schemas.microsoft.com/office/drawing/2014/main" id="{28698FB5-F683-F05F-9898-BB0F1ED58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9"/>
          <a:stretch/>
        </p:blipFill>
        <p:spPr>
          <a:xfrm>
            <a:off x="6276281" y="3273582"/>
            <a:ext cx="5490400" cy="29823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51487E-8F1C-719A-6CF9-C618B91004ED}"/>
              </a:ext>
            </a:extLst>
          </p:cNvPr>
          <p:cNvSpPr txBox="1"/>
          <p:nvPr/>
        </p:nvSpPr>
        <p:spPr>
          <a:xfrm>
            <a:off x="428071" y="1335024"/>
            <a:ext cx="11325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The subsea sector is shifting toward more integrated and technology-driven solutions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Larger competitors lead in project management and technology leadership, whilst </a:t>
            </a:r>
            <a:r>
              <a:rPr lang="en-GB" sz="1600">
                <a:solidFill>
                  <a:schemeClr val="accent1"/>
                </a:solidFill>
              </a:rPr>
              <a:t>Proserv</a:t>
            </a:r>
            <a:r>
              <a:rPr lang="en-GB" sz="1600"/>
              <a:t> is gaining recognition as a key player in subsea control systems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/>
              <a:t>These trends signal an industry that increasingly values specialised expertise, responsiveness, and technologically advanced solutions – areas where </a:t>
            </a:r>
            <a:r>
              <a:rPr lang="en-GB" sz="1600">
                <a:solidFill>
                  <a:schemeClr val="accent1"/>
                </a:solidFill>
              </a:rPr>
              <a:t>Proserv</a:t>
            </a:r>
            <a:r>
              <a:rPr lang="en-GB" sz="1600"/>
              <a:t> is gaining traction</a:t>
            </a:r>
          </a:p>
        </p:txBody>
      </p:sp>
    </p:spTree>
    <p:extLst>
      <p:ext uri="{BB962C8B-B14F-4D97-AF65-F5344CB8AC3E}">
        <p14:creationId xmlns:p14="http://schemas.microsoft.com/office/powerpoint/2010/main" val="3836879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CEEE1-3C24-242F-7B06-0B81903E3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3E6546-DD92-AA77-78AD-8F9EC8C029D0}"/>
              </a:ext>
            </a:extLst>
          </p:cNvPr>
          <p:cNvSpPr txBox="1"/>
          <p:nvPr/>
        </p:nvSpPr>
        <p:spPr>
          <a:xfrm>
            <a:off x="575733" y="1412875"/>
            <a:ext cx="3669288" cy="4880438"/>
          </a:xfrm>
          <a:prstGeom prst="rect">
            <a:avLst/>
          </a:prstGeom>
        </p:spPr>
        <p:txBody>
          <a:bodyPr lIns="91440" tIns="45720" rIns="91440" bIns="45720" rtlCol="0" anchor="t">
            <a:normAutofit lnSpcReduction="10000"/>
          </a:bodyPr>
          <a:lstStyle/>
          <a:p>
            <a:pPr defTabSz="457200" fontAlgn="base">
              <a:lnSpc>
                <a:spcPct val="90000"/>
              </a:lnSpc>
              <a:spcBef>
                <a:spcPts val="600"/>
              </a:spcBef>
              <a:buClr>
                <a:srgbClr val="F2A900"/>
              </a:buClr>
              <a:defRPr/>
            </a:pPr>
            <a:r>
              <a:rPr lang="en-GB" sz="1600" b="1" kern="1200" baseline="0">
                <a:solidFill>
                  <a:srgbClr val="FFC000"/>
                </a:solidFill>
                <a:latin typeface="+mj-lt"/>
                <a:ea typeface="+mn-ea"/>
                <a:cs typeface="Arial"/>
              </a:rPr>
              <a:t>Customer Priorities</a:t>
            </a:r>
            <a:endParaRPr lang="en-US" sz="1600" b="1">
              <a:solidFill>
                <a:srgbClr val="FFC000"/>
              </a:solidFill>
              <a:ea typeface="+mn-ea"/>
            </a:endParaRPr>
          </a:p>
          <a:p>
            <a:pPr defTabSz="457200">
              <a:lnSpc>
                <a:spcPct val="90000"/>
              </a:lnSpc>
              <a:spcBef>
                <a:spcPts val="600"/>
              </a:spcBef>
              <a:defRPr/>
            </a:pPr>
            <a:endParaRPr lang="en-GB" sz="1200">
              <a:solidFill>
                <a:schemeClr val="accent2"/>
              </a:solidFill>
              <a:latin typeface="+mj-lt"/>
              <a:cs typeface="Arial"/>
            </a:endParaRPr>
          </a:p>
          <a:p>
            <a:pPr marL="285750" indent="-285750" defTabSz="457200" fontAlgn="base">
              <a:lnSpc>
                <a:spcPct val="90000"/>
              </a:lnSpc>
              <a:spcBef>
                <a:spcPts val="600"/>
              </a:spcBef>
              <a:buClr>
                <a:srgbClr val="F2A900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kern="1200" baseline="0">
                <a:solidFill>
                  <a:schemeClr val="accent2"/>
                </a:solidFill>
                <a:latin typeface="+mj-lt"/>
                <a:ea typeface="+mn-ea"/>
                <a:cs typeface="Arial"/>
              </a:rPr>
              <a:t>Aftermarket services, technical support and quick responsiveness are top factors influencing customer loyalty and satisfaction</a:t>
            </a:r>
            <a:endParaRPr lang="en-GB" sz="1600" b="0" kern="1200" baseline="0">
              <a:solidFill>
                <a:schemeClr val="accent2"/>
              </a:solidFill>
              <a:latin typeface="+mj-lt"/>
              <a:cs typeface="Arial"/>
            </a:endParaRPr>
          </a:p>
          <a:p>
            <a:pPr defTabSz="457200" fontAlgn="base">
              <a:lnSpc>
                <a:spcPct val="90000"/>
              </a:lnSpc>
              <a:spcBef>
                <a:spcPts val="600"/>
              </a:spcBef>
              <a:buClr>
                <a:srgbClr val="F2A900"/>
              </a:buClr>
              <a:defRPr/>
            </a:pPr>
            <a:r>
              <a:rPr lang="en-GB" sz="1600" b="1" kern="1200" baseline="0">
                <a:solidFill>
                  <a:schemeClr val="accent1"/>
                </a:solidFill>
                <a:latin typeface="+mj-lt"/>
                <a:ea typeface="+mn-ea"/>
                <a:cs typeface="Arial"/>
              </a:rPr>
              <a:t>Market Trends</a:t>
            </a:r>
            <a:endParaRPr lang="en-GB" sz="1600" b="1" kern="1200" baseline="0">
              <a:solidFill>
                <a:schemeClr val="accent1"/>
              </a:solidFill>
              <a:latin typeface="+mj-lt"/>
              <a:cs typeface="Arial"/>
            </a:endParaRPr>
          </a:p>
          <a:p>
            <a:pPr marL="285750" indent="-285750" defTabSz="457200" fontAlgn="base">
              <a:lnSpc>
                <a:spcPct val="90000"/>
              </a:lnSpc>
              <a:spcBef>
                <a:spcPts val="600"/>
              </a:spcBef>
              <a:buClr>
                <a:srgbClr val="F2A900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kern="1200" baseline="0">
                <a:solidFill>
                  <a:schemeClr val="accent2"/>
                </a:solidFill>
                <a:latin typeface="+mj-lt"/>
                <a:ea typeface="+mn-ea"/>
                <a:cs typeface="Arial"/>
              </a:rPr>
              <a:t>Suppliers that align well with customer expectations in performance and support are rewarded with stronger market positioning</a:t>
            </a:r>
            <a:endParaRPr lang="en-GB" sz="1600" b="0" kern="1200" baseline="0">
              <a:solidFill>
                <a:schemeClr val="accent2"/>
              </a:solidFill>
              <a:latin typeface="+mj-lt"/>
              <a:cs typeface="Arial"/>
            </a:endParaRPr>
          </a:p>
          <a:p>
            <a:pPr marL="285750" indent="-285750" defTabSz="457200" fontAlgn="base">
              <a:lnSpc>
                <a:spcPct val="90000"/>
              </a:lnSpc>
              <a:spcBef>
                <a:spcPts val="600"/>
              </a:spcBef>
              <a:buClr>
                <a:srgbClr val="F2A900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kern="1200" baseline="0">
                <a:solidFill>
                  <a:schemeClr val="accent2"/>
                </a:solidFill>
                <a:latin typeface="+mj-lt"/>
                <a:ea typeface="+mn-ea"/>
                <a:cs typeface="Arial"/>
              </a:rPr>
              <a:t>Premium offerings often come at a higher cost but are valued for quality and reliability</a:t>
            </a:r>
            <a:endParaRPr lang="en-GB" sz="1600" b="0" kern="1200" baseline="0">
              <a:solidFill>
                <a:schemeClr val="accent2"/>
              </a:solidFill>
              <a:latin typeface="+mj-lt"/>
              <a:cs typeface="Arial"/>
            </a:endParaRPr>
          </a:p>
          <a:p>
            <a:pPr marL="285750" indent="-285750" defTabSz="457200" fontAlgn="base">
              <a:lnSpc>
                <a:spcPct val="90000"/>
              </a:lnSpc>
              <a:spcBef>
                <a:spcPts val="600"/>
              </a:spcBef>
              <a:buClr>
                <a:srgbClr val="F2A900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kern="1200" baseline="0">
                <a:solidFill>
                  <a:schemeClr val="accent2"/>
                </a:solidFill>
                <a:latin typeface="+mj-lt"/>
                <a:ea typeface="+mn-ea"/>
                <a:cs typeface="Arial"/>
              </a:rPr>
              <a:t>Emerging competitors are gaining traction by improving availability and offering cost-effective alternatives</a:t>
            </a:r>
            <a:endParaRPr lang="en-GB" sz="1600" b="0" kern="1200" baseline="0">
              <a:solidFill>
                <a:schemeClr val="accent2"/>
              </a:solidFill>
              <a:latin typeface="+mj-lt"/>
              <a:cs typeface="Arial"/>
            </a:endParaRPr>
          </a:p>
          <a:p>
            <a:pPr marL="285750" indent="-285750" defTabSz="457200" fontAlgn="base">
              <a:lnSpc>
                <a:spcPct val="90000"/>
              </a:lnSpc>
              <a:spcBef>
                <a:spcPts val="600"/>
              </a:spcBef>
              <a:buClr>
                <a:srgbClr val="F2A900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kern="1200" baseline="0">
                <a:solidFill>
                  <a:schemeClr val="accent2"/>
                </a:solidFill>
                <a:latin typeface="+mj-lt"/>
                <a:ea typeface="+mn-ea"/>
                <a:cs typeface="Arial"/>
              </a:rPr>
              <a:t>There is an increasing focus on enhancing customer satisfaction, especially in international markets</a:t>
            </a:r>
            <a:endParaRPr lang="en-GB" sz="1600" b="0" kern="1200" baseline="0">
              <a:solidFill>
                <a:schemeClr val="accent2"/>
              </a:solidFill>
              <a:latin typeface="+mj-lt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CF47AC2-9904-422C-1F76-E07278EAD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4" y="720536"/>
            <a:ext cx="11040533" cy="382587"/>
          </a:xfrm>
        </p:spPr>
        <p:txBody>
          <a:bodyPr>
            <a:normAutofit/>
          </a:bodyPr>
          <a:lstStyle/>
          <a:p>
            <a:r>
              <a:rPr lang="en-GB" b="0" kern="1200">
                <a:latin typeface="Arial" pitchFamily="34" charset="0"/>
                <a:ea typeface="+mj-ea"/>
                <a:cs typeface="Arial" pitchFamily="34" charset="0"/>
              </a:rPr>
              <a:t>Key Performance Drivers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757320-FCE0-4391-D45F-630E5E323D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734" y="271966"/>
            <a:ext cx="11040533" cy="250825"/>
          </a:xfrm>
        </p:spPr>
        <p:txBody>
          <a:bodyPr lIns="91440" tIns="45720" rIns="91440" bIns="4572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sz="2000">
                <a:latin typeface="Arial"/>
                <a:cs typeface="Arial"/>
              </a:rPr>
              <a:t>Subsea Tree Market</a:t>
            </a:r>
          </a:p>
        </p:txBody>
      </p:sp>
      <p:pic>
        <p:nvPicPr>
          <p:cNvPr id="15" name="Content Placeholder 14" descr="A yellow box in the water&#10;&#10;AI-generated content may be incorrect.">
            <a:extLst>
              <a:ext uri="{FF2B5EF4-FFF2-40B4-BE49-F238E27FC236}">
                <a16:creationId xmlns:a16="http://schemas.microsoft.com/office/drawing/2014/main" id="{4847CA4A-5955-2858-BD61-9877AFA50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648"/>
          <a:stretch>
            <a:fillRect/>
          </a:stretch>
        </p:blipFill>
        <p:spPr>
          <a:xfrm>
            <a:off x="4676911" y="1711889"/>
            <a:ext cx="7160689" cy="4417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0899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6858-E6F6-4C06-8696-1435A293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>
                <a:latin typeface="Arial"/>
                <a:cs typeface="Arial"/>
              </a:rPr>
              <a:t>What do Operators want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3CA22-A3E6-4CCA-9D06-FC88C7135D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Market Sentiment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1EF3BD-F5EA-4653-8F15-626C0BDF6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046" y="1214058"/>
            <a:ext cx="9023359" cy="5086348"/>
          </a:xfrm>
        </p:spPr>
        <p:txBody>
          <a:bodyPr/>
          <a:lstStyle/>
          <a:p>
            <a:pPr algn="ctr"/>
            <a:endParaRPr lang="en-GB" sz="2000"/>
          </a:p>
          <a:p>
            <a:pPr algn="ctr"/>
            <a:r>
              <a:rPr lang="en-US" sz="1800"/>
              <a:t>“</a:t>
            </a:r>
            <a:r>
              <a:rPr lang="en-GB" sz="1800"/>
              <a:t>More automated and remote operations. The trees having the computational capability to function through the use of AI and machine learning.”</a:t>
            </a:r>
            <a:br>
              <a:rPr lang="en-GB" sz="1800"/>
            </a:br>
            <a:r>
              <a:rPr lang="en-GB" sz="1800" b="1"/>
              <a:t>Major, GOM / Guyana-Suriname</a:t>
            </a:r>
          </a:p>
          <a:p>
            <a:pPr algn="ctr"/>
            <a:endParaRPr lang="en-GB" sz="1800"/>
          </a:p>
          <a:p>
            <a:pPr algn="ctr"/>
            <a:r>
              <a:rPr lang="en-US" sz="1800"/>
              <a:t>“</a:t>
            </a:r>
            <a:r>
              <a:rPr lang="en-GB" sz="1800"/>
              <a:t>More use of electric control systems, smart solutions and advanced processing systems.” </a:t>
            </a:r>
          </a:p>
          <a:p>
            <a:pPr algn="ctr"/>
            <a:r>
              <a:rPr lang="en-GB" sz="1800" b="1"/>
              <a:t>National Oil Co, West Africa</a:t>
            </a:r>
          </a:p>
          <a:p>
            <a:pPr algn="ctr"/>
            <a:endParaRPr lang="en-GB" sz="1800"/>
          </a:p>
          <a:p>
            <a:pPr algn="ctr"/>
            <a:r>
              <a:rPr lang="en-US" sz="1800"/>
              <a:t>“We need to incorporate software with advanced AI engineering technologies and ML algorithms to estimate the mean time between failure.”</a:t>
            </a:r>
            <a:endParaRPr lang="en-GB" sz="1800"/>
          </a:p>
          <a:p>
            <a:pPr algn="ctr"/>
            <a:r>
              <a:rPr lang="en-GB" sz="1800" b="1"/>
              <a:t>Major, SE Asia</a:t>
            </a:r>
          </a:p>
          <a:p>
            <a:pPr algn="ctr"/>
            <a:endParaRPr lang="en-GB" sz="2000"/>
          </a:p>
          <a:p>
            <a:pPr algn="ctr"/>
            <a:r>
              <a:rPr lang="en-US" sz="1800"/>
              <a:t>“Local availability and capability for repairs and refurbishments to reduce downtime.”</a:t>
            </a:r>
            <a:endParaRPr lang="en-GB" sz="1800"/>
          </a:p>
          <a:p>
            <a:pPr algn="ctr"/>
            <a:r>
              <a:rPr lang="en-GB" sz="1800" b="1"/>
              <a:t>Major, West Africa</a:t>
            </a:r>
          </a:p>
          <a:p>
            <a:pPr algn="ctr"/>
            <a:endParaRPr lang="en-GB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A265E9-4751-4FA3-9D25-084420EC2837}"/>
              </a:ext>
            </a:extLst>
          </p:cNvPr>
          <p:cNvSpPr txBox="1"/>
          <p:nvPr/>
        </p:nvSpPr>
        <p:spPr>
          <a:xfrm>
            <a:off x="575733" y="680546"/>
            <a:ext cx="914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SzTx/>
              <a:buFontTx/>
              <a:buNone/>
              <a:tabLst/>
              <a:defRPr/>
            </a:pPr>
            <a:r>
              <a:rPr kumimoji="0" lang="en-GB" sz="23900" b="0" i="0" u="none" strike="noStrike" kern="1200" cap="none" spc="0" normalizeH="0" baseline="0" noProof="0">
                <a:ln>
                  <a:noFill/>
                </a:ln>
                <a:solidFill>
                  <a:srgbClr val="F2A9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0BFAAF-713B-4A5C-907B-BF3C7868903E}"/>
              </a:ext>
            </a:extLst>
          </p:cNvPr>
          <p:cNvSpPr txBox="1"/>
          <p:nvPr/>
        </p:nvSpPr>
        <p:spPr>
          <a:xfrm rot="10800000">
            <a:off x="10767319" y="3087737"/>
            <a:ext cx="914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SzTx/>
              <a:buFontTx/>
              <a:buNone/>
              <a:tabLst/>
              <a:defRPr/>
            </a:pPr>
            <a:r>
              <a:rPr kumimoji="0" lang="en-GB" sz="23900" b="0" i="0" u="none" strike="noStrike" kern="1200" cap="none" spc="0" normalizeH="0" baseline="0" noProof="0">
                <a:ln>
                  <a:noFill/>
                </a:ln>
                <a:solidFill>
                  <a:srgbClr val="F2A9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052980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479FA7-62D0-AC5F-4136-6BFAF9F4E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2" y="561975"/>
            <a:ext cx="6432364" cy="2867025"/>
          </a:xfrm>
        </p:spPr>
        <p:txBody>
          <a:bodyPr lIns="91440" tIns="45720" rIns="91440" bIns="45720" anchor="ctr"/>
          <a:lstStyle/>
          <a:p>
            <a:r>
              <a:rPr lang="en-GB">
                <a:solidFill>
                  <a:schemeClr val="accent1"/>
                </a:solidFill>
                <a:latin typeface="Arial"/>
                <a:cs typeface="Arial"/>
              </a:rPr>
              <a:t>Proserv’s</a:t>
            </a:r>
            <a:r>
              <a:rPr lang="en-GB">
                <a:latin typeface="Arial"/>
                <a:cs typeface="Arial"/>
              </a:rPr>
              <a:t> Rating in the Market</a:t>
            </a:r>
          </a:p>
        </p:txBody>
      </p:sp>
    </p:spTree>
    <p:extLst>
      <p:ext uri="{BB962C8B-B14F-4D97-AF65-F5344CB8AC3E}">
        <p14:creationId xmlns:p14="http://schemas.microsoft.com/office/powerpoint/2010/main" val="979933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88A3A1-209E-5258-0000-E6F9CA280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Leading Performance in Subsea Controls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04111-69A5-E1CF-AF24-E1E72059F9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Performance</a:t>
            </a:r>
          </a:p>
        </p:txBody>
      </p:sp>
      <p:pic>
        <p:nvPicPr>
          <p:cNvPr id="11" name="Content Placeholder 10" descr="A screenshot of a graph&#10;&#10;AI-generated content may be incorrect.">
            <a:extLst>
              <a:ext uri="{FF2B5EF4-FFF2-40B4-BE49-F238E27FC236}">
                <a16:creationId xmlns:a16="http://schemas.microsoft.com/office/drawing/2014/main" id="{82141596-3440-DCD2-AFA5-934D31516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24" y="1961478"/>
            <a:ext cx="7100299" cy="4006754"/>
          </a:xfrm>
          <a:ln>
            <a:solidFill>
              <a:schemeClr val="accent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DD2191-C4F4-9275-DF2B-0450F34C6E52}"/>
              </a:ext>
            </a:extLst>
          </p:cNvPr>
          <p:cNvSpPr txBox="1"/>
          <p:nvPr/>
        </p:nvSpPr>
        <p:spPr>
          <a:xfrm>
            <a:off x="382377" y="1794014"/>
            <a:ext cx="4162767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b="1"/>
              <a:t>Outstanding Performance &amp; Value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FFC000"/>
                </a:solidFill>
              </a:rPr>
              <a:t>Proserv</a:t>
            </a:r>
            <a:r>
              <a:rPr lang="en-GB" sz="1600"/>
              <a:t> is recognised for reliability, innovative technology, responsive aftermarket support and competitive pricing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b="1"/>
              <a:t>Industry-leading Customer Loyalty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FFC000"/>
                </a:solidFill>
              </a:rPr>
              <a:t>Proserv</a:t>
            </a:r>
            <a:r>
              <a:rPr lang="en-GB" sz="1600"/>
              <a:t> achieved a </a:t>
            </a:r>
            <a:r>
              <a:rPr lang="en-GB" sz="1600" b="1"/>
              <a:t>Net Promoter Score of 74% </a:t>
            </a:r>
            <a:r>
              <a:rPr lang="en-GB" sz="1600"/>
              <a:t>in subsea controls – more than double the industry average of 33</a:t>
            </a:r>
            <a:endParaRPr lang="en-GB" sz="1600">
              <a:cs typeface="Arial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b="1"/>
              <a:t>Trusted Industry Brand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FFC000"/>
                </a:solidFill>
              </a:rPr>
              <a:t>Proserv</a:t>
            </a:r>
            <a:r>
              <a:rPr lang="en-GB" sz="1600"/>
              <a:t> demonstrated consistent delivery and technical excellence solidifying </a:t>
            </a:r>
            <a:r>
              <a:rPr lang="en-GB" sz="1600">
                <a:solidFill>
                  <a:srgbClr val="FFC000"/>
                </a:solidFill>
              </a:rPr>
              <a:t>Proserv’s</a:t>
            </a:r>
            <a:r>
              <a:rPr lang="en-GB" sz="1600"/>
              <a:t> reputation as a </a:t>
            </a:r>
            <a:r>
              <a:rPr lang="en-GB" sz="1600" b="1"/>
              <a:t>leader</a:t>
            </a:r>
            <a:r>
              <a:rPr lang="en-GB" sz="1600"/>
              <a:t> in subsea controls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Char char="•"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25478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6E4D-59B6-2B56-EB74-4C96916BD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4CB641-FB04-9A31-CA46-7FFB1BCF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Proserv – Performance &amp; Value Leader in Subsea Controls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8BA4A4-1C4C-0DF4-2E6B-B225E9BE9A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Performance</a:t>
            </a:r>
          </a:p>
        </p:txBody>
      </p:sp>
      <p:pic>
        <p:nvPicPr>
          <p:cNvPr id="6" name="Content Placeholder 5" descr="A screenshot of a graph&#10;&#10;AI-generated content may be incorrect.">
            <a:extLst>
              <a:ext uri="{FF2B5EF4-FFF2-40B4-BE49-F238E27FC236}">
                <a16:creationId xmlns:a16="http://schemas.microsoft.com/office/drawing/2014/main" id="{78C8C60F-DC6C-091A-2967-A14B9F8D2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886" y="1444181"/>
            <a:ext cx="8554693" cy="4796034"/>
          </a:xfrm>
          <a:ln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18B881-F2DD-0843-58E8-84A8DBC59867}"/>
              </a:ext>
            </a:extLst>
          </p:cNvPr>
          <p:cNvSpPr txBox="1"/>
          <p:nvPr/>
        </p:nvSpPr>
        <p:spPr>
          <a:xfrm>
            <a:off x="423778" y="1442204"/>
            <a:ext cx="2395375" cy="45858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US" sz="1600" b="1">
                <a:solidFill>
                  <a:srgbClr val="FFC000"/>
                </a:solidFill>
              </a:rPr>
              <a:t>Proserv</a:t>
            </a:r>
            <a:r>
              <a:rPr lang="en-US" sz="1600" b="1"/>
              <a:t> stands out as the top performer in both value and service quality</a:t>
            </a:r>
            <a:r>
              <a:rPr lang="en-US" sz="1600"/>
              <a:t>, earning strong client approval for its combination of technical excellence and competitive pricing. </a:t>
            </a:r>
            <a:endParaRPr lang="en-GB" sz="1600" err="1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/>
              <a:t>While other major players like SLB, TechnipFMC, and Baker Hughes have their own strengths.</a:t>
            </a:r>
            <a:endParaRPr lang="en-GB" sz="1600">
              <a:solidFill>
                <a:srgbClr val="5B677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>
                <a:solidFill>
                  <a:srgbClr val="FFC000"/>
                </a:solidFill>
              </a:rPr>
              <a:t>Proserv’s </a:t>
            </a:r>
            <a:r>
              <a:rPr lang="en-US" sz="1600" b="1"/>
              <a:t>balance of cost-efficiency and performance sets it apart in the market</a:t>
            </a:r>
            <a:r>
              <a:rPr lang="en-US" sz="1600"/>
              <a:t>.</a:t>
            </a:r>
            <a:endParaRPr lang="en-GB" sz="1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805712"/>
      </p:ext>
    </p:extLst>
  </p:cSld>
  <p:clrMapOvr>
    <a:masterClrMapping/>
  </p:clrMapOvr>
</p:sld>
</file>

<file path=ppt/theme/theme1.xml><?xml version="1.0" encoding="utf-8"?>
<a:theme xmlns:a="http://schemas.openxmlformats.org/drawingml/2006/main" name="Proserv Theme - Presentation">
  <a:themeElements>
    <a:clrScheme name="Proserv Expanded Colour Set">
      <a:dk1>
        <a:srgbClr val="5B6770"/>
      </a:dk1>
      <a:lt1>
        <a:srgbClr val="FFFFFF"/>
      </a:lt1>
      <a:dk2>
        <a:srgbClr val="5B6770"/>
      </a:dk2>
      <a:lt2>
        <a:srgbClr val="FFFFFF"/>
      </a:lt2>
      <a:accent1>
        <a:srgbClr val="F2A900"/>
      </a:accent1>
      <a:accent2>
        <a:srgbClr val="5B6770"/>
      </a:accent2>
      <a:accent3>
        <a:srgbClr val="000000"/>
      </a:accent3>
      <a:accent4>
        <a:srgbClr val="840B55"/>
      </a:accent4>
      <a:accent5>
        <a:srgbClr val="00A3E0"/>
      </a:accent5>
      <a:accent6>
        <a:srgbClr val="6CC24A"/>
      </a:accent6>
      <a:hlink>
        <a:srgbClr val="5B6770"/>
      </a:hlink>
      <a:folHlink>
        <a:srgbClr val="F2A900"/>
      </a:folHlink>
    </a:clrScheme>
    <a:fontScheme name="Pros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2A900"/>
        </a:solidFill>
        <a:ln w="5715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 w="38100">
          <a:headEnd type="none" w="med" len="med"/>
          <a:tailEnd type="none" w="med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spcBef>
            <a:spcPts val="600"/>
          </a:spcBef>
          <a:spcAft>
            <a:spcPts val="600"/>
          </a:spcAft>
          <a:buClr>
            <a:srgbClr val="F2A900"/>
          </a:buClr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oserv Presentation Template.potx" id="{05B7D08F-A35E-4A85-9FAB-7DFE93152CFA}" vid="{8616B389-D2BC-4AB5-AFC5-DC7CE227B845}"/>
    </a:ext>
  </a:extLst>
</a:theme>
</file>

<file path=ppt/theme/theme2.xml><?xml version="1.0" encoding="utf-8"?>
<a:theme xmlns:a="http://schemas.openxmlformats.org/drawingml/2006/main" name="1_Proserv Theme - Presentation">
  <a:themeElements>
    <a:clrScheme name="Proserv Expanded Colour Set">
      <a:dk1>
        <a:srgbClr val="5B6770"/>
      </a:dk1>
      <a:lt1>
        <a:srgbClr val="FFFFFF"/>
      </a:lt1>
      <a:dk2>
        <a:srgbClr val="5B6770"/>
      </a:dk2>
      <a:lt2>
        <a:srgbClr val="FFFFFF"/>
      </a:lt2>
      <a:accent1>
        <a:srgbClr val="F2A900"/>
      </a:accent1>
      <a:accent2>
        <a:srgbClr val="5B6770"/>
      </a:accent2>
      <a:accent3>
        <a:srgbClr val="000000"/>
      </a:accent3>
      <a:accent4>
        <a:srgbClr val="840B55"/>
      </a:accent4>
      <a:accent5>
        <a:srgbClr val="00A3E0"/>
      </a:accent5>
      <a:accent6>
        <a:srgbClr val="6CC24A"/>
      </a:accent6>
      <a:hlink>
        <a:srgbClr val="5B6770"/>
      </a:hlink>
      <a:folHlink>
        <a:srgbClr val="F2A900"/>
      </a:folHlink>
    </a:clrScheme>
    <a:fontScheme name="Pros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2A900"/>
        </a:solidFill>
        <a:ln w="5715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 w="38100">
          <a:headEnd type="none" w="med" len="med"/>
          <a:tailEnd type="none" w="med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spcBef>
            <a:spcPts val="600"/>
          </a:spcBef>
          <a:spcAft>
            <a:spcPts val="600"/>
          </a:spcAft>
          <a:buClr>
            <a:srgbClr val="F2A900"/>
          </a:buClr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1. Proserv Controls Presentation Template.potx" id="{9DC1560B-9120-46CA-B787-2D4619FB68E4}" vid="{5F7BBFB7-5110-499B-9365-E6F93698F9E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00A66BDB6A164EAD597B17745B3616" ma:contentTypeVersion="19" ma:contentTypeDescription="Create a new document." ma:contentTypeScope="" ma:versionID="793d07c4d3ed1a28129480640ddc7be1">
  <xsd:schema xmlns:xsd="http://www.w3.org/2001/XMLSchema" xmlns:xs="http://www.w3.org/2001/XMLSchema" xmlns:p="http://schemas.microsoft.com/office/2006/metadata/properties" xmlns:ns2="cb9520ff-282b-44ab-961f-b93d9fa9bf65" xmlns:ns3="ae7c63c6-1693-41a3-8c95-10be7e25d6df" targetNamespace="http://schemas.microsoft.com/office/2006/metadata/properties" ma:root="true" ma:fieldsID="c0c482d85595ade2bd2c7959231437f9" ns2:_="" ns3:_="">
    <xsd:import namespace="cb9520ff-282b-44ab-961f-b93d9fa9bf65"/>
    <xsd:import namespace="ae7c63c6-1693-41a3-8c95-10be7e25d6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Divis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9520ff-282b-44ab-961f-b93d9fa9bf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ivision" ma:index="13" nillable="true" ma:displayName="Division" ma:format="Dropdown" ma:internalName="Division">
      <xsd:simpleType>
        <xsd:restriction base="dms:Choice">
          <xsd:enumeration value="Corporate"/>
          <xsd:enumeration value="Proserv Controls"/>
          <xsd:enumeration value="Gilmore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b49c8b3-18b0-4223-813a-1661c71638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7c63c6-1693-41a3-8c95-10be7e25d6df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95ad2f3d-4368-4278-8069-21d2370f0d1c}" ma:internalName="TaxCatchAll" ma:showField="CatchAllData" ma:web="ae7c63c6-1693-41a3-8c95-10be7e25d6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9520ff-282b-44ab-961f-b93d9fa9bf65">
      <Terms xmlns="http://schemas.microsoft.com/office/infopath/2007/PartnerControls"/>
    </lcf76f155ced4ddcb4097134ff3c332f>
    <Division xmlns="cb9520ff-282b-44ab-961f-b93d9fa9bf65" xsi:nil="true"/>
    <TaxCatchAll xmlns="ae7c63c6-1693-41a3-8c95-10be7e25d6df" xsi:nil="true"/>
  </documentManagement>
</p:properties>
</file>

<file path=customXml/itemProps1.xml><?xml version="1.0" encoding="utf-8"?>
<ds:datastoreItem xmlns:ds="http://schemas.openxmlformats.org/officeDocument/2006/customXml" ds:itemID="{36CF4E32-D198-448B-85A1-7F308DDA9C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7C064C-7CEB-4F69-8A4D-BCA746BEB89D}">
  <ds:schemaRefs>
    <ds:schemaRef ds:uri="ae7c63c6-1693-41a3-8c95-10be7e25d6df"/>
    <ds:schemaRef ds:uri="cb9520ff-282b-44ab-961f-b93d9fa9bf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610F490-A3F8-4E2F-8A75-9A27031CDCB0}">
  <ds:schemaRefs>
    <ds:schemaRef ds:uri="ae7c63c6-1693-41a3-8c95-10be7e25d6df"/>
    <ds:schemaRef ds:uri="cb9520ff-282b-44ab-961f-b93d9fa9bf6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2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Proserv Theme - Presentation</vt:lpstr>
      <vt:lpstr>1_Proserv Theme - Presentation</vt:lpstr>
      <vt:lpstr>Subsea Controls</vt:lpstr>
      <vt:lpstr>Market Growth Outlook</vt:lpstr>
      <vt:lpstr>Lead Time Advantage – Proserv’s Differentiator</vt:lpstr>
      <vt:lpstr>Perception of Supplier Leadership for Subsea Equipment</vt:lpstr>
      <vt:lpstr>Key Performance Drivers</vt:lpstr>
      <vt:lpstr>What do Operators want</vt:lpstr>
      <vt:lpstr>Proserv’s Rating in the Market</vt:lpstr>
      <vt:lpstr>Leading Performance in Subsea Controls</vt:lpstr>
      <vt:lpstr>Proserv – Performance &amp; Value Leader in Subsea Controls</vt:lpstr>
      <vt:lpstr>Subsea Control Systems</vt:lpstr>
      <vt:lpstr>PowerPoint Presentation</vt:lpstr>
      <vt:lpstr>What Proserv does well and what Proserv needs to improve</vt:lpstr>
      <vt:lpstr>The Future of Controls</vt:lpstr>
      <vt:lpstr>Technology Trends in Subsea Operations</vt:lpstr>
      <vt:lpstr>What will set Proserv apart in the future</vt:lpstr>
      <vt:lpstr>Internal Use Only</vt:lpstr>
      <vt:lpstr>Subsea Control Systems</vt:lpstr>
      <vt:lpstr>Subsea Equipment</vt:lpstr>
      <vt:lpstr>Positioning Proserv as the agile, niche alternative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Aliz Kovacs</dc:creator>
  <cp:revision>3</cp:revision>
  <dcterms:created xsi:type="dcterms:W3CDTF">2025-05-14T09:03:15Z</dcterms:created>
  <dcterms:modified xsi:type="dcterms:W3CDTF">2025-05-15T13:34:53Z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06c0fd-837f-4510-bd6a-45c5d3079a1a_Enabled">
    <vt:lpwstr>true</vt:lpwstr>
  </property>
  <property fmtid="{D5CDD505-2E9C-101B-9397-08002B2CF9AE}" pid="3" name="MSIP_Label_e506c0fd-837f-4510-bd6a-45c5d3079a1a_SetDate">
    <vt:lpwstr>2025-05-14T09:04:02Z</vt:lpwstr>
  </property>
  <property fmtid="{D5CDD505-2E9C-101B-9397-08002B2CF9AE}" pid="4" name="MSIP_Label_e506c0fd-837f-4510-bd6a-45c5d3079a1a_Method">
    <vt:lpwstr>Standard</vt:lpwstr>
  </property>
  <property fmtid="{D5CDD505-2E9C-101B-9397-08002B2CF9AE}" pid="5" name="MSIP_Label_e506c0fd-837f-4510-bd6a-45c5d3079a1a_Name">
    <vt:lpwstr>Internal Use</vt:lpwstr>
  </property>
  <property fmtid="{D5CDD505-2E9C-101B-9397-08002B2CF9AE}" pid="6" name="MSIP_Label_e506c0fd-837f-4510-bd6a-45c5d3079a1a_SiteId">
    <vt:lpwstr>9ecf4676-a318-409d-8e8d-03cffd3b1521</vt:lpwstr>
  </property>
  <property fmtid="{D5CDD505-2E9C-101B-9397-08002B2CF9AE}" pid="7" name="MSIP_Label_e506c0fd-837f-4510-bd6a-45c5d3079a1a_ActionId">
    <vt:lpwstr>c15d04de-14f9-4992-9cfb-3741807d3a13</vt:lpwstr>
  </property>
  <property fmtid="{D5CDD505-2E9C-101B-9397-08002B2CF9AE}" pid="8" name="MSIP_Label_e506c0fd-837f-4510-bd6a-45c5d3079a1a_ContentBits">
    <vt:lpwstr>0</vt:lpwstr>
  </property>
  <property fmtid="{D5CDD505-2E9C-101B-9397-08002B2CF9AE}" pid="9" name="MSIP_Label_e506c0fd-837f-4510-bd6a-45c5d3079a1a_Tag">
    <vt:lpwstr>10, 3, 0, 1</vt:lpwstr>
  </property>
  <property fmtid="{D5CDD505-2E9C-101B-9397-08002B2CF9AE}" pid="10" name="ContentTypeId">
    <vt:lpwstr>0x0101009200A66BDB6A164EAD597B17745B3616</vt:lpwstr>
  </property>
  <property fmtid="{D5CDD505-2E9C-101B-9397-08002B2CF9AE}" pid="11" name="MediaServiceImageTags">
    <vt:lpwstr/>
  </property>
</Properties>
</file>