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4"/>
    <p:sldMasterId id="2147483720" r:id="rId5"/>
    <p:sldMasterId id="2147483737" r:id="rId6"/>
  </p:sldMasterIdLst>
  <p:notesMasterIdLst>
    <p:notesMasterId r:id="rId77"/>
  </p:notesMasterIdLst>
  <p:handoutMasterIdLst>
    <p:handoutMasterId r:id="rId78"/>
  </p:handoutMasterIdLst>
  <p:sldIdLst>
    <p:sldId id="3714" r:id="rId7"/>
    <p:sldId id="3724" r:id="rId8"/>
    <p:sldId id="3721" r:id="rId9"/>
    <p:sldId id="307" r:id="rId10"/>
    <p:sldId id="272" r:id="rId11"/>
    <p:sldId id="572" r:id="rId12"/>
    <p:sldId id="3940" r:id="rId13"/>
    <p:sldId id="3939" r:id="rId14"/>
    <p:sldId id="3715" r:id="rId15"/>
    <p:sldId id="3717" r:id="rId16"/>
    <p:sldId id="538" r:id="rId17"/>
    <p:sldId id="3787" r:id="rId18"/>
    <p:sldId id="4185" r:id="rId19"/>
    <p:sldId id="3850" r:id="rId20"/>
    <p:sldId id="3716" r:id="rId21"/>
    <p:sldId id="3901" r:id="rId22"/>
    <p:sldId id="275" r:id="rId23"/>
    <p:sldId id="3733" r:id="rId24"/>
    <p:sldId id="267" r:id="rId25"/>
    <p:sldId id="268" r:id="rId26"/>
    <p:sldId id="4188" r:id="rId27"/>
    <p:sldId id="3848" r:id="rId28"/>
    <p:sldId id="3944" r:id="rId29"/>
    <p:sldId id="3946" r:id="rId30"/>
    <p:sldId id="3947" r:id="rId31"/>
    <p:sldId id="3924" r:id="rId32"/>
    <p:sldId id="3720" r:id="rId33"/>
    <p:sldId id="263" r:id="rId34"/>
    <p:sldId id="3686" r:id="rId35"/>
    <p:sldId id="3722" r:id="rId36"/>
    <p:sldId id="3738" r:id="rId37"/>
    <p:sldId id="3673" r:id="rId38"/>
    <p:sldId id="3701" r:id="rId39"/>
    <p:sldId id="3737" r:id="rId40"/>
    <p:sldId id="3674" r:id="rId41"/>
    <p:sldId id="3699" r:id="rId42"/>
    <p:sldId id="288" r:id="rId43"/>
    <p:sldId id="3675" r:id="rId44"/>
    <p:sldId id="3679" r:id="rId45"/>
    <p:sldId id="284" r:id="rId46"/>
    <p:sldId id="3676" r:id="rId47"/>
    <p:sldId id="3713" r:id="rId48"/>
    <p:sldId id="3732" r:id="rId49"/>
    <p:sldId id="3768" r:id="rId50"/>
    <p:sldId id="3937" r:id="rId51"/>
    <p:sldId id="3775" r:id="rId52"/>
    <p:sldId id="3776" r:id="rId53"/>
    <p:sldId id="3766" r:id="rId54"/>
    <p:sldId id="3765" r:id="rId55"/>
    <p:sldId id="3780" r:id="rId56"/>
    <p:sldId id="3730" r:id="rId57"/>
    <p:sldId id="4186" r:id="rId58"/>
    <p:sldId id="3782" r:id="rId59"/>
    <p:sldId id="3783" r:id="rId60"/>
    <p:sldId id="3771" r:id="rId61"/>
    <p:sldId id="3777" r:id="rId62"/>
    <p:sldId id="3779" r:id="rId63"/>
    <p:sldId id="2147481205" r:id="rId64"/>
    <p:sldId id="3725" r:id="rId65"/>
    <p:sldId id="2147481206" r:id="rId66"/>
    <p:sldId id="2147481207" r:id="rId67"/>
    <p:sldId id="4189" r:id="rId68"/>
    <p:sldId id="1546" r:id="rId69"/>
    <p:sldId id="287" r:id="rId70"/>
    <p:sldId id="3727" r:id="rId71"/>
    <p:sldId id="3726" r:id="rId72"/>
    <p:sldId id="3728" r:id="rId73"/>
    <p:sldId id="295" r:id="rId74"/>
    <p:sldId id="3784" r:id="rId75"/>
    <p:sldId id="260" r:id="rId76"/>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27DD1F-A64E-A479-5566-47505B5033F0}" name="Paul Cook" initials="PC" userId="S::Paul.Cook@proserv.com::0f060141-da4d-41b7-9edf-84dc52308a36" providerId="AD"/>
  <p188:author id="{EA303C3A-F3C3-BA1E-D183-FD5BBD95430A}" name="Jennifer Hutchinson" initials="JH" userId="S::Jennifer.Hutchinson@proserv.com::d588eeea-f78b-4f06-9c68-7eec2a56982b" providerId="AD"/>
  <p188:author id="{DFC361BC-8991-30AD-EBD1-92C864C03539}" name="Aliz Kovacs" initials="AK" userId="S::Aliz.Kovacs@proserv.com::95329d25-9732-4560-9f40-6dc78bf7732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nnifer Hutchinson" initials="JH" lastIdx="14" clrIdx="0">
    <p:extLst>
      <p:ext uri="{19B8F6BF-5375-455C-9EA6-DF929625EA0E}">
        <p15:presenceInfo xmlns:p15="http://schemas.microsoft.com/office/powerpoint/2012/main" userId="S-1-5-21-567350573-3017954496-1252141646-23939" providerId="AD"/>
      </p:ext>
    </p:extLst>
  </p:cmAuthor>
  <p:cmAuthor id="2" name="Jennifer Hutchinson" initials="JH [2]" lastIdx="12" clrIdx="1">
    <p:extLst>
      <p:ext uri="{19B8F6BF-5375-455C-9EA6-DF929625EA0E}">
        <p15:presenceInfo xmlns:p15="http://schemas.microsoft.com/office/powerpoint/2012/main" userId="S::Jennifer.Hutchinson@proserv.com::d588eeea-f78b-4f06-9c68-7eec2a56982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6770"/>
    <a:srgbClr val="6A737B"/>
    <a:srgbClr val="F2A90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CE6A3A-F101-E945-BDD0-F8A77BE890E2}" v="2" dt="2025-02-24T15:17:55.320"/>
  </p1510:revLst>
</p1510:revInfo>
</file>

<file path=ppt/tableStyles.xml><?xml version="1.0" encoding="utf-8"?>
<a:tblStyleLst xmlns:a="http://schemas.openxmlformats.org/drawingml/2006/main" def="{85BE263C-DBD7-4A20-BB59-AAB30ACAA65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9" autoAdjust="0"/>
    <p:restoredTop sz="94384" autoAdjust="0"/>
  </p:normalViewPr>
  <p:slideViewPr>
    <p:cSldViewPr snapToGrid="0" snapToObjects="1">
      <p:cViewPr varScale="1">
        <p:scale>
          <a:sx n="120" d="100"/>
          <a:sy n="120" d="100"/>
        </p:scale>
        <p:origin x="848" y="176"/>
      </p:cViewPr>
      <p:guideLst/>
    </p:cSldViewPr>
  </p:slideViewPr>
  <p:outlineViewPr>
    <p:cViewPr>
      <p:scale>
        <a:sx n="33" d="100"/>
        <a:sy n="33" d="100"/>
      </p:scale>
      <p:origin x="0" y="-39462"/>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7" d="100"/>
          <a:sy n="87" d="100"/>
        </p:scale>
        <p:origin x="384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microsoft.com/office/2015/10/relationships/revisionInfo" Target="revisionInfo.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commentAuthors" Target="commentAuthors.xml"/><Relationship Id="rId5" Type="http://schemas.openxmlformats.org/officeDocument/2006/relationships/slideMaster" Target="slideMasters/slideMaster2.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presProps" Target="pres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61" Type="http://schemas.openxmlformats.org/officeDocument/2006/relationships/slide" Target="slides/slide55.xml"/><Relationship Id="rId82" Type="http://schemas.openxmlformats.org/officeDocument/2006/relationships/theme" Target="theme/theme1.xml"/></Relationships>
</file>

<file path=ppt/diagrams/_rels/data10.xml.rels><?xml version="1.0" encoding="UTF-8" standalone="yes"?>
<Relationships xmlns="http://schemas.openxmlformats.org/package/2006/relationships"><Relationship Id="rId1" Type="http://schemas.openxmlformats.org/officeDocument/2006/relationships/image" Target="../media/image257.jpeg"/></Relationships>
</file>

<file path=ppt/diagrams/_rels/data11.xml.rels><?xml version="1.0" encoding="UTF-8" standalone="yes"?>
<Relationships xmlns="http://schemas.openxmlformats.org/package/2006/relationships"><Relationship Id="rId2" Type="http://schemas.openxmlformats.org/officeDocument/2006/relationships/image" Target="../media/image259.jpeg"/><Relationship Id="rId1" Type="http://schemas.openxmlformats.org/officeDocument/2006/relationships/image" Target="../media/image258.jpeg"/></Relationships>
</file>

<file path=ppt/diagrams/_rels/data5.xml.rels><?xml version="1.0" encoding="UTF-8" standalone="yes"?>
<Relationships xmlns="http://schemas.openxmlformats.org/package/2006/relationships"><Relationship Id="rId3" Type="http://schemas.openxmlformats.org/officeDocument/2006/relationships/image" Target="../media/image172.jpeg"/><Relationship Id="rId7" Type="http://schemas.openxmlformats.org/officeDocument/2006/relationships/image" Target="../media/image176.png"/><Relationship Id="rId2" Type="http://schemas.openxmlformats.org/officeDocument/2006/relationships/image" Target="../media/image171.png"/><Relationship Id="rId1" Type="http://schemas.openxmlformats.org/officeDocument/2006/relationships/image" Target="../media/image170.jpeg"/><Relationship Id="rId6" Type="http://schemas.openxmlformats.org/officeDocument/2006/relationships/image" Target="../media/image175.jpeg"/><Relationship Id="rId5" Type="http://schemas.openxmlformats.org/officeDocument/2006/relationships/image" Target="../media/image174.jpeg"/><Relationship Id="rId4" Type="http://schemas.openxmlformats.org/officeDocument/2006/relationships/image" Target="../media/image173.png"/></Relationships>
</file>

<file path=ppt/diagrams/_rels/data6.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jpeg"/><Relationship Id="rId1" Type="http://schemas.openxmlformats.org/officeDocument/2006/relationships/image" Target="../media/image205.png"/></Relationships>
</file>

<file path=ppt/diagrams/_rels/data8.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image" Target="../media/image246.jpeg"/><Relationship Id="rId1" Type="http://schemas.openxmlformats.org/officeDocument/2006/relationships/image" Target="../media/image245.jpeg"/><Relationship Id="rId5" Type="http://schemas.openxmlformats.org/officeDocument/2006/relationships/image" Target="../media/image249.jpeg"/><Relationship Id="rId4" Type="http://schemas.openxmlformats.org/officeDocument/2006/relationships/image" Target="../media/image248.jpeg"/></Relationships>
</file>

<file path=ppt/diagrams/_rels/data9.xml.rels><?xml version="1.0" encoding="UTF-8" standalone="yes"?>
<Relationships xmlns="http://schemas.openxmlformats.org/package/2006/relationships"><Relationship Id="rId3" Type="http://schemas.openxmlformats.org/officeDocument/2006/relationships/image" Target="../media/image253.jpeg"/><Relationship Id="rId2" Type="http://schemas.openxmlformats.org/officeDocument/2006/relationships/image" Target="../media/image252.jpeg"/><Relationship Id="rId1" Type="http://schemas.openxmlformats.org/officeDocument/2006/relationships/image" Target="../media/image251.jpeg"/><Relationship Id="rId5" Type="http://schemas.openxmlformats.org/officeDocument/2006/relationships/image" Target="../media/image255.jpeg"/><Relationship Id="rId4" Type="http://schemas.openxmlformats.org/officeDocument/2006/relationships/image" Target="../media/image254.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257.jpeg"/></Relationships>
</file>

<file path=ppt/diagrams/_rels/drawing11.xml.rels><?xml version="1.0" encoding="UTF-8" standalone="yes"?>
<Relationships xmlns="http://schemas.openxmlformats.org/package/2006/relationships"><Relationship Id="rId2" Type="http://schemas.openxmlformats.org/officeDocument/2006/relationships/image" Target="../media/image259.jpeg"/><Relationship Id="rId1" Type="http://schemas.openxmlformats.org/officeDocument/2006/relationships/image" Target="../media/image258.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172.jpeg"/><Relationship Id="rId7" Type="http://schemas.openxmlformats.org/officeDocument/2006/relationships/image" Target="../media/image176.png"/><Relationship Id="rId2" Type="http://schemas.openxmlformats.org/officeDocument/2006/relationships/image" Target="../media/image171.png"/><Relationship Id="rId1" Type="http://schemas.openxmlformats.org/officeDocument/2006/relationships/image" Target="../media/image170.jpeg"/><Relationship Id="rId6" Type="http://schemas.openxmlformats.org/officeDocument/2006/relationships/image" Target="../media/image175.jpeg"/><Relationship Id="rId5" Type="http://schemas.openxmlformats.org/officeDocument/2006/relationships/image" Target="../media/image174.jpeg"/><Relationship Id="rId4" Type="http://schemas.openxmlformats.org/officeDocument/2006/relationships/image" Target="../media/image173.png"/></Relationships>
</file>

<file path=ppt/diagrams/_rels/drawing6.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jpeg"/><Relationship Id="rId1" Type="http://schemas.openxmlformats.org/officeDocument/2006/relationships/image" Target="../media/image205.png"/></Relationships>
</file>

<file path=ppt/diagrams/_rels/drawing8.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image" Target="../media/image246.jpeg"/><Relationship Id="rId1" Type="http://schemas.openxmlformats.org/officeDocument/2006/relationships/image" Target="../media/image245.jpeg"/><Relationship Id="rId5" Type="http://schemas.openxmlformats.org/officeDocument/2006/relationships/image" Target="../media/image249.jpeg"/><Relationship Id="rId4" Type="http://schemas.openxmlformats.org/officeDocument/2006/relationships/image" Target="../media/image248.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253.jpeg"/><Relationship Id="rId2" Type="http://schemas.openxmlformats.org/officeDocument/2006/relationships/image" Target="../media/image252.jpeg"/><Relationship Id="rId1" Type="http://schemas.openxmlformats.org/officeDocument/2006/relationships/image" Target="../media/image251.jpeg"/><Relationship Id="rId5" Type="http://schemas.openxmlformats.org/officeDocument/2006/relationships/image" Target="../media/image255.jpeg"/><Relationship Id="rId4" Type="http://schemas.openxmlformats.org/officeDocument/2006/relationships/image" Target="../media/image254.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146B71-B328-4653-B1D5-1C3843B57ABC}" type="doc">
      <dgm:prSet loTypeId="urn:microsoft.com/office/officeart/2005/8/layout/cycle4" loCatId="cycle" qsTypeId="urn:microsoft.com/office/officeart/2005/8/quickstyle/simple5" qsCatId="simple" csTypeId="urn:microsoft.com/office/officeart/2005/8/colors/accent0_3" csCatId="mainScheme" phldr="1"/>
      <dgm:spPr/>
      <dgm:t>
        <a:bodyPr/>
        <a:lstStyle/>
        <a:p>
          <a:endParaRPr lang="en-GB"/>
        </a:p>
      </dgm:t>
    </dgm:pt>
    <dgm:pt modelId="{020E630E-C518-4BE5-A8A5-3D1D315F9ED2}">
      <dgm:prSet phldrT="[Text]"/>
      <dgm:spPr/>
      <dgm:t>
        <a:bodyPr lIns="0"/>
        <a:lstStyle/>
        <a:p>
          <a:r>
            <a:rPr lang="en-GB"/>
            <a:t>Control	</a:t>
          </a:r>
        </a:p>
      </dgm:t>
    </dgm:pt>
    <dgm:pt modelId="{18103EE1-6456-4233-87DD-87B45FEC81CE}" type="parTrans" cxnId="{C055576D-DB02-4BC2-8BE9-F88C79C87101}">
      <dgm:prSet/>
      <dgm:spPr/>
      <dgm:t>
        <a:bodyPr/>
        <a:lstStyle/>
        <a:p>
          <a:endParaRPr lang="en-GB"/>
        </a:p>
      </dgm:t>
    </dgm:pt>
    <dgm:pt modelId="{6D81B0E0-46E1-43C0-ABAB-685A6D19E976}" type="sibTrans" cxnId="{C055576D-DB02-4BC2-8BE9-F88C79C87101}">
      <dgm:prSet/>
      <dgm:spPr/>
      <dgm:t>
        <a:bodyPr/>
        <a:lstStyle/>
        <a:p>
          <a:endParaRPr lang="en-GB"/>
        </a:p>
      </dgm:t>
    </dgm:pt>
    <dgm:pt modelId="{958D7661-D732-41BB-B0B2-689D0180AB89}">
      <dgm:prSet phldrT="[Text]"/>
      <dgm:spPr/>
      <dgm:t>
        <a:bodyPr anchor="ctr"/>
        <a:lstStyle/>
        <a:p>
          <a:pPr marL="0" indent="0">
            <a:spcAft>
              <a:spcPts val="0"/>
            </a:spcAft>
            <a:buFont typeface="Arial" panose="020B0604020202020204" pitchFamily="34" charset="0"/>
            <a:buNone/>
          </a:pPr>
          <a:r>
            <a:rPr lang="en-US"/>
            <a:t>Independent and reliable control systems for critical infrastructure.</a:t>
          </a:r>
          <a:endParaRPr lang="en-GB"/>
        </a:p>
      </dgm:t>
    </dgm:pt>
    <dgm:pt modelId="{B5769E30-660B-4076-A948-EBF4A0F4A080}" type="parTrans" cxnId="{86902B35-F718-45C6-9232-151760740D64}">
      <dgm:prSet/>
      <dgm:spPr/>
      <dgm:t>
        <a:bodyPr/>
        <a:lstStyle/>
        <a:p>
          <a:endParaRPr lang="en-GB"/>
        </a:p>
      </dgm:t>
    </dgm:pt>
    <dgm:pt modelId="{F8644DA7-1821-485F-BDB5-C37E6874FF4B}" type="sibTrans" cxnId="{86902B35-F718-45C6-9232-151760740D64}">
      <dgm:prSet/>
      <dgm:spPr/>
      <dgm:t>
        <a:bodyPr/>
        <a:lstStyle/>
        <a:p>
          <a:endParaRPr lang="en-GB"/>
        </a:p>
      </dgm:t>
    </dgm:pt>
    <dgm:pt modelId="{0E653150-8A55-402E-B07D-6FAE44F3B488}">
      <dgm:prSet phldrT="[Text]"/>
      <dgm:spPr/>
      <dgm:t>
        <a:bodyPr anchor="ctr"/>
        <a:lstStyle/>
        <a:p>
          <a:pPr marL="0" indent="0" algn="r">
            <a:spcAft>
              <a:spcPts val="0"/>
            </a:spcAft>
            <a:buFont typeface="Arial" panose="020B0604020202020204" pitchFamily="34" charset="0"/>
            <a:buNone/>
          </a:pPr>
          <a:r>
            <a:rPr lang="en-US"/>
            <a:t>Intuitive visualisation of asset integrity and performance.</a:t>
          </a:r>
          <a:endParaRPr lang="en-GB"/>
        </a:p>
      </dgm:t>
    </dgm:pt>
    <dgm:pt modelId="{D939FEF5-0208-4849-899D-82D1859656F8}" type="parTrans" cxnId="{A8899B2A-71B1-41B1-9E77-1CA5B9F61A8C}">
      <dgm:prSet/>
      <dgm:spPr/>
      <dgm:t>
        <a:bodyPr/>
        <a:lstStyle/>
        <a:p>
          <a:endParaRPr lang="en-GB"/>
        </a:p>
      </dgm:t>
    </dgm:pt>
    <dgm:pt modelId="{846D3405-CB57-4AE1-9D8A-939F0C2A1004}" type="sibTrans" cxnId="{A8899B2A-71B1-41B1-9E77-1CA5B9F61A8C}">
      <dgm:prSet/>
      <dgm:spPr/>
      <dgm:t>
        <a:bodyPr/>
        <a:lstStyle/>
        <a:p>
          <a:endParaRPr lang="en-GB"/>
        </a:p>
      </dgm:t>
    </dgm:pt>
    <dgm:pt modelId="{A4604A0D-5637-4E91-9C8F-CA0733220362}">
      <dgm:prSet phldrT="[Text]"/>
      <dgm:spPr/>
      <dgm:t>
        <a:bodyPr lIns="0"/>
        <a:lstStyle/>
        <a:p>
          <a:r>
            <a:rPr lang="en-GB"/>
            <a:t>Intelligence</a:t>
          </a:r>
        </a:p>
      </dgm:t>
    </dgm:pt>
    <dgm:pt modelId="{BCAC2B93-67CA-48A5-90A1-22AA096F79EC}" type="parTrans" cxnId="{46C69FEF-3C59-45DE-AAF0-AF6C801C4C0E}">
      <dgm:prSet/>
      <dgm:spPr/>
      <dgm:t>
        <a:bodyPr/>
        <a:lstStyle/>
        <a:p>
          <a:endParaRPr lang="en-GB"/>
        </a:p>
      </dgm:t>
    </dgm:pt>
    <dgm:pt modelId="{67D7D8F9-F297-4DC8-AD66-5C70D5B682B3}" type="sibTrans" cxnId="{46C69FEF-3C59-45DE-AAF0-AF6C801C4C0E}">
      <dgm:prSet/>
      <dgm:spPr/>
      <dgm:t>
        <a:bodyPr/>
        <a:lstStyle/>
        <a:p>
          <a:endParaRPr lang="en-GB"/>
        </a:p>
      </dgm:t>
    </dgm:pt>
    <dgm:pt modelId="{DFB2CE54-69D9-4837-B3B2-045F834A041A}">
      <dgm:prSet phldrT="[Text]"/>
      <dgm:spPr/>
      <dgm:t>
        <a:bodyPr/>
        <a:lstStyle/>
        <a:p>
          <a:pPr marL="0" indent="0" algn="r">
            <a:spcAft>
              <a:spcPts val="0"/>
            </a:spcAft>
            <a:buNone/>
          </a:pPr>
          <a:r>
            <a:rPr lang="en-US"/>
            <a:t>Insights from advanced data analytics and machine learning to predict outcomes.</a:t>
          </a:r>
          <a:endParaRPr lang="en-GB"/>
        </a:p>
      </dgm:t>
    </dgm:pt>
    <dgm:pt modelId="{CF80DD00-6647-45CF-902A-BF47B8F158A3}" type="parTrans" cxnId="{7B850D2F-B4BE-4D94-8468-B7C0FA02E813}">
      <dgm:prSet/>
      <dgm:spPr/>
      <dgm:t>
        <a:bodyPr/>
        <a:lstStyle/>
        <a:p>
          <a:endParaRPr lang="en-GB"/>
        </a:p>
      </dgm:t>
    </dgm:pt>
    <dgm:pt modelId="{C3311345-9C31-4232-8A5E-44535613E16B}" type="sibTrans" cxnId="{7B850D2F-B4BE-4D94-8468-B7C0FA02E813}">
      <dgm:prSet/>
      <dgm:spPr/>
      <dgm:t>
        <a:bodyPr/>
        <a:lstStyle/>
        <a:p>
          <a:endParaRPr lang="en-GB"/>
        </a:p>
      </dgm:t>
    </dgm:pt>
    <dgm:pt modelId="{FBDC667D-CBFC-45DA-A39C-260B3BE999B7}">
      <dgm:prSet phldrT="[Text]"/>
      <dgm:spPr/>
      <dgm:t>
        <a:bodyPr lIns="0"/>
        <a:lstStyle/>
        <a:p>
          <a:r>
            <a:rPr lang="en-GB"/>
            <a:t>Optimisation</a:t>
          </a:r>
        </a:p>
      </dgm:t>
    </dgm:pt>
    <dgm:pt modelId="{7B8208F7-69DE-4019-A6F0-45E35D3B1125}" type="parTrans" cxnId="{CBA098F2-A9E9-4EFF-9E77-80FF5EE6C9AA}">
      <dgm:prSet/>
      <dgm:spPr/>
      <dgm:t>
        <a:bodyPr/>
        <a:lstStyle/>
        <a:p>
          <a:endParaRPr lang="en-GB"/>
        </a:p>
      </dgm:t>
    </dgm:pt>
    <dgm:pt modelId="{0685AACB-9188-46CB-975A-4987E69EAF4C}" type="sibTrans" cxnId="{CBA098F2-A9E9-4EFF-9E77-80FF5EE6C9AA}">
      <dgm:prSet/>
      <dgm:spPr/>
      <dgm:t>
        <a:bodyPr/>
        <a:lstStyle/>
        <a:p>
          <a:endParaRPr lang="en-GB"/>
        </a:p>
      </dgm:t>
    </dgm:pt>
    <dgm:pt modelId="{3385D64F-1660-4277-83D5-12CFCD87F4A3}">
      <dgm:prSet phldrT="[Text]"/>
      <dgm:spPr/>
      <dgm:t>
        <a:bodyPr/>
        <a:lstStyle/>
        <a:p>
          <a:pPr marL="0" indent="0">
            <a:spcAft>
              <a:spcPts val="0"/>
            </a:spcAft>
            <a:buFont typeface="Arial" panose="020B0604020202020204" pitchFamily="34" charset="0"/>
            <a:buNone/>
          </a:pPr>
          <a:r>
            <a:rPr lang="en-US"/>
            <a:t>Improved performance and asset life extension through our expertise and technology.</a:t>
          </a:r>
          <a:endParaRPr lang="en-GB"/>
        </a:p>
      </dgm:t>
    </dgm:pt>
    <dgm:pt modelId="{572A2A7A-04B3-4AFD-9047-C63E951155EC}" type="parTrans" cxnId="{F6C63D5A-2978-409A-B5E9-5A6F0DEF4886}">
      <dgm:prSet/>
      <dgm:spPr/>
      <dgm:t>
        <a:bodyPr/>
        <a:lstStyle/>
        <a:p>
          <a:endParaRPr lang="en-GB"/>
        </a:p>
      </dgm:t>
    </dgm:pt>
    <dgm:pt modelId="{67975DBD-5B6D-4F3D-B03A-CA8A89AA2F89}" type="sibTrans" cxnId="{F6C63D5A-2978-409A-B5E9-5A6F0DEF4886}">
      <dgm:prSet/>
      <dgm:spPr/>
      <dgm:t>
        <a:bodyPr/>
        <a:lstStyle/>
        <a:p>
          <a:endParaRPr lang="en-GB"/>
        </a:p>
      </dgm:t>
    </dgm:pt>
    <dgm:pt modelId="{26286CDD-F277-4765-BD05-53A5601BE2E5}">
      <dgm:prSet phldrT="[Text]"/>
      <dgm:spPr/>
      <dgm:t>
        <a:bodyPr lIns="0"/>
        <a:lstStyle/>
        <a:p>
          <a:r>
            <a:rPr lang="en-GB"/>
            <a:t>Monitoring</a:t>
          </a:r>
        </a:p>
      </dgm:t>
    </dgm:pt>
    <dgm:pt modelId="{183963A1-C13C-4B4B-9360-679874EBDF0C}" type="sibTrans" cxnId="{88905E45-3840-451E-AF08-562DB3B9756C}">
      <dgm:prSet/>
      <dgm:spPr/>
      <dgm:t>
        <a:bodyPr/>
        <a:lstStyle/>
        <a:p>
          <a:endParaRPr lang="en-GB"/>
        </a:p>
      </dgm:t>
    </dgm:pt>
    <dgm:pt modelId="{003B6BF3-D580-4FB1-AFB2-F55708AB1EE1}" type="parTrans" cxnId="{88905E45-3840-451E-AF08-562DB3B9756C}">
      <dgm:prSet/>
      <dgm:spPr/>
      <dgm:t>
        <a:bodyPr/>
        <a:lstStyle/>
        <a:p>
          <a:endParaRPr lang="en-GB"/>
        </a:p>
      </dgm:t>
    </dgm:pt>
    <dgm:pt modelId="{1E8CD0CD-AD51-4EA1-8989-3012D4A5F6F7}" type="pres">
      <dgm:prSet presAssocID="{82146B71-B328-4653-B1D5-1C3843B57ABC}" presName="cycleMatrixDiagram" presStyleCnt="0">
        <dgm:presLayoutVars>
          <dgm:chMax val="1"/>
          <dgm:dir/>
          <dgm:animLvl val="lvl"/>
          <dgm:resizeHandles val="exact"/>
        </dgm:presLayoutVars>
      </dgm:prSet>
      <dgm:spPr/>
    </dgm:pt>
    <dgm:pt modelId="{2D3DA569-D550-455F-976F-F7E8445E2158}" type="pres">
      <dgm:prSet presAssocID="{82146B71-B328-4653-B1D5-1C3843B57ABC}" presName="children" presStyleCnt="0"/>
      <dgm:spPr/>
    </dgm:pt>
    <dgm:pt modelId="{932ECEBC-4D03-4D61-8A96-A46813CF3698}" type="pres">
      <dgm:prSet presAssocID="{82146B71-B328-4653-B1D5-1C3843B57ABC}" presName="child1group" presStyleCnt="0"/>
      <dgm:spPr/>
    </dgm:pt>
    <dgm:pt modelId="{AFC9BA6A-A0B9-4D85-AF48-1DB03784B6A5}" type="pres">
      <dgm:prSet presAssocID="{82146B71-B328-4653-B1D5-1C3843B57ABC}" presName="child1" presStyleLbl="bgAcc1" presStyleIdx="0" presStyleCnt="4"/>
      <dgm:spPr/>
    </dgm:pt>
    <dgm:pt modelId="{BE88FC16-352E-4D4B-B55B-747DCDA8E4F2}" type="pres">
      <dgm:prSet presAssocID="{82146B71-B328-4653-B1D5-1C3843B57ABC}" presName="child1Text" presStyleLbl="bgAcc1" presStyleIdx="0" presStyleCnt="4">
        <dgm:presLayoutVars>
          <dgm:bulletEnabled val="1"/>
        </dgm:presLayoutVars>
      </dgm:prSet>
      <dgm:spPr/>
    </dgm:pt>
    <dgm:pt modelId="{8B1A2F11-B87B-4159-95BF-BC0EF3CDBA7B}" type="pres">
      <dgm:prSet presAssocID="{82146B71-B328-4653-B1D5-1C3843B57ABC}" presName="child2group" presStyleCnt="0"/>
      <dgm:spPr/>
    </dgm:pt>
    <dgm:pt modelId="{CEAAC9E7-6456-4710-9A04-A830833B8C4A}" type="pres">
      <dgm:prSet presAssocID="{82146B71-B328-4653-B1D5-1C3843B57ABC}" presName="child2" presStyleLbl="bgAcc1" presStyleIdx="1" presStyleCnt="4"/>
      <dgm:spPr/>
    </dgm:pt>
    <dgm:pt modelId="{15325B35-10DD-4668-B926-604CB1AAE3A1}" type="pres">
      <dgm:prSet presAssocID="{82146B71-B328-4653-B1D5-1C3843B57ABC}" presName="child2Text" presStyleLbl="bgAcc1" presStyleIdx="1" presStyleCnt="4">
        <dgm:presLayoutVars>
          <dgm:bulletEnabled val="1"/>
        </dgm:presLayoutVars>
      </dgm:prSet>
      <dgm:spPr/>
    </dgm:pt>
    <dgm:pt modelId="{6DDF338E-44F4-4498-AE1F-7560129D5297}" type="pres">
      <dgm:prSet presAssocID="{82146B71-B328-4653-B1D5-1C3843B57ABC}" presName="child3group" presStyleCnt="0"/>
      <dgm:spPr/>
    </dgm:pt>
    <dgm:pt modelId="{5E48B87A-3466-4718-BBA0-D1CC50C405E0}" type="pres">
      <dgm:prSet presAssocID="{82146B71-B328-4653-B1D5-1C3843B57ABC}" presName="child3" presStyleLbl="bgAcc1" presStyleIdx="2" presStyleCnt="4"/>
      <dgm:spPr/>
    </dgm:pt>
    <dgm:pt modelId="{CB1F98B7-95A0-46B3-993A-49E87474D255}" type="pres">
      <dgm:prSet presAssocID="{82146B71-B328-4653-B1D5-1C3843B57ABC}" presName="child3Text" presStyleLbl="bgAcc1" presStyleIdx="2" presStyleCnt="4">
        <dgm:presLayoutVars>
          <dgm:bulletEnabled val="1"/>
        </dgm:presLayoutVars>
      </dgm:prSet>
      <dgm:spPr/>
    </dgm:pt>
    <dgm:pt modelId="{630BC238-10F8-45F4-A8CC-CE97C9D00224}" type="pres">
      <dgm:prSet presAssocID="{82146B71-B328-4653-B1D5-1C3843B57ABC}" presName="child4group" presStyleCnt="0"/>
      <dgm:spPr/>
    </dgm:pt>
    <dgm:pt modelId="{FDA991CB-9321-4F1F-9C9F-62D05FAB118F}" type="pres">
      <dgm:prSet presAssocID="{82146B71-B328-4653-B1D5-1C3843B57ABC}" presName="child4" presStyleLbl="bgAcc1" presStyleIdx="3" presStyleCnt="4"/>
      <dgm:spPr/>
    </dgm:pt>
    <dgm:pt modelId="{2A0B95A3-C784-4AC8-AFF7-7F85048C5221}" type="pres">
      <dgm:prSet presAssocID="{82146B71-B328-4653-B1D5-1C3843B57ABC}" presName="child4Text" presStyleLbl="bgAcc1" presStyleIdx="3" presStyleCnt="4">
        <dgm:presLayoutVars>
          <dgm:bulletEnabled val="1"/>
        </dgm:presLayoutVars>
      </dgm:prSet>
      <dgm:spPr/>
    </dgm:pt>
    <dgm:pt modelId="{7D7646B8-74FF-4D65-A1AD-DFD65AF83CD4}" type="pres">
      <dgm:prSet presAssocID="{82146B71-B328-4653-B1D5-1C3843B57ABC}" presName="childPlaceholder" presStyleCnt="0"/>
      <dgm:spPr/>
    </dgm:pt>
    <dgm:pt modelId="{CACD8BA6-C5A0-49B7-B546-648C7DFF92BB}" type="pres">
      <dgm:prSet presAssocID="{82146B71-B328-4653-B1D5-1C3843B57ABC}" presName="circle" presStyleCnt="0"/>
      <dgm:spPr/>
    </dgm:pt>
    <dgm:pt modelId="{41B55C67-8BED-4E78-8D0A-292E3D85CD3D}" type="pres">
      <dgm:prSet presAssocID="{82146B71-B328-4653-B1D5-1C3843B57ABC}" presName="quadrant1" presStyleLbl="node1" presStyleIdx="0" presStyleCnt="4">
        <dgm:presLayoutVars>
          <dgm:chMax val="1"/>
          <dgm:bulletEnabled val="1"/>
        </dgm:presLayoutVars>
      </dgm:prSet>
      <dgm:spPr/>
    </dgm:pt>
    <dgm:pt modelId="{A6C8BB5A-420B-460B-ADF2-528003A3FC62}" type="pres">
      <dgm:prSet presAssocID="{82146B71-B328-4653-B1D5-1C3843B57ABC}" presName="quadrant2" presStyleLbl="node1" presStyleIdx="1" presStyleCnt="4">
        <dgm:presLayoutVars>
          <dgm:chMax val="1"/>
          <dgm:bulletEnabled val="1"/>
        </dgm:presLayoutVars>
      </dgm:prSet>
      <dgm:spPr/>
    </dgm:pt>
    <dgm:pt modelId="{E7A0CB75-E242-44BD-B87F-CAA6AB8B0378}" type="pres">
      <dgm:prSet presAssocID="{82146B71-B328-4653-B1D5-1C3843B57ABC}" presName="quadrant3" presStyleLbl="node1" presStyleIdx="2" presStyleCnt="4">
        <dgm:presLayoutVars>
          <dgm:chMax val="1"/>
          <dgm:bulletEnabled val="1"/>
        </dgm:presLayoutVars>
      </dgm:prSet>
      <dgm:spPr/>
    </dgm:pt>
    <dgm:pt modelId="{6CD74F0E-1E20-4A58-B4A2-A95FB15BA09C}" type="pres">
      <dgm:prSet presAssocID="{82146B71-B328-4653-B1D5-1C3843B57ABC}" presName="quadrant4" presStyleLbl="node1" presStyleIdx="3" presStyleCnt="4">
        <dgm:presLayoutVars>
          <dgm:chMax val="1"/>
          <dgm:bulletEnabled val="1"/>
        </dgm:presLayoutVars>
      </dgm:prSet>
      <dgm:spPr/>
    </dgm:pt>
    <dgm:pt modelId="{EF99E8EB-4398-4FF2-9E52-4C63C94CD20F}" type="pres">
      <dgm:prSet presAssocID="{82146B71-B328-4653-B1D5-1C3843B57ABC}" presName="quadrantPlaceholder" presStyleCnt="0"/>
      <dgm:spPr/>
    </dgm:pt>
    <dgm:pt modelId="{C464ACF6-BA48-47BD-9E9C-5854D8936FCA}" type="pres">
      <dgm:prSet presAssocID="{82146B71-B328-4653-B1D5-1C3843B57ABC}" presName="center1" presStyleLbl="fgShp" presStyleIdx="0" presStyleCnt="2" custScaleX="191821" custScaleY="191821" custLinFactNeighborX="-1895" custLinFactNeighborY="8929"/>
      <dgm:spPr/>
    </dgm:pt>
    <dgm:pt modelId="{1C28B5C0-46E5-4AF0-82BB-B4095C580EF5}" type="pres">
      <dgm:prSet presAssocID="{82146B71-B328-4653-B1D5-1C3843B57ABC}" presName="center2" presStyleLbl="fgShp" presStyleIdx="1" presStyleCnt="2" custScaleX="191821" custScaleY="191821" custLinFactNeighborY="-19231"/>
      <dgm:spPr/>
    </dgm:pt>
  </dgm:ptLst>
  <dgm:cxnLst>
    <dgm:cxn modelId="{1A1DFE06-6D48-49C7-BC4F-616FC0BBDB04}" type="presOf" srcId="{82146B71-B328-4653-B1D5-1C3843B57ABC}" destId="{1E8CD0CD-AD51-4EA1-8989-3012D4A5F6F7}" srcOrd="0" destOrd="0" presId="urn:microsoft.com/office/officeart/2005/8/layout/cycle4"/>
    <dgm:cxn modelId="{66389709-6993-4698-85E5-E884504E53D2}" type="presOf" srcId="{3385D64F-1660-4277-83D5-12CFCD87F4A3}" destId="{FDA991CB-9321-4F1F-9C9F-62D05FAB118F}" srcOrd="0" destOrd="0" presId="urn:microsoft.com/office/officeart/2005/8/layout/cycle4"/>
    <dgm:cxn modelId="{73ABB71D-1E5B-4AE2-91E7-AE120BE24446}" type="presOf" srcId="{958D7661-D732-41BB-B0B2-689D0180AB89}" destId="{BE88FC16-352E-4D4B-B55B-747DCDA8E4F2}" srcOrd="1" destOrd="0" presId="urn:microsoft.com/office/officeart/2005/8/layout/cycle4"/>
    <dgm:cxn modelId="{A8899B2A-71B1-41B1-9E77-1CA5B9F61A8C}" srcId="{26286CDD-F277-4765-BD05-53A5601BE2E5}" destId="{0E653150-8A55-402E-B07D-6FAE44F3B488}" srcOrd="0" destOrd="0" parTransId="{D939FEF5-0208-4849-899D-82D1859656F8}" sibTransId="{846D3405-CB57-4AE1-9D8A-939F0C2A1004}"/>
    <dgm:cxn modelId="{7B850D2F-B4BE-4D94-8468-B7C0FA02E813}" srcId="{A4604A0D-5637-4E91-9C8F-CA0733220362}" destId="{DFB2CE54-69D9-4837-B3B2-045F834A041A}" srcOrd="0" destOrd="0" parTransId="{CF80DD00-6647-45CF-902A-BF47B8F158A3}" sibTransId="{C3311345-9C31-4232-8A5E-44535613E16B}"/>
    <dgm:cxn modelId="{86902B35-F718-45C6-9232-151760740D64}" srcId="{020E630E-C518-4BE5-A8A5-3D1D315F9ED2}" destId="{958D7661-D732-41BB-B0B2-689D0180AB89}" srcOrd="0" destOrd="0" parTransId="{B5769E30-660B-4076-A948-EBF4A0F4A080}" sibTransId="{F8644DA7-1821-485F-BDB5-C37E6874FF4B}"/>
    <dgm:cxn modelId="{ADBA2142-1B2E-4682-9B86-67E3BC50E601}" type="presOf" srcId="{3385D64F-1660-4277-83D5-12CFCD87F4A3}" destId="{2A0B95A3-C784-4AC8-AFF7-7F85048C5221}" srcOrd="1" destOrd="0" presId="urn:microsoft.com/office/officeart/2005/8/layout/cycle4"/>
    <dgm:cxn modelId="{88905E45-3840-451E-AF08-562DB3B9756C}" srcId="{82146B71-B328-4653-B1D5-1C3843B57ABC}" destId="{26286CDD-F277-4765-BD05-53A5601BE2E5}" srcOrd="1" destOrd="0" parTransId="{003B6BF3-D580-4FB1-AFB2-F55708AB1EE1}" sibTransId="{183963A1-C13C-4B4B-9360-679874EBDF0C}"/>
    <dgm:cxn modelId="{F6C63D5A-2978-409A-B5E9-5A6F0DEF4886}" srcId="{FBDC667D-CBFC-45DA-A39C-260B3BE999B7}" destId="{3385D64F-1660-4277-83D5-12CFCD87F4A3}" srcOrd="0" destOrd="0" parTransId="{572A2A7A-04B3-4AFD-9047-C63E951155EC}" sibTransId="{67975DBD-5B6D-4F3D-B03A-CA8A89AA2F89}"/>
    <dgm:cxn modelId="{0DAE5762-D90C-4EAE-A24D-BD181574AD30}" type="presOf" srcId="{958D7661-D732-41BB-B0B2-689D0180AB89}" destId="{AFC9BA6A-A0B9-4D85-AF48-1DB03784B6A5}" srcOrd="0" destOrd="0" presId="urn:microsoft.com/office/officeart/2005/8/layout/cycle4"/>
    <dgm:cxn modelId="{3E860B69-3FDB-4403-BBA5-A9DFF57FB508}" type="presOf" srcId="{26286CDD-F277-4765-BD05-53A5601BE2E5}" destId="{A6C8BB5A-420B-460B-ADF2-528003A3FC62}" srcOrd="0" destOrd="0" presId="urn:microsoft.com/office/officeart/2005/8/layout/cycle4"/>
    <dgm:cxn modelId="{C055576D-DB02-4BC2-8BE9-F88C79C87101}" srcId="{82146B71-B328-4653-B1D5-1C3843B57ABC}" destId="{020E630E-C518-4BE5-A8A5-3D1D315F9ED2}" srcOrd="0" destOrd="0" parTransId="{18103EE1-6456-4233-87DD-87B45FEC81CE}" sibTransId="{6D81B0E0-46E1-43C0-ABAB-685A6D19E976}"/>
    <dgm:cxn modelId="{B8325E8A-1D49-4956-804B-75FDA81A2C78}" type="presOf" srcId="{A4604A0D-5637-4E91-9C8F-CA0733220362}" destId="{E7A0CB75-E242-44BD-B87F-CAA6AB8B0378}" srcOrd="0" destOrd="0" presId="urn:microsoft.com/office/officeart/2005/8/layout/cycle4"/>
    <dgm:cxn modelId="{EFEBAF9B-904B-4FF0-AD26-9E2F6661077A}" type="presOf" srcId="{FBDC667D-CBFC-45DA-A39C-260B3BE999B7}" destId="{6CD74F0E-1E20-4A58-B4A2-A95FB15BA09C}" srcOrd="0" destOrd="0" presId="urn:microsoft.com/office/officeart/2005/8/layout/cycle4"/>
    <dgm:cxn modelId="{A8D73DBF-469E-4CE0-BAEF-6173839DB86A}" type="presOf" srcId="{020E630E-C518-4BE5-A8A5-3D1D315F9ED2}" destId="{41B55C67-8BED-4E78-8D0A-292E3D85CD3D}" srcOrd="0" destOrd="0" presId="urn:microsoft.com/office/officeart/2005/8/layout/cycle4"/>
    <dgm:cxn modelId="{5D52E5C4-16B8-46E1-9776-5EFDD2451F0F}" type="presOf" srcId="{DFB2CE54-69D9-4837-B3B2-045F834A041A}" destId="{CB1F98B7-95A0-46B3-993A-49E87474D255}" srcOrd="1" destOrd="0" presId="urn:microsoft.com/office/officeart/2005/8/layout/cycle4"/>
    <dgm:cxn modelId="{526FD7CF-1CF0-418E-A404-263D167D655C}" type="presOf" srcId="{0E653150-8A55-402E-B07D-6FAE44F3B488}" destId="{CEAAC9E7-6456-4710-9A04-A830833B8C4A}" srcOrd="0" destOrd="0" presId="urn:microsoft.com/office/officeart/2005/8/layout/cycle4"/>
    <dgm:cxn modelId="{B05D13E9-72E1-4802-B285-8C845073A5AE}" type="presOf" srcId="{0E653150-8A55-402E-B07D-6FAE44F3B488}" destId="{15325B35-10DD-4668-B926-604CB1AAE3A1}" srcOrd="1" destOrd="0" presId="urn:microsoft.com/office/officeart/2005/8/layout/cycle4"/>
    <dgm:cxn modelId="{46C69FEF-3C59-45DE-AAF0-AF6C801C4C0E}" srcId="{82146B71-B328-4653-B1D5-1C3843B57ABC}" destId="{A4604A0D-5637-4E91-9C8F-CA0733220362}" srcOrd="2" destOrd="0" parTransId="{BCAC2B93-67CA-48A5-90A1-22AA096F79EC}" sibTransId="{67D7D8F9-F297-4DC8-AD66-5C70D5B682B3}"/>
    <dgm:cxn modelId="{CBA098F2-A9E9-4EFF-9E77-80FF5EE6C9AA}" srcId="{82146B71-B328-4653-B1D5-1C3843B57ABC}" destId="{FBDC667D-CBFC-45DA-A39C-260B3BE999B7}" srcOrd="3" destOrd="0" parTransId="{7B8208F7-69DE-4019-A6F0-45E35D3B1125}" sibTransId="{0685AACB-9188-46CB-975A-4987E69EAF4C}"/>
    <dgm:cxn modelId="{413D0AF3-8E24-409C-8808-C0C29EC32C6F}" type="presOf" srcId="{DFB2CE54-69D9-4837-B3B2-045F834A041A}" destId="{5E48B87A-3466-4718-BBA0-D1CC50C405E0}" srcOrd="0" destOrd="0" presId="urn:microsoft.com/office/officeart/2005/8/layout/cycle4"/>
    <dgm:cxn modelId="{6FD86191-1115-417D-A2A6-080B2BD7B790}" type="presParOf" srcId="{1E8CD0CD-AD51-4EA1-8989-3012D4A5F6F7}" destId="{2D3DA569-D550-455F-976F-F7E8445E2158}" srcOrd="0" destOrd="0" presId="urn:microsoft.com/office/officeart/2005/8/layout/cycle4"/>
    <dgm:cxn modelId="{60D7C871-09C5-4991-AAB7-1E28ED0E0AC0}" type="presParOf" srcId="{2D3DA569-D550-455F-976F-F7E8445E2158}" destId="{932ECEBC-4D03-4D61-8A96-A46813CF3698}" srcOrd="0" destOrd="0" presId="urn:microsoft.com/office/officeart/2005/8/layout/cycle4"/>
    <dgm:cxn modelId="{BD9AD58F-750D-4818-AD98-9289F3AEF5F0}" type="presParOf" srcId="{932ECEBC-4D03-4D61-8A96-A46813CF3698}" destId="{AFC9BA6A-A0B9-4D85-AF48-1DB03784B6A5}" srcOrd="0" destOrd="0" presId="urn:microsoft.com/office/officeart/2005/8/layout/cycle4"/>
    <dgm:cxn modelId="{F3A2D721-4BF6-40BA-9C2F-D554EBD818D2}" type="presParOf" srcId="{932ECEBC-4D03-4D61-8A96-A46813CF3698}" destId="{BE88FC16-352E-4D4B-B55B-747DCDA8E4F2}" srcOrd="1" destOrd="0" presId="urn:microsoft.com/office/officeart/2005/8/layout/cycle4"/>
    <dgm:cxn modelId="{3B4DA23D-7D34-4BD8-A6C6-302B5B0EE1C5}" type="presParOf" srcId="{2D3DA569-D550-455F-976F-F7E8445E2158}" destId="{8B1A2F11-B87B-4159-95BF-BC0EF3CDBA7B}" srcOrd="1" destOrd="0" presId="urn:microsoft.com/office/officeart/2005/8/layout/cycle4"/>
    <dgm:cxn modelId="{0DAC07AF-3CBD-4BF3-A2DF-E67936896716}" type="presParOf" srcId="{8B1A2F11-B87B-4159-95BF-BC0EF3CDBA7B}" destId="{CEAAC9E7-6456-4710-9A04-A830833B8C4A}" srcOrd="0" destOrd="0" presId="urn:microsoft.com/office/officeart/2005/8/layout/cycle4"/>
    <dgm:cxn modelId="{8CCEA266-E8EC-4794-A4FF-1A1874B9A56E}" type="presParOf" srcId="{8B1A2F11-B87B-4159-95BF-BC0EF3CDBA7B}" destId="{15325B35-10DD-4668-B926-604CB1AAE3A1}" srcOrd="1" destOrd="0" presId="urn:microsoft.com/office/officeart/2005/8/layout/cycle4"/>
    <dgm:cxn modelId="{F663781A-171B-4210-B462-1CCB08943796}" type="presParOf" srcId="{2D3DA569-D550-455F-976F-F7E8445E2158}" destId="{6DDF338E-44F4-4498-AE1F-7560129D5297}" srcOrd="2" destOrd="0" presId="urn:microsoft.com/office/officeart/2005/8/layout/cycle4"/>
    <dgm:cxn modelId="{AE102E7C-77FA-4A66-B2F8-72A493BBF9C1}" type="presParOf" srcId="{6DDF338E-44F4-4498-AE1F-7560129D5297}" destId="{5E48B87A-3466-4718-BBA0-D1CC50C405E0}" srcOrd="0" destOrd="0" presId="urn:microsoft.com/office/officeart/2005/8/layout/cycle4"/>
    <dgm:cxn modelId="{717B4C2C-7587-4EF1-8219-B2EC50B42DD0}" type="presParOf" srcId="{6DDF338E-44F4-4498-AE1F-7560129D5297}" destId="{CB1F98B7-95A0-46B3-993A-49E87474D255}" srcOrd="1" destOrd="0" presId="urn:microsoft.com/office/officeart/2005/8/layout/cycle4"/>
    <dgm:cxn modelId="{46F9A5A0-040F-4C25-816D-E0091404E5BC}" type="presParOf" srcId="{2D3DA569-D550-455F-976F-F7E8445E2158}" destId="{630BC238-10F8-45F4-A8CC-CE97C9D00224}" srcOrd="3" destOrd="0" presId="urn:microsoft.com/office/officeart/2005/8/layout/cycle4"/>
    <dgm:cxn modelId="{ACE06586-A445-4AC4-B66E-0E10D8867136}" type="presParOf" srcId="{630BC238-10F8-45F4-A8CC-CE97C9D00224}" destId="{FDA991CB-9321-4F1F-9C9F-62D05FAB118F}" srcOrd="0" destOrd="0" presId="urn:microsoft.com/office/officeart/2005/8/layout/cycle4"/>
    <dgm:cxn modelId="{E456AE73-A090-4FA2-9377-09734238D2D9}" type="presParOf" srcId="{630BC238-10F8-45F4-A8CC-CE97C9D00224}" destId="{2A0B95A3-C784-4AC8-AFF7-7F85048C5221}" srcOrd="1" destOrd="0" presId="urn:microsoft.com/office/officeart/2005/8/layout/cycle4"/>
    <dgm:cxn modelId="{D6AD15C6-E422-43F6-9635-BC2DD7A05D0B}" type="presParOf" srcId="{2D3DA569-D550-455F-976F-F7E8445E2158}" destId="{7D7646B8-74FF-4D65-A1AD-DFD65AF83CD4}" srcOrd="4" destOrd="0" presId="urn:microsoft.com/office/officeart/2005/8/layout/cycle4"/>
    <dgm:cxn modelId="{900904D7-2A06-4B8F-B3D8-B6DF808D0BEC}" type="presParOf" srcId="{1E8CD0CD-AD51-4EA1-8989-3012D4A5F6F7}" destId="{CACD8BA6-C5A0-49B7-B546-648C7DFF92BB}" srcOrd="1" destOrd="0" presId="urn:microsoft.com/office/officeart/2005/8/layout/cycle4"/>
    <dgm:cxn modelId="{1732B021-9E74-4306-A950-E0E43A8EBB68}" type="presParOf" srcId="{CACD8BA6-C5A0-49B7-B546-648C7DFF92BB}" destId="{41B55C67-8BED-4E78-8D0A-292E3D85CD3D}" srcOrd="0" destOrd="0" presId="urn:microsoft.com/office/officeart/2005/8/layout/cycle4"/>
    <dgm:cxn modelId="{80163100-F4A4-4333-A6CE-42CC3CA1AB55}" type="presParOf" srcId="{CACD8BA6-C5A0-49B7-B546-648C7DFF92BB}" destId="{A6C8BB5A-420B-460B-ADF2-528003A3FC62}" srcOrd="1" destOrd="0" presId="urn:microsoft.com/office/officeart/2005/8/layout/cycle4"/>
    <dgm:cxn modelId="{31E71938-9D43-4D6A-9D7D-D0434140CA57}" type="presParOf" srcId="{CACD8BA6-C5A0-49B7-B546-648C7DFF92BB}" destId="{E7A0CB75-E242-44BD-B87F-CAA6AB8B0378}" srcOrd="2" destOrd="0" presId="urn:microsoft.com/office/officeart/2005/8/layout/cycle4"/>
    <dgm:cxn modelId="{13292DDD-8D93-4ACC-93E3-39D613996DD3}" type="presParOf" srcId="{CACD8BA6-C5A0-49B7-B546-648C7DFF92BB}" destId="{6CD74F0E-1E20-4A58-B4A2-A95FB15BA09C}" srcOrd="3" destOrd="0" presId="urn:microsoft.com/office/officeart/2005/8/layout/cycle4"/>
    <dgm:cxn modelId="{F46CA21C-552B-4CA1-B6E8-AA365CB33BFC}" type="presParOf" srcId="{CACD8BA6-C5A0-49B7-B546-648C7DFF92BB}" destId="{EF99E8EB-4398-4FF2-9E52-4C63C94CD20F}" srcOrd="4" destOrd="0" presId="urn:microsoft.com/office/officeart/2005/8/layout/cycle4"/>
    <dgm:cxn modelId="{424DAECE-C3E4-40D1-90D4-7FA7188FC81B}" type="presParOf" srcId="{1E8CD0CD-AD51-4EA1-8989-3012D4A5F6F7}" destId="{C464ACF6-BA48-47BD-9E9C-5854D8936FCA}" srcOrd="2" destOrd="0" presId="urn:microsoft.com/office/officeart/2005/8/layout/cycle4"/>
    <dgm:cxn modelId="{4E866100-4AA3-4AD0-9DD1-8301531A5638}" type="presParOf" srcId="{1E8CD0CD-AD51-4EA1-8989-3012D4A5F6F7}" destId="{1C28B5C0-46E5-4AF0-82BB-B4095C580EF5}" srcOrd="3" destOrd="0" presId="urn:microsoft.com/office/officeart/2005/8/layout/cycle4"/>
  </dgm:cxnLst>
  <dgm:bg>
    <a:effectLst>
      <a:outerShdw blurRad="50800" dist="50800" dir="5400000" algn="ctr" rotWithShape="0">
        <a:schemeClr val="accent3">
          <a:alpha val="0"/>
        </a:schemeClr>
      </a:outerShdw>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5A70884-BB79-483A-944A-ABFF8FF202F8}" type="doc">
      <dgm:prSet loTypeId="urn:microsoft.com/office/officeart/2005/8/layout/pList2" loCatId="list" qsTypeId="urn:microsoft.com/office/officeart/2005/8/quickstyle/simple1" qsCatId="simple" csTypeId="urn:microsoft.com/office/officeart/2005/8/colors/colorful2" csCatId="colorful" phldr="1"/>
      <dgm:spPr/>
    </dgm:pt>
    <dgm:pt modelId="{EBCC95B4-A4DC-42CA-9F29-2CFAE2A22BDC}">
      <dgm:prSet phldrT="[Text]" custT="1"/>
      <dgm:spPr/>
      <dgm:t>
        <a:bodyPr/>
        <a:lstStyle/>
        <a:p>
          <a:pPr algn="l">
            <a:buNone/>
          </a:pPr>
          <a:r>
            <a:rPr lang="en-GB" sz="1300" b="1">
              <a:solidFill>
                <a:schemeClr val="bg1"/>
              </a:solidFill>
            </a:rPr>
            <a:t>HOUSTON</a:t>
          </a:r>
          <a:br>
            <a:rPr lang="en-GB" sz="1300" b="1">
              <a:solidFill>
                <a:schemeClr val="bg1"/>
              </a:solidFill>
            </a:rPr>
          </a:br>
          <a:r>
            <a:rPr lang="en-GB" sz="1300" b="1">
              <a:solidFill>
                <a:schemeClr val="bg1"/>
              </a:solidFill>
            </a:rPr>
            <a:t>USA</a:t>
          </a:r>
        </a:p>
        <a:p>
          <a:pPr algn="l">
            <a:buNone/>
          </a:pPr>
          <a:r>
            <a:rPr lang="en-GB" sz="1300" b="0">
              <a:solidFill>
                <a:schemeClr val="bg1"/>
              </a:solidFill>
            </a:rPr>
            <a:t>Subsea Controls Centre of Excellence</a:t>
          </a:r>
          <a:br>
            <a:rPr lang="en-GB" sz="1200" b="0">
              <a:solidFill>
                <a:schemeClr val="bg1"/>
              </a:solidFill>
            </a:rPr>
          </a:br>
          <a:br>
            <a:rPr lang="en-GB" sz="1200" b="0">
              <a:solidFill>
                <a:schemeClr val="bg1"/>
              </a:solidFill>
            </a:rPr>
          </a:br>
          <a:r>
            <a:rPr lang="en-GB" sz="1000">
              <a:solidFill>
                <a:schemeClr val="bg1"/>
              </a:solidFill>
            </a:rPr>
            <a:t>Office: 2,657 sqm</a:t>
          </a:r>
          <a:br>
            <a:rPr lang="en-GB" sz="1000">
              <a:solidFill>
                <a:schemeClr val="bg1"/>
              </a:solidFill>
            </a:rPr>
          </a:br>
          <a:r>
            <a:rPr lang="en-GB" sz="1000">
              <a:solidFill>
                <a:schemeClr val="bg1"/>
              </a:solidFill>
            </a:rPr>
            <a:t>Shop Space: 2879 sqm</a:t>
          </a:r>
          <a:br>
            <a:rPr lang="en-GB" sz="1000">
              <a:solidFill>
                <a:schemeClr val="bg1"/>
              </a:solidFill>
            </a:rPr>
          </a:br>
          <a:r>
            <a:rPr lang="en-GB" sz="1000">
              <a:solidFill>
                <a:schemeClr val="bg1"/>
              </a:solidFill>
            </a:rPr>
            <a:t>Warehouse: 376 sqm</a:t>
          </a:r>
          <a:br>
            <a:rPr lang="en-GB" sz="1000">
              <a:solidFill>
                <a:schemeClr val="bg1"/>
              </a:solidFill>
            </a:rPr>
          </a:br>
          <a:r>
            <a:rPr lang="en-GB" sz="1000">
              <a:solidFill>
                <a:schemeClr val="bg1"/>
              </a:solidFill>
            </a:rPr>
            <a:t>External Yard: 420 sqm</a:t>
          </a:r>
          <a:br>
            <a:rPr lang="en-GB" sz="1000">
              <a:solidFill>
                <a:schemeClr val="bg1"/>
              </a:solidFill>
            </a:rPr>
          </a:br>
          <a:r>
            <a:rPr lang="en-GB" sz="1000">
              <a:solidFill>
                <a:schemeClr val="bg1"/>
              </a:solidFill>
            </a:rPr>
            <a:t>Cranes: 3 ton crane (1), 5 ton crane (4</a:t>
          </a:r>
          <a:endParaRPr lang="en-GB" sz="1200" b="0"/>
        </a:p>
      </dgm:t>
    </dgm:pt>
    <dgm:pt modelId="{8697B935-9FAC-42AA-9E41-CC639EB507AD}" type="parTrans" cxnId="{1A7E564B-0084-4208-8517-65FCC98FE9D8}">
      <dgm:prSet/>
      <dgm:spPr/>
      <dgm:t>
        <a:bodyPr/>
        <a:lstStyle/>
        <a:p>
          <a:pPr algn="l"/>
          <a:endParaRPr lang="en-GB"/>
        </a:p>
      </dgm:t>
    </dgm:pt>
    <dgm:pt modelId="{85A7192C-7292-4F89-AE1A-5290A42A64F4}" type="sibTrans" cxnId="{1A7E564B-0084-4208-8517-65FCC98FE9D8}">
      <dgm:prSet/>
      <dgm:spPr/>
      <dgm:t>
        <a:bodyPr/>
        <a:lstStyle/>
        <a:p>
          <a:pPr algn="l"/>
          <a:endParaRPr lang="en-GB"/>
        </a:p>
      </dgm:t>
    </dgm:pt>
    <dgm:pt modelId="{9F028FF2-EEDD-4DFF-B050-63EF7FB924C0}" type="pres">
      <dgm:prSet presAssocID="{05A70884-BB79-483A-944A-ABFF8FF202F8}" presName="Name0" presStyleCnt="0">
        <dgm:presLayoutVars>
          <dgm:dir/>
          <dgm:resizeHandles val="exact"/>
        </dgm:presLayoutVars>
      </dgm:prSet>
      <dgm:spPr/>
    </dgm:pt>
    <dgm:pt modelId="{8F20D4F4-DC55-449A-AACF-618ECF034896}" type="pres">
      <dgm:prSet presAssocID="{05A70884-BB79-483A-944A-ABFF8FF202F8}" presName="bkgdShp" presStyleLbl="alignAccFollowNode1" presStyleIdx="0" presStyleCnt="1"/>
      <dgm:spPr/>
    </dgm:pt>
    <dgm:pt modelId="{0AA0FA8A-BC17-4A74-8803-342F14384046}" type="pres">
      <dgm:prSet presAssocID="{05A70884-BB79-483A-944A-ABFF8FF202F8}" presName="linComp" presStyleCnt="0"/>
      <dgm:spPr/>
    </dgm:pt>
    <dgm:pt modelId="{2172E01A-A697-4D45-9820-6CCE5F36DAC5}" type="pres">
      <dgm:prSet presAssocID="{EBCC95B4-A4DC-42CA-9F29-2CFAE2A22BDC}" presName="compNode" presStyleCnt="0"/>
      <dgm:spPr/>
    </dgm:pt>
    <dgm:pt modelId="{41E77B83-B4E9-49A8-A4C6-2CA398274DD5}" type="pres">
      <dgm:prSet presAssocID="{EBCC95B4-A4DC-42CA-9F29-2CFAE2A22BDC}" presName="node" presStyleLbl="node1" presStyleIdx="0" presStyleCnt="1">
        <dgm:presLayoutVars>
          <dgm:bulletEnabled val="1"/>
        </dgm:presLayoutVars>
      </dgm:prSet>
      <dgm:spPr/>
    </dgm:pt>
    <dgm:pt modelId="{DD8711C7-5C07-451C-87A3-9AEC126E132A}" type="pres">
      <dgm:prSet presAssocID="{EBCC95B4-A4DC-42CA-9F29-2CFAE2A22BDC}" presName="invisiNode" presStyleLbl="node1" presStyleIdx="0" presStyleCnt="1"/>
      <dgm:spPr/>
    </dgm:pt>
    <dgm:pt modelId="{2B493878-10B4-4328-A7E9-5273B715408A}" type="pres">
      <dgm:prSet presAssocID="{EBCC95B4-A4DC-42CA-9F29-2CFAE2A22BDC}" presName="imagNode" presStyleLbl="fg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1517F836-F35D-4AEF-B466-8EC1ACED2FB4}" type="presOf" srcId="{05A70884-BB79-483A-944A-ABFF8FF202F8}" destId="{9F028FF2-EEDD-4DFF-B050-63EF7FB924C0}" srcOrd="0" destOrd="0" presId="urn:microsoft.com/office/officeart/2005/8/layout/pList2"/>
    <dgm:cxn modelId="{1A7E564B-0084-4208-8517-65FCC98FE9D8}" srcId="{05A70884-BB79-483A-944A-ABFF8FF202F8}" destId="{EBCC95B4-A4DC-42CA-9F29-2CFAE2A22BDC}" srcOrd="0" destOrd="0" parTransId="{8697B935-9FAC-42AA-9E41-CC639EB507AD}" sibTransId="{85A7192C-7292-4F89-AE1A-5290A42A64F4}"/>
    <dgm:cxn modelId="{80DFADB8-5607-4C78-B4A5-3568319A6D3B}" type="presOf" srcId="{EBCC95B4-A4DC-42CA-9F29-2CFAE2A22BDC}" destId="{41E77B83-B4E9-49A8-A4C6-2CA398274DD5}" srcOrd="0" destOrd="0" presId="urn:microsoft.com/office/officeart/2005/8/layout/pList2"/>
    <dgm:cxn modelId="{706067CE-D12B-497A-A726-F8877CD01635}" type="presParOf" srcId="{9F028FF2-EEDD-4DFF-B050-63EF7FB924C0}" destId="{8F20D4F4-DC55-449A-AACF-618ECF034896}" srcOrd="0" destOrd="0" presId="urn:microsoft.com/office/officeart/2005/8/layout/pList2"/>
    <dgm:cxn modelId="{3ACAF1F5-3160-4EBB-A339-213B0367AA1F}" type="presParOf" srcId="{9F028FF2-EEDD-4DFF-B050-63EF7FB924C0}" destId="{0AA0FA8A-BC17-4A74-8803-342F14384046}" srcOrd="1" destOrd="0" presId="urn:microsoft.com/office/officeart/2005/8/layout/pList2"/>
    <dgm:cxn modelId="{EB944885-322E-4DB6-9A59-D14A58E40D78}" type="presParOf" srcId="{0AA0FA8A-BC17-4A74-8803-342F14384046}" destId="{2172E01A-A697-4D45-9820-6CCE5F36DAC5}" srcOrd="0" destOrd="0" presId="urn:microsoft.com/office/officeart/2005/8/layout/pList2"/>
    <dgm:cxn modelId="{A5F5E561-86A5-45AB-97C1-A6031AEE34B8}" type="presParOf" srcId="{2172E01A-A697-4D45-9820-6CCE5F36DAC5}" destId="{41E77B83-B4E9-49A8-A4C6-2CA398274DD5}" srcOrd="0" destOrd="0" presId="urn:microsoft.com/office/officeart/2005/8/layout/pList2"/>
    <dgm:cxn modelId="{DD4D822B-4109-4F7A-8DC4-415FADD09902}" type="presParOf" srcId="{2172E01A-A697-4D45-9820-6CCE5F36DAC5}" destId="{DD8711C7-5C07-451C-87A3-9AEC126E132A}" srcOrd="1" destOrd="0" presId="urn:microsoft.com/office/officeart/2005/8/layout/pList2"/>
    <dgm:cxn modelId="{0CB2F65E-EE3D-4774-8377-F3FF0BE25EB8}" type="presParOf" srcId="{2172E01A-A697-4D45-9820-6CCE5F36DAC5}" destId="{2B493878-10B4-4328-A7E9-5273B715408A}" srcOrd="2" destOrd="0" presId="urn:microsoft.com/office/officeart/2005/8/layout/p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5A70884-BB79-483A-944A-ABFF8FF202F8}" type="doc">
      <dgm:prSet loTypeId="urn:microsoft.com/office/officeart/2005/8/layout/pList2" loCatId="list" qsTypeId="urn:microsoft.com/office/officeart/2005/8/quickstyle/simple1" qsCatId="simple" csTypeId="urn:microsoft.com/office/officeart/2005/8/colors/colorful2" csCatId="colorful" phldr="1"/>
      <dgm:spPr/>
      <dgm:t>
        <a:bodyPr/>
        <a:lstStyle/>
        <a:p>
          <a:endParaRPr lang="en-GB"/>
        </a:p>
      </dgm:t>
    </dgm:pt>
    <dgm:pt modelId="{929DDF6B-4B77-458A-A165-74305E7EB105}">
      <dgm:prSet custT="1"/>
      <dgm:spPr/>
      <dgm:t>
        <a:bodyPr/>
        <a:lstStyle/>
        <a:p>
          <a:pPr>
            <a:buNone/>
          </a:pPr>
          <a:r>
            <a:rPr lang="en-GB" sz="1300" b="1">
              <a:solidFill>
                <a:schemeClr val="bg1"/>
              </a:solidFill>
            </a:rPr>
            <a:t>MOSEIDVEIEN FACILITY</a:t>
          </a:r>
          <a:br>
            <a:rPr lang="en-GB" sz="1300" b="1">
              <a:solidFill>
                <a:schemeClr val="bg1"/>
              </a:solidFill>
            </a:rPr>
          </a:br>
          <a:r>
            <a:rPr lang="en-GB" sz="1300" b="1">
              <a:solidFill>
                <a:schemeClr val="bg1"/>
              </a:solidFill>
            </a:rPr>
            <a:t>STAVANGER</a:t>
          </a:r>
          <a:br>
            <a:rPr lang="en-GB" sz="1300" b="1">
              <a:solidFill>
                <a:schemeClr val="bg1"/>
              </a:solidFill>
            </a:rPr>
          </a:br>
          <a:endParaRPr lang="en-GB" sz="1300" b="1">
            <a:solidFill>
              <a:schemeClr val="bg1"/>
            </a:solidFill>
          </a:endParaRPr>
        </a:p>
        <a:p>
          <a:pPr>
            <a:buNone/>
          </a:pPr>
          <a:r>
            <a:rPr lang="en-GB" sz="1300" b="0">
              <a:solidFill>
                <a:schemeClr val="bg1"/>
              </a:solidFill>
            </a:rPr>
            <a:t>Design and Manufacture of Subsea Technologies and Manufacture and Rental of Production Equipment</a:t>
          </a:r>
          <a:br>
            <a:rPr lang="en-GB" sz="1200" b="0">
              <a:solidFill>
                <a:schemeClr val="bg1"/>
              </a:solidFill>
            </a:rPr>
          </a:br>
          <a:endParaRPr lang="en-GB" sz="1200" b="0" dirty="0">
            <a:solidFill>
              <a:schemeClr val="bg1"/>
            </a:solidFill>
          </a:endParaRPr>
        </a:p>
      </dgm:t>
    </dgm:pt>
    <dgm:pt modelId="{92C9CA4A-FB17-4923-93BD-289A3258A442}" type="parTrans" cxnId="{6F8DABDE-093E-4458-8D58-2CD0E7479C99}">
      <dgm:prSet/>
      <dgm:spPr/>
      <dgm:t>
        <a:bodyPr/>
        <a:lstStyle/>
        <a:p>
          <a:endParaRPr lang="en-GB"/>
        </a:p>
      </dgm:t>
    </dgm:pt>
    <dgm:pt modelId="{5365CF11-3773-4A6E-AE02-CE7846E4EF5F}" type="sibTrans" cxnId="{6F8DABDE-093E-4458-8D58-2CD0E7479C99}">
      <dgm:prSet/>
      <dgm:spPr/>
      <dgm:t>
        <a:bodyPr/>
        <a:lstStyle/>
        <a:p>
          <a:endParaRPr lang="en-GB"/>
        </a:p>
      </dgm:t>
    </dgm:pt>
    <dgm:pt modelId="{3783F091-173D-43C0-BB50-F3D6D178AECC}">
      <dgm:prSet custT="1"/>
      <dgm:spPr/>
      <dgm:t>
        <a:bodyPr/>
        <a:lstStyle/>
        <a:p>
          <a:pPr>
            <a:buNone/>
          </a:pPr>
          <a:r>
            <a:rPr lang="en-GB" sz="1000">
              <a:solidFill>
                <a:schemeClr val="bg1"/>
              </a:solidFill>
            </a:rPr>
            <a:t>Office: 2,239 sqm </a:t>
          </a:r>
          <a:endParaRPr lang="en-GB" sz="1000" dirty="0">
            <a:solidFill>
              <a:schemeClr val="bg1"/>
            </a:solidFill>
          </a:endParaRPr>
        </a:p>
      </dgm:t>
    </dgm:pt>
    <dgm:pt modelId="{7C36767C-E9DD-4B84-A07E-0CBD8BA29C74}" type="parTrans" cxnId="{743249BE-D261-47E7-85B8-F36B90ECE6FE}">
      <dgm:prSet/>
      <dgm:spPr/>
      <dgm:t>
        <a:bodyPr/>
        <a:lstStyle/>
        <a:p>
          <a:endParaRPr lang="en-GB"/>
        </a:p>
      </dgm:t>
    </dgm:pt>
    <dgm:pt modelId="{AAF707BD-CB40-4779-A7C8-07783C15C8EF}" type="sibTrans" cxnId="{743249BE-D261-47E7-85B8-F36B90ECE6FE}">
      <dgm:prSet/>
      <dgm:spPr/>
      <dgm:t>
        <a:bodyPr/>
        <a:lstStyle/>
        <a:p>
          <a:endParaRPr lang="en-GB"/>
        </a:p>
      </dgm:t>
    </dgm:pt>
    <dgm:pt modelId="{00438E37-9A90-4425-84B0-8BD7EA4AC9E8}">
      <dgm:prSet custT="1"/>
      <dgm:spPr/>
      <dgm:t>
        <a:bodyPr/>
        <a:lstStyle/>
        <a:p>
          <a:pPr>
            <a:buNone/>
          </a:pPr>
          <a:r>
            <a:rPr lang="en-GB" sz="1000">
              <a:solidFill>
                <a:schemeClr val="bg1"/>
              </a:solidFill>
            </a:rPr>
            <a:t>Warehouse:  274 sqm</a:t>
          </a:r>
          <a:endParaRPr lang="en-GB" sz="1000" dirty="0">
            <a:solidFill>
              <a:schemeClr val="bg1"/>
            </a:solidFill>
          </a:endParaRPr>
        </a:p>
      </dgm:t>
    </dgm:pt>
    <dgm:pt modelId="{02A35A8E-B861-4DCD-A4FB-406A3970D268}" type="parTrans" cxnId="{637DC0E3-D986-45D6-AC91-C8DE92F17445}">
      <dgm:prSet/>
      <dgm:spPr/>
      <dgm:t>
        <a:bodyPr/>
        <a:lstStyle/>
        <a:p>
          <a:endParaRPr lang="en-GB"/>
        </a:p>
      </dgm:t>
    </dgm:pt>
    <dgm:pt modelId="{87CD6CCF-C63E-4732-8EFD-B9CF7594C4CE}" type="sibTrans" cxnId="{637DC0E3-D986-45D6-AC91-C8DE92F17445}">
      <dgm:prSet/>
      <dgm:spPr/>
      <dgm:t>
        <a:bodyPr/>
        <a:lstStyle/>
        <a:p>
          <a:endParaRPr lang="en-GB"/>
        </a:p>
      </dgm:t>
    </dgm:pt>
    <dgm:pt modelId="{BD2ED144-0EB0-448D-86CF-96A11475DA20}">
      <dgm:prSet custT="1"/>
      <dgm:spPr/>
      <dgm:t>
        <a:bodyPr/>
        <a:lstStyle/>
        <a:p>
          <a:pPr>
            <a:buNone/>
          </a:pPr>
          <a:r>
            <a:rPr lang="en-GB" sz="1000">
              <a:solidFill>
                <a:schemeClr val="bg1"/>
              </a:solidFill>
            </a:rPr>
            <a:t>Production: 1,440 sqm </a:t>
          </a:r>
          <a:endParaRPr lang="en-GB" sz="1000" dirty="0">
            <a:solidFill>
              <a:schemeClr val="bg1"/>
            </a:solidFill>
          </a:endParaRPr>
        </a:p>
      </dgm:t>
    </dgm:pt>
    <dgm:pt modelId="{259B800C-29A3-486F-8130-CA6392F255FA}" type="parTrans" cxnId="{5056B775-FEAA-4A7F-B82C-AC177E1DDEF3}">
      <dgm:prSet/>
      <dgm:spPr/>
      <dgm:t>
        <a:bodyPr/>
        <a:lstStyle/>
        <a:p>
          <a:endParaRPr lang="en-GB"/>
        </a:p>
      </dgm:t>
    </dgm:pt>
    <dgm:pt modelId="{84E318A4-5577-4870-93BB-B09C52AD083D}" type="sibTrans" cxnId="{5056B775-FEAA-4A7F-B82C-AC177E1DDEF3}">
      <dgm:prSet/>
      <dgm:spPr/>
      <dgm:t>
        <a:bodyPr/>
        <a:lstStyle/>
        <a:p>
          <a:endParaRPr lang="en-GB"/>
        </a:p>
      </dgm:t>
    </dgm:pt>
    <dgm:pt modelId="{4A6294DF-4220-448B-9059-5B4A0714CC9B}">
      <dgm:prSet custT="1"/>
      <dgm:spPr/>
      <dgm:t>
        <a:bodyPr/>
        <a:lstStyle/>
        <a:p>
          <a:pPr>
            <a:buNone/>
          </a:pPr>
          <a:r>
            <a:rPr lang="en-GB" sz="1000">
              <a:solidFill>
                <a:schemeClr val="bg1"/>
              </a:solidFill>
            </a:rPr>
            <a:t>Service laboratory: 1,253 sqm</a:t>
          </a:r>
          <a:endParaRPr lang="en-GB" sz="1000" dirty="0">
            <a:solidFill>
              <a:schemeClr val="bg1"/>
            </a:solidFill>
          </a:endParaRPr>
        </a:p>
      </dgm:t>
    </dgm:pt>
    <dgm:pt modelId="{BF73EF53-D89A-4089-B0DE-28B145892B8E}" type="parTrans" cxnId="{0EBBB467-EA7A-49FB-AC77-83CABA5EFAFC}">
      <dgm:prSet/>
      <dgm:spPr/>
      <dgm:t>
        <a:bodyPr/>
        <a:lstStyle/>
        <a:p>
          <a:endParaRPr lang="en-GB"/>
        </a:p>
      </dgm:t>
    </dgm:pt>
    <dgm:pt modelId="{3C2E5DD6-B657-41FD-8115-978588CB28D9}" type="sibTrans" cxnId="{0EBBB467-EA7A-49FB-AC77-83CABA5EFAFC}">
      <dgm:prSet/>
      <dgm:spPr/>
      <dgm:t>
        <a:bodyPr/>
        <a:lstStyle/>
        <a:p>
          <a:endParaRPr lang="en-GB"/>
        </a:p>
      </dgm:t>
    </dgm:pt>
    <dgm:pt modelId="{AA20603D-6E31-4129-9B3E-D1CB9C52DF74}">
      <dgm:prSet custT="1"/>
      <dgm:spPr/>
      <dgm:t>
        <a:bodyPr/>
        <a:lstStyle/>
        <a:p>
          <a:pPr>
            <a:buNone/>
          </a:pPr>
          <a:r>
            <a:rPr lang="en-GB" sz="1000">
              <a:solidFill>
                <a:schemeClr val="bg1"/>
              </a:solidFill>
            </a:rPr>
            <a:t>Test: 458 sqm </a:t>
          </a:r>
          <a:endParaRPr lang="en-GB" sz="1000" dirty="0">
            <a:solidFill>
              <a:schemeClr val="bg1"/>
            </a:solidFill>
          </a:endParaRPr>
        </a:p>
      </dgm:t>
    </dgm:pt>
    <dgm:pt modelId="{0FB83427-2C0D-4FFA-A502-8B529C8EC1E9}" type="parTrans" cxnId="{BEB59518-DDDE-4563-AE95-82DDF8AF1F0D}">
      <dgm:prSet/>
      <dgm:spPr/>
      <dgm:t>
        <a:bodyPr/>
        <a:lstStyle/>
        <a:p>
          <a:endParaRPr lang="en-GB"/>
        </a:p>
      </dgm:t>
    </dgm:pt>
    <dgm:pt modelId="{D52E5DA1-9870-4FDE-AAA1-DDCDBADE8D1D}" type="sibTrans" cxnId="{BEB59518-DDDE-4563-AE95-82DDF8AF1F0D}">
      <dgm:prSet/>
      <dgm:spPr/>
      <dgm:t>
        <a:bodyPr/>
        <a:lstStyle/>
        <a:p>
          <a:endParaRPr lang="en-GB"/>
        </a:p>
      </dgm:t>
    </dgm:pt>
    <dgm:pt modelId="{99104283-36FA-43F2-93DE-C378BE5B37DF}">
      <dgm:prSet custT="1"/>
      <dgm:spPr/>
      <dgm:t>
        <a:bodyPr/>
        <a:lstStyle/>
        <a:p>
          <a:pPr>
            <a:buNone/>
          </a:pPr>
          <a:r>
            <a:rPr lang="en-GB" sz="1000">
              <a:solidFill>
                <a:schemeClr val="bg1"/>
              </a:solidFill>
            </a:rPr>
            <a:t>Crane: 10 ton (2)</a:t>
          </a:r>
          <a:endParaRPr lang="en-GB" sz="1000" dirty="0">
            <a:solidFill>
              <a:schemeClr val="bg1"/>
            </a:solidFill>
          </a:endParaRPr>
        </a:p>
      </dgm:t>
    </dgm:pt>
    <dgm:pt modelId="{CDF0E1C3-F664-4974-9EA8-7C70C9984A66}" type="parTrans" cxnId="{47BC26B7-0D73-425C-A6DE-7BC82C48F151}">
      <dgm:prSet/>
      <dgm:spPr/>
      <dgm:t>
        <a:bodyPr/>
        <a:lstStyle/>
        <a:p>
          <a:endParaRPr lang="en-GB"/>
        </a:p>
      </dgm:t>
    </dgm:pt>
    <dgm:pt modelId="{70349FDE-978B-496C-BCCF-392CD110B068}" type="sibTrans" cxnId="{47BC26B7-0D73-425C-A6DE-7BC82C48F151}">
      <dgm:prSet/>
      <dgm:spPr/>
      <dgm:t>
        <a:bodyPr/>
        <a:lstStyle/>
        <a:p>
          <a:endParaRPr lang="en-GB"/>
        </a:p>
      </dgm:t>
    </dgm:pt>
    <dgm:pt modelId="{475B5F47-FEF7-4752-BA4B-0F2BB692DA72}">
      <dgm:prSet custT="1"/>
      <dgm:spPr/>
      <dgm:t>
        <a:bodyPr/>
        <a:lstStyle/>
        <a:p>
          <a:pPr>
            <a:buNone/>
          </a:pPr>
          <a:r>
            <a:rPr lang="en-GB" sz="1000">
              <a:solidFill>
                <a:schemeClr val="bg1"/>
              </a:solidFill>
            </a:rPr>
            <a:t>Office: 1,500 sqm</a:t>
          </a:r>
          <a:endParaRPr lang="en-GB" sz="1000" dirty="0">
            <a:solidFill>
              <a:schemeClr val="bg1"/>
            </a:solidFill>
          </a:endParaRPr>
        </a:p>
      </dgm:t>
    </dgm:pt>
    <dgm:pt modelId="{A78A5B38-79F7-4218-B1F5-FDDF90F8616A}" type="parTrans" cxnId="{E4826313-2DC4-4C2A-A6C8-EAECAD9BB585}">
      <dgm:prSet/>
      <dgm:spPr/>
      <dgm:t>
        <a:bodyPr/>
        <a:lstStyle/>
        <a:p>
          <a:endParaRPr lang="en-GB"/>
        </a:p>
      </dgm:t>
    </dgm:pt>
    <dgm:pt modelId="{5E04F68D-5B01-44C1-9B0D-A489C042CB38}" type="sibTrans" cxnId="{E4826313-2DC4-4C2A-A6C8-EAECAD9BB585}">
      <dgm:prSet/>
      <dgm:spPr/>
      <dgm:t>
        <a:bodyPr/>
        <a:lstStyle/>
        <a:p>
          <a:endParaRPr lang="en-GB"/>
        </a:p>
      </dgm:t>
    </dgm:pt>
    <dgm:pt modelId="{CED88136-B3E5-48C1-B8E1-87D4E26B35C4}">
      <dgm:prSet custT="1"/>
      <dgm:spPr/>
      <dgm:t>
        <a:bodyPr/>
        <a:lstStyle/>
        <a:p>
          <a:pPr>
            <a:buNone/>
          </a:pPr>
          <a:r>
            <a:rPr lang="en-GB" sz="1000">
              <a:solidFill>
                <a:schemeClr val="bg1"/>
              </a:solidFill>
            </a:rPr>
            <a:t>Test &amp; assembly:  148 sqm </a:t>
          </a:r>
          <a:endParaRPr lang="en-GB" sz="1000" dirty="0">
            <a:solidFill>
              <a:schemeClr val="bg1"/>
            </a:solidFill>
          </a:endParaRPr>
        </a:p>
      </dgm:t>
    </dgm:pt>
    <dgm:pt modelId="{392E4234-89CB-4B49-A859-2CF8FEDF7546}" type="parTrans" cxnId="{82083694-AB19-44FA-BDB8-78BE18143DF4}">
      <dgm:prSet/>
      <dgm:spPr/>
      <dgm:t>
        <a:bodyPr/>
        <a:lstStyle/>
        <a:p>
          <a:endParaRPr lang="en-GB"/>
        </a:p>
      </dgm:t>
    </dgm:pt>
    <dgm:pt modelId="{25F0E462-227C-4AFD-B834-9170443AF3CA}" type="sibTrans" cxnId="{82083694-AB19-44FA-BDB8-78BE18143DF4}">
      <dgm:prSet/>
      <dgm:spPr/>
      <dgm:t>
        <a:bodyPr/>
        <a:lstStyle/>
        <a:p>
          <a:endParaRPr lang="en-GB"/>
        </a:p>
      </dgm:t>
    </dgm:pt>
    <dgm:pt modelId="{5A02E221-E8B2-425A-8EA7-1B0A0B4491D5}">
      <dgm:prSet custT="1"/>
      <dgm:spPr/>
      <dgm:t>
        <a:bodyPr/>
        <a:lstStyle/>
        <a:p>
          <a:pPr>
            <a:buNone/>
          </a:pPr>
          <a:r>
            <a:rPr lang="en-GB" sz="1000">
              <a:solidFill>
                <a:schemeClr val="bg1"/>
              </a:solidFill>
            </a:rPr>
            <a:t>Workshop: 34 sqm</a:t>
          </a:r>
          <a:endParaRPr lang="en-GB" sz="1000" dirty="0">
            <a:solidFill>
              <a:schemeClr val="bg1"/>
            </a:solidFill>
          </a:endParaRPr>
        </a:p>
      </dgm:t>
    </dgm:pt>
    <dgm:pt modelId="{B0012981-40FA-4174-870D-CF5DE27B143E}" type="parTrans" cxnId="{F2C862EC-5046-4838-B0C8-BB4E0A8A3D5A}">
      <dgm:prSet/>
      <dgm:spPr/>
      <dgm:t>
        <a:bodyPr/>
        <a:lstStyle/>
        <a:p>
          <a:endParaRPr lang="en-GB"/>
        </a:p>
      </dgm:t>
    </dgm:pt>
    <dgm:pt modelId="{F44268E4-722F-4AF4-BF25-6DA28C6F069F}" type="sibTrans" cxnId="{F2C862EC-5046-4838-B0C8-BB4E0A8A3D5A}">
      <dgm:prSet/>
      <dgm:spPr/>
      <dgm:t>
        <a:bodyPr/>
        <a:lstStyle/>
        <a:p>
          <a:endParaRPr lang="en-GB"/>
        </a:p>
      </dgm:t>
    </dgm:pt>
    <dgm:pt modelId="{7BE227FE-A156-4AE9-9586-8A4645AC4E43}">
      <dgm:prSet custT="1"/>
      <dgm:spPr/>
      <dgm:t>
        <a:bodyPr/>
        <a:lstStyle/>
        <a:p>
          <a:pPr>
            <a:buNone/>
          </a:pPr>
          <a:r>
            <a:rPr lang="en-GB" sz="1000">
              <a:solidFill>
                <a:schemeClr val="bg1"/>
              </a:solidFill>
            </a:rPr>
            <a:t>Warehouse: 245 sqm</a:t>
          </a:r>
          <a:endParaRPr lang="en-GB" sz="1000" dirty="0">
            <a:solidFill>
              <a:schemeClr val="bg1"/>
            </a:solidFill>
          </a:endParaRPr>
        </a:p>
      </dgm:t>
    </dgm:pt>
    <dgm:pt modelId="{4156B9A1-8FFA-4AEE-858D-5BA3F91FF2D9}" type="parTrans" cxnId="{1165A33E-097F-40B6-9784-B93F1CA8A7AC}">
      <dgm:prSet/>
      <dgm:spPr/>
      <dgm:t>
        <a:bodyPr/>
        <a:lstStyle/>
        <a:p>
          <a:endParaRPr lang="en-GB"/>
        </a:p>
      </dgm:t>
    </dgm:pt>
    <dgm:pt modelId="{C3FCD469-AAFB-411A-9708-5A5563239FE3}" type="sibTrans" cxnId="{1165A33E-097F-40B6-9784-B93F1CA8A7AC}">
      <dgm:prSet/>
      <dgm:spPr/>
      <dgm:t>
        <a:bodyPr/>
        <a:lstStyle/>
        <a:p>
          <a:endParaRPr lang="en-GB"/>
        </a:p>
      </dgm:t>
    </dgm:pt>
    <dgm:pt modelId="{72D1287C-8277-4271-A024-DEAE26A26CFC}">
      <dgm:prSet custT="1"/>
      <dgm:spPr/>
      <dgm:t>
        <a:bodyPr/>
        <a:lstStyle/>
        <a:p>
          <a:pPr>
            <a:buNone/>
          </a:pPr>
          <a:r>
            <a:rPr lang="en-GB" sz="1000">
              <a:solidFill>
                <a:schemeClr val="bg1"/>
              </a:solidFill>
            </a:rPr>
            <a:t>Storage &amp; shipping: 200 sqm</a:t>
          </a:r>
          <a:endParaRPr lang="en-GB" sz="1000" dirty="0">
            <a:solidFill>
              <a:schemeClr val="bg1"/>
            </a:solidFill>
          </a:endParaRPr>
        </a:p>
      </dgm:t>
    </dgm:pt>
    <dgm:pt modelId="{492B6F04-50C3-4E0E-9575-2B8771E139EA}" type="parTrans" cxnId="{07781D78-DD08-44E8-8646-F6C6407C1317}">
      <dgm:prSet/>
      <dgm:spPr/>
      <dgm:t>
        <a:bodyPr/>
        <a:lstStyle/>
        <a:p>
          <a:endParaRPr lang="en-GB"/>
        </a:p>
      </dgm:t>
    </dgm:pt>
    <dgm:pt modelId="{8FC20F70-8ECB-436B-9104-7F5787ADCB7A}" type="sibTrans" cxnId="{07781D78-DD08-44E8-8646-F6C6407C1317}">
      <dgm:prSet/>
      <dgm:spPr/>
      <dgm:t>
        <a:bodyPr/>
        <a:lstStyle/>
        <a:p>
          <a:endParaRPr lang="en-GB"/>
        </a:p>
      </dgm:t>
    </dgm:pt>
    <dgm:pt modelId="{C37C3FBF-F17E-4A46-8B75-5C8C41101000}">
      <dgm:prSet custT="1"/>
      <dgm:spPr/>
      <dgm:t>
        <a:bodyPr/>
        <a:lstStyle/>
        <a:p>
          <a:pPr>
            <a:buNone/>
          </a:pPr>
          <a:r>
            <a:rPr lang="en-GB" sz="1300" b="1">
              <a:solidFill>
                <a:schemeClr val="bg1"/>
              </a:solidFill>
            </a:rPr>
            <a:t>STRANDVEIEN FACILITY</a:t>
          </a:r>
          <a:br>
            <a:rPr lang="en-GB" sz="1300" b="1">
              <a:solidFill>
                <a:schemeClr val="bg1"/>
              </a:solidFill>
            </a:rPr>
          </a:br>
          <a:r>
            <a:rPr lang="en-GB" sz="1300" b="1">
              <a:solidFill>
                <a:schemeClr val="bg1"/>
              </a:solidFill>
            </a:rPr>
            <a:t>TRONDHEIM</a:t>
          </a:r>
          <a:br>
            <a:rPr lang="en-GB" sz="1300" b="1">
              <a:solidFill>
                <a:schemeClr val="bg1"/>
              </a:solidFill>
            </a:rPr>
          </a:br>
          <a:endParaRPr lang="en-GB" sz="1300" b="1">
            <a:solidFill>
              <a:schemeClr val="bg1"/>
            </a:solidFill>
          </a:endParaRPr>
        </a:p>
        <a:p>
          <a:pPr>
            <a:buNone/>
          </a:pPr>
          <a:r>
            <a:rPr lang="en-GB" sz="1300" b="0">
              <a:solidFill>
                <a:schemeClr val="bg1"/>
              </a:solidFill>
            </a:rPr>
            <a:t>Subsea Research and Development Hub</a:t>
          </a:r>
          <a:endParaRPr lang="en-GB" sz="1300" b="0" dirty="0">
            <a:solidFill>
              <a:schemeClr val="bg1"/>
            </a:solidFill>
          </a:endParaRPr>
        </a:p>
      </dgm:t>
    </dgm:pt>
    <dgm:pt modelId="{52F80180-48E0-494F-8131-DF8F45AF93A6}" type="parTrans" cxnId="{71FC601E-380A-471B-9789-B44B94CEBD8A}">
      <dgm:prSet/>
      <dgm:spPr/>
      <dgm:t>
        <a:bodyPr/>
        <a:lstStyle/>
        <a:p>
          <a:endParaRPr lang="en-GB"/>
        </a:p>
      </dgm:t>
    </dgm:pt>
    <dgm:pt modelId="{1543A8B1-3EE0-40BB-A2F9-36FC61709767}" type="sibTrans" cxnId="{71FC601E-380A-471B-9789-B44B94CEBD8A}">
      <dgm:prSet/>
      <dgm:spPr/>
      <dgm:t>
        <a:bodyPr/>
        <a:lstStyle/>
        <a:p>
          <a:endParaRPr lang="en-GB"/>
        </a:p>
      </dgm:t>
    </dgm:pt>
    <dgm:pt modelId="{29CC8B20-E7B3-4F44-BB3F-D89B13FDC046}">
      <dgm:prSet/>
      <dgm:spPr/>
      <dgm:t>
        <a:bodyPr/>
        <a:lstStyle/>
        <a:p>
          <a:endParaRPr lang="en-GB" sz="1100" dirty="0">
            <a:solidFill>
              <a:schemeClr val="bg1"/>
            </a:solidFill>
          </a:endParaRPr>
        </a:p>
      </dgm:t>
    </dgm:pt>
    <dgm:pt modelId="{55C1A64B-38DD-4609-8B11-596D30CD3BB4}" type="parTrans" cxnId="{67807E94-7615-4EFE-9BFD-2FCC8C7F88DE}">
      <dgm:prSet/>
      <dgm:spPr/>
      <dgm:t>
        <a:bodyPr/>
        <a:lstStyle/>
        <a:p>
          <a:endParaRPr lang="en-GB"/>
        </a:p>
      </dgm:t>
    </dgm:pt>
    <dgm:pt modelId="{9F19A307-18FA-40DD-8FE8-1FE85111C561}" type="sibTrans" cxnId="{67807E94-7615-4EFE-9BFD-2FCC8C7F88DE}">
      <dgm:prSet/>
      <dgm:spPr/>
      <dgm:t>
        <a:bodyPr/>
        <a:lstStyle/>
        <a:p>
          <a:endParaRPr lang="en-GB"/>
        </a:p>
      </dgm:t>
    </dgm:pt>
    <dgm:pt modelId="{9F028FF2-EEDD-4DFF-B050-63EF7FB924C0}" type="pres">
      <dgm:prSet presAssocID="{05A70884-BB79-483A-944A-ABFF8FF202F8}" presName="Name0" presStyleCnt="0">
        <dgm:presLayoutVars>
          <dgm:dir/>
          <dgm:resizeHandles val="exact"/>
        </dgm:presLayoutVars>
      </dgm:prSet>
      <dgm:spPr/>
    </dgm:pt>
    <dgm:pt modelId="{970CC380-77BD-44DB-A657-04D3C1B96B98}" type="pres">
      <dgm:prSet presAssocID="{05A70884-BB79-483A-944A-ABFF8FF202F8}" presName="bkgdShp" presStyleLbl="alignAccFollowNode1" presStyleIdx="0" presStyleCnt="1" custLinFactNeighborX="-10440"/>
      <dgm:spPr/>
    </dgm:pt>
    <dgm:pt modelId="{91050D57-1CE8-4D8E-879F-2D4842B28780}" type="pres">
      <dgm:prSet presAssocID="{05A70884-BB79-483A-944A-ABFF8FF202F8}" presName="linComp" presStyleCnt="0"/>
      <dgm:spPr/>
    </dgm:pt>
    <dgm:pt modelId="{B7428072-830E-41F9-BA1D-2C60EF67F755}" type="pres">
      <dgm:prSet presAssocID="{929DDF6B-4B77-458A-A165-74305E7EB105}" presName="compNode" presStyleCnt="0"/>
      <dgm:spPr/>
    </dgm:pt>
    <dgm:pt modelId="{E84FA420-D530-44E6-BA6B-37AD1E4D4C54}" type="pres">
      <dgm:prSet presAssocID="{929DDF6B-4B77-458A-A165-74305E7EB105}" presName="node" presStyleLbl="node1" presStyleIdx="0" presStyleCnt="2">
        <dgm:presLayoutVars>
          <dgm:bulletEnabled val="1"/>
        </dgm:presLayoutVars>
      </dgm:prSet>
      <dgm:spPr/>
    </dgm:pt>
    <dgm:pt modelId="{91D1EC3B-DBBC-4F9E-B453-675F81BF361A}" type="pres">
      <dgm:prSet presAssocID="{929DDF6B-4B77-458A-A165-74305E7EB105}" presName="invisiNode" presStyleLbl="node1" presStyleIdx="0" presStyleCnt="2"/>
      <dgm:spPr/>
    </dgm:pt>
    <dgm:pt modelId="{F966EEBC-F8CD-4296-B7D7-90E099135E2D}" type="pres">
      <dgm:prSet presAssocID="{929DDF6B-4B77-458A-A165-74305E7EB105}" presName="imagNode" presStyleLbl="fg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736CD36-8AC8-4C57-B14C-5DBD71BD1560}" type="pres">
      <dgm:prSet presAssocID="{5365CF11-3773-4A6E-AE02-CE7846E4EF5F}" presName="sibTrans" presStyleLbl="sibTrans2D1" presStyleIdx="0" presStyleCnt="0"/>
      <dgm:spPr/>
    </dgm:pt>
    <dgm:pt modelId="{2952D850-4844-4258-A681-FAA6F7F4FE5D}" type="pres">
      <dgm:prSet presAssocID="{C37C3FBF-F17E-4A46-8B75-5C8C41101000}" presName="compNode" presStyleCnt="0"/>
      <dgm:spPr/>
    </dgm:pt>
    <dgm:pt modelId="{47E89012-F997-4597-B0F6-B17B4BF7E4F5}" type="pres">
      <dgm:prSet presAssocID="{C37C3FBF-F17E-4A46-8B75-5C8C41101000}" presName="node" presStyleLbl="node1" presStyleIdx="1" presStyleCnt="2">
        <dgm:presLayoutVars>
          <dgm:bulletEnabled val="1"/>
        </dgm:presLayoutVars>
      </dgm:prSet>
      <dgm:spPr/>
    </dgm:pt>
    <dgm:pt modelId="{B6B3B4CF-174B-4BD0-8931-D27BAB89B70C}" type="pres">
      <dgm:prSet presAssocID="{C37C3FBF-F17E-4A46-8B75-5C8C41101000}" presName="invisiNode" presStyleLbl="node1" presStyleIdx="1" presStyleCnt="2"/>
      <dgm:spPr/>
    </dgm:pt>
    <dgm:pt modelId="{9C733AD2-F6F5-45A0-BBE0-FE32CE938F4C}" type="pres">
      <dgm:prSet presAssocID="{C37C3FBF-F17E-4A46-8B75-5C8C41101000}" presName="imagNode" presStyleLbl="fg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769CB03-5EE6-4C63-8A39-AAD882FF2BFA}" type="presOf" srcId="{5A02E221-E8B2-425A-8EA7-1B0A0B4491D5}" destId="{47E89012-F997-4597-B0F6-B17B4BF7E4F5}" srcOrd="0" destOrd="4" presId="urn:microsoft.com/office/officeart/2005/8/layout/pList2"/>
    <dgm:cxn modelId="{E4826313-2DC4-4C2A-A6C8-EAECAD9BB585}" srcId="{C37C3FBF-F17E-4A46-8B75-5C8C41101000}" destId="{475B5F47-FEF7-4752-BA4B-0F2BB692DA72}" srcOrd="1" destOrd="0" parTransId="{A78A5B38-79F7-4218-B1F5-FDDF90F8616A}" sibTransId="{5E04F68D-5B01-44C1-9B0D-A489C042CB38}"/>
    <dgm:cxn modelId="{47BF9517-1605-4569-AAAC-C41F222AA2B9}" type="presOf" srcId="{BD2ED144-0EB0-448D-86CF-96A11475DA20}" destId="{E84FA420-D530-44E6-BA6B-37AD1E4D4C54}" srcOrd="0" destOrd="3" presId="urn:microsoft.com/office/officeart/2005/8/layout/pList2"/>
    <dgm:cxn modelId="{BEB59518-DDDE-4563-AE95-82DDF8AF1F0D}" srcId="{929DDF6B-4B77-458A-A165-74305E7EB105}" destId="{AA20603D-6E31-4129-9B3E-D1CB9C52DF74}" srcOrd="4" destOrd="0" parTransId="{0FB83427-2C0D-4FFA-A502-8B529C8EC1E9}" sibTransId="{D52E5DA1-9870-4FDE-AAA1-DDCDBADE8D1D}"/>
    <dgm:cxn modelId="{71FC601E-380A-471B-9789-B44B94CEBD8A}" srcId="{05A70884-BB79-483A-944A-ABFF8FF202F8}" destId="{C37C3FBF-F17E-4A46-8B75-5C8C41101000}" srcOrd="1" destOrd="0" parTransId="{52F80180-48E0-494F-8131-DF8F45AF93A6}" sibTransId="{1543A8B1-3EE0-40BB-A2F9-36FC61709767}"/>
    <dgm:cxn modelId="{10D6432D-615E-4ED6-9A44-6FEE2E7DDA82}" type="presOf" srcId="{C37C3FBF-F17E-4A46-8B75-5C8C41101000}" destId="{47E89012-F997-4597-B0F6-B17B4BF7E4F5}" srcOrd="0" destOrd="0" presId="urn:microsoft.com/office/officeart/2005/8/layout/pList2"/>
    <dgm:cxn modelId="{1517F836-F35D-4AEF-B466-8EC1ACED2FB4}" type="presOf" srcId="{05A70884-BB79-483A-944A-ABFF8FF202F8}" destId="{9F028FF2-EEDD-4DFF-B050-63EF7FB924C0}" srcOrd="0" destOrd="0" presId="urn:microsoft.com/office/officeart/2005/8/layout/pList2"/>
    <dgm:cxn modelId="{1165A33E-097F-40B6-9784-B93F1CA8A7AC}" srcId="{C37C3FBF-F17E-4A46-8B75-5C8C41101000}" destId="{7BE227FE-A156-4AE9-9586-8A4645AC4E43}" srcOrd="4" destOrd="0" parTransId="{4156B9A1-8FFA-4AEE-858D-5BA3F91FF2D9}" sibTransId="{C3FCD469-AAFB-411A-9708-5A5563239FE3}"/>
    <dgm:cxn modelId="{0EBBB467-EA7A-49FB-AC77-83CABA5EFAFC}" srcId="{929DDF6B-4B77-458A-A165-74305E7EB105}" destId="{4A6294DF-4220-448B-9059-5B4A0714CC9B}" srcOrd="3" destOrd="0" parTransId="{BF73EF53-D89A-4089-B0DE-28B145892B8E}" sibTransId="{3C2E5DD6-B657-41FD-8115-978588CB28D9}"/>
    <dgm:cxn modelId="{3968FB6D-CA9A-4BC3-9ACC-1E85F4072925}" type="presOf" srcId="{00438E37-9A90-4425-84B0-8BD7EA4AC9E8}" destId="{E84FA420-D530-44E6-BA6B-37AD1E4D4C54}" srcOrd="0" destOrd="2" presId="urn:microsoft.com/office/officeart/2005/8/layout/pList2"/>
    <dgm:cxn modelId="{2FAE296F-B585-4D48-B0D2-6EEBD9D72726}" type="presOf" srcId="{7BE227FE-A156-4AE9-9586-8A4645AC4E43}" destId="{47E89012-F997-4597-B0F6-B17B4BF7E4F5}" srcOrd="0" destOrd="5" presId="urn:microsoft.com/office/officeart/2005/8/layout/pList2"/>
    <dgm:cxn modelId="{5056B775-FEAA-4A7F-B82C-AC177E1DDEF3}" srcId="{929DDF6B-4B77-458A-A165-74305E7EB105}" destId="{BD2ED144-0EB0-448D-86CF-96A11475DA20}" srcOrd="2" destOrd="0" parTransId="{259B800C-29A3-486F-8130-CA6392F255FA}" sibTransId="{84E318A4-5577-4870-93BB-B09C52AD083D}"/>
    <dgm:cxn modelId="{07781D78-DD08-44E8-8646-F6C6407C1317}" srcId="{C37C3FBF-F17E-4A46-8B75-5C8C41101000}" destId="{72D1287C-8277-4271-A024-DEAE26A26CFC}" srcOrd="5" destOrd="0" parTransId="{492B6F04-50C3-4E0E-9575-2B8771E139EA}" sibTransId="{8FC20F70-8ECB-436B-9104-7F5787ADCB7A}"/>
    <dgm:cxn modelId="{481EE578-88B7-49DD-8C71-A87D5FCF2020}" type="presOf" srcId="{929DDF6B-4B77-458A-A165-74305E7EB105}" destId="{E84FA420-D530-44E6-BA6B-37AD1E4D4C54}" srcOrd="0" destOrd="0" presId="urn:microsoft.com/office/officeart/2005/8/layout/pList2"/>
    <dgm:cxn modelId="{82083694-AB19-44FA-BDB8-78BE18143DF4}" srcId="{C37C3FBF-F17E-4A46-8B75-5C8C41101000}" destId="{CED88136-B3E5-48C1-B8E1-87D4E26B35C4}" srcOrd="2" destOrd="0" parTransId="{392E4234-89CB-4B49-A859-2CF8FEDF7546}" sibTransId="{25F0E462-227C-4AFD-B834-9170443AF3CA}"/>
    <dgm:cxn modelId="{67807E94-7615-4EFE-9BFD-2FCC8C7F88DE}" srcId="{C37C3FBF-F17E-4A46-8B75-5C8C41101000}" destId="{29CC8B20-E7B3-4F44-BB3F-D89B13FDC046}" srcOrd="0" destOrd="0" parTransId="{55C1A64B-38DD-4609-8B11-596D30CD3BB4}" sibTransId="{9F19A307-18FA-40DD-8FE8-1FE85111C561}"/>
    <dgm:cxn modelId="{56A696A2-E2F7-48F6-91CB-798B78A129EE}" type="presOf" srcId="{72D1287C-8277-4271-A024-DEAE26A26CFC}" destId="{47E89012-F997-4597-B0F6-B17B4BF7E4F5}" srcOrd="0" destOrd="6" presId="urn:microsoft.com/office/officeart/2005/8/layout/pList2"/>
    <dgm:cxn modelId="{36C534A9-CA78-4979-A076-862E15B896BF}" type="presOf" srcId="{29CC8B20-E7B3-4F44-BB3F-D89B13FDC046}" destId="{47E89012-F997-4597-B0F6-B17B4BF7E4F5}" srcOrd="0" destOrd="1" presId="urn:microsoft.com/office/officeart/2005/8/layout/pList2"/>
    <dgm:cxn modelId="{D2BB48AB-D246-4901-83AD-622F63F0747D}" type="presOf" srcId="{475B5F47-FEF7-4752-BA4B-0F2BB692DA72}" destId="{47E89012-F997-4597-B0F6-B17B4BF7E4F5}" srcOrd="0" destOrd="2" presId="urn:microsoft.com/office/officeart/2005/8/layout/pList2"/>
    <dgm:cxn modelId="{63F624AC-BBCA-4490-98C7-5A9085372274}" type="presOf" srcId="{5365CF11-3773-4A6E-AE02-CE7846E4EF5F}" destId="{8736CD36-8AC8-4C57-B14C-5DBD71BD1560}" srcOrd="0" destOrd="0" presId="urn:microsoft.com/office/officeart/2005/8/layout/pList2"/>
    <dgm:cxn modelId="{47BC26B7-0D73-425C-A6DE-7BC82C48F151}" srcId="{929DDF6B-4B77-458A-A165-74305E7EB105}" destId="{99104283-36FA-43F2-93DE-C378BE5B37DF}" srcOrd="5" destOrd="0" parTransId="{CDF0E1C3-F664-4974-9EA8-7C70C9984A66}" sibTransId="{70349FDE-978B-496C-BCCF-392CD110B068}"/>
    <dgm:cxn modelId="{5755E3BB-2BCE-4FB1-ABA2-7415419227AF}" type="presOf" srcId="{99104283-36FA-43F2-93DE-C378BE5B37DF}" destId="{E84FA420-D530-44E6-BA6B-37AD1E4D4C54}" srcOrd="0" destOrd="6" presId="urn:microsoft.com/office/officeart/2005/8/layout/pList2"/>
    <dgm:cxn modelId="{743249BE-D261-47E7-85B8-F36B90ECE6FE}" srcId="{929DDF6B-4B77-458A-A165-74305E7EB105}" destId="{3783F091-173D-43C0-BB50-F3D6D178AECC}" srcOrd="0" destOrd="0" parTransId="{7C36767C-E9DD-4B84-A07E-0CBD8BA29C74}" sibTransId="{AAF707BD-CB40-4779-A7C8-07783C15C8EF}"/>
    <dgm:cxn modelId="{74454FCE-5B49-46E9-9DBE-82D1D67AF547}" type="presOf" srcId="{3783F091-173D-43C0-BB50-F3D6D178AECC}" destId="{E84FA420-D530-44E6-BA6B-37AD1E4D4C54}" srcOrd="0" destOrd="1" presId="urn:microsoft.com/office/officeart/2005/8/layout/pList2"/>
    <dgm:cxn modelId="{6F8DABDE-093E-4458-8D58-2CD0E7479C99}" srcId="{05A70884-BB79-483A-944A-ABFF8FF202F8}" destId="{929DDF6B-4B77-458A-A165-74305E7EB105}" srcOrd="0" destOrd="0" parTransId="{92C9CA4A-FB17-4923-93BD-289A3258A442}" sibTransId="{5365CF11-3773-4A6E-AE02-CE7846E4EF5F}"/>
    <dgm:cxn modelId="{637DC0E3-D986-45D6-AC91-C8DE92F17445}" srcId="{929DDF6B-4B77-458A-A165-74305E7EB105}" destId="{00438E37-9A90-4425-84B0-8BD7EA4AC9E8}" srcOrd="1" destOrd="0" parTransId="{02A35A8E-B861-4DCD-A4FB-406A3970D268}" sibTransId="{87CD6CCF-C63E-4732-8EFD-B9CF7594C4CE}"/>
    <dgm:cxn modelId="{F2C862EC-5046-4838-B0C8-BB4E0A8A3D5A}" srcId="{C37C3FBF-F17E-4A46-8B75-5C8C41101000}" destId="{5A02E221-E8B2-425A-8EA7-1B0A0B4491D5}" srcOrd="3" destOrd="0" parTransId="{B0012981-40FA-4174-870D-CF5DE27B143E}" sibTransId="{F44268E4-722F-4AF4-BF25-6DA28C6F069F}"/>
    <dgm:cxn modelId="{4E19ADED-78A6-4993-8D98-23B3D8CED4E5}" type="presOf" srcId="{CED88136-B3E5-48C1-B8E1-87D4E26B35C4}" destId="{47E89012-F997-4597-B0F6-B17B4BF7E4F5}" srcOrd="0" destOrd="3" presId="urn:microsoft.com/office/officeart/2005/8/layout/pList2"/>
    <dgm:cxn modelId="{87267AEF-CA4B-47DD-B99A-7265EB96AD75}" type="presOf" srcId="{AA20603D-6E31-4129-9B3E-D1CB9C52DF74}" destId="{E84FA420-D530-44E6-BA6B-37AD1E4D4C54}" srcOrd="0" destOrd="5" presId="urn:microsoft.com/office/officeart/2005/8/layout/pList2"/>
    <dgm:cxn modelId="{461122F9-EBA1-475E-B720-5C696A1AAE2E}" type="presOf" srcId="{4A6294DF-4220-448B-9059-5B4A0714CC9B}" destId="{E84FA420-D530-44E6-BA6B-37AD1E4D4C54}" srcOrd="0" destOrd="4" presId="urn:microsoft.com/office/officeart/2005/8/layout/pList2"/>
    <dgm:cxn modelId="{5D46C665-C5C0-4F06-916A-109EB4EAE656}" type="presParOf" srcId="{9F028FF2-EEDD-4DFF-B050-63EF7FB924C0}" destId="{970CC380-77BD-44DB-A657-04D3C1B96B98}" srcOrd="0" destOrd="0" presId="urn:microsoft.com/office/officeart/2005/8/layout/pList2"/>
    <dgm:cxn modelId="{2DA834F9-F29E-4D2C-BABB-546D0B24DF20}" type="presParOf" srcId="{9F028FF2-EEDD-4DFF-B050-63EF7FB924C0}" destId="{91050D57-1CE8-4D8E-879F-2D4842B28780}" srcOrd="1" destOrd="0" presId="urn:microsoft.com/office/officeart/2005/8/layout/pList2"/>
    <dgm:cxn modelId="{0B4A8EB9-65F5-4F0D-8194-7DE9E97C129D}" type="presParOf" srcId="{91050D57-1CE8-4D8E-879F-2D4842B28780}" destId="{B7428072-830E-41F9-BA1D-2C60EF67F755}" srcOrd="0" destOrd="0" presId="urn:microsoft.com/office/officeart/2005/8/layout/pList2"/>
    <dgm:cxn modelId="{66004163-374A-4CD9-B930-6BEB13170EC6}" type="presParOf" srcId="{B7428072-830E-41F9-BA1D-2C60EF67F755}" destId="{E84FA420-D530-44E6-BA6B-37AD1E4D4C54}" srcOrd="0" destOrd="0" presId="urn:microsoft.com/office/officeart/2005/8/layout/pList2"/>
    <dgm:cxn modelId="{3BE57195-19EA-4470-A0AA-79F856CFD147}" type="presParOf" srcId="{B7428072-830E-41F9-BA1D-2C60EF67F755}" destId="{91D1EC3B-DBBC-4F9E-B453-675F81BF361A}" srcOrd="1" destOrd="0" presId="urn:microsoft.com/office/officeart/2005/8/layout/pList2"/>
    <dgm:cxn modelId="{01F929DB-F175-47FB-B78E-5BD5D11F241D}" type="presParOf" srcId="{B7428072-830E-41F9-BA1D-2C60EF67F755}" destId="{F966EEBC-F8CD-4296-B7D7-90E099135E2D}" srcOrd="2" destOrd="0" presId="urn:microsoft.com/office/officeart/2005/8/layout/pList2"/>
    <dgm:cxn modelId="{8F8976C4-A516-470F-940C-10AD97A60507}" type="presParOf" srcId="{91050D57-1CE8-4D8E-879F-2D4842B28780}" destId="{8736CD36-8AC8-4C57-B14C-5DBD71BD1560}" srcOrd="1" destOrd="0" presId="urn:microsoft.com/office/officeart/2005/8/layout/pList2"/>
    <dgm:cxn modelId="{F6E12C28-CB98-4751-8567-7E2BCD8B1771}" type="presParOf" srcId="{91050D57-1CE8-4D8E-879F-2D4842B28780}" destId="{2952D850-4844-4258-A681-FAA6F7F4FE5D}" srcOrd="2" destOrd="0" presId="urn:microsoft.com/office/officeart/2005/8/layout/pList2"/>
    <dgm:cxn modelId="{86605751-81CE-4570-B487-82BAA84BEB44}" type="presParOf" srcId="{2952D850-4844-4258-A681-FAA6F7F4FE5D}" destId="{47E89012-F997-4597-B0F6-B17B4BF7E4F5}" srcOrd="0" destOrd="0" presId="urn:microsoft.com/office/officeart/2005/8/layout/pList2"/>
    <dgm:cxn modelId="{D4607341-A027-4DB1-9F52-F8BA9617F0AD}" type="presParOf" srcId="{2952D850-4844-4258-A681-FAA6F7F4FE5D}" destId="{B6B3B4CF-174B-4BD0-8931-D27BAB89B70C}" srcOrd="1" destOrd="0" presId="urn:microsoft.com/office/officeart/2005/8/layout/pList2"/>
    <dgm:cxn modelId="{F1835DBC-1DFE-41D6-86C6-A485735A8450}" type="presParOf" srcId="{2952D850-4844-4258-A681-FAA6F7F4FE5D}" destId="{9C733AD2-F6F5-45A0-BBE0-FE32CE938F4C}"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146B71-B328-4653-B1D5-1C3843B57ABC}" type="doc">
      <dgm:prSet loTypeId="urn:microsoft.com/office/officeart/2005/8/layout/cycle4" loCatId="cycle" qsTypeId="urn:microsoft.com/office/officeart/2005/8/quickstyle/simple5" qsCatId="simple" csTypeId="urn:microsoft.com/office/officeart/2005/8/colors/accent2_2" csCatId="accent2" phldr="1"/>
      <dgm:spPr/>
      <dgm:t>
        <a:bodyPr/>
        <a:lstStyle/>
        <a:p>
          <a:endParaRPr lang="en-GB"/>
        </a:p>
      </dgm:t>
    </dgm:pt>
    <dgm:pt modelId="{020E630E-C518-4BE5-A8A5-3D1D315F9ED2}">
      <dgm:prSet phldrT="[Text]"/>
      <dgm:spPr/>
      <dgm:t>
        <a:bodyPr lIns="0"/>
        <a:lstStyle/>
        <a:p>
          <a:r>
            <a:rPr lang="en-GB"/>
            <a:t>Control	</a:t>
          </a:r>
        </a:p>
      </dgm:t>
    </dgm:pt>
    <dgm:pt modelId="{18103EE1-6456-4233-87DD-87B45FEC81CE}" type="parTrans" cxnId="{C055576D-DB02-4BC2-8BE9-F88C79C87101}">
      <dgm:prSet/>
      <dgm:spPr/>
      <dgm:t>
        <a:bodyPr/>
        <a:lstStyle/>
        <a:p>
          <a:endParaRPr lang="en-GB"/>
        </a:p>
      </dgm:t>
    </dgm:pt>
    <dgm:pt modelId="{6D81B0E0-46E1-43C0-ABAB-685A6D19E976}" type="sibTrans" cxnId="{C055576D-DB02-4BC2-8BE9-F88C79C87101}">
      <dgm:prSet/>
      <dgm:spPr/>
      <dgm:t>
        <a:bodyPr/>
        <a:lstStyle/>
        <a:p>
          <a:endParaRPr lang="en-GB"/>
        </a:p>
      </dgm:t>
    </dgm:pt>
    <dgm:pt modelId="{958D7661-D732-41BB-B0B2-689D0180AB89}">
      <dgm:prSet phldrT="[Text]" custT="1"/>
      <dgm:spPr/>
      <dgm:t>
        <a:bodyPr anchor="ctr"/>
        <a:lstStyle/>
        <a:p>
          <a:pPr marL="0" indent="0">
            <a:spcAft>
              <a:spcPts val="0"/>
            </a:spcAft>
            <a:buFont typeface="Arial" panose="020B0604020202020204" pitchFamily="34" charset="0"/>
            <a:buNone/>
          </a:pPr>
          <a:r>
            <a:rPr lang="en-US" sz="1200"/>
            <a:t>Independent and reliable control systems for critical infrastructure.</a:t>
          </a:r>
          <a:endParaRPr lang="en-GB" sz="1200"/>
        </a:p>
      </dgm:t>
    </dgm:pt>
    <dgm:pt modelId="{B5769E30-660B-4076-A948-EBF4A0F4A080}" type="parTrans" cxnId="{86902B35-F718-45C6-9232-151760740D64}">
      <dgm:prSet/>
      <dgm:spPr/>
      <dgm:t>
        <a:bodyPr/>
        <a:lstStyle/>
        <a:p>
          <a:endParaRPr lang="en-GB"/>
        </a:p>
      </dgm:t>
    </dgm:pt>
    <dgm:pt modelId="{F8644DA7-1821-485F-BDB5-C37E6874FF4B}" type="sibTrans" cxnId="{86902B35-F718-45C6-9232-151760740D64}">
      <dgm:prSet/>
      <dgm:spPr/>
      <dgm:t>
        <a:bodyPr/>
        <a:lstStyle/>
        <a:p>
          <a:endParaRPr lang="en-GB"/>
        </a:p>
      </dgm:t>
    </dgm:pt>
    <dgm:pt modelId="{0E653150-8A55-402E-B07D-6FAE44F3B488}">
      <dgm:prSet phldrT="[Text]" custT="1"/>
      <dgm:spPr/>
      <dgm:t>
        <a:bodyPr anchor="ctr"/>
        <a:lstStyle/>
        <a:p>
          <a:pPr marL="0" indent="0" algn="r">
            <a:spcAft>
              <a:spcPts val="0"/>
            </a:spcAft>
            <a:buFont typeface="Arial" panose="020B0604020202020204" pitchFamily="34" charset="0"/>
            <a:buNone/>
          </a:pPr>
          <a:r>
            <a:rPr lang="en-US" sz="1200"/>
            <a:t>Intuitive visualisation of asset integrity and performance.</a:t>
          </a:r>
          <a:endParaRPr lang="en-GB" sz="1200"/>
        </a:p>
      </dgm:t>
    </dgm:pt>
    <dgm:pt modelId="{D939FEF5-0208-4849-899D-82D1859656F8}" type="parTrans" cxnId="{A8899B2A-71B1-41B1-9E77-1CA5B9F61A8C}">
      <dgm:prSet/>
      <dgm:spPr/>
      <dgm:t>
        <a:bodyPr/>
        <a:lstStyle/>
        <a:p>
          <a:endParaRPr lang="en-GB"/>
        </a:p>
      </dgm:t>
    </dgm:pt>
    <dgm:pt modelId="{846D3405-CB57-4AE1-9D8A-939F0C2A1004}" type="sibTrans" cxnId="{A8899B2A-71B1-41B1-9E77-1CA5B9F61A8C}">
      <dgm:prSet/>
      <dgm:spPr/>
      <dgm:t>
        <a:bodyPr/>
        <a:lstStyle/>
        <a:p>
          <a:endParaRPr lang="en-GB"/>
        </a:p>
      </dgm:t>
    </dgm:pt>
    <dgm:pt modelId="{A4604A0D-5637-4E91-9C8F-CA0733220362}">
      <dgm:prSet phldrT="[Text]"/>
      <dgm:spPr/>
      <dgm:t>
        <a:bodyPr lIns="0"/>
        <a:lstStyle/>
        <a:p>
          <a:r>
            <a:rPr lang="en-GB"/>
            <a:t>Intelligence</a:t>
          </a:r>
        </a:p>
      </dgm:t>
    </dgm:pt>
    <dgm:pt modelId="{BCAC2B93-67CA-48A5-90A1-22AA096F79EC}" type="parTrans" cxnId="{46C69FEF-3C59-45DE-AAF0-AF6C801C4C0E}">
      <dgm:prSet/>
      <dgm:spPr/>
      <dgm:t>
        <a:bodyPr/>
        <a:lstStyle/>
        <a:p>
          <a:endParaRPr lang="en-GB"/>
        </a:p>
      </dgm:t>
    </dgm:pt>
    <dgm:pt modelId="{67D7D8F9-F297-4DC8-AD66-5C70D5B682B3}" type="sibTrans" cxnId="{46C69FEF-3C59-45DE-AAF0-AF6C801C4C0E}">
      <dgm:prSet/>
      <dgm:spPr/>
      <dgm:t>
        <a:bodyPr/>
        <a:lstStyle/>
        <a:p>
          <a:endParaRPr lang="en-GB"/>
        </a:p>
      </dgm:t>
    </dgm:pt>
    <dgm:pt modelId="{DFB2CE54-69D9-4837-B3B2-045F834A041A}">
      <dgm:prSet phldrT="[Text]" custT="1"/>
      <dgm:spPr/>
      <dgm:t>
        <a:bodyPr/>
        <a:lstStyle/>
        <a:p>
          <a:pPr marL="0" indent="0" algn="r">
            <a:spcAft>
              <a:spcPts val="0"/>
            </a:spcAft>
            <a:buNone/>
          </a:pPr>
          <a:r>
            <a:rPr lang="en-US" sz="1200"/>
            <a:t>Insights from </a:t>
          </a:r>
          <a:br>
            <a:rPr lang="en-US" sz="1200"/>
          </a:br>
          <a:r>
            <a:rPr lang="en-US" sz="1200"/>
            <a:t>advanced data analytics and machine learning to predict outcomes.</a:t>
          </a:r>
          <a:endParaRPr lang="en-GB" sz="1200"/>
        </a:p>
      </dgm:t>
    </dgm:pt>
    <dgm:pt modelId="{CF80DD00-6647-45CF-902A-BF47B8F158A3}" type="parTrans" cxnId="{7B850D2F-B4BE-4D94-8468-B7C0FA02E813}">
      <dgm:prSet/>
      <dgm:spPr/>
      <dgm:t>
        <a:bodyPr/>
        <a:lstStyle/>
        <a:p>
          <a:endParaRPr lang="en-GB"/>
        </a:p>
      </dgm:t>
    </dgm:pt>
    <dgm:pt modelId="{C3311345-9C31-4232-8A5E-44535613E16B}" type="sibTrans" cxnId="{7B850D2F-B4BE-4D94-8468-B7C0FA02E813}">
      <dgm:prSet/>
      <dgm:spPr/>
      <dgm:t>
        <a:bodyPr/>
        <a:lstStyle/>
        <a:p>
          <a:endParaRPr lang="en-GB"/>
        </a:p>
      </dgm:t>
    </dgm:pt>
    <dgm:pt modelId="{FBDC667D-CBFC-45DA-A39C-260B3BE999B7}">
      <dgm:prSet phldrT="[Text]"/>
      <dgm:spPr/>
      <dgm:t>
        <a:bodyPr lIns="0"/>
        <a:lstStyle/>
        <a:p>
          <a:r>
            <a:rPr lang="en-GB"/>
            <a:t>Optimisation</a:t>
          </a:r>
        </a:p>
      </dgm:t>
    </dgm:pt>
    <dgm:pt modelId="{7B8208F7-69DE-4019-A6F0-45E35D3B1125}" type="parTrans" cxnId="{CBA098F2-A9E9-4EFF-9E77-80FF5EE6C9AA}">
      <dgm:prSet/>
      <dgm:spPr/>
      <dgm:t>
        <a:bodyPr/>
        <a:lstStyle/>
        <a:p>
          <a:endParaRPr lang="en-GB"/>
        </a:p>
      </dgm:t>
    </dgm:pt>
    <dgm:pt modelId="{0685AACB-9188-46CB-975A-4987E69EAF4C}" type="sibTrans" cxnId="{CBA098F2-A9E9-4EFF-9E77-80FF5EE6C9AA}">
      <dgm:prSet/>
      <dgm:spPr/>
      <dgm:t>
        <a:bodyPr/>
        <a:lstStyle/>
        <a:p>
          <a:endParaRPr lang="en-GB"/>
        </a:p>
      </dgm:t>
    </dgm:pt>
    <dgm:pt modelId="{3385D64F-1660-4277-83D5-12CFCD87F4A3}">
      <dgm:prSet phldrT="[Text]" custT="1"/>
      <dgm:spPr/>
      <dgm:t>
        <a:bodyPr/>
        <a:lstStyle/>
        <a:p>
          <a:pPr marL="0" indent="0">
            <a:spcAft>
              <a:spcPts val="0"/>
            </a:spcAft>
            <a:buFont typeface="Arial" panose="020B0604020202020204" pitchFamily="34" charset="0"/>
            <a:buNone/>
          </a:pPr>
          <a:r>
            <a:rPr lang="en-US" sz="1200"/>
            <a:t>Improved </a:t>
          </a:r>
          <a:br>
            <a:rPr lang="en-US" sz="1200"/>
          </a:br>
          <a:r>
            <a:rPr lang="en-US" sz="1200"/>
            <a:t>performance and asset life extension through our expertise and technology.</a:t>
          </a:r>
          <a:endParaRPr lang="en-GB" sz="1200"/>
        </a:p>
      </dgm:t>
    </dgm:pt>
    <dgm:pt modelId="{572A2A7A-04B3-4AFD-9047-C63E951155EC}" type="parTrans" cxnId="{F6C63D5A-2978-409A-B5E9-5A6F0DEF4886}">
      <dgm:prSet/>
      <dgm:spPr/>
      <dgm:t>
        <a:bodyPr/>
        <a:lstStyle/>
        <a:p>
          <a:endParaRPr lang="en-GB"/>
        </a:p>
      </dgm:t>
    </dgm:pt>
    <dgm:pt modelId="{67975DBD-5B6D-4F3D-B03A-CA8A89AA2F89}" type="sibTrans" cxnId="{F6C63D5A-2978-409A-B5E9-5A6F0DEF4886}">
      <dgm:prSet/>
      <dgm:spPr/>
      <dgm:t>
        <a:bodyPr/>
        <a:lstStyle/>
        <a:p>
          <a:endParaRPr lang="en-GB"/>
        </a:p>
      </dgm:t>
    </dgm:pt>
    <dgm:pt modelId="{26286CDD-F277-4765-BD05-53A5601BE2E5}">
      <dgm:prSet phldrT="[Text]"/>
      <dgm:spPr/>
      <dgm:t>
        <a:bodyPr lIns="0"/>
        <a:lstStyle/>
        <a:p>
          <a:r>
            <a:rPr lang="en-GB"/>
            <a:t>Monitoring</a:t>
          </a:r>
        </a:p>
      </dgm:t>
    </dgm:pt>
    <dgm:pt modelId="{183963A1-C13C-4B4B-9360-679874EBDF0C}" type="sibTrans" cxnId="{88905E45-3840-451E-AF08-562DB3B9756C}">
      <dgm:prSet/>
      <dgm:spPr/>
      <dgm:t>
        <a:bodyPr/>
        <a:lstStyle/>
        <a:p>
          <a:endParaRPr lang="en-GB"/>
        </a:p>
      </dgm:t>
    </dgm:pt>
    <dgm:pt modelId="{003B6BF3-D580-4FB1-AFB2-F55708AB1EE1}" type="parTrans" cxnId="{88905E45-3840-451E-AF08-562DB3B9756C}">
      <dgm:prSet/>
      <dgm:spPr/>
      <dgm:t>
        <a:bodyPr/>
        <a:lstStyle/>
        <a:p>
          <a:endParaRPr lang="en-GB"/>
        </a:p>
      </dgm:t>
    </dgm:pt>
    <dgm:pt modelId="{1E8CD0CD-AD51-4EA1-8989-3012D4A5F6F7}" type="pres">
      <dgm:prSet presAssocID="{82146B71-B328-4653-B1D5-1C3843B57ABC}" presName="cycleMatrixDiagram" presStyleCnt="0">
        <dgm:presLayoutVars>
          <dgm:chMax val="1"/>
          <dgm:dir/>
          <dgm:animLvl val="lvl"/>
          <dgm:resizeHandles val="exact"/>
        </dgm:presLayoutVars>
      </dgm:prSet>
      <dgm:spPr/>
    </dgm:pt>
    <dgm:pt modelId="{2D3DA569-D550-455F-976F-F7E8445E2158}" type="pres">
      <dgm:prSet presAssocID="{82146B71-B328-4653-B1D5-1C3843B57ABC}" presName="children" presStyleCnt="0"/>
      <dgm:spPr/>
    </dgm:pt>
    <dgm:pt modelId="{932ECEBC-4D03-4D61-8A96-A46813CF3698}" type="pres">
      <dgm:prSet presAssocID="{82146B71-B328-4653-B1D5-1C3843B57ABC}" presName="child1group" presStyleCnt="0"/>
      <dgm:spPr/>
    </dgm:pt>
    <dgm:pt modelId="{AFC9BA6A-A0B9-4D85-AF48-1DB03784B6A5}" type="pres">
      <dgm:prSet presAssocID="{82146B71-B328-4653-B1D5-1C3843B57ABC}" presName="child1" presStyleLbl="bgAcc1" presStyleIdx="0" presStyleCnt="4"/>
      <dgm:spPr/>
    </dgm:pt>
    <dgm:pt modelId="{BE88FC16-352E-4D4B-B55B-747DCDA8E4F2}" type="pres">
      <dgm:prSet presAssocID="{82146B71-B328-4653-B1D5-1C3843B57ABC}" presName="child1Text" presStyleLbl="bgAcc1" presStyleIdx="0" presStyleCnt="4">
        <dgm:presLayoutVars>
          <dgm:bulletEnabled val="1"/>
        </dgm:presLayoutVars>
      </dgm:prSet>
      <dgm:spPr/>
    </dgm:pt>
    <dgm:pt modelId="{8B1A2F11-B87B-4159-95BF-BC0EF3CDBA7B}" type="pres">
      <dgm:prSet presAssocID="{82146B71-B328-4653-B1D5-1C3843B57ABC}" presName="child2group" presStyleCnt="0"/>
      <dgm:spPr/>
    </dgm:pt>
    <dgm:pt modelId="{CEAAC9E7-6456-4710-9A04-A830833B8C4A}" type="pres">
      <dgm:prSet presAssocID="{82146B71-B328-4653-B1D5-1C3843B57ABC}" presName="child2" presStyleLbl="bgAcc1" presStyleIdx="1" presStyleCnt="4"/>
      <dgm:spPr/>
    </dgm:pt>
    <dgm:pt modelId="{15325B35-10DD-4668-B926-604CB1AAE3A1}" type="pres">
      <dgm:prSet presAssocID="{82146B71-B328-4653-B1D5-1C3843B57ABC}" presName="child2Text" presStyleLbl="bgAcc1" presStyleIdx="1" presStyleCnt="4">
        <dgm:presLayoutVars>
          <dgm:bulletEnabled val="1"/>
        </dgm:presLayoutVars>
      </dgm:prSet>
      <dgm:spPr/>
    </dgm:pt>
    <dgm:pt modelId="{6DDF338E-44F4-4498-AE1F-7560129D5297}" type="pres">
      <dgm:prSet presAssocID="{82146B71-B328-4653-B1D5-1C3843B57ABC}" presName="child3group" presStyleCnt="0"/>
      <dgm:spPr/>
    </dgm:pt>
    <dgm:pt modelId="{5E48B87A-3466-4718-BBA0-D1CC50C405E0}" type="pres">
      <dgm:prSet presAssocID="{82146B71-B328-4653-B1D5-1C3843B57ABC}" presName="child3" presStyleLbl="bgAcc1" presStyleIdx="2" presStyleCnt="4"/>
      <dgm:spPr/>
    </dgm:pt>
    <dgm:pt modelId="{CB1F98B7-95A0-46B3-993A-49E87474D255}" type="pres">
      <dgm:prSet presAssocID="{82146B71-B328-4653-B1D5-1C3843B57ABC}" presName="child3Text" presStyleLbl="bgAcc1" presStyleIdx="2" presStyleCnt="4">
        <dgm:presLayoutVars>
          <dgm:bulletEnabled val="1"/>
        </dgm:presLayoutVars>
      </dgm:prSet>
      <dgm:spPr/>
    </dgm:pt>
    <dgm:pt modelId="{630BC238-10F8-45F4-A8CC-CE97C9D00224}" type="pres">
      <dgm:prSet presAssocID="{82146B71-B328-4653-B1D5-1C3843B57ABC}" presName="child4group" presStyleCnt="0"/>
      <dgm:spPr/>
    </dgm:pt>
    <dgm:pt modelId="{FDA991CB-9321-4F1F-9C9F-62D05FAB118F}" type="pres">
      <dgm:prSet presAssocID="{82146B71-B328-4653-B1D5-1C3843B57ABC}" presName="child4" presStyleLbl="bgAcc1" presStyleIdx="3" presStyleCnt="4"/>
      <dgm:spPr/>
    </dgm:pt>
    <dgm:pt modelId="{2A0B95A3-C784-4AC8-AFF7-7F85048C5221}" type="pres">
      <dgm:prSet presAssocID="{82146B71-B328-4653-B1D5-1C3843B57ABC}" presName="child4Text" presStyleLbl="bgAcc1" presStyleIdx="3" presStyleCnt="4">
        <dgm:presLayoutVars>
          <dgm:bulletEnabled val="1"/>
        </dgm:presLayoutVars>
      </dgm:prSet>
      <dgm:spPr/>
    </dgm:pt>
    <dgm:pt modelId="{7D7646B8-74FF-4D65-A1AD-DFD65AF83CD4}" type="pres">
      <dgm:prSet presAssocID="{82146B71-B328-4653-B1D5-1C3843B57ABC}" presName="childPlaceholder" presStyleCnt="0"/>
      <dgm:spPr/>
    </dgm:pt>
    <dgm:pt modelId="{CACD8BA6-C5A0-49B7-B546-648C7DFF92BB}" type="pres">
      <dgm:prSet presAssocID="{82146B71-B328-4653-B1D5-1C3843B57ABC}" presName="circle" presStyleCnt="0"/>
      <dgm:spPr/>
    </dgm:pt>
    <dgm:pt modelId="{41B55C67-8BED-4E78-8D0A-292E3D85CD3D}" type="pres">
      <dgm:prSet presAssocID="{82146B71-B328-4653-B1D5-1C3843B57ABC}" presName="quadrant1" presStyleLbl="node1" presStyleIdx="0" presStyleCnt="4">
        <dgm:presLayoutVars>
          <dgm:chMax val="1"/>
          <dgm:bulletEnabled val="1"/>
        </dgm:presLayoutVars>
      </dgm:prSet>
      <dgm:spPr/>
    </dgm:pt>
    <dgm:pt modelId="{A6C8BB5A-420B-460B-ADF2-528003A3FC62}" type="pres">
      <dgm:prSet presAssocID="{82146B71-B328-4653-B1D5-1C3843B57ABC}" presName="quadrant2" presStyleLbl="node1" presStyleIdx="1" presStyleCnt="4">
        <dgm:presLayoutVars>
          <dgm:chMax val="1"/>
          <dgm:bulletEnabled val="1"/>
        </dgm:presLayoutVars>
      </dgm:prSet>
      <dgm:spPr/>
    </dgm:pt>
    <dgm:pt modelId="{E7A0CB75-E242-44BD-B87F-CAA6AB8B0378}" type="pres">
      <dgm:prSet presAssocID="{82146B71-B328-4653-B1D5-1C3843B57ABC}" presName="quadrant3" presStyleLbl="node1" presStyleIdx="2" presStyleCnt="4">
        <dgm:presLayoutVars>
          <dgm:chMax val="1"/>
          <dgm:bulletEnabled val="1"/>
        </dgm:presLayoutVars>
      </dgm:prSet>
      <dgm:spPr/>
    </dgm:pt>
    <dgm:pt modelId="{6CD74F0E-1E20-4A58-B4A2-A95FB15BA09C}" type="pres">
      <dgm:prSet presAssocID="{82146B71-B328-4653-B1D5-1C3843B57ABC}" presName="quadrant4" presStyleLbl="node1" presStyleIdx="3" presStyleCnt="4">
        <dgm:presLayoutVars>
          <dgm:chMax val="1"/>
          <dgm:bulletEnabled val="1"/>
        </dgm:presLayoutVars>
      </dgm:prSet>
      <dgm:spPr/>
    </dgm:pt>
    <dgm:pt modelId="{EF99E8EB-4398-4FF2-9E52-4C63C94CD20F}" type="pres">
      <dgm:prSet presAssocID="{82146B71-B328-4653-B1D5-1C3843B57ABC}" presName="quadrantPlaceholder" presStyleCnt="0"/>
      <dgm:spPr/>
    </dgm:pt>
    <dgm:pt modelId="{C464ACF6-BA48-47BD-9E9C-5854D8936FCA}" type="pres">
      <dgm:prSet presAssocID="{82146B71-B328-4653-B1D5-1C3843B57ABC}" presName="center1" presStyleLbl="fgShp" presStyleIdx="0" presStyleCnt="2" custScaleX="191821" custScaleY="191821" custLinFactNeighborX="-1895" custLinFactNeighborY="8929"/>
      <dgm:spPr/>
    </dgm:pt>
    <dgm:pt modelId="{1C28B5C0-46E5-4AF0-82BB-B4095C580EF5}" type="pres">
      <dgm:prSet presAssocID="{82146B71-B328-4653-B1D5-1C3843B57ABC}" presName="center2" presStyleLbl="fgShp" presStyleIdx="1" presStyleCnt="2" custScaleX="191821" custScaleY="191821" custLinFactNeighborY="-19231"/>
      <dgm:spPr/>
    </dgm:pt>
  </dgm:ptLst>
  <dgm:cxnLst>
    <dgm:cxn modelId="{1A1DFE06-6D48-49C7-BC4F-616FC0BBDB04}" type="presOf" srcId="{82146B71-B328-4653-B1D5-1C3843B57ABC}" destId="{1E8CD0CD-AD51-4EA1-8989-3012D4A5F6F7}" srcOrd="0" destOrd="0" presId="urn:microsoft.com/office/officeart/2005/8/layout/cycle4"/>
    <dgm:cxn modelId="{66389709-6993-4698-85E5-E884504E53D2}" type="presOf" srcId="{3385D64F-1660-4277-83D5-12CFCD87F4A3}" destId="{FDA991CB-9321-4F1F-9C9F-62D05FAB118F}" srcOrd="0" destOrd="0" presId="urn:microsoft.com/office/officeart/2005/8/layout/cycle4"/>
    <dgm:cxn modelId="{73ABB71D-1E5B-4AE2-91E7-AE120BE24446}" type="presOf" srcId="{958D7661-D732-41BB-B0B2-689D0180AB89}" destId="{BE88FC16-352E-4D4B-B55B-747DCDA8E4F2}" srcOrd="1" destOrd="0" presId="urn:microsoft.com/office/officeart/2005/8/layout/cycle4"/>
    <dgm:cxn modelId="{A8899B2A-71B1-41B1-9E77-1CA5B9F61A8C}" srcId="{26286CDD-F277-4765-BD05-53A5601BE2E5}" destId="{0E653150-8A55-402E-B07D-6FAE44F3B488}" srcOrd="0" destOrd="0" parTransId="{D939FEF5-0208-4849-899D-82D1859656F8}" sibTransId="{846D3405-CB57-4AE1-9D8A-939F0C2A1004}"/>
    <dgm:cxn modelId="{7B850D2F-B4BE-4D94-8468-B7C0FA02E813}" srcId="{A4604A0D-5637-4E91-9C8F-CA0733220362}" destId="{DFB2CE54-69D9-4837-B3B2-045F834A041A}" srcOrd="0" destOrd="0" parTransId="{CF80DD00-6647-45CF-902A-BF47B8F158A3}" sibTransId="{C3311345-9C31-4232-8A5E-44535613E16B}"/>
    <dgm:cxn modelId="{86902B35-F718-45C6-9232-151760740D64}" srcId="{020E630E-C518-4BE5-A8A5-3D1D315F9ED2}" destId="{958D7661-D732-41BB-B0B2-689D0180AB89}" srcOrd="0" destOrd="0" parTransId="{B5769E30-660B-4076-A948-EBF4A0F4A080}" sibTransId="{F8644DA7-1821-485F-BDB5-C37E6874FF4B}"/>
    <dgm:cxn modelId="{ADBA2142-1B2E-4682-9B86-67E3BC50E601}" type="presOf" srcId="{3385D64F-1660-4277-83D5-12CFCD87F4A3}" destId="{2A0B95A3-C784-4AC8-AFF7-7F85048C5221}" srcOrd="1" destOrd="0" presId="urn:microsoft.com/office/officeart/2005/8/layout/cycle4"/>
    <dgm:cxn modelId="{88905E45-3840-451E-AF08-562DB3B9756C}" srcId="{82146B71-B328-4653-B1D5-1C3843B57ABC}" destId="{26286CDD-F277-4765-BD05-53A5601BE2E5}" srcOrd="1" destOrd="0" parTransId="{003B6BF3-D580-4FB1-AFB2-F55708AB1EE1}" sibTransId="{183963A1-C13C-4B4B-9360-679874EBDF0C}"/>
    <dgm:cxn modelId="{F6C63D5A-2978-409A-B5E9-5A6F0DEF4886}" srcId="{FBDC667D-CBFC-45DA-A39C-260B3BE999B7}" destId="{3385D64F-1660-4277-83D5-12CFCD87F4A3}" srcOrd="0" destOrd="0" parTransId="{572A2A7A-04B3-4AFD-9047-C63E951155EC}" sibTransId="{67975DBD-5B6D-4F3D-B03A-CA8A89AA2F89}"/>
    <dgm:cxn modelId="{0DAE5762-D90C-4EAE-A24D-BD181574AD30}" type="presOf" srcId="{958D7661-D732-41BB-B0B2-689D0180AB89}" destId="{AFC9BA6A-A0B9-4D85-AF48-1DB03784B6A5}" srcOrd="0" destOrd="0" presId="urn:microsoft.com/office/officeart/2005/8/layout/cycle4"/>
    <dgm:cxn modelId="{3E860B69-3FDB-4403-BBA5-A9DFF57FB508}" type="presOf" srcId="{26286CDD-F277-4765-BD05-53A5601BE2E5}" destId="{A6C8BB5A-420B-460B-ADF2-528003A3FC62}" srcOrd="0" destOrd="0" presId="urn:microsoft.com/office/officeart/2005/8/layout/cycle4"/>
    <dgm:cxn modelId="{C055576D-DB02-4BC2-8BE9-F88C79C87101}" srcId="{82146B71-B328-4653-B1D5-1C3843B57ABC}" destId="{020E630E-C518-4BE5-A8A5-3D1D315F9ED2}" srcOrd="0" destOrd="0" parTransId="{18103EE1-6456-4233-87DD-87B45FEC81CE}" sibTransId="{6D81B0E0-46E1-43C0-ABAB-685A6D19E976}"/>
    <dgm:cxn modelId="{B8325E8A-1D49-4956-804B-75FDA81A2C78}" type="presOf" srcId="{A4604A0D-5637-4E91-9C8F-CA0733220362}" destId="{E7A0CB75-E242-44BD-B87F-CAA6AB8B0378}" srcOrd="0" destOrd="0" presId="urn:microsoft.com/office/officeart/2005/8/layout/cycle4"/>
    <dgm:cxn modelId="{EFEBAF9B-904B-4FF0-AD26-9E2F6661077A}" type="presOf" srcId="{FBDC667D-CBFC-45DA-A39C-260B3BE999B7}" destId="{6CD74F0E-1E20-4A58-B4A2-A95FB15BA09C}" srcOrd="0" destOrd="0" presId="urn:microsoft.com/office/officeart/2005/8/layout/cycle4"/>
    <dgm:cxn modelId="{A8D73DBF-469E-4CE0-BAEF-6173839DB86A}" type="presOf" srcId="{020E630E-C518-4BE5-A8A5-3D1D315F9ED2}" destId="{41B55C67-8BED-4E78-8D0A-292E3D85CD3D}" srcOrd="0" destOrd="0" presId="urn:microsoft.com/office/officeart/2005/8/layout/cycle4"/>
    <dgm:cxn modelId="{5D52E5C4-16B8-46E1-9776-5EFDD2451F0F}" type="presOf" srcId="{DFB2CE54-69D9-4837-B3B2-045F834A041A}" destId="{CB1F98B7-95A0-46B3-993A-49E87474D255}" srcOrd="1" destOrd="0" presId="urn:microsoft.com/office/officeart/2005/8/layout/cycle4"/>
    <dgm:cxn modelId="{526FD7CF-1CF0-418E-A404-263D167D655C}" type="presOf" srcId="{0E653150-8A55-402E-B07D-6FAE44F3B488}" destId="{CEAAC9E7-6456-4710-9A04-A830833B8C4A}" srcOrd="0" destOrd="0" presId="urn:microsoft.com/office/officeart/2005/8/layout/cycle4"/>
    <dgm:cxn modelId="{B05D13E9-72E1-4802-B285-8C845073A5AE}" type="presOf" srcId="{0E653150-8A55-402E-B07D-6FAE44F3B488}" destId="{15325B35-10DD-4668-B926-604CB1AAE3A1}" srcOrd="1" destOrd="0" presId="urn:microsoft.com/office/officeart/2005/8/layout/cycle4"/>
    <dgm:cxn modelId="{46C69FEF-3C59-45DE-AAF0-AF6C801C4C0E}" srcId="{82146B71-B328-4653-B1D5-1C3843B57ABC}" destId="{A4604A0D-5637-4E91-9C8F-CA0733220362}" srcOrd="2" destOrd="0" parTransId="{BCAC2B93-67CA-48A5-90A1-22AA096F79EC}" sibTransId="{67D7D8F9-F297-4DC8-AD66-5C70D5B682B3}"/>
    <dgm:cxn modelId="{CBA098F2-A9E9-4EFF-9E77-80FF5EE6C9AA}" srcId="{82146B71-B328-4653-B1D5-1C3843B57ABC}" destId="{FBDC667D-CBFC-45DA-A39C-260B3BE999B7}" srcOrd="3" destOrd="0" parTransId="{7B8208F7-69DE-4019-A6F0-45E35D3B1125}" sibTransId="{0685AACB-9188-46CB-975A-4987E69EAF4C}"/>
    <dgm:cxn modelId="{413D0AF3-8E24-409C-8808-C0C29EC32C6F}" type="presOf" srcId="{DFB2CE54-69D9-4837-B3B2-045F834A041A}" destId="{5E48B87A-3466-4718-BBA0-D1CC50C405E0}" srcOrd="0" destOrd="0" presId="urn:microsoft.com/office/officeart/2005/8/layout/cycle4"/>
    <dgm:cxn modelId="{6FD86191-1115-417D-A2A6-080B2BD7B790}" type="presParOf" srcId="{1E8CD0CD-AD51-4EA1-8989-3012D4A5F6F7}" destId="{2D3DA569-D550-455F-976F-F7E8445E2158}" srcOrd="0" destOrd="0" presId="urn:microsoft.com/office/officeart/2005/8/layout/cycle4"/>
    <dgm:cxn modelId="{60D7C871-09C5-4991-AAB7-1E28ED0E0AC0}" type="presParOf" srcId="{2D3DA569-D550-455F-976F-F7E8445E2158}" destId="{932ECEBC-4D03-4D61-8A96-A46813CF3698}" srcOrd="0" destOrd="0" presId="urn:microsoft.com/office/officeart/2005/8/layout/cycle4"/>
    <dgm:cxn modelId="{BD9AD58F-750D-4818-AD98-9289F3AEF5F0}" type="presParOf" srcId="{932ECEBC-4D03-4D61-8A96-A46813CF3698}" destId="{AFC9BA6A-A0B9-4D85-AF48-1DB03784B6A5}" srcOrd="0" destOrd="0" presId="urn:microsoft.com/office/officeart/2005/8/layout/cycle4"/>
    <dgm:cxn modelId="{F3A2D721-4BF6-40BA-9C2F-D554EBD818D2}" type="presParOf" srcId="{932ECEBC-4D03-4D61-8A96-A46813CF3698}" destId="{BE88FC16-352E-4D4B-B55B-747DCDA8E4F2}" srcOrd="1" destOrd="0" presId="urn:microsoft.com/office/officeart/2005/8/layout/cycle4"/>
    <dgm:cxn modelId="{3B4DA23D-7D34-4BD8-A6C6-302B5B0EE1C5}" type="presParOf" srcId="{2D3DA569-D550-455F-976F-F7E8445E2158}" destId="{8B1A2F11-B87B-4159-95BF-BC0EF3CDBA7B}" srcOrd="1" destOrd="0" presId="urn:microsoft.com/office/officeart/2005/8/layout/cycle4"/>
    <dgm:cxn modelId="{0DAC07AF-3CBD-4BF3-A2DF-E67936896716}" type="presParOf" srcId="{8B1A2F11-B87B-4159-95BF-BC0EF3CDBA7B}" destId="{CEAAC9E7-6456-4710-9A04-A830833B8C4A}" srcOrd="0" destOrd="0" presId="urn:microsoft.com/office/officeart/2005/8/layout/cycle4"/>
    <dgm:cxn modelId="{8CCEA266-E8EC-4794-A4FF-1A1874B9A56E}" type="presParOf" srcId="{8B1A2F11-B87B-4159-95BF-BC0EF3CDBA7B}" destId="{15325B35-10DD-4668-B926-604CB1AAE3A1}" srcOrd="1" destOrd="0" presId="urn:microsoft.com/office/officeart/2005/8/layout/cycle4"/>
    <dgm:cxn modelId="{F663781A-171B-4210-B462-1CCB08943796}" type="presParOf" srcId="{2D3DA569-D550-455F-976F-F7E8445E2158}" destId="{6DDF338E-44F4-4498-AE1F-7560129D5297}" srcOrd="2" destOrd="0" presId="urn:microsoft.com/office/officeart/2005/8/layout/cycle4"/>
    <dgm:cxn modelId="{AE102E7C-77FA-4A66-B2F8-72A493BBF9C1}" type="presParOf" srcId="{6DDF338E-44F4-4498-AE1F-7560129D5297}" destId="{5E48B87A-3466-4718-BBA0-D1CC50C405E0}" srcOrd="0" destOrd="0" presId="urn:microsoft.com/office/officeart/2005/8/layout/cycle4"/>
    <dgm:cxn modelId="{717B4C2C-7587-4EF1-8219-B2EC50B42DD0}" type="presParOf" srcId="{6DDF338E-44F4-4498-AE1F-7560129D5297}" destId="{CB1F98B7-95A0-46B3-993A-49E87474D255}" srcOrd="1" destOrd="0" presId="urn:microsoft.com/office/officeart/2005/8/layout/cycle4"/>
    <dgm:cxn modelId="{46F9A5A0-040F-4C25-816D-E0091404E5BC}" type="presParOf" srcId="{2D3DA569-D550-455F-976F-F7E8445E2158}" destId="{630BC238-10F8-45F4-A8CC-CE97C9D00224}" srcOrd="3" destOrd="0" presId="urn:microsoft.com/office/officeart/2005/8/layout/cycle4"/>
    <dgm:cxn modelId="{ACE06586-A445-4AC4-B66E-0E10D8867136}" type="presParOf" srcId="{630BC238-10F8-45F4-A8CC-CE97C9D00224}" destId="{FDA991CB-9321-4F1F-9C9F-62D05FAB118F}" srcOrd="0" destOrd="0" presId="urn:microsoft.com/office/officeart/2005/8/layout/cycle4"/>
    <dgm:cxn modelId="{E456AE73-A090-4FA2-9377-09734238D2D9}" type="presParOf" srcId="{630BC238-10F8-45F4-A8CC-CE97C9D00224}" destId="{2A0B95A3-C784-4AC8-AFF7-7F85048C5221}" srcOrd="1" destOrd="0" presId="urn:microsoft.com/office/officeart/2005/8/layout/cycle4"/>
    <dgm:cxn modelId="{D6AD15C6-E422-43F6-9635-BC2DD7A05D0B}" type="presParOf" srcId="{2D3DA569-D550-455F-976F-F7E8445E2158}" destId="{7D7646B8-74FF-4D65-A1AD-DFD65AF83CD4}" srcOrd="4" destOrd="0" presId="urn:microsoft.com/office/officeart/2005/8/layout/cycle4"/>
    <dgm:cxn modelId="{900904D7-2A06-4B8F-B3D8-B6DF808D0BEC}" type="presParOf" srcId="{1E8CD0CD-AD51-4EA1-8989-3012D4A5F6F7}" destId="{CACD8BA6-C5A0-49B7-B546-648C7DFF92BB}" srcOrd="1" destOrd="0" presId="urn:microsoft.com/office/officeart/2005/8/layout/cycle4"/>
    <dgm:cxn modelId="{1732B021-9E74-4306-A950-E0E43A8EBB68}" type="presParOf" srcId="{CACD8BA6-C5A0-49B7-B546-648C7DFF92BB}" destId="{41B55C67-8BED-4E78-8D0A-292E3D85CD3D}" srcOrd="0" destOrd="0" presId="urn:microsoft.com/office/officeart/2005/8/layout/cycle4"/>
    <dgm:cxn modelId="{80163100-F4A4-4333-A6CE-42CC3CA1AB55}" type="presParOf" srcId="{CACD8BA6-C5A0-49B7-B546-648C7DFF92BB}" destId="{A6C8BB5A-420B-460B-ADF2-528003A3FC62}" srcOrd="1" destOrd="0" presId="urn:microsoft.com/office/officeart/2005/8/layout/cycle4"/>
    <dgm:cxn modelId="{31E71938-9D43-4D6A-9D7D-D0434140CA57}" type="presParOf" srcId="{CACD8BA6-C5A0-49B7-B546-648C7DFF92BB}" destId="{E7A0CB75-E242-44BD-B87F-CAA6AB8B0378}" srcOrd="2" destOrd="0" presId="urn:microsoft.com/office/officeart/2005/8/layout/cycle4"/>
    <dgm:cxn modelId="{13292DDD-8D93-4ACC-93E3-39D613996DD3}" type="presParOf" srcId="{CACD8BA6-C5A0-49B7-B546-648C7DFF92BB}" destId="{6CD74F0E-1E20-4A58-B4A2-A95FB15BA09C}" srcOrd="3" destOrd="0" presId="urn:microsoft.com/office/officeart/2005/8/layout/cycle4"/>
    <dgm:cxn modelId="{F46CA21C-552B-4CA1-B6E8-AA365CB33BFC}" type="presParOf" srcId="{CACD8BA6-C5A0-49B7-B546-648C7DFF92BB}" destId="{EF99E8EB-4398-4FF2-9E52-4C63C94CD20F}" srcOrd="4" destOrd="0" presId="urn:microsoft.com/office/officeart/2005/8/layout/cycle4"/>
    <dgm:cxn modelId="{424DAECE-C3E4-40D1-90D4-7FA7188FC81B}" type="presParOf" srcId="{1E8CD0CD-AD51-4EA1-8989-3012D4A5F6F7}" destId="{C464ACF6-BA48-47BD-9E9C-5854D8936FCA}" srcOrd="2" destOrd="0" presId="urn:microsoft.com/office/officeart/2005/8/layout/cycle4"/>
    <dgm:cxn modelId="{4E866100-4AA3-4AD0-9DD1-8301531A5638}" type="presParOf" srcId="{1E8CD0CD-AD51-4EA1-8989-3012D4A5F6F7}" destId="{1C28B5C0-46E5-4AF0-82BB-B4095C580EF5}" srcOrd="3" destOrd="0" presId="urn:microsoft.com/office/officeart/2005/8/layout/cycle4"/>
  </dgm:cxnLst>
  <dgm:bg>
    <a:effectLst>
      <a:outerShdw blurRad="50800" dist="50800" dir="5400000" algn="ctr" rotWithShape="0">
        <a:schemeClr val="accent3">
          <a:alpha val="0"/>
        </a:schemeClr>
      </a:outerShdw>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ACB7A4-94AB-40AE-A8A5-5EF328D1FA75}" type="doc">
      <dgm:prSet loTypeId="urn:microsoft.com/office/officeart/2005/8/layout/hChevron3" loCatId="process" qsTypeId="urn:microsoft.com/office/officeart/2005/8/quickstyle/simple1" qsCatId="simple" csTypeId="urn:microsoft.com/office/officeart/2005/8/colors/accent2_3" csCatId="accent2" phldr="1"/>
      <dgm:spPr/>
      <dgm:t>
        <a:bodyPr/>
        <a:lstStyle/>
        <a:p>
          <a:endParaRPr lang="en-GB"/>
        </a:p>
      </dgm:t>
    </dgm:pt>
    <dgm:pt modelId="{8337CAB8-26DB-42BA-81DA-05DA02913E23}">
      <dgm:prSet phldrT="[Text]" custT="1"/>
      <dgm:spPr/>
      <dgm:t>
        <a:bodyPr/>
        <a:lstStyle/>
        <a:p>
          <a:r>
            <a:rPr lang="en-GB" sz="800"/>
            <a:t>New system </a:t>
          </a:r>
          <a:br>
            <a:rPr lang="en-GB" sz="800"/>
          </a:br>
          <a:r>
            <a:rPr lang="en-GB" sz="800"/>
            <a:t>and design services</a:t>
          </a:r>
        </a:p>
      </dgm:t>
    </dgm:pt>
    <dgm:pt modelId="{D6FEE16D-231B-4B1E-9A49-123696D7A7D0}" type="parTrans" cxnId="{0BA15B3C-FEC8-4A5B-B7E4-D669E06E5D34}">
      <dgm:prSet/>
      <dgm:spPr/>
      <dgm:t>
        <a:bodyPr/>
        <a:lstStyle/>
        <a:p>
          <a:endParaRPr lang="en-GB" sz="800"/>
        </a:p>
      </dgm:t>
    </dgm:pt>
    <dgm:pt modelId="{6DAA7DDF-1094-4AFD-9221-822C9B038510}" type="sibTrans" cxnId="{0BA15B3C-FEC8-4A5B-B7E4-D669E06E5D34}">
      <dgm:prSet/>
      <dgm:spPr/>
      <dgm:t>
        <a:bodyPr/>
        <a:lstStyle/>
        <a:p>
          <a:endParaRPr lang="en-GB" sz="800"/>
        </a:p>
      </dgm:t>
    </dgm:pt>
    <dgm:pt modelId="{8F7086BA-7012-4623-B4DA-DD906770621F}">
      <dgm:prSet phldrT="[Text]" custT="1"/>
      <dgm:spPr/>
      <dgm:t>
        <a:bodyPr/>
        <a:lstStyle/>
        <a:p>
          <a:r>
            <a:rPr lang="en-GB" sz="800"/>
            <a:t>Installation and commissioning</a:t>
          </a:r>
        </a:p>
      </dgm:t>
    </dgm:pt>
    <dgm:pt modelId="{C5C95B03-9E7F-4C28-AC63-09A91A877CBE}" type="parTrans" cxnId="{1393C73B-DBBF-4949-BFB6-7FB9BE472FDA}">
      <dgm:prSet/>
      <dgm:spPr/>
      <dgm:t>
        <a:bodyPr/>
        <a:lstStyle/>
        <a:p>
          <a:endParaRPr lang="en-GB" sz="800"/>
        </a:p>
      </dgm:t>
    </dgm:pt>
    <dgm:pt modelId="{AD931F72-51FB-4F3C-B2B6-7A46B80C28F6}" type="sibTrans" cxnId="{1393C73B-DBBF-4949-BFB6-7FB9BE472FDA}">
      <dgm:prSet/>
      <dgm:spPr/>
      <dgm:t>
        <a:bodyPr/>
        <a:lstStyle/>
        <a:p>
          <a:endParaRPr lang="en-GB" sz="800"/>
        </a:p>
      </dgm:t>
    </dgm:pt>
    <dgm:pt modelId="{B878A39F-7FB3-4760-A4FC-3C0897898ABB}">
      <dgm:prSet phldrT="[Text]" custT="1"/>
      <dgm:spPr/>
      <dgm:t>
        <a:bodyPr/>
        <a:lstStyle/>
        <a:p>
          <a:r>
            <a:rPr lang="en-GB" sz="800"/>
            <a:t>Maintenance</a:t>
          </a:r>
        </a:p>
      </dgm:t>
    </dgm:pt>
    <dgm:pt modelId="{870DC96E-5F5D-49EC-87AC-190958FDACE0}" type="parTrans" cxnId="{2772A4D6-095A-4427-AB70-DDACF72838C1}">
      <dgm:prSet/>
      <dgm:spPr/>
      <dgm:t>
        <a:bodyPr/>
        <a:lstStyle/>
        <a:p>
          <a:endParaRPr lang="en-GB" sz="800"/>
        </a:p>
      </dgm:t>
    </dgm:pt>
    <dgm:pt modelId="{D00CD823-1F4B-43D5-98DD-83BFD9D10ABA}" type="sibTrans" cxnId="{2772A4D6-095A-4427-AB70-DDACF72838C1}">
      <dgm:prSet/>
      <dgm:spPr/>
      <dgm:t>
        <a:bodyPr/>
        <a:lstStyle/>
        <a:p>
          <a:endParaRPr lang="en-GB" sz="800"/>
        </a:p>
      </dgm:t>
    </dgm:pt>
    <dgm:pt modelId="{49FABB20-C41B-4C99-AE08-A8EB0FFB01D6}">
      <dgm:prSet phldrT="[Text]" custT="1"/>
      <dgm:spPr/>
      <dgm:t>
        <a:bodyPr/>
        <a:lstStyle/>
        <a:p>
          <a:r>
            <a:rPr lang="en-GB" sz="800"/>
            <a:t>Life Extension</a:t>
          </a:r>
        </a:p>
      </dgm:t>
    </dgm:pt>
    <dgm:pt modelId="{5CDBB785-C624-444C-AB92-3F1AE80B4ADA}" type="parTrans" cxnId="{D463AF78-07D8-4E97-B70B-872CF0F034B1}">
      <dgm:prSet/>
      <dgm:spPr/>
      <dgm:t>
        <a:bodyPr/>
        <a:lstStyle/>
        <a:p>
          <a:endParaRPr lang="en-GB" sz="800"/>
        </a:p>
      </dgm:t>
    </dgm:pt>
    <dgm:pt modelId="{E1CDB312-F9DB-4EAE-862A-A35CC1F5CEE5}" type="sibTrans" cxnId="{D463AF78-07D8-4E97-B70B-872CF0F034B1}">
      <dgm:prSet/>
      <dgm:spPr/>
      <dgm:t>
        <a:bodyPr/>
        <a:lstStyle/>
        <a:p>
          <a:endParaRPr lang="en-GB" sz="800"/>
        </a:p>
      </dgm:t>
    </dgm:pt>
    <dgm:pt modelId="{596A8E66-2B62-4299-9438-FED330227359}">
      <dgm:prSet phldrT="[Text]" custT="1"/>
      <dgm:spPr/>
      <dgm:t>
        <a:bodyPr/>
        <a:lstStyle/>
        <a:p>
          <a:r>
            <a:rPr lang="en-GB" sz="800"/>
            <a:t>Decommissioning</a:t>
          </a:r>
        </a:p>
      </dgm:t>
    </dgm:pt>
    <dgm:pt modelId="{E6197410-11CA-439B-A44D-9E0A0399BCE8}" type="parTrans" cxnId="{09423839-0845-4916-AD20-48F93B966A97}">
      <dgm:prSet/>
      <dgm:spPr/>
      <dgm:t>
        <a:bodyPr/>
        <a:lstStyle/>
        <a:p>
          <a:endParaRPr lang="en-GB" sz="800"/>
        </a:p>
      </dgm:t>
    </dgm:pt>
    <dgm:pt modelId="{B4107156-B5D2-4F91-BBBC-DD7D71641D90}" type="sibTrans" cxnId="{09423839-0845-4916-AD20-48F93B966A97}">
      <dgm:prSet/>
      <dgm:spPr/>
      <dgm:t>
        <a:bodyPr/>
        <a:lstStyle/>
        <a:p>
          <a:endParaRPr lang="en-GB" sz="800"/>
        </a:p>
      </dgm:t>
    </dgm:pt>
    <dgm:pt modelId="{9C006FC9-2E55-412B-A3D3-EC1C3DD76B2E}">
      <dgm:prSet phldrT="[Text]" custT="1"/>
      <dgm:spPr/>
      <dgm:t>
        <a:bodyPr/>
        <a:lstStyle/>
        <a:p>
          <a:r>
            <a:rPr lang="en-GB" sz="800"/>
            <a:t>Brownfield upgrades</a:t>
          </a:r>
        </a:p>
      </dgm:t>
    </dgm:pt>
    <dgm:pt modelId="{732C8E82-05DE-4B12-B415-7258D0F6383C}" type="parTrans" cxnId="{B61390CD-2BAA-4128-AFF7-1F5EA621548C}">
      <dgm:prSet/>
      <dgm:spPr/>
      <dgm:t>
        <a:bodyPr/>
        <a:lstStyle/>
        <a:p>
          <a:endParaRPr lang="en-GB" sz="800"/>
        </a:p>
      </dgm:t>
    </dgm:pt>
    <dgm:pt modelId="{21485D81-35E5-48D0-B12C-13349BD5F4E4}" type="sibTrans" cxnId="{B61390CD-2BAA-4128-AFF7-1F5EA621548C}">
      <dgm:prSet/>
      <dgm:spPr/>
      <dgm:t>
        <a:bodyPr/>
        <a:lstStyle/>
        <a:p>
          <a:endParaRPr lang="en-GB" sz="800"/>
        </a:p>
      </dgm:t>
    </dgm:pt>
    <dgm:pt modelId="{4253B666-CCAA-48F2-AE94-6661E3C79EDE}" type="pres">
      <dgm:prSet presAssocID="{E3ACB7A4-94AB-40AE-A8A5-5EF328D1FA75}" presName="Name0" presStyleCnt="0">
        <dgm:presLayoutVars>
          <dgm:dir/>
          <dgm:resizeHandles val="exact"/>
        </dgm:presLayoutVars>
      </dgm:prSet>
      <dgm:spPr/>
    </dgm:pt>
    <dgm:pt modelId="{872BCB93-5EB8-41A6-971B-0A3E99B58019}" type="pres">
      <dgm:prSet presAssocID="{8337CAB8-26DB-42BA-81DA-05DA02913E23}" presName="parTxOnly" presStyleLbl="node1" presStyleIdx="0" presStyleCnt="6">
        <dgm:presLayoutVars>
          <dgm:bulletEnabled val="1"/>
        </dgm:presLayoutVars>
      </dgm:prSet>
      <dgm:spPr/>
    </dgm:pt>
    <dgm:pt modelId="{714B1314-0B65-4121-BEAB-BE71C65492CE}" type="pres">
      <dgm:prSet presAssocID="{6DAA7DDF-1094-4AFD-9221-822C9B038510}" presName="parSpace" presStyleCnt="0"/>
      <dgm:spPr/>
    </dgm:pt>
    <dgm:pt modelId="{11BA2F9A-C532-4A31-A724-84BF8517D4E8}" type="pres">
      <dgm:prSet presAssocID="{8F7086BA-7012-4623-B4DA-DD906770621F}" presName="parTxOnly" presStyleLbl="node1" presStyleIdx="1" presStyleCnt="6">
        <dgm:presLayoutVars>
          <dgm:bulletEnabled val="1"/>
        </dgm:presLayoutVars>
      </dgm:prSet>
      <dgm:spPr/>
    </dgm:pt>
    <dgm:pt modelId="{670DCDF6-7A2F-4862-B91C-74994ABBFBFB}" type="pres">
      <dgm:prSet presAssocID="{AD931F72-51FB-4F3C-B2B6-7A46B80C28F6}" presName="parSpace" presStyleCnt="0"/>
      <dgm:spPr/>
    </dgm:pt>
    <dgm:pt modelId="{C95E7767-BCF9-4E2E-AA83-47ED4D371CEB}" type="pres">
      <dgm:prSet presAssocID="{B878A39F-7FB3-4760-A4FC-3C0897898ABB}" presName="parTxOnly" presStyleLbl="node1" presStyleIdx="2" presStyleCnt="6">
        <dgm:presLayoutVars>
          <dgm:bulletEnabled val="1"/>
        </dgm:presLayoutVars>
      </dgm:prSet>
      <dgm:spPr/>
    </dgm:pt>
    <dgm:pt modelId="{8991BCB2-FBCA-494B-AE50-CEEEFEC8AA25}" type="pres">
      <dgm:prSet presAssocID="{D00CD823-1F4B-43D5-98DD-83BFD9D10ABA}" presName="parSpace" presStyleCnt="0"/>
      <dgm:spPr/>
    </dgm:pt>
    <dgm:pt modelId="{A272EAAD-B1D0-4E3D-8071-CA5B5131835B}" type="pres">
      <dgm:prSet presAssocID="{9C006FC9-2E55-412B-A3D3-EC1C3DD76B2E}" presName="parTxOnly" presStyleLbl="node1" presStyleIdx="3" presStyleCnt="6">
        <dgm:presLayoutVars>
          <dgm:bulletEnabled val="1"/>
        </dgm:presLayoutVars>
      </dgm:prSet>
      <dgm:spPr/>
    </dgm:pt>
    <dgm:pt modelId="{175736CD-F306-431D-9C56-B888A8149174}" type="pres">
      <dgm:prSet presAssocID="{21485D81-35E5-48D0-B12C-13349BD5F4E4}" presName="parSpace" presStyleCnt="0"/>
      <dgm:spPr/>
    </dgm:pt>
    <dgm:pt modelId="{CF15F317-5595-452B-A94C-3D738AE78B70}" type="pres">
      <dgm:prSet presAssocID="{49FABB20-C41B-4C99-AE08-A8EB0FFB01D6}" presName="parTxOnly" presStyleLbl="node1" presStyleIdx="4" presStyleCnt="6">
        <dgm:presLayoutVars>
          <dgm:bulletEnabled val="1"/>
        </dgm:presLayoutVars>
      </dgm:prSet>
      <dgm:spPr/>
    </dgm:pt>
    <dgm:pt modelId="{1B818D96-8A2D-4E30-A6B0-89E85DE32D06}" type="pres">
      <dgm:prSet presAssocID="{E1CDB312-F9DB-4EAE-862A-A35CC1F5CEE5}" presName="parSpace" presStyleCnt="0"/>
      <dgm:spPr/>
    </dgm:pt>
    <dgm:pt modelId="{2CE182E9-4530-41B6-B901-38106ABCE929}" type="pres">
      <dgm:prSet presAssocID="{596A8E66-2B62-4299-9438-FED330227359}" presName="parTxOnly" presStyleLbl="node1" presStyleIdx="5" presStyleCnt="6">
        <dgm:presLayoutVars>
          <dgm:bulletEnabled val="1"/>
        </dgm:presLayoutVars>
      </dgm:prSet>
      <dgm:spPr/>
    </dgm:pt>
  </dgm:ptLst>
  <dgm:cxnLst>
    <dgm:cxn modelId="{0F5D0507-88FC-4926-BC74-F2077951CE86}" type="presOf" srcId="{E3ACB7A4-94AB-40AE-A8A5-5EF328D1FA75}" destId="{4253B666-CCAA-48F2-AE94-6661E3C79EDE}" srcOrd="0" destOrd="0" presId="urn:microsoft.com/office/officeart/2005/8/layout/hChevron3"/>
    <dgm:cxn modelId="{55B9B710-E3DC-4000-96A2-24DE91007773}" type="presOf" srcId="{49FABB20-C41B-4C99-AE08-A8EB0FFB01D6}" destId="{CF15F317-5595-452B-A94C-3D738AE78B70}" srcOrd="0" destOrd="0" presId="urn:microsoft.com/office/officeart/2005/8/layout/hChevron3"/>
    <dgm:cxn modelId="{C792C817-00D9-4F18-B4F8-9AA68A492BF8}" type="presOf" srcId="{9C006FC9-2E55-412B-A3D3-EC1C3DD76B2E}" destId="{A272EAAD-B1D0-4E3D-8071-CA5B5131835B}" srcOrd="0" destOrd="0" presId="urn:microsoft.com/office/officeart/2005/8/layout/hChevron3"/>
    <dgm:cxn modelId="{09423839-0845-4916-AD20-48F93B966A97}" srcId="{E3ACB7A4-94AB-40AE-A8A5-5EF328D1FA75}" destId="{596A8E66-2B62-4299-9438-FED330227359}" srcOrd="5" destOrd="0" parTransId="{E6197410-11CA-439B-A44D-9E0A0399BCE8}" sibTransId="{B4107156-B5D2-4F91-BBBC-DD7D71641D90}"/>
    <dgm:cxn modelId="{1393C73B-DBBF-4949-BFB6-7FB9BE472FDA}" srcId="{E3ACB7A4-94AB-40AE-A8A5-5EF328D1FA75}" destId="{8F7086BA-7012-4623-B4DA-DD906770621F}" srcOrd="1" destOrd="0" parTransId="{C5C95B03-9E7F-4C28-AC63-09A91A877CBE}" sibTransId="{AD931F72-51FB-4F3C-B2B6-7A46B80C28F6}"/>
    <dgm:cxn modelId="{0BA15B3C-FEC8-4A5B-B7E4-D669E06E5D34}" srcId="{E3ACB7A4-94AB-40AE-A8A5-5EF328D1FA75}" destId="{8337CAB8-26DB-42BA-81DA-05DA02913E23}" srcOrd="0" destOrd="0" parTransId="{D6FEE16D-231B-4B1E-9A49-123696D7A7D0}" sibTransId="{6DAA7DDF-1094-4AFD-9221-822C9B038510}"/>
    <dgm:cxn modelId="{D463AF78-07D8-4E97-B70B-872CF0F034B1}" srcId="{E3ACB7A4-94AB-40AE-A8A5-5EF328D1FA75}" destId="{49FABB20-C41B-4C99-AE08-A8EB0FFB01D6}" srcOrd="4" destOrd="0" parTransId="{5CDBB785-C624-444C-AB92-3F1AE80B4ADA}" sibTransId="{E1CDB312-F9DB-4EAE-862A-A35CC1F5CEE5}"/>
    <dgm:cxn modelId="{0B58FB7A-A944-4B68-886F-C27F1CE123BB}" type="presOf" srcId="{596A8E66-2B62-4299-9438-FED330227359}" destId="{2CE182E9-4530-41B6-B901-38106ABCE929}" srcOrd="0" destOrd="0" presId="urn:microsoft.com/office/officeart/2005/8/layout/hChevron3"/>
    <dgm:cxn modelId="{E7B3DB7B-D200-4F08-A866-DC154CA42122}" type="presOf" srcId="{8F7086BA-7012-4623-B4DA-DD906770621F}" destId="{11BA2F9A-C532-4A31-A724-84BF8517D4E8}" srcOrd="0" destOrd="0" presId="urn:microsoft.com/office/officeart/2005/8/layout/hChevron3"/>
    <dgm:cxn modelId="{B61390CD-2BAA-4128-AFF7-1F5EA621548C}" srcId="{E3ACB7A4-94AB-40AE-A8A5-5EF328D1FA75}" destId="{9C006FC9-2E55-412B-A3D3-EC1C3DD76B2E}" srcOrd="3" destOrd="0" parTransId="{732C8E82-05DE-4B12-B415-7258D0F6383C}" sibTransId="{21485D81-35E5-48D0-B12C-13349BD5F4E4}"/>
    <dgm:cxn modelId="{2772A4D6-095A-4427-AB70-DDACF72838C1}" srcId="{E3ACB7A4-94AB-40AE-A8A5-5EF328D1FA75}" destId="{B878A39F-7FB3-4760-A4FC-3C0897898ABB}" srcOrd="2" destOrd="0" parTransId="{870DC96E-5F5D-49EC-87AC-190958FDACE0}" sibTransId="{D00CD823-1F4B-43D5-98DD-83BFD9D10ABA}"/>
    <dgm:cxn modelId="{BFB0B1DD-3AF2-492F-8329-D4A739168F7F}" type="presOf" srcId="{B878A39F-7FB3-4760-A4FC-3C0897898ABB}" destId="{C95E7767-BCF9-4E2E-AA83-47ED4D371CEB}" srcOrd="0" destOrd="0" presId="urn:microsoft.com/office/officeart/2005/8/layout/hChevron3"/>
    <dgm:cxn modelId="{4C9433F3-4240-4E51-A373-C64AAE432B32}" type="presOf" srcId="{8337CAB8-26DB-42BA-81DA-05DA02913E23}" destId="{872BCB93-5EB8-41A6-971B-0A3E99B58019}" srcOrd="0" destOrd="0" presId="urn:microsoft.com/office/officeart/2005/8/layout/hChevron3"/>
    <dgm:cxn modelId="{83FCC8C5-9FD3-4E03-84F1-558BBF61E16F}" type="presParOf" srcId="{4253B666-CCAA-48F2-AE94-6661E3C79EDE}" destId="{872BCB93-5EB8-41A6-971B-0A3E99B58019}" srcOrd="0" destOrd="0" presId="urn:microsoft.com/office/officeart/2005/8/layout/hChevron3"/>
    <dgm:cxn modelId="{AA0B43B7-7C7B-4CDC-8CBC-466423FCB98F}" type="presParOf" srcId="{4253B666-CCAA-48F2-AE94-6661E3C79EDE}" destId="{714B1314-0B65-4121-BEAB-BE71C65492CE}" srcOrd="1" destOrd="0" presId="urn:microsoft.com/office/officeart/2005/8/layout/hChevron3"/>
    <dgm:cxn modelId="{251B35E8-32D5-4C5D-B676-1AB451BF8D96}" type="presParOf" srcId="{4253B666-CCAA-48F2-AE94-6661E3C79EDE}" destId="{11BA2F9A-C532-4A31-A724-84BF8517D4E8}" srcOrd="2" destOrd="0" presId="urn:microsoft.com/office/officeart/2005/8/layout/hChevron3"/>
    <dgm:cxn modelId="{AEB44859-CB28-4885-BBEC-B81F289EE9E8}" type="presParOf" srcId="{4253B666-CCAA-48F2-AE94-6661E3C79EDE}" destId="{670DCDF6-7A2F-4862-B91C-74994ABBFBFB}" srcOrd="3" destOrd="0" presId="urn:microsoft.com/office/officeart/2005/8/layout/hChevron3"/>
    <dgm:cxn modelId="{E969C394-C4AD-4635-83F5-F6447C012312}" type="presParOf" srcId="{4253B666-CCAA-48F2-AE94-6661E3C79EDE}" destId="{C95E7767-BCF9-4E2E-AA83-47ED4D371CEB}" srcOrd="4" destOrd="0" presId="urn:microsoft.com/office/officeart/2005/8/layout/hChevron3"/>
    <dgm:cxn modelId="{93D08237-C0B7-4C02-8418-44F218979252}" type="presParOf" srcId="{4253B666-CCAA-48F2-AE94-6661E3C79EDE}" destId="{8991BCB2-FBCA-494B-AE50-CEEEFEC8AA25}" srcOrd="5" destOrd="0" presId="urn:microsoft.com/office/officeart/2005/8/layout/hChevron3"/>
    <dgm:cxn modelId="{E36F836F-F2F3-4632-9238-BB0B51E27349}" type="presParOf" srcId="{4253B666-CCAA-48F2-AE94-6661E3C79EDE}" destId="{A272EAAD-B1D0-4E3D-8071-CA5B5131835B}" srcOrd="6" destOrd="0" presId="urn:microsoft.com/office/officeart/2005/8/layout/hChevron3"/>
    <dgm:cxn modelId="{C1E0834B-0713-446E-B8F6-F616FA3F8AED}" type="presParOf" srcId="{4253B666-CCAA-48F2-AE94-6661E3C79EDE}" destId="{175736CD-F306-431D-9C56-B888A8149174}" srcOrd="7" destOrd="0" presId="urn:microsoft.com/office/officeart/2005/8/layout/hChevron3"/>
    <dgm:cxn modelId="{1C2372CE-C708-4F39-94B7-1055859F8EAE}" type="presParOf" srcId="{4253B666-CCAA-48F2-AE94-6661E3C79EDE}" destId="{CF15F317-5595-452B-A94C-3D738AE78B70}" srcOrd="8" destOrd="0" presId="urn:microsoft.com/office/officeart/2005/8/layout/hChevron3"/>
    <dgm:cxn modelId="{63FF809E-332D-47BE-B425-C63A391079FD}" type="presParOf" srcId="{4253B666-CCAA-48F2-AE94-6661E3C79EDE}" destId="{1B818D96-8A2D-4E30-A6B0-89E85DE32D06}" srcOrd="9" destOrd="0" presId="urn:microsoft.com/office/officeart/2005/8/layout/hChevron3"/>
    <dgm:cxn modelId="{DD541488-53BE-4CC0-A768-00BA209E5D93}" type="presParOf" srcId="{4253B666-CCAA-48F2-AE94-6661E3C79EDE}" destId="{2CE182E9-4530-41B6-B901-38106ABCE929}" srcOrd="10"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6A15A0-1F61-4F29-AC8B-E8E0E2E9897B}"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21AE3983-F9EE-4B76-9F7C-9B3B1E8352C6}">
      <dgm:prSet phldrT="[Text]"/>
      <dgm:spPr/>
      <dgm:t>
        <a:bodyPr/>
        <a:lstStyle/>
        <a:p>
          <a:r>
            <a:rPr lang="en-US" b="1" i="0" u="none" strike="noStrike" baseline="0">
              <a:latin typeface="+mj-lt"/>
            </a:rPr>
            <a:t>We reduce our customers’ carbon footprints</a:t>
          </a:r>
          <a:endParaRPr lang="en-GB">
            <a:latin typeface="+mj-lt"/>
          </a:endParaRPr>
        </a:p>
      </dgm:t>
    </dgm:pt>
    <dgm:pt modelId="{A3AAE698-ECEB-4C0C-A8E4-7C735EB37F4B}" type="parTrans" cxnId="{8DD12012-1565-4C72-9260-6AC03EEECD92}">
      <dgm:prSet/>
      <dgm:spPr/>
      <dgm:t>
        <a:bodyPr/>
        <a:lstStyle/>
        <a:p>
          <a:endParaRPr lang="en-GB"/>
        </a:p>
      </dgm:t>
    </dgm:pt>
    <dgm:pt modelId="{494EB349-BCB0-410E-AB7B-11439E5CF87F}" type="sibTrans" cxnId="{8DD12012-1565-4C72-9260-6AC03EEECD92}">
      <dgm:prSet/>
      <dgm:spPr/>
      <dgm:t>
        <a:bodyPr/>
        <a:lstStyle/>
        <a:p>
          <a:endParaRPr lang="en-GB"/>
        </a:p>
      </dgm:t>
    </dgm:pt>
    <dgm:pt modelId="{CEC4D28C-A47A-4126-BF45-0963B3484608}">
      <dgm:prSet/>
      <dgm:spPr/>
      <dgm:t>
        <a:bodyPr/>
        <a:lstStyle/>
        <a:p>
          <a:r>
            <a:rPr lang="en-US" b="1" i="0" u="none" strike="noStrike" baseline="0">
              <a:latin typeface="+mj-lt"/>
            </a:rPr>
            <a:t>We extend the life of assets </a:t>
          </a:r>
          <a:endParaRPr lang="en-US" b="0" i="0" u="none" strike="noStrike" baseline="0">
            <a:latin typeface="+mj-lt"/>
          </a:endParaRPr>
        </a:p>
      </dgm:t>
    </dgm:pt>
    <dgm:pt modelId="{5E5940A2-6E64-4A63-A557-4AB51CE6CB95}" type="parTrans" cxnId="{AEDDA889-55DD-4399-AF15-374C48F513EF}">
      <dgm:prSet/>
      <dgm:spPr/>
      <dgm:t>
        <a:bodyPr/>
        <a:lstStyle/>
        <a:p>
          <a:endParaRPr lang="en-GB"/>
        </a:p>
      </dgm:t>
    </dgm:pt>
    <dgm:pt modelId="{8C34F483-1B50-4514-A2EC-6C83E94CD2AE}" type="sibTrans" cxnId="{AEDDA889-55DD-4399-AF15-374C48F513EF}">
      <dgm:prSet/>
      <dgm:spPr/>
      <dgm:t>
        <a:bodyPr/>
        <a:lstStyle/>
        <a:p>
          <a:endParaRPr lang="en-GB"/>
        </a:p>
      </dgm:t>
    </dgm:pt>
    <dgm:pt modelId="{F2004EFC-518B-4A51-B674-EDBC8976ACC4}">
      <dgm:prSet/>
      <dgm:spPr/>
      <dgm:t>
        <a:bodyPr/>
        <a:lstStyle/>
        <a:p>
          <a:r>
            <a:rPr lang="en-US" b="0" i="0" u="none" strike="noStrike" baseline="0">
              <a:latin typeface="+mj-lt"/>
            </a:rPr>
            <a:t>Our solutions optimise the performance of equipment, helping to prevent hydrocarbon leaks and decrease fluid and energy use. </a:t>
          </a:r>
        </a:p>
      </dgm:t>
    </dgm:pt>
    <dgm:pt modelId="{8D4FF2B5-FA53-4A61-A237-B8FF9D5008F5}" type="parTrans" cxnId="{99FFD5B5-D7CD-41DA-BFB5-FA78C8F21DF4}">
      <dgm:prSet/>
      <dgm:spPr/>
      <dgm:t>
        <a:bodyPr/>
        <a:lstStyle/>
        <a:p>
          <a:endParaRPr lang="en-GB"/>
        </a:p>
      </dgm:t>
    </dgm:pt>
    <dgm:pt modelId="{E37CC910-5CCD-4B4F-915D-B7F8505361A3}" type="sibTrans" cxnId="{99FFD5B5-D7CD-41DA-BFB5-FA78C8F21DF4}">
      <dgm:prSet/>
      <dgm:spPr/>
      <dgm:t>
        <a:bodyPr/>
        <a:lstStyle/>
        <a:p>
          <a:endParaRPr lang="en-GB"/>
        </a:p>
      </dgm:t>
    </dgm:pt>
    <dgm:pt modelId="{7818F785-83B5-4C59-BB51-B72AABC38FF2}">
      <dgm:prSet/>
      <dgm:spPr/>
      <dgm:t>
        <a:bodyPr/>
        <a:lstStyle/>
        <a:p>
          <a:r>
            <a:rPr lang="en-GB" b="1" i="0" u="none" strike="noStrike" baseline="0">
              <a:latin typeface="+mj-lt"/>
            </a:rPr>
            <a:t>We use intelligent solutions </a:t>
          </a:r>
          <a:endParaRPr lang="en-GB" b="0" i="0" u="none" strike="noStrike" baseline="0">
            <a:latin typeface="+mj-lt"/>
          </a:endParaRPr>
        </a:p>
      </dgm:t>
    </dgm:pt>
    <dgm:pt modelId="{ABD89F7A-2693-41A1-AFF0-A4A2F853FBB4}" type="parTrans" cxnId="{5FF9C50A-3720-4591-BD98-3A27FD0FF878}">
      <dgm:prSet/>
      <dgm:spPr/>
      <dgm:t>
        <a:bodyPr/>
        <a:lstStyle/>
        <a:p>
          <a:endParaRPr lang="en-GB"/>
        </a:p>
      </dgm:t>
    </dgm:pt>
    <dgm:pt modelId="{22735043-35C2-4BDA-8851-97C1C4EB4CDD}" type="sibTrans" cxnId="{5FF9C50A-3720-4591-BD98-3A27FD0FF878}">
      <dgm:prSet/>
      <dgm:spPr/>
      <dgm:t>
        <a:bodyPr/>
        <a:lstStyle/>
        <a:p>
          <a:endParaRPr lang="en-GB"/>
        </a:p>
      </dgm:t>
    </dgm:pt>
    <dgm:pt modelId="{C78E3EAD-2010-4663-A75E-CB0353D68395}">
      <dgm:prSet/>
      <dgm:spPr/>
      <dgm:t>
        <a:bodyPr/>
        <a:lstStyle/>
        <a:p>
          <a:r>
            <a:rPr lang="en-US" b="0" i="0" u="none" strike="noStrike" baseline="0" dirty="0">
              <a:latin typeface="+mj-lt"/>
            </a:rPr>
            <a:t>By using digital technology and real-time monitoring, we can remotely support our clients, alleviating the need for travel. </a:t>
          </a:r>
          <a:endParaRPr lang="en-GB" dirty="0">
            <a:latin typeface="+mj-lt"/>
          </a:endParaRPr>
        </a:p>
      </dgm:t>
    </dgm:pt>
    <dgm:pt modelId="{9D33D3D7-05C7-4D97-9106-AAA99DF0B5CF}" type="parTrans" cxnId="{771C651D-10E5-4EC9-96FE-DE90A453CB1C}">
      <dgm:prSet/>
      <dgm:spPr/>
      <dgm:t>
        <a:bodyPr/>
        <a:lstStyle/>
        <a:p>
          <a:endParaRPr lang="en-GB"/>
        </a:p>
      </dgm:t>
    </dgm:pt>
    <dgm:pt modelId="{FEC85850-88A6-4613-AB10-FDA3B9802C3C}" type="sibTrans" cxnId="{771C651D-10E5-4EC9-96FE-DE90A453CB1C}">
      <dgm:prSet/>
      <dgm:spPr/>
      <dgm:t>
        <a:bodyPr/>
        <a:lstStyle/>
        <a:p>
          <a:endParaRPr lang="en-GB"/>
        </a:p>
      </dgm:t>
    </dgm:pt>
    <dgm:pt modelId="{C293E5C1-CCF2-43D1-B8FE-223095603BC6}">
      <dgm:prSet phldrT="[Text]"/>
      <dgm:spPr/>
      <dgm:t>
        <a:bodyPr/>
        <a:lstStyle/>
        <a:p>
          <a:r>
            <a:rPr lang="en-US" b="0" i="0" u="none" strike="noStrike" baseline="0">
              <a:latin typeface="+mj-lt"/>
            </a:rPr>
            <a:t>Our technology ethos is to reuse, refurbish and upgrade equipment wherever viable, lessening both equipment disposal and manufacture. </a:t>
          </a:r>
          <a:endParaRPr lang="en-GB">
            <a:latin typeface="+mj-lt"/>
          </a:endParaRPr>
        </a:p>
      </dgm:t>
    </dgm:pt>
    <dgm:pt modelId="{A1C2E2A4-1D82-491F-AE7C-C534BC361FFA}" type="parTrans" cxnId="{DC894606-F303-42B8-A9CB-F90E1B64D77A}">
      <dgm:prSet/>
      <dgm:spPr/>
      <dgm:t>
        <a:bodyPr/>
        <a:lstStyle/>
        <a:p>
          <a:endParaRPr lang="en-GB"/>
        </a:p>
      </dgm:t>
    </dgm:pt>
    <dgm:pt modelId="{BF16E06F-4677-49BD-B1F5-20CFD006F734}" type="sibTrans" cxnId="{DC894606-F303-42B8-A9CB-F90E1B64D77A}">
      <dgm:prSet/>
      <dgm:spPr/>
      <dgm:t>
        <a:bodyPr/>
        <a:lstStyle/>
        <a:p>
          <a:endParaRPr lang="en-GB"/>
        </a:p>
      </dgm:t>
    </dgm:pt>
    <dgm:pt modelId="{90B8D026-9E3B-41C1-9A80-B2A5A401D5FF}" type="pres">
      <dgm:prSet presAssocID="{7A6A15A0-1F61-4F29-AC8B-E8E0E2E9897B}" presName="linear" presStyleCnt="0">
        <dgm:presLayoutVars>
          <dgm:dir/>
          <dgm:animLvl val="lvl"/>
          <dgm:resizeHandles val="exact"/>
        </dgm:presLayoutVars>
      </dgm:prSet>
      <dgm:spPr/>
    </dgm:pt>
    <dgm:pt modelId="{7F49FC70-977F-4E19-8C90-716CCEE86CB4}" type="pres">
      <dgm:prSet presAssocID="{21AE3983-F9EE-4B76-9F7C-9B3B1E8352C6}" presName="parentLin" presStyleCnt="0"/>
      <dgm:spPr/>
    </dgm:pt>
    <dgm:pt modelId="{1EBF0520-3504-4CC6-8F68-269685FE235A}" type="pres">
      <dgm:prSet presAssocID="{21AE3983-F9EE-4B76-9F7C-9B3B1E8352C6}" presName="parentLeftMargin" presStyleLbl="node1" presStyleIdx="0" presStyleCnt="3"/>
      <dgm:spPr/>
    </dgm:pt>
    <dgm:pt modelId="{E0F60A76-FA45-4148-803B-14423B046A1C}" type="pres">
      <dgm:prSet presAssocID="{21AE3983-F9EE-4B76-9F7C-9B3B1E8352C6}" presName="parentText" presStyleLbl="node1" presStyleIdx="0" presStyleCnt="3">
        <dgm:presLayoutVars>
          <dgm:chMax val="0"/>
          <dgm:bulletEnabled val="1"/>
        </dgm:presLayoutVars>
      </dgm:prSet>
      <dgm:spPr/>
    </dgm:pt>
    <dgm:pt modelId="{0590FC77-84F1-44FD-8A99-A31FCB7F192B}" type="pres">
      <dgm:prSet presAssocID="{21AE3983-F9EE-4B76-9F7C-9B3B1E8352C6}" presName="negativeSpace" presStyleCnt="0"/>
      <dgm:spPr/>
    </dgm:pt>
    <dgm:pt modelId="{F4BDDF10-440E-458A-9513-333D15595BFF}" type="pres">
      <dgm:prSet presAssocID="{21AE3983-F9EE-4B76-9F7C-9B3B1E8352C6}" presName="childText" presStyleLbl="conFgAcc1" presStyleIdx="0" presStyleCnt="3">
        <dgm:presLayoutVars>
          <dgm:bulletEnabled val="1"/>
        </dgm:presLayoutVars>
      </dgm:prSet>
      <dgm:spPr/>
    </dgm:pt>
    <dgm:pt modelId="{BCE8DD70-18B3-4F44-A7F7-1CE85624841C}" type="pres">
      <dgm:prSet presAssocID="{494EB349-BCB0-410E-AB7B-11439E5CF87F}" presName="spaceBetweenRectangles" presStyleCnt="0"/>
      <dgm:spPr/>
    </dgm:pt>
    <dgm:pt modelId="{319C77A4-4D72-461C-9292-1569A7DE1019}" type="pres">
      <dgm:prSet presAssocID="{CEC4D28C-A47A-4126-BF45-0963B3484608}" presName="parentLin" presStyleCnt="0"/>
      <dgm:spPr/>
    </dgm:pt>
    <dgm:pt modelId="{4821353D-8570-4B9B-96D0-77E306FAB1E1}" type="pres">
      <dgm:prSet presAssocID="{CEC4D28C-A47A-4126-BF45-0963B3484608}" presName="parentLeftMargin" presStyleLbl="node1" presStyleIdx="0" presStyleCnt="3"/>
      <dgm:spPr/>
    </dgm:pt>
    <dgm:pt modelId="{6DBA6C11-0E02-4C20-A4B9-623FBA1F7E6E}" type="pres">
      <dgm:prSet presAssocID="{CEC4D28C-A47A-4126-BF45-0963B3484608}" presName="parentText" presStyleLbl="node1" presStyleIdx="1" presStyleCnt="3">
        <dgm:presLayoutVars>
          <dgm:chMax val="0"/>
          <dgm:bulletEnabled val="1"/>
        </dgm:presLayoutVars>
      </dgm:prSet>
      <dgm:spPr/>
    </dgm:pt>
    <dgm:pt modelId="{426F053D-4940-41B5-B313-15A4CF9B6846}" type="pres">
      <dgm:prSet presAssocID="{CEC4D28C-A47A-4126-BF45-0963B3484608}" presName="negativeSpace" presStyleCnt="0"/>
      <dgm:spPr/>
    </dgm:pt>
    <dgm:pt modelId="{AE8C74F6-D5B2-489D-9611-DE87B60BF1B8}" type="pres">
      <dgm:prSet presAssocID="{CEC4D28C-A47A-4126-BF45-0963B3484608}" presName="childText" presStyleLbl="conFgAcc1" presStyleIdx="1" presStyleCnt="3">
        <dgm:presLayoutVars>
          <dgm:bulletEnabled val="1"/>
        </dgm:presLayoutVars>
      </dgm:prSet>
      <dgm:spPr/>
    </dgm:pt>
    <dgm:pt modelId="{9C2430B0-C601-465C-8BE0-D28DCFE4E253}" type="pres">
      <dgm:prSet presAssocID="{8C34F483-1B50-4514-A2EC-6C83E94CD2AE}" presName="spaceBetweenRectangles" presStyleCnt="0"/>
      <dgm:spPr/>
    </dgm:pt>
    <dgm:pt modelId="{860B96F0-8400-4727-A366-3618B2CF9293}" type="pres">
      <dgm:prSet presAssocID="{7818F785-83B5-4C59-BB51-B72AABC38FF2}" presName="parentLin" presStyleCnt="0"/>
      <dgm:spPr/>
    </dgm:pt>
    <dgm:pt modelId="{97F8CC0B-8985-4DDF-91F7-B9654621275A}" type="pres">
      <dgm:prSet presAssocID="{7818F785-83B5-4C59-BB51-B72AABC38FF2}" presName="parentLeftMargin" presStyleLbl="node1" presStyleIdx="1" presStyleCnt="3"/>
      <dgm:spPr/>
    </dgm:pt>
    <dgm:pt modelId="{2C105E1A-9ABA-4002-AE8F-2716B6D9338E}" type="pres">
      <dgm:prSet presAssocID="{7818F785-83B5-4C59-BB51-B72AABC38FF2}" presName="parentText" presStyleLbl="node1" presStyleIdx="2" presStyleCnt="3">
        <dgm:presLayoutVars>
          <dgm:chMax val="0"/>
          <dgm:bulletEnabled val="1"/>
        </dgm:presLayoutVars>
      </dgm:prSet>
      <dgm:spPr/>
    </dgm:pt>
    <dgm:pt modelId="{3F2F10F6-3CC2-4939-A5D6-ACBD7FC7AA48}" type="pres">
      <dgm:prSet presAssocID="{7818F785-83B5-4C59-BB51-B72AABC38FF2}" presName="negativeSpace" presStyleCnt="0"/>
      <dgm:spPr/>
    </dgm:pt>
    <dgm:pt modelId="{751F60FA-6B71-4197-9761-B77DA1A71F4F}" type="pres">
      <dgm:prSet presAssocID="{7818F785-83B5-4C59-BB51-B72AABC38FF2}" presName="childText" presStyleLbl="conFgAcc1" presStyleIdx="2" presStyleCnt="3">
        <dgm:presLayoutVars>
          <dgm:bulletEnabled val="1"/>
        </dgm:presLayoutVars>
      </dgm:prSet>
      <dgm:spPr/>
    </dgm:pt>
  </dgm:ptLst>
  <dgm:cxnLst>
    <dgm:cxn modelId="{DC894606-F303-42B8-A9CB-F90E1B64D77A}" srcId="{21AE3983-F9EE-4B76-9F7C-9B3B1E8352C6}" destId="{C293E5C1-CCF2-43D1-B8FE-223095603BC6}" srcOrd="0" destOrd="0" parTransId="{A1C2E2A4-1D82-491F-AE7C-C534BC361FFA}" sibTransId="{BF16E06F-4677-49BD-B1F5-20CFD006F734}"/>
    <dgm:cxn modelId="{4160C008-7B5F-466C-8CFA-81E8A81D1FA3}" type="presOf" srcId="{7A6A15A0-1F61-4F29-AC8B-E8E0E2E9897B}" destId="{90B8D026-9E3B-41C1-9A80-B2A5A401D5FF}" srcOrd="0" destOrd="0" presId="urn:microsoft.com/office/officeart/2005/8/layout/list1"/>
    <dgm:cxn modelId="{2F622D09-73E6-4FF9-AFD1-8CB7EB1E5621}" type="presOf" srcId="{7818F785-83B5-4C59-BB51-B72AABC38FF2}" destId="{2C105E1A-9ABA-4002-AE8F-2716B6D9338E}" srcOrd="1" destOrd="0" presId="urn:microsoft.com/office/officeart/2005/8/layout/list1"/>
    <dgm:cxn modelId="{5FF9C50A-3720-4591-BD98-3A27FD0FF878}" srcId="{7A6A15A0-1F61-4F29-AC8B-E8E0E2E9897B}" destId="{7818F785-83B5-4C59-BB51-B72AABC38FF2}" srcOrd="2" destOrd="0" parTransId="{ABD89F7A-2693-41A1-AFF0-A4A2F853FBB4}" sibTransId="{22735043-35C2-4BDA-8851-97C1C4EB4CDD}"/>
    <dgm:cxn modelId="{8DD12012-1565-4C72-9260-6AC03EEECD92}" srcId="{7A6A15A0-1F61-4F29-AC8B-E8E0E2E9897B}" destId="{21AE3983-F9EE-4B76-9F7C-9B3B1E8352C6}" srcOrd="0" destOrd="0" parTransId="{A3AAE698-ECEB-4C0C-A8E4-7C735EB37F4B}" sibTransId="{494EB349-BCB0-410E-AB7B-11439E5CF87F}"/>
    <dgm:cxn modelId="{771C651D-10E5-4EC9-96FE-DE90A453CB1C}" srcId="{7818F785-83B5-4C59-BB51-B72AABC38FF2}" destId="{C78E3EAD-2010-4663-A75E-CB0353D68395}" srcOrd="0" destOrd="0" parTransId="{9D33D3D7-05C7-4D97-9106-AAA99DF0B5CF}" sibTransId="{FEC85850-88A6-4613-AB10-FDA3B9802C3C}"/>
    <dgm:cxn modelId="{D71FEC30-E616-4CC5-89D6-F9EE60FA8741}" type="presOf" srcId="{F2004EFC-518B-4A51-B674-EDBC8976ACC4}" destId="{AE8C74F6-D5B2-489D-9611-DE87B60BF1B8}" srcOrd="0" destOrd="0" presId="urn:microsoft.com/office/officeart/2005/8/layout/list1"/>
    <dgm:cxn modelId="{7751F068-98A2-4F7A-AF9D-17478A06696A}" type="presOf" srcId="{7818F785-83B5-4C59-BB51-B72AABC38FF2}" destId="{97F8CC0B-8985-4DDF-91F7-B9654621275A}" srcOrd="0" destOrd="0" presId="urn:microsoft.com/office/officeart/2005/8/layout/list1"/>
    <dgm:cxn modelId="{A762D377-5D3F-4EAD-A4DD-6E1FF3771BEF}" type="presOf" srcId="{21AE3983-F9EE-4B76-9F7C-9B3B1E8352C6}" destId="{1EBF0520-3504-4CC6-8F68-269685FE235A}" srcOrd="0" destOrd="0" presId="urn:microsoft.com/office/officeart/2005/8/layout/list1"/>
    <dgm:cxn modelId="{1C23E783-4755-46FB-8D55-FE490B974CFB}" type="presOf" srcId="{C293E5C1-CCF2-43D1-B8FE-223095603BC6}" destId="{F4BDDF10-440E-458A-9513-333D15595BFF}" srcOrd="0" destOrd="0" presId="urn:microsoft.com/office/officeart/2005/8/layout/list1"/>
    <dgm:cxn modelId="{AEDDA889-55DD-4399-AF15-374C48F513EF}" srcId="{7A6A15A0-1F61-4F29-AC8B-E8E0E2E9897B}" destId="{CEC4D28C-A47A-4126-BF45-0963B3484608}" srcOrd="1" destOrd="0" parTransId="{5E5940A2-6E64-4A63-A557-4AB51CE6CB95}" sibTransId="{8C34F483-1B50-4514-A2EC-6C83E94CD2AE}"/>
    <dgm:cxn modelId="{99FFD5B5-D7CD-41DA-BFB5-FA78C8F21DF4}" srcId="{CEC4D28C-A47A-4126-BF45-0963B3484608}" destId="{F2004EFC-518B-4A51-B674-EDBC8976ACC4}" srcOrd="0" destOrd="0" parTransId="{8D4FF2B5-FA53-4A61-A237-B8FF9D5008F5}" sibTransId="{E37CC910-5CCD-4B4F-915D-B7F8505361A3}"/>
    <dgm:cxn modelId="{30C7C5CF-A179-4178-B93B-1BAC03423600}" type="presOf" srcId="{21AE3983-F9EE-4B76-9F7C-9B3B1E8352C6}" destId="{E0F60A76-FA45-4148-803B-14423B046A1C}" srcOrd="1" destOrd="0" presId="urn:microsoft.com/office/officeart/2005/8/layout/list1"/>
    <dgm:cxn modelId="{355FEAD5-E176-4FF8-B5E4-860286A29645}" type="presOf" srcId="{CEC4D28C-A47A-4126-BF45-0963B3484608}" destId="{6DBA6C11-0E02-4C20-A4B9-623FBA1F7E6E}" srcOrd="1" destOrd="0" presId="urn:microsoft.com/office/officeart/2005/8/layout/list1"/>
    <dgm:cxn modelId="{982002E7-CA8C-497D-9214-FE8E8E7B8AF9}" type="presOf" srcId="{CEC4D28C-A47A-4126-BF45-0963B3484608}" destId="{4821353D-8570-4B9B-96D0-77E306FAB1E1}" srcOrd="0" destOrd="0" presId="urn:microsoft.com/office/officeart/2005/8/layout/list1"/>
    <dgm:cxn modelId="{A1A0F0EA-663C-41AC-BAE9-ACBFCA2393EB}" type="presOf" srcId="{C78E3EAD-2010-4663-A75E-CB0353D68395}" destId="{751F60FA-6B71-4197-9761-B77DA1A71F4F}" srcOrd="0" destOrd="0" presId="urn:microsoft.com/office/officeart/2005/8/layout/list1"/>
    <dgm:cxn modelId="{7AB9B1D3-F5FA-4124-8077-B470C6C9489A}" type="presParOf" srcId="{90B8D026-9E3B-41C1-9A80-B2A5A401D5FF}" destId="{7F49FC70-977F-4E19-8C90-716CCEE86CB4}" srcOrd="0" destOrd="0" presId="urn:microsoft.com/office/officeart/2005/8/layout/list1"/>
    <dgm:cxn modelId="{2633BC74-1E50-4B11-925D-A0611CA9B967}" type="presParOf" srcId="{7F49FC70-977F-4E19-8C90-716CCEE86CB4}" destId="{1EBF0520-3504-4CC6-8F68-269685FE235A}" srcOrd="0" destOrd="0" presId="urn:microsoft.com/office/officeart/2005/8/layout/list1"/>
    <dgm:cxn modelId="{8FBA8D4B-9D18-44D8-B21D-5DC0DF615FAF}" type="presParOf" srcId="{7F49FC70-977F-4E19-8C90-716CCEE86CB4}" destId="{E0F60A76-FA45-4148-803B-14423B046A1C}" srcOrd="1" destOrd="0" presId="urn:microsoft.com/office/officeart/2005/8/layout/list1"/>
    <dgm:cxn modelId="{57D43811-F789-4BEA-BC14-D39DA74A2E1A}" type="presParOf" srcId="{90B8D026-9E3B-41C1-9A80-B2A5A401D5FF}" destId="{0590FC77-84F1-44FD-8A99-A31FCB7F192B}" srcOrd="1" destOrd="0" presId="urn:microsoft.com/office/officeart/2005/8/layout/list1"/>
    <dgm:cxn modelId="{80B9AC62-22F3-454A-BC45-F616B453AB49}" type="presParOf" srcId="{90B8D026-9E3B-41C1-9A80-B2A5A401D5FF}" destId="{F4BDDF10-440E-458A-9513-333D15595BFF}" srcOrd="2" destOrd="0" presId="urn:microsoft.com/office/officeart/2005/8/layout/list1"/>
    <dgm:cxn modelId="{60BA1CD6-36EC-4B76-9852-BFDA9494D703}" type="presParOf" srcId="{90B8D026-9E3B-41C1-9A80-B2A5A401D5FF}" destId="{BCE8DD70-18B3-4F44-A7F7-1CE85624841C}" srcOrd="3" destOrd="0" presId="urn:microsoft.com/office/officeart/2005/8/layout/list1"/>
    <dgm:cxn modelId="{EB49C560-BBD8-473F-B04B-8F7B433995CF}" type="presParOf" srcId="{90B8D026-9E3B-41C1-9A80-B2A5A401D5FF}" destId="{319C77A4-4D72-461C-9292-1569A7DE1019}" srcOrd="4" destOrd="0" presId="urn:microsoft.com/office/officeart/2005/8/layout/list1"/>
    <dgm:cxn modelId="{2913FFB6-15E1-420B-9015-29E809C41099}" type="presParOf" srcId="{319C77A4-4D72-461C-9292-1569A7DE1019}" destId="{4821353D-8570-4B9B-96D0-77E306FAB1E1}" srcOrd="0" destOrd="0" presId="urn:microsoft.com/office/officeart/2005/8/layout/list1"/>
    <dgm:cxn modelId="{0C53661E-C7E2-4364-BE3B-21AB98EC4BD2}" type="presParOf" srcId="{319C77A4-4D72-461C-9292-1569A7DE1019}" destId="{6DBA6C11-0E02-4C20-A4B9-623FBA1F7E6E}" srcOrd="1" destOrd="0" presId="urn:microsoft.com/office/officeart/2005/8/layout/list1"/>
    <dgm:cxn modelId="{CD46BBD2-1D3E-4DC2-A5F0-2E5DB1A1ECD0}" type="presParOf" srcId="{90B8D026-9E3B-41C1-9A80-B2A5A401D5FF}" destId="{426F053D-4940-41B5-B313-15A4CF9B6846}" srcOrd="5" destOrd="0" presId="urn:microsoft.com/office/officeart/2005/8/layout/list1"/>
    <dgm:cxn modelId="{A6346190-C05F-4507-B642-98171B6F89C0}" type="presParOf" srcId="{90B8D026-9E3B-41C1-9A80-B2A5A401D5FF}" destId="{AE8C74F6-D5B2-489D-9611-DE87B60BF1B8}" srcOrd="6" destOrd="0" presId="urn:microsoft.com/office/officeart/2005/8/layout/list1"/>
    <dgm:cxn modelId="{B2F20F57-62C1-4C04-B3D0-C7A00CE55342}" type="presParOf" srcId="{90B8D026-9E3B-41C1-9A80-B2A5A401D5FF}" destId="{9C2430B0-C601-465C-8BE0-D28DCFE4E253}" srcOrd="7" destOrd="0" presId="urn:microsoft.com/office/officeart/2005/8/layout/list1"/>
    <dgm:cxn modelId="{2FDD3BCB-C5A5-461A-8F46-96C7D6E265AC}" type="presParOf" srcId="{90B8D026-9E3B-41C1-9A80-B2A5A401D5FF}" destId="{860B96F0-8400-4727-A366-3618B2CF9293}" srcOrd="8" destOrd="0" presId="urn:microsoft.com/office/officeart/2005/8/layout/list1"/>
    <dgm:cxn modelId="{0B908DBA-D28C-4271-90E0-D07280B4E9A9}" type="presParOf" srcId="{860B96F0-8400-4727-A366-3618B2CF9293}" destId="{97F8CC0B-8985-4DDF-91F7-B9654621275A}" srcOrd="0" destOrd="0" presId="urn:microsoft.com/office/officeart/2005/8/layout/list1"/>
    <dgm:cxn modelId="{6770DB98-2EAB-48CB-BF3E-C0DBC1968A4A}" type="presParOf" srcId="{860B96F0-8400-4727-A366-3618B2CF9293}" destId="{2C105E1A-9ABA-4002-AE8F-2716B6D9338E}" srcOrd="1" destOrd="0" presId="urn:microsoft.com/office/officeart/2005/8/layout/list1"/>
    <dgm:cxn modelId="{3400D75B-3F2C-47D5-A19E-473F9DDF0EC5}" type="presParOf" srcId="{90B8D026-9E3B-41C1-9A80-B2A5A401D5FF}" destId="{3F2F10F6-3CC2-4939-A5D6-ACBD7FC7AA48}" srcOrd="9" destOrd="0" presId="urn:microsoft.com/office/officeart/2005/8/layout/list1"/>
    <dgm:cxn modelId="{3A4EC469-3FC6-4715-B56B-B935D3C9CE96}" type="presParOf" srcId="{90B8D026-9E3B-41C1-9A80-B2A5A401D5FF}" destId="{751F60FA-6B71-4197-9761-B77DA1A71F4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53D9EC-60C9-4E09-A339-4AE185CF74AA}" type="doc">
      <dgm:prSet loTypeId="urn:microsoft.com/office/officeart/2005/8/layout/pList1" loCatId="list" qsTypeId="urn:microsoft.com/office/officeart/2005/8/quickstyle/simple1" qsCatId="simple" csTypeId="urn:microsoft.com/office/officeart/2005/8/colors/colorful4" csCatId="colorful" phldr="1"/>
      <dgm:spPr/>
      <dgm:t>
        <a:bodyPr/>
        <a:lstStyle/>
        <a:p>
          <a:endParaRPr lang="en-GB"/>
        </a:p>
      </dgm:t>
    </dgm:pt>
    <dgm:pt modelId="{49E5C4AD-B3AD-4845-8C05-3FE416061C1F}">
      <dgm:prSet phldrT="[Text]" custT="1"/>
      <dgm:spPr/>
      <dgm:t>
        <a:bodyPr/>
        <a:lstStyle/>
        <a:p>
          <a:r>
            <a:rPr lang="en-US" sz="1000" dirty="0"/>
            <a:t>RETROFIT A2G SEM UPGRADE</a:t>
          </a:r>
          <a:endParaRPr lang="en-GB" sz="1000" dirty="0"/>
        </a:p>
      </dgm:t>
    </dgm:pt>
    <dgm:pt modelId="{F7F95086-BC31-4601-914B-61506861D13C}" type="parTrans" cxnId="{4D5DECA1-BA66-404E-ABDF-DD7CD3D106E5}">
      <dgm:prSet/>
      <dgm:spPr/>
      <dgm:t>
        <a:bodyPr/>
        <a:lstStyle/>
        <a:p>
          <a:endParaRPr lang="en-GB" sz="1000" dirty="0"/>
        </a:p>
      </dgm:t>
    </dgm:pt>
    <dgm:pt modelId="{E1BFB09F-14FE-4358-BFA1-9C0F8EB05A62}" type="sibTrans" cxnId="{4D5DECA1-BA66-404E-ABDF-DD7CD3D106E5}">
      <dgm:prSet/>
      <dgm:spPr/>
      <dgm:t>
        <a:bodyPr/>
        <a:lstStyle/>
        <a:p>
          <a:endParaRPr lang="en-GB" sz="1000" dirty="0"/>
        </a:p>
      </dgm:t>
    </dgm:pt>
    <dgm:pt modelId="{9987892D-FA25-4271-8B48-663EFB014C17}">
      <dgm:prSet phldrT="[Text]" custT="1"/>
      <dgm:spPr/>
      <dgm:t>
        <a:bodyPr/>
        <a:lstStyle/>
        <a:p>
          <a:r>
            <a:rPr lang="en-US" sz="1000" dirty="0"/>
            <a:t>SCM REFURBISH</a:t>
          </a:r>
          <a:endParaRPr lang="en-GB" sz="1000" dirty="0"/>
        </a:p>
      </dgm:t>
    </dgm:pt>
    <dgm:pt modelId="{A17A7F90-31B6-480C-87A6-6E017BE7645F}" type="parTrans" cxnId="{10F07DDF-5BF0-4598-9317-5420E71ED5EA}">
      <dgm:prSet/>
      <dgm:spPr/>
      <dgm:t>
        <a:bodyPr/>
        <a:lstStyle/>
        <a:p>
          <a:endParaRPr lang="en-GB" sz="1000" dirty="0"/>
        </a:p>
      </dgm:t>
    </dgm:pt>
    <dgm:pt modelId="{DEBA1FCB-6093-4271-9937-37449D9B3F15}" type="sibTrans" cxnId="{10F07DDF-5BF0-4598-9317-5420E71ED5EA}">
      <dgm:prSet/>
      <dgm:spPr/>
      <dgm:t>
        <a:bodyPr/>
        <a:lstStyle/>
        <a:p>
          <a:endParaRPr lang="en-GB" sz="1000" dirty="0"/>
        </a:p>
      </dgm:t>
    </dgm:pt>
    <dgm:pt modelId="{86519EE5-88CE-490B-8636-DFA2165C34B1}">
      <dgm:prSet phldrT="[Text]" custT="1"/>
      <dgm:spPr/>
      <dgm:t>
        <a:bodyPr/>
        <a:lstStyle/>
        <a:p>
          <a:r>
            <a:rPr lang="en-US" sz="1000" dirty="0"/>
            <a:t>CO-EXIST / EMULATE</a:t>
          </a:r>
          <a:endParaRPr lang="en-GB" sz="1000" dirty="0"/>
        </a:p>
      </dgm:t>
    </dgm:pt>
    <dgm:pt modelId="{46CE5B18-B7ED-403F-8FD7-487135A571C9}" type="parTrans" cxnId="{D35E1CE6-2A0E-482F-A99E-D7E64EEE00C6}">
      <dgm:prSet/>
      <dgm:spPr/>
      <dgm:t>
        <a:bodyPr/>
        <a:lstStyle/>
        <a:p>
          <a:endParaRPr lang="en-GB" sz="1000" dirty="0"/>
        </a:p>
      </dgm:t>
    </dgm:pt>
    <dgm:pt modelId="{76ACA62F-EBFB-4B68-87DC-979E74FE33A0}" type="sibTrans" cxnId="{D35E1CE6-2A0E-482F-A99E-D7E64EEE00C6}">
      <dgm:prSet/>
      <dgm:spPr/>
      <dgm:t>
        <a:bodyPr/>
        <a:lstStyle/>
        <a:p>
          <a:endParaRPr lang="en-GB" sz="1000" dirty="0"/>
        </a:p>
      </dgm:t>
    </dgm:pt>
    <dgm:pt modelId="{4FAE2DE4-2567-4FA4-9414-22F164E0B7B7}">
      <dgm:prSet phldrT="[Text]" custT="1"/>
      <dgm:spPr/>
      <dgm:t>
        <a:bodyPr/>
        <a:lstStyle/>
        <a:p>
          <a:r>
            <a:rPr lang="en-US" sz="1000" dirty="0"/>
            <a:t>SYSTEM UPGRADE</a:t>
          </a:r>
          <a:endParaRPr lang="en-GB" sz="1000" dirty="0"/>
        </a:p>
      </dgm:t>
    </dgm:pt>
    <dgm:pt modelId="{FFC11558-8C38-46B8-AECF-F63ACB9A827E}" type="parTrans" cxnId="{8ABF1BA8-BA6C-4A23-B87C-EE4C5BE290D2}">
      <dgm:prSet/>
      <dgm:spPr/>
      <dgm:t>
        <a:bodyPr/>
        <a:lstStyle/>
        <a:p>
          <a:endParaRPr lang="en-GB" sz="1000" dirty="0"/>
        </a:p>
      </dgm:t>
    </dgm:pt>
    <dgm:pt modelId="{5138170A-87EF-4AE3-BFE0-48E05B5A0608}" type="sibTrans" cxnId="{8ABF1BA8-BA6C-4A23-B87C-EE4C5BE290D2}">
      <dgm:prSet/>
      <dgm:spPr/>
      <dgm:t>
        <a:bodyPr/>
        <a:lstStyle/>
        <a:p>
          <a:endParaRPr lang="en-GB" sz="1000" dirty="0"/>
        </a:p>
      </dgm:t>
    </dgm:pt>
    <dgm:pt modelId="{148D0159-7CD0-45DC-BB3E-4977FF2B37B2}">
      <dgm:prSet phldrT="[Text]" custT="1"/>
      <dgm:spPr/>
      <dgm:t>
        <a:bodyPr/>
        <a:lstStyle/>
        <a:p>
          <a:r>
            <a:rPr lang="en-US" sz="1000" dirty="0"/>
            <a:t>ADAPTABLE SOLUTIONS</a:t>
          </a:r>
          <a:endParaRPr lang="en-GB" sz="1000" dirty="0"/>
        </a:p>
      </dgm:t>
    </dgm:pt>
    <dgm:pt modelId="{7FE8E898-959B-423E-8E6C-868954097A1D}" type="parTrans" cxnId="{26D30021-CCE3-48B7-97C4-5D45D7C1DCD9}">
      <dgm:prSet/>
      <dgm:spPr/>
      <dgm:t>
        <a:bodyPr/>
        <a:lstStyle/>
        <a:p>
          <a:endParaRPr lang="en-GB" sz="1000" dirty="0"/>
        </a:p>
      </dgm:t>
    </dgm:pt>
    <dgm:pt modelId="{44B24B20-94A7-4306-B01A-C08F6D0CC60F}" type="sibTrans" cxnId="{26D30021-CCE3-48B7-97C4-5D45D7C1DCD9}">
      <dgm:prSet/>
      <dgm:spPr/>
      <dgm:t>
        <a:bodyPr/>
        <a:lstStyle/>
        <a:p>
          <a:endParaRPr lang="en-GB" sz="1000" dirty="0"/>
        </a:p>
      </dgm:t>
    </dgm:pt>
    <dgm:pt modelId="{6C94C082-A690-452D-ACF2-240D9A10F239}">
      <dgm:prSet phldrT="[Text]" custT="1"/>
      <dgm:spPr/>
      <dgm:t>
        <a:bodyPr/>
        <a:lstStyle/>
        <a:p>
          <a:r>
            <a:rPr lang="en-GB" sz="1000" dirty="0"/>
            <a:t>MECHANICAL UPGRADES ETC</a:t>
          </a:r>
        </a:p>
      </dgm:t>
    </dgm:pt>
    <dgm:pt modelId="{5234F44F-D702-4E01-825D-79CEA24F1C61}" type="parTrans" cxnId="{D7578546-3B8F-4F2F-880B-36F933071EF4}">
      <dgm:prSet/>
      <dgm:spPr/>
      <dgm:t>
        <a:bodyPr/>
        <a:lstStyle/>
        <a:p>
          <a:endParaRPr lang="en-GB" sz="1000" dirty="0"/>
        </a:p>
      </dgm:t>
    </dgm:pt>
    <dgm:pt modelId="{D2FC7709-425A-457C-B4DC-4BD1D86D1201}" type="sibTrans" cxnId="{D7578546-3B8F-4F2F-880B-36F933071EF4}">
      <dgm:prSet/>
      <dgm:spPr/>
      <dgm:t>
        <a:bodyPr/>
        <a:lstStyle/>
        <a:p>
          <a:endParaRPr lang="en-GB" sz="1000" dirty="0"/>
        </a:p>
      </dgm:t>
    </dgm:pt>
    <dgm:pt modelId="{50C4BD96-7441-468F-BFBA-CA2FFD24410A}">
      <dgm:prSet phldrT="[Text]" custT="1"/>
      <dgm:spPr/>
      <dgm:t>
        <a:bodyPr/>
        <a:lstStyle/>
        <a:p>
          <a:r>
            <a:rPr lang="en-GB" sz="1000" dirty="0"/>
            <a:t>HIPPS EXTENSION</a:t>
          </a:r>
        </a:p>
      </dgm:t>
    </dgm:pt>
    <dgm:pt modelId="{F2B04412-1FBD-4821-A7B8-D253EDE3362B}" type="parTrans" cxnId="{2DDC69B1-C785-40E1-B244-B26E1BAA06A3}">
      <dgm:prSet/>
      <dgm:spPr/>
      <dgm:t>
        <a:bodyPr/>
        <a:lstStyle/>
        <a:p>
          <a:endParaRPr lang="en-GB"/>
        </a:p>
      </dgm:t>
    </dgm:pt>
    <dgm:pt modelId="{551A4108-953B-4CFF-9779-57FE2F0B060E}" type="sibTrans" cxnId="{2DDC69B1-C785-40E1-B244-B26E1BAA06A3}">
      <dgm:prSet/>
      <dgm:spPr/>
      <dgm:t>
        <a:bodyPr/>
        <a:lstStyle/>
        <a:p>
          <a:endParaRPr lang="en-GB"/>
        </a:p>
      </dgm:t>
    </dgm:pt>
    <dgm:pt modelId="{1BD24494-5474-4606-A88B-2695D709D6CC}" type="pres">
      <dgm:prSet presAssocID="{CA53D9EC-60C9-4E09-A339-4AE185CF74AA}" presName="Name0" presStyleCnt="0">
        <dgm:presLayoutVars>
          <dgm:dir/>
          <dgm:resizeHandles val="exact"/>
        </dgm:presLayoutVars>
      </dgm:prSet>
      <dgm:spPr/>
    </dgm:pt>
    <dgm:pt modelId="{6B1A3253-3E3C-4E30-A9CA-809BCA934DFC}" type="pres">
      <dgm:prSet presAssocID="{49E5C4AD-B3AD-4845-8C05-3FE416061C1F}" presName="compNode" presStyleCnt="0"/>
      <dgm:spPr/>
    </dgm:pt>
    <dgm:pt modelId="{DAF41C45-5B8F-440A-AF80-E6D82C209E52}" type="pres">
      <dgm:prSet presAssocID="{49E5C4AD-B3AD-4845-8C05-3FE416061C1F}" presName="pictRect" presStyleLbl="node1" presStyleIdx="0" presStyleCnt="7"/>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chemeClr val="accent1"/>
          </a:solidFill>
        </a:ln>
      </dgm:spPr>
    </dgm:pt>
    <dgm:pt modelId="{E61411E5-BACA-4330-B325-877288B555BE}" type="pres">
      <dgm:prSet presAssocID="{49E5C4AD-B3AD-4845-8C05-3FE416061C1F}" presName="textRect" presStyleLbl="revTx" presStyleIdx="0" presStyleCnt="7">
        <dgm:presLayoutVars>
          <dgm:bulletEnabled val="1"/>
        </dgm:presLayoutVars>
      </dgm:prSet>
      <dgm:spPr/>
    </dgm:pt>
    <dgm:pt modelId="{B8B09546-B41C-421C-98E6-801AC9F40DA4}" type="pres">
      <dgm:prSet presAssocID="{E1BFB09F-14FE-4358-BFA1-9C0F8EB05A62}" presName="sibTrans" presStyleLbl="sibTrans2D1" presStyleIdx="0" presStyleCnt="0"/>
      <dgm:spPr/>
    </dgm:pt>
    <dgm:pt modelId="{E01D3F46-D6CC-4E4D-A440-4E7D351DE53E}" type="pres">
      <dgm:prSet presAssocID="{9987892D-FA25-4271-8B48-663EFB014C17}" presName="compNode" presStyleCnt="0"/>
      <dgm:spPr/>
    </dgm:pt>
    <dgm:pt modelId="{920B6ED8-2164-40CB-9A04-BF5A2549B44C}" type="pres">
      <dgm:prSet presAssocID="{9987892D-FA25-4271-8B48-663EFB014C17}" presName="pictRect" presStyleLbl="node1" presStyleIdx="1" presStyleCnt="7"/>
      <dgm:spPr>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a:solidFill>
            <a:schemeClr val="accent1"/>
          </a:solidFill>
        </a:ln>
      </dgm:spPr>
    </dgm:pt>
    <dgm:pt modelId="{1213B211-12CF-4A85-82DB-9586D1CB6F5D}" type="pres">
      <dgm:prSet presAssocID="{9987892D-FA25-4271-8B48-663EFB014C17}" presName="textRect" presStyleLbl="revTx" presStyleIdx="1" presStyleCnt="7">
        <dgm:presLayoutVars>
          <dgm:bulletEnabled val="1"/>
        </dgm:presLayoutVars>
      </dgm:prSet>
      <dgm:spPr/>
    </dgm:pt>
    <dgm:pt modelId="{ABFE2625-AEF3-4850-85E1-2BAE277F66B6}" type="pres">
      <dgm:prSet presAssocID="{DEBA1FCB-6093-4271-9937-37449D9B3F15}" presName="sibTrans" presStyleLbl="sibTrans2D1" presStyleIdx="0" presStyleCnt="0"/>
      <dgm:spPr/>
    </dgm:pt>
    <dgm:pt modelId="{FDA79C0F-1F29-4145-AB2A-B242B9FB5623}" type="pres">
      <dgm:prSet presAssocID="{86519EE5-88CE-490B-8636-DFA2165C34B1}" presName="compNode" presStyleCnt="0"/>
      <dgm:spPr/>
    </dgm:pt>
    <dgm:pt modelId="{D12FB78F-02DC-48F0-8F44-FBB77D439A1F}" type="pres">
      <dgm:prSet presAssocID="{86519EE5-88CE-490B-8636-DFA2165C34B1}" presName="pictRect" presStyleLbl="node1" presStyleIdx="2" presStyleCnt="7"/>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accent1"/>
          </a:solidFill>
        </a:ln>
      </dgm:spPr>
    </dgm:pt>
    <dgm:pt modelId="{9DA49861-3A36-4720-B576-844BD53D4BB1}" type="pres">
      <dgm:prSet presAssocID="{86519EE5-88CE-490B-8636-DFA2165C34B1}" presName="textRect" presStyleLbl="revTx" presStyleIdx="2" presStyleCnt="7">
        <dgm:presLayoutVars>
          <dgm:bulletEnabled val="1"/>
        </dgm:presLayoutVars>
      </dgm:prSet>
      <dgm:spPr/>
    </dgm:pt>
    <dgm:pt modelId="{895DFCC2-8A3D-402F-AE6B-279AC20B4156}" type="pres">
      <dgm:prSet presAssocID="{76ACA62F-EBFB-4B68-87DC-979E74FE33A0}" presName="sibTrans" presStyleLbl="sibTrans2D1" presStyleIdx="0" presStyleCnt="0"/>
      <dgm:spPr/>
    </dgm:pt>
    <dgm:pt modelId="{C225967E-E6F8-4C26-B9B7-C69B00B5C5F2}" type="pres">
      <dgm:prSet presAssocID="{4FAE2DE4-2567-4FA4-9414-22F164E0B7B7}" presName="compNode" presStyleCnt="0"/>
      <dgm:spPr/>
    </dgm:pt>
    <dgm:pt modelId="{1CE4CD80-5602-4118-9332-E53749565255}" type="pres">
      <dgm:prSet presAssocID="{4FAE2DE4-2567-4FA4-9414-22F164E0B7B7}" presName="pictRect" presStyleLbl="node1" presStyleIdx="3" presStyleCnt="7"/>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1"/>
          </a:solidFill>
        </a:ln>
      </dgm:spPr>
    </dgm:pt>
    <dgm:pt modelId="{FD400B57-A40F-433E-A701-93DA40C0BD42}" type="pres">
      <dgm:prSet presAssocID="{4FAE2DE4-2567-4FA4-9414-22F164E0B7B7}" presName="textRect" presStyleLbl="revTx" presStyleIdx="3" presStyleCnt="7">
        <dgm:presLayoutVars>
          <dgm:bulletEnabled val="1"/>
        </dgm:presLayoutVars>
      </dgm:prSet>
      <dgm:spPr/>
    </dgm:pt>
    <dgm:pt modelId="{93E4BD76-17A1-4627-8987-9EF98A82C66D}" type="pres">
      <dgm:prSet presAssocID="{5138170A-87EF-4AE3-BFE0-48E05B5A0608}" presName="sibTrans" presStyleLbl="sibTrans2D1" presStyleIdx="0" presStyleCnt="0"/>
      <dgm:spPr/>
    </dgm:pt>
    <dgm:pt modelId="{B6B5E5A9-3609-4559-926A-C8DC8CD9BDFB}" type="pres">
      <dgm:prSet presAssocID="{148D0159-7CD0-45DC-BB3E-4977FF2B37B2}" presName="compNode" presStyleCnt="0"/>
      <dgm:spPr/>
    </dgm:pt>
    <dgm:pt modelId="{0FB777CE-18CB-472A-8A7E-B8F02107736F}" type="pres">
      <dgm:prSet presAssocID="{148D0159-7CD0-45DC-BB3E-4977FF2B37B2}" presName="pictRect" presStyleLbl="node1" presStyleIdx="4" presStyleCnt="7"/>
      <dgm:spPr>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solidFill>
            <a:schemeClr val="accent1"/>
          </a:solidFill>
        </a:ln>
      </dgm:spPr>
    </dgm:pt>
    <dgm:pt modelId="{85EC9B8A-145F-4AB2-BCF7-F81B1F4A4C97}" type="pres">
      <dgm:prSet presAssocID="{148D0159-7CD0-45DC-BB3E-4977FF2B37B2}" presName="textRect" presStyleLbl="revTx" presStyleIdx="4" presStyleCnt="7">
        <dgm:presLayoutVars>
          <dgm:bulletEnabled val="1"/>
        </dgm:presLayoutVars>
      </dgm:prSet>
      <dgm:spPr/>
    </dgm:pt>
    <dgm:pt modelId="{A6090D62-C7B2-4C11-A917-8570116245FD}" type="pres">
      <dgm:prSet presAssocID="{44B24B20-94A7-4306-B01A-C08F6D0CC60F}" presName="sibTrans" presStyleLbl="sibTrans2D1" presStyleIdx="0" presStyleCnt="0"/>
      <dgm:spPr/>
    </dgm:pt>
    <dgm:pt modelId="{BC8B47FC-FE63-4551-820F-87FAA0F6F2CC}" type="pres">
      <dgm:prSet presAssocID="{50C4BD96-7441-468F-BFBA-CA2FFD24410A}" presName="compNode" presStyleCnt="0"/>
      <dgm:spPr/>
    </dgm:pt>
    <dgm:pt modelId="{8A029912-0C90-40DB-9771-98672ED17579}" type="pres">
      <dgm:prSet presAssocID="{50C4BD96-7441-468F-BFBA-CA2FFD24410A}" presName="pictRect" presStyleLbl="node1" presStyleIdx="5" presStyleCnt="7"/>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solidFill>
            <a:schemeClr val="accent1"/>
          </a:solidFill>
        </a:ln>
      </dgm:spPr>
    </dgm:pt>
    <dgm:pt modelId="{C7399BA4-E966-4FA2-9C76-1450EF06E692}" type="pres">
      <dgm:prSet presAssocID="{50C4BD96-7441-468F-BFBA-CA2FFD24410A}" presName="textRect" presStyleLbl="revTx" presStyleIdx="5" presStyleCnt="7">
        <dgm:presLayoutVars>
          <dgm:bulletEnabled val="1"/>
        </dgm:presLayoutVars>
      </dgm:prSet>
      <dgm:spPr/>
    </dgm:pt>
    <dgm:pt modelId="{CD0DE5DD-B980-431C-A9F5-77E0330B940D}" type="pres">
      <dgm:prSet presAssocID="{551A4108-953B-4CFF-9779-57FE2F0B060E}" presName="sibTrans" presStyleLbl="sibTrans2D1" presStyleIdx="0" presStyleCnt="0"/>
      <dgm:spPr/>
    </dgm:pt>
    <dgm:pt modelId="{77D85310-A5E5-4949-93C1-9182369EF7C3}" type="pres">
      <dgm:prSet presAssocID="{6C94C082-A690-452D-ACF2-240D9A10F239}" presName="compNode" presStyleCnt="0"/>
      <dgm:spPr/>
    </dgm:pt>
    <dgm:pt modelId="{6EC122B9-C0F8-467F-B22A-8C33CC63434B}" type="pres">
      <dgm:prSet presAssocID="{6C94C082-A690-452D-ACF2-240D9A10F239}" presName="pictRect" presStyleLbl="node1" presStyleIdx="6" presStyleCnt="7"/>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solidFill>
            <a:schemeClr val="accent1"/>
          </a:solidFill>
        </a:ln>
      </dgm:spPr>
    </dgm:pt>
    <dgm:pt modelId="{52F6E15F-2A55-4B7C-924F-128B7BDA18F0}" type="pres">
      <dgm:prSet presAssocID="{6C94C082-A690-452D-ACF2-240D9A10F239}" presName="textRect" presStyleLbl="revTx" presStyleIdx="6" presStyleCnt="7">
        <dgm:presLayoutVars>
          <dgm:bulletEnabled val="1"/>
        </dgm:presLayoutVars>
      </dgm:prSet>
      <dgm:spPr/>
    </dgm:pt>
  </dgm:ptLst>
  <dgm:cxnLst>
    <dgm:cxn modelId="{26D30021-CCE3-48B7-97C4-5D45D7C1DCD9}" srcId="{CA53D9EC-60C9-4E09-A339-4AE185CF74AA}" destId="{148D0159-7CD0-45DC-BB3E-4977FF2B37B2}" srcOrd="4" destOrd="0" parTransId="{7FE8E898-959B-423E-8E6C-868954097A1D}" sibTransId="{44B24B20-94A7-4306-B01A-C08F6D0CC60F}"/>
    <dgm:cxn modelId="{33F26036-0395-4398-B881-CAFB398729E3}" type="presOf" srcId="{E1BFB09F-14FE-4358-BFA1-9C0F8EB05A62}" destId="{B8B09546-B41C-421C-98E6-801AC9F40DA4}" srcOrd="0" destOrd="0" presId="urn:microsoft.com/office/officeart/2005/8/layout/pList1"/>
    <dgm:cxn modelId="{07C03B3B-FE6D-4F53-921E-25E3EBCFAE1D}" type="presOf" srcId="{49E5C4AD-B3AD-4845-8C05-3FE416061C1F}" destId="{E61411E5-BACA-4330-B325-877288B555BE}" srcOrd="0" destOrd="0" presId="urn:microsoft.com/office/officeart/2005/8/layout/pList1"/>
    <dgm:cxn modelId="{9AFD8E3E-F7A2-47AD-BB70-2493E6283475}" type="presOf" srcId="{CA53D9EC-60C9-4E09-A339-4AE185CF74AA}" destId="{1BD24494-5474-4606-A88B-2695D709D6CC}" srcOrd="0" destOrd="0" presId="urn:microsoft.com/office/officeart/2005/8/layout/pList1"/>
    <dgm:cxn modelId="{D7578546-3B8F-4F2F-880B-36F933071EF4}" srcId="{CA53D9EC-60C9-4E09-A339-4AE185CF74AA}" destId="{6C94C082-A690-452D-ACF2-240D9A10F239}" srcOrd="6" destOrd="0" parTransId="{5234F44F-D702-4E01-825D-79CEA24F1C61}" sibTransId="{D2FC7709-425A-457C-B4DC-4BD1D86D1201}"/>
    <dgm:cxn modelId="{15607D61-215D-4DD7-A715-DF619070CBBB}" type="presOf" srcId="{551A4108-953B-4CFF-9779-57FE2F0B060E}" destId="{CD0DE5DD-B980-431C-A9F5-77E0330B940D}" srcOrd="0" destOrd="0" presId="urn:microsoft.com/office/officeart/2005/8/layout/pList1"/>
    <dgm:cxn modelId="{B23E368E-3E54-48F7-B682-43509A22229D}" type="presOf" srcId="{76ACA62F-EBFB-4B68-87DC-979E74FE33A0}" destId="{895DFCC2-8A3D-402F-AE6B-279AC20B4156}" srcOrd="0" destOrd="0" presId="urn:microsoft.com/office/officeart/2005/8/layout/pList1"/>
    <dgm:cxn modelId="{B1176991-3DEE-4AD2-9826-5170EDB2E160}" type="presOf" srcId="{148D0159-7CD0-45DC-BB3E-4977FF2B37B2}" destId="{85EC9B8A-145F-4AB2-BCF7-F81B1F4A4C97}" srcOrd="0" destOrd="0" presId="urn:microsoft.com/office/officeart/2005/8/layout/pList1"/>
    <dgm:cxn modelId="{4D5DECA1-BA66-404E-ABDF-DD7CD3D106E5}" srcId="{CA53D9EC-60C9-4E09-A339-4AE185CF74AA}" destId="{49E5C4AD-B3AD-4845-8C05-3FE416061C1F}" srcOrd="0" destOrd="0" parTransId="{F7F95086-BC31-4601-914B-61506861D13C}" sibTransId="{E1BFB09F-14FE-4358-BFA1-9C0F8EB05A62}"/>
    <dgm:cxn modelId="{8ABF1BA8-BA6C-4A23-B87C-EE4C5BE290D2}" srcId="{CA53D9EC-60C9-4E09-A339-4AE185CF74AA}" destId="{4FAE2DE4-2567-4FA4-9414-22F164E0B7B7}" srcOrd="3" destOrd="0" parTransId="{FFC11558-8C38-46B8-AECF-F63ACB9A827E}" sibTransId="{5138170A-87EF-4AE3-BFE0-48E05B5A0608}"/>
    <dgm:cxn modelId="{C4BED5B0-04AF-4CE1-8AE2-F2BCA7DB42EE}" type="presOf" srcId="{86519EE5-88CE-490B-8636-DFA2165C34B1}" destId="{9DA49861-3A36-4720-B576-844BD53D4BB1}" srcOrd="0" destOrd="0" presId="urn:microsoft.com/office/officeart/2005/8/layout/pList1"/>
    <dgm:cxn modelId="{2DDC69B1-C785-40E1-B244-B26E1BAA06A3}" srcId="{CA53D9EC-60C9-4E09-A339-4AE185CF74AA}" destId="{50C4BD96-7441-468F-BFBA-CA2FFD24410A}" srcOrd="5" destOrd="0" parTransId="{F2B04412-1FBD-4821-A7B8-D253EDE3362B}" sibTransId="{551A4108-953B-4CFF-9779-57FE2F0B060E}"/>
    <dgm:cxn modelId="{FAEDEBBF-2475-4995-B9BB-B5B420D7D2AE}" type="presOf" srcId="{44B24B20-94A7-4306-B01A-C08F6D0CC60F}" destId="{A6090D62-C7B2-4C11-A917-8570116245FD}" srcOrd="0" destOrd="0" presId="urn:microsoft.com/office/officeart/2005/8/layout/pList1"/>
    <dgm:cxn modelId="{8978B8C1-73F8-4D28-8F7D-E1A3D2F9B903}" type="presOf" srcId="{5138170A-87EF-4AE3-BFE0-48E05B5A0608}" destId="{93E4BD76-17A1-4627-8987-9EF98A82C66D}" srcOrd="0" destOrd="0" presId="urn:microsoft.com/office/officeart/2005/8/layout/pList1"/>
    <dgm:cxn modelId="{66B416C2-803F-48D8-BA5E-C5F459337FCF}" type="presOf" srcId="{9987892D-FA25-4271-8B48-663EFB014C17}" destId="{1213B211-12CF-4A85-82DB-9586D1CB6F5D}" srcOrd="0" destOrd="0" presId="urn:microsoft.com/office/officeart/2005/8/layout/pList1"/>
    <dgm:cxn modelId="{CCC388D4-5A71-454A-BB9C-BBED95B7371A}" type="presOf" srcId="{50C4BD96-7441-468F-BFBA-CA2FFD24410A}" destId="{C7399BA4-E966-4FA2-9C76-1450EF06E692}" srcOrd="0" destOrd="0" presId="urn:microsoft.com/office/officeart/2005/8/layout/pList1"/>
    <dgm:cxn modelId="{25F5E5DA-D882-43E8-8FC4-7FD0AAF7FD32}" type="presOf" srcId="{DEBA1FCB-6093-4271-9937-37449D9B3F15}" destId="{ABFE2625-AEF3-4850-85E1-2BAE277F66B6}" srcOrd="0" destOrd="0" presId="urn:microsoft.com/office/officeart/2005/8/layout/pList1"/>
    <dgm:cxn modelId="{10F07DDF-5BF0-4598-9317-5420E71ED5EA}" srcId="{CA53D9EC-60C9-4E09-A339-4AE185CF74AA}" destId="{9987892D-FA25-4271-8B48-663EFB014C17}" srcOrd="1" destOrd="0" parTransId="{A17A7F90-31B6-480C-87A6-6E017BE7645F}" sibTransId="{DEBA1FCB-6093-4271-9937-37449D9B3F15}"/>
    <dgm:cxn modelId="{D35E1CE6-2A0E-482F-A99E-D7E64EEE00C6}" srcId="{CA53D9EC-60C9-4E09-A339-4AE185CF74AA}" destId="{86519EE5-88CE-490B-8636-DFA2165C34B1}" srcOrd="2" destOrd="0" parTransId="{46CE5B18-B7ED-403F-8FD7-487135A571C9}" sibTransId="{76ACA62F-EBFB-4B68-87DC-979E74FE33A0}"/>
    <dgm:cxn modelId="{26F2CAEB-4005-4322-B7AB-59976E2BD3F7}" type="presOf" srcId="{4FAE2DE4-2567-4FA4-9414-22F164E0B7B7}" destId="{FD400B57-A40F-433E-A701-93DA40C0BD42}" srcOrd="0" destOrd="0" presId="urn:microsoft.com/office/officeart/2005/8/layout/pList1"/>
    <dgm:cxn modelId="{E46915F4-CCE5-4387-8537-AEF2890BAD84}" type="presOf" srcId="{6C94C082-A690-452D-ACF2-240D9A10F239}" destId="{52F6E15F-2A55-4B7C-924F-128B7BDA18F0}" srcOrd="0" destOrd="0" presId="urn:microsoft.com/office/officeart/2005/8/layout/pList1"/>
    <dgm:cxn modelId="{0B117C0B-596C-4BFD-8360-395BEC294B52}" type="presParOf" srcId="{1BD24494-5474-4606-A88B-2695D709D6CC}" destId="{6B1A3253-3E3C-4E30-A9CA-809BCA934DFC}" srcOrd="0" destOrd="0" presId="urn:microsoft.com/office/officeart/2005/8/layout/pList1"/>
    <dgm:cxn modelId="{F0B103A3-C6E3-4822-9478-DAD2D39E5C17}" type="presParOf" srcId="{6B1A3253-3E3C-4E30-A9CA-809BCA934DFC}" destId="{DAF41C45-5B8F-440A-AF80-E6D82C209E52}" srcOrd="0" destOrd="0" presId="urn:microsoft.com/office/officeart/2005/8/layout/pList1"/>
    <dgm:cxn modelId="{97A94A46-1F85-4CD4-B367-CA078A404942}" type="presParOf" srcId="{6B1A3253-3E3C-4E30-A9CA-809BCA934DFC}" destId="{E61411E5-BACA-4330-B325-877288B555BE}" srcOrd="1" destOrd="0" presId="urn:microsoft.com/office/officeart/2005/8/layout/pList1"/>
    <dgm:cxn modelId="{13DB7162-AF3F-46A9-83DB-E94F88612BAA}" type="presParOf" srcId="{1BD24494-5474-4606-A88B-2695D709D6CC}" destId="{B8B09546-B41C-421C-98E6-801AC9F40DA4}" srcOrd="1" destOrd="0" presId="urn:microsoft.com/office/officeart/2005/8/layout/pList1"/>
    <dgm:cxn modelId="{7E89F5E8-3F05-4449-B089-2D659470F657}" type="presParOf" srcId="{1BD24494-5474-4606-A88B-2695D709D6CC}" destId="{E01D3F46-D6CC-4E4D-A440-4E7D351DE53E}" srcOrd="2" destOrd="0" presId="urn:microsoft.com/office/officeart/2005/8/layout/pList1"/>
    <dgm:cxn modelId="{96D65D18-76D9-4EF4-9EED-A5B45D9A96E5}" type="presParOf" srcId="{E01D3F46-D6CC-4E4D-A440-4E7D351DE53E}" destId="{920B6ED8-2164-40CB-9A04-BF5A2549B44C}" srcOrd="0" destOrd="0" presId="urn:microsoft.com/office/officeart/2005/8/layout/pList1"/>
    <dgm:cxn modelId="{99717ED9-198F-4BC0-857B-17401F951F6A}" type="presParOf" srcId="{E01D3F46-D6CC-4E4D-A440-4E7D351DE53E}" destId="{1213B211-12CF-4A85-82DB-9586D1CB6F5D}" srcOrd="1" destOrd="0" presId="urn:microsoft.com/office/officeart/2005/8/layout/pList1"/>
    <dgm:cxn modelId="{7E75896B-7921-4E7A-B948-CE87360737A2}" type="presParOf" srcId="{1BD24494-5474-4606-A88B-2695D709D6CC}" destId="{ABFE2625-AEF3-4850-85E1-2BAE277F66B6}" srcOrd="3" destOrd="0" presId="urn:microsoft.com/office/officeart/2005/8/layout/pList1"/>
    <dgm:cxn modelId="{30FB9C7B-AE15-4549-9E40-27C0013E2CF1}" type="presParOf" srcId="{1BD24494-5474-4606-A88B-2695D709D6CC}" destId="{FDA79C0F-1F29-4145-AB2A-B242B9FB5623}" srcOrd="4" destOrd="0" presId="urn:microsoft.com/office/officeart/2005/8/layout/pList1"/>
    <dgm:cxn modelId="{9B5E865C-CA85-48D8-B797-3D76EADA9D05}" type="presParOf" srcId="{FDA79C0F-1F29-4145-AB2A-B242B9FB5623}" destId="{D12FB78F-02DC-48F0-8F44-FBB77D439A1F}" srcOrd="0" destOrd="0" presId="urn:microsoft.com/office/officeart/2005/8/layout/pList1"/>
    <dgm:cxn modelId="{94FE2B85-B310-4CE3-A3EE-3DFAC2007CBF}" type="presParOf" srcId="{FDA79C0F-1F29-4145-AB2A-B242B9FB5623}" destId="{9DA49861-3A36-4720-B576-844BD53D4BB1}" srcOrd="1" destOrd="0" presId="urn:microsoft.com/office/officeart/2005/8/layout/pList1"/>
    <dgm:cxn modelId="{A502BB5B-7F1B-46BA-A65F-115BDD4C5223}" type="presParOf" srcId="{1BD24494-5474-4606-A88B-2695D709D6CC}" destId="{895DFCC2-8A3D-402F-AE6B-279AC20B4156}" srcOrd="5" destOrd="0" presId="urn:microsoft.com/office/officeart/2005/8/layout/pList1"/>
    <dgm:cxn modelId="{717D7B8C-E07B-4CA8-ABF8-2C06FB2F53EB}" type="presParOf" srcId="{1BD24494-5474-4606-A88B-2695D709D6CC}" destId="{C225967E-E6F8-4C26-B9B7-C69B00B5C5F2}" srcOrd="6" destOrd="0" presId="urn:microsoft.com/office/officeart/2005/8/layout/pList1"/>
    <dgm:cxn modelId="{273554A8-E5D3-4D3A-BB1B-6462BFC198F3}" type="presParOf" srcId="{C225967E-E6F8-4C26-B9B7-C69B00B5C5F2}" destId="{1CE4CD80-5602-4118-9332-E53749565255}" srcOrd="0" destOrd="0" presId="urn:microsoft.com/office/officeart/2005/8/layout/pList1"/>
    <dgm:cxn modelId="{890344BA-E7D5-4E56-95CA-A84DC95DDAB9}" type="presParOf" srcId="{C225967E-E6F8-4C26-B9B7-C69B00B5C5F2}" destId="{FD400B57-A40F-433E-A701-93DA40C0BD42}" srcOrd="1" destOrd="0" presId="urn:microsoft.com/office/officeart/2005/8/layout/pList1"/>
    <dgm:cxn modelId="{47A56B95-1344-4F94-A204-581AB26EBDE7}" type="presParOf" srcId="{1BD24494-5474-4606-A88B-2695D709D6CC}" destId="{93E4BD76-17A1-4627-8987-9EF98A82C66D}" srcOrd="7" destOrd="0" presId="urn:microsoft.com/office/officeart/2005/8/layout/pList1"/>
    <dgm:cxn modelId="{7D492EE8-FD4E-4E26-A250-7505ABFDBFF8}" type="presParOf" srcId="{1BD24494-5474-4606-A88B-2695D709D6CC}" destId="{B6B5E5A9-3609-4559-926A-C8DC8CD9BDFB}" srcOrd="8" destOrd="0" presId="urn:microsoft.com/office/officeart/2005/8/layout/pList1"/>
    <dgm:cxn modelId="{9C0CC09A-3F87-487D-940B-09A7A5E33543}" type="presParOf" srcId="{B6B5E5A9-3609-4559-926A-C8DC8CD9BDFB}" destId="{0FB777CE-18CB-472A-8A7E-B8F02107736F}" srcOrd="0" destOrd="0" presId="urn:microsoft.com/office/officeart/2005/8/layout/pList1"/>
    <dgm:cxn modelId="{7BBED652-F429-4DF8-93E7-DC8954BCE5A6}" type="presParOf" srcId="{B6B5E5A9-3609-4559-926A-C8DC8CD9BDFB}" destId="{85EC9B8A-145F-4AB2-BCF7-F81B1F4A4C97}" srcOrd="1" destOrd="0" presId="urn:microsoft.com/office/officeart/2005/8/layout/pList1"/>
    <dgm:cxn modelId="{8CFDE6E9-E43F-4065-AFD5-106F17F9560F}" type="presParOf" srcId="{1BD24494-5474-4606-A88B-2695D709D6CC}" destId="{A6090D62-C7B2-4C11-A917-8570116245FD}" srcOrd="9" destOrd="0" presId="urn:microsoft.com/office/officeart/2005/8/layout/pList1"/>
    <dgm:cxn modelId="{FF88B0B0-9E15-4035-92D5-F4560D2743A4}" type="presParOf" srcId="{1BD24494-5474-4606-A88B-2695D709D6CC}" destId="{BC8B47FC-FE63-4551-820F-87FAA0F6F2CC}" srcOrd="10" destOrd="0" presId="urn:microsoft.com/office/officeart/2005/8/layout/pList1"/>
    <dgm:cxn modelId="{B3E2628F-6927-49D4-B932-8DA07D572154}" type="presParOf" srcId="{BC8B47FC-FE63-4551-820F-87FAA0F6F2CC}" destId="{8A029912-0C90-40DB-9771-98672ED17579}" srcOrd="0" destOrd="0" presId="urn:microsoft.com/office/officeart/2005/8/layout/pList1"/>
    <dgm:cxn modelId="{F3DBAB99-BCE8-4053-8785-CAB7A9C58CD5}" type="presParOf" srcId="{BC8B47FC-FE63-4551-820F-87FAA0F6F2CC}" destId="{C7399BA4-E966-4FA2-9C76-1450EF06E692}" srcOrd="1" destOrd="0" presId="urn:microsoft.com/office/officeart/2005/8/layout/pList1"/>
    <dgm:cxn modelId="{AA9D3E04-7A69-4653-81DC-1F47FCBB1603}" type="presParOf" srcId="{1BD24494-5474-4606-A88B-2695D709D6CC}" destId="{CD0DE5DD-B980-431C-A9F5-77E0330B940D}" srcOrd="11" destOrd="0" presId="urn:microsoft.com/office/officeart/2005/8/layout/pList1"/>
    <dgm:cxn modelId="{5E7BDF5A-2746-4F84-95BF-80A92A26E33B}" type="presParOf" srcId="{1BD24494-5474-4606-A88B-2695D709D6CC}" destId="{77D85310-A5E5-4949-93C1-9182369EF7C3}" srcOrd="12" destOrd="0" presId="urn:microsoft.com/office/officeart/2005/8/layout/pList1"/>
    <dgm:cxn modelId="{AED009A0-0790-4B47-A379-CF022779C64E}" type="presParOf" srcId="{77D85310-A5E5-4949-93C1-9182369EF7C3}" destId="{6EC122B9-C0F8-467F-B22A-8C33CC63434B}" srcOrd="0" destOrd="0" presId="urn:microsoft.com/office/officeart/2005/8/layout/pList1"/>
    <dgm:cxn modelId="{08BC1B9F-63AE-4B61-88F1-84C623CCAE0B}" type="presParOf" srcId="{77D85310-A5E5-4949-93C1-9182369EF7C3}" destId="{52F6E15F-2A55-4B7C-924F-128B7BDA18F0}" srcOrd="1" destOrd="0" presId="urn:microsoft.com/office/officeart/2005/8/layout/pList1"/>
  </dgm:cxnLst>
  <dgm:bg>
    <a:effectLst>
      <a:outerShdw blurRad="50800" dist="38100" dir="8100000" algn="tr" rotWithShape="0">
        <a:prstClr val="black">
          <a:alpha val="40000"/>
        </a:prstClr>
      </a:outerShdw>
    </a:effect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488231-CBE4-42CB-A83D-D73DDB2CCA76}" type="doc">
      <dgm:prSet loTypeId="urn:microsoft.com/office/officeart/2005/8/layout/vList4" loCatId="list" qsTypeId="urn:microsoft.com/office/officeart/2005/8/quickstyle/simple1" qsCatId="simple" csTypeId="urn:microsoft.com/office/officeart/2005/8/colors/accent0_2" csCatId="mainScheme" phldr="1"/>
      <dgm:spPr/>
      <dgm:t>
        <a:bodyPr/>
        <a:lstStyle/>
        <a:p>
          <a:endParaRPr lang="en-GB"/>
        </a:p>
      </dgm:t>
    </dgm:pt>
    <dgm:pt modelId="{FA7C2B0C-7FCF-4152-88CA-FCC4B1CE493C}">
      <dgm:prSet phldrT="[Text]" custT="1"/>
      <dgm:spPr/>
      <dgm:t>
        <a:bodyPr anchor="ctr"/>
        <a:lstStyle/>
        <a:p>
          <a:r>
            <a:rPr lang="en-GB" sz="1400" b="1"/>
            <a:t>SAMPLING AND INJECTION SOLUTIONS</a:t>
          </a:r>
        </a:p>
        <a:p>
          <a:r>
            <a:rPr lang="en-GB" sz="1100"/>
            <a:t>Sampling cylinders</a:t>
          </a:r>
          <a:r>
            <a:rPr lang="en-GB" sz="1100" b="1"/>
            <a:t> </a:t>
          </a:r>
        </a:p>
        <a:p>
          <a:r>
            <a:rPr lang="en-GB" sz="1100"/>
            <a:t>Downhole sampling </a:t>
          </a:r>
        </a:p>
        <a:p>
          <a:r>
            <a:rPr lang="en-GB" sz="1100"/>
            <a:t>Subsea sampling </a:t>
          </a:r>
        </a:p>
        <a:p>
          <a:r>
            <a:rPr lang="en-GB" sz="1100"/>
            <a:t>Topside sampling</a:t>
          </a:r>
          <a:r>
            <a:rPr lang="en-GB" sz="1100" b="1"/>
            <a:t> </a:t>
          </a:r>
        </a:p>
        <a:p>
          <a:r>
            <a:rPr lang="en-GB" sz="1100"/>
            <a:t>Chemical delivery</a:t>
          </a:r>
          <a:endParaRPr lang="en-GB" sz="1400" dirty="0"/>
        </a:p>
      </dgm:t>
    </dgm:pt>
    <dgm:pt modelId="{79782726-0CC8-43C3-80BA-14C00D8E3035}" type="parTrans" cxnId="{6223553F-424B-46B6-8B55-0EC6C2313612}">
      <dgm:prSet/>
      <dgm:spPr/>
      <dgm:t>
        <a:bodyPr/>
        <a:lstStyle/>
        <a:p>
          <a:endParaRPr lang="en-GB" sz="1600"/>
        </a:p>
      </dgm:t>
    </dgm:pt>
    <dgm:pt modelId="{7DB5ECA2-BE77-43E7-908D-2206FEC0B98F}" type="sibTrans" cxnId="{6223553F-424B-46B6-8B55-0EC6C2313612}">
      <dgm:prSet/>
      <dgm:spPr/>
      <dgm:t>
        <a:bodyPr/>
        <a:lstStyle/>
        <a:p>
          <a:endParaRPr lang="en-GB" sz="1600"/>
        </a:p>
      </dgm:t>
    </dgm:pt>
    <dgm:pt modelId="{9DDB8979-8BB5-4480-BF39-AF62BEA0E11D}">
      <dgm:prSet phldrT="[Text]" custT="1"/>
      <dgm:spPr/>
      <dgm:t>
        <a:bodyPr anchor="ctr"/>
        <a:lstStyle/>
        <a:p>
          <a:pPr>
            <a:buNone/>
          </a:pPr>
          <a:r>
            <a:rPr lang="en-GB" sz="1400" b="1" dirty="0"/>
            <a:t>TOPSIDE TESTING</a:t>
          </a:r>
        </a:p>
        <a:p>
          <a:pPr>
            <a:buNone/>
          </a:pPr>
          <a:r>
            <a:rPr lang="en-GB" sz="1100" dirty="0"/>
            <a:t>Flushing and fluid cleanliness</a:t>
          </a:r>
        </a:p>
        <a:p>
          <a:pPr>
            <a:buNone/>
          </a:pPr>
          <a:r>
            <a:rPr lang="en-GB" sz="1100" dirty="0"/>
            <a:t>Hydrostatic test equipment </a:t>
          </a:r>
        </a:p>
        <a:p>
          <a:pPr>
            <a:buNone/>
          </a:pPr>
          <a:r>
            <a:rPr lang="en-GB" sz="1100" dirty="0"/>
            <a:t>Electrical test equipment </a:t>
          </a:r>
        </a:p>
        <a:p>
          <a:pPr>
            <a:buNone/>
          </a:pPr>
          <a:r>
            <a:rPr lang="en-GB" sz="1100" dirty="0"/>
            <a:t>Umbilical test equipment </a:t>
          </a:r>
        </a:p>
        <a:p>
          <a:pPr>
            <a:buNone/>
          </a:pPr>
          <a:r>
            <a:rPr lang="en-GB" sz="1100" dirty="0"/>
            <a:t>Pressure testing services</a:t>
          </a:r>
          <a:endParaRPr lang="en-GB" sz="1400" dirty="0"/>
        </a:p>
      </dgm:t>
    </dgm:pt>
    <dgm:pt modelId="{D4646C62-E811-4550-8459-72C0CB0972E0}" type="parTrans" cxnId="{C9BEE4EB-929C-4FA6-ADA9-895FBCD26EEC}">
      <dgm:prSet/>
      <dgm:spPr/>
      <dgm:t>
        <a:bodyPr/>
        <a:lstStyle/>
        <a:p>
          <a:endParaRPr lang="en-GB" sz="1600"/>
        </a:p>
      </dgm:t>
    </dgm:pt>
    <dgm:pt modelId="{3C47F2EE-44C7-4820-9E11-7C44AB646704}" type="sibTrans" cxnId="{C9BEE4EB-929C-4FA6-ADA9-895FBCD26EEC}">
      <dgm:prSet/>
      <dgm:spPr/>
      <dgm:t>
        <a:bodyPr/>
        <a:lstStyle/>
        <a:p>
          <a:endParaRPr lang="en-GB" sz="1600"/>
        </a:p>
      </dgm:t>
    </dgm:pt>
    <dgm:pt modelId="{A4F74A38-521E-4599-9C69-ACC0C4F6AC50}">
      <dgm:prSet phldrT="[Text]" custT="1"/>
      <dgm:spPr/>
      <dgm:t>
        <a:bodyPr anchor="ctr"/>
        <a:lstStyle/>
        <a:p>
          <a:pPr>
            <a:buNone/>
          </a:pPr>
          <a:r>
            <a:rPr lang="en-GB" sz="1400" b="1"/>
            <a:t>SERVICES </a:t>
          </a:r>
        </a:p>
        <a:p>
          <a:pPr>
            <a:buNone/>
          </a:pPr>
          <a:r>
            <a:rPr lang="en-GB" sz="1100"/>
            <a:t>Calibration services </a:t>
          </a:r>
        </a:p>
        <a:p>
          <a:pPr>
            <a:buNone/>
          </a:pPr>
          <a:r>
            <a:rPr lang="en-GB" sz="1100"/>
            <a:t>Product support</a:t>
          </a:r>
          <a:r>
            <a:rPr lang="en-GB" sz="1100" b="1"/>
            <a:t> </a:t>
          </a:r>
        </a:p>
        <a:p>
          <a:pPr>
            <a:buNone/>
          </a:pPr>
          <a:r>
            <a:rPr lang="en-GB" sz="1100"/>
            <a:t>Field operation support</a:t>
          </a:r>
          <a:r>
            <a:rPr lang="en-GB" sz="1100" b="1"/>
            <a:t> </a:t>
          </a:r>
        </a:p>
        <a:p>
          <a:pPr>
            <a:buNone/>
          </a:pPr>
          <a:r>
            <a:rPr lang="en-GB" sz="1100"/>
            <a:t>Training and technical support</a:t>
          </a:r>
          <a:r>
            <a:rPr lang="en-GB" sz="1100" b="1"/>
            <a:t> </a:t>
          </a:r>
        </a:p>
        <a:p>
          <a:pPr>
            <a:buNone/>
          </a:pPr>
          <a:r>
            <a:rPr lang="en-GB" sz="1100"/>
            <a:t>Service and recertification</a:t>
          </a:r>
          <a:endParaRPr lang="en-GB" sz="1400" dirty="0"/>
        </a:p>
      </dgm:t>
    </dgm:pt>
    <dgm:pt modelId="{FFFCB1C8-DDB2-4BF4-BEF6-17D33ED46DFD}" type="parTrans" cxnId="{D35DE408-8511-4D28-A100-1E8B3F080761}">
      <dgm:prSet/>
      <dgm:spPr/>
      <dgm:t>
        <a:bodyPr/>
        <a:lstStyle/>
        <a:p>
          <a:endParaRPr lang="en-GB" sz="1600"/>
        </a:p>
      </dgm:t>
    </dgm:pt>
    <dgm:pt modelId="{34F3D707-3515-4ABC-8BF4-5DA01013BEBA}" type="sibTrans" cxnId="{D35DE408-8511-4D28-A100-1E8B3F080761}">
      <dgm:prSet/>
      <dgm:spPr/>
      <dgm:t>
        <a:bodyPr/>
        <a:lstStyle/>
        <a:p>
          <a:endParaRPr lang="en-GB" sz="1600"/>
        </a:p>
      </dgm:t>
    </dgm:pt>
    <dgm:pt modelId="{CEFE83A6-D26D-40CF-B548-451317CEC2CD}" type="pres">
      <dgm:prSet presAssocID="{E6488231-CBE4-42CB-A83D-D73DDB2CCA76}" presName="linear" presStyleCnt="0">
        <dgm:presLayoutVars>
          <dgm:dir/>
          <dgm:resizeHandles val="exact"/>
        </dgm:presLayoutVars>
      </dgm:prSet>
      <dgm:spPr/>
    </dgm:pt>
    <dgm:pt modelId="{CFD0A5C7-978F-4DFE-B744-8B9AF80C6BB9}" type="pres">
      <dgm:prSet presAssocID="{FA7C2B0C-7FCF-4152-88CA-FCC4B1CE493C}" presName="comp" presStyleCnt="0"/>
      <dgm:spPr/>
    </dgm:pt>
    <dgm:pt modelId="{6C187D9A-7F54-4EBB-8D7D-AE40B49AA60A}" type="pres">
      <dgm:prSet presAssocID="{FA7C2B0C-7FCF-4152-88CA-FCC4B1CE493C}" presName="box" presStyleLbl="node1" presStyleIdx="0" presStyleCnt="3"/>
      <dgm:spPr/>
    </dgm:pt>
    <dgm:pt modelId="{A0F9FF75-F5E3-47F7-BEEB-0423478CF4D1}" type="pres">
      <dgm:prSet presAssocID="{FA7C2B0C-7FCF-4152-88CA-FCC4B1CE493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311CC3E-BD6E-44BE-9E09-3D3FB3A07FBD}" type="pres">
      <dgm:prSet presAssocID="{FA7C2B0C-7FCF-4152-88CA-FCC4B1CE493C}" presName="text" presStyleLbl="node1" presStyleIdx="0" presStyleCnt="3">
        <dgm:presLayoutVars>
          <dgm:bulletEnabled val="1"/>
        </dgm:presLayoutVars>
      </dgm:prSet>
      <dgm:spPr/>
    </dgm:pt>
    <dgm:pt modelId="{24DFB56F-5D70-4486-A465-684368524A03}" type="pres">
      <dgm:prSet presAssocID="{7DB5ECA2-BE77-43E7-908D-2206FEC0B98F}" presName="spacer" presStyleCnt="0"/>
      <dgm:spPr/>
    </dgm:pt>
    <dgm:pt modelId="{E8E68B6C-3F35-40A9-8E8B-3F8C3039B2CF}" type="pres">
      <dgm:prSet presAssocID="{9DDB8979-8BB5-4480-BF39-AF62BEA0E11D}" presName="comp" presStyleCnt="0"/>
      <dgm:spPr/>
    </dgm:pt>
    <dgm:pt modelId="{65EB8742-92BF-4E0E-A499-B2BD09601B32}" type="pres">
      <dgm:prSet presAssocID="{9DDB8979-8BB5-4480-BF39-AF62BEA0E11D}" presName="box" presStyleLbl="node1" presStyleIdx="1" presStyleCnt="3"/>
      <dgm:spPr/>
    </dgm:pt>
    <dgm:pt modelId="{0C2D1FAB-C1DB-4D42-87D5-A26C72522367}" type="pres">
      <dgm:prSet presAssocID="{9DDB8979-8BB5-4480-BF39-AF62BEA0E11D}"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6899AA05-FF34-4A6F-98E8-C599D419A412}" type="pres">
      <dgm:prSet presAssocID="{9DDB8979-8BB5-4480-BF39-AF62BEA0E11D}" presName="text" presStyleLbl="node1" presStyleIdx="1" presStyleCnt="3">
        <dgm:presLayoutVars>
          <dgm:bulletEnabled val="1"/>
        </dgm:presLayoutVars>
      </dgm:prSet>
      <dgm:spPr/>
    </dgm:pt>
    <dgm:pt modelId="{550D4B51-3A8C-4E95-AC8C-68E08EEA9765}" type="pres">
      <dgm:prSet presAssocID="{3C47F2EE-44C7-4820-9E11-7C44AB646704}" presName="spacer" presStyleCnt="0"/>
      <dgm:spPr/>
    </dgm:pt>
    <dgm:pt modelId="{D98337B8-717F-4626-A810-D8732E944185}" type="pres">
      <dgm:prSet presAssocID="{A4F74A38-521E-4599-9C69-ACC0C4F6AC50}" presName="comp" presStyleCnt="0"/>
      <dgm:spPr/>
    </dgm:pt>
    <dgm:pt modelId="{D2E79DBB-919C-403C-BF94-A9DAF3087C87}" type="pres">
      <dgm:prSet presAssocID="{A4F74A38-521E-4599-9C69-ACC0C4F6AC50}" presName="box" presStyleLbl="node1" presStyleIdx="2" presStyleCnt="3"/>
      <dgm:spPr/>
    </dgm:pt>
    <dgm:pt modelId="{B644DF82-DBD8-44F6-8E12-C5FD4CAFB87C}" type="pres">
      <dgm:prSet presAssocID="{A4F74A38-521E-4599-9C69-ACC0C4F6AC50}" presName="img" presStyleLbl="fgImgPlace1" presStyleIdx="2" presStyleCnt="3"/>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FB31FDFA-BB2C-4043-96F1-31A78D37708A}" type="pres">
      <dgm:prSet presAssocID="{A4F74A38-521E-4599-9C69-ACC0C4F6AC50}" presName="text" presStyleLbl="node1" presStyleIdx="2" presStyleCnt="3">
        <dgm:presLayoutVars>
          <dgm:bulletEnabled val="1"/>
        </dgm:presLayoutVars>
      </dgm:prSet>
      <dgm:spPr/>
    </dgm:pt>
  </dgm:ptLst>
  <dgm:cxnLst>
    <dgm:cxn modelId="{D35DE408-8511-4D28-A100-1E8B3F080761}" srcId="{E6488231-CBE4-42CB-A83D-D73DDB2CCA76}" destId="{A4F74A38-521E-4599-9C69-ACC0C4F6AC50}" srcOrd="2" destOrd="0" parTransId="{FFFCB1C8-DDB2-4BF4-BEF6-17D33ED46DFD}" sibTransId="{34F3D707-3515-4ABC-8BF4-5DA01013BEBA}"/>
    <dgm:cxn modelId="{6B29DE14-FA05-4F00-9153-23F87DDDD661}" type="presOf" srcId="{A4F74A38-521E-4599-9C69-ACC0C4F6AC50}" destId="{D2E79DBB-919C-403C-BF94-A9DAF3087C87}" srcOrd="0" destOrd="0" presId="urn:microsoft.com/office/officeart/2005/8/layout/vList4"/>
    <dgm:cxn modelId="{1DE4FE2A-71D9-4009-A8E1-FBFE69A89AB9}" type="presOf" srcId="{A4F74A38-521E-4599-9C69-ACC0C4F6AC50}" destId="{FB31FDFA-BB2C-4043-96F1-31A78D37708A}" srcOrd="1" destOrd="0" presId="urn:microsoft.com/office/officeart/2005/8/layout/vList4"/>
    <dgm:cxn modelId="{16C5F738-EBC0-408D-8030-D1FC1533CB55}" type="presOf" srcId="{E6488231-CBE4-42CB-A83D-D73DDB2CCA76}" destId="{CEFE83A6-D26D-40CF-B548-451317CEC2CD}" srcOrd="0" destOrd="0" presId="urn:microsoft.com/office/officeart/2005/8/layout/vList4"/>
    <dgm:cxn modelId="{6223553F-424B-46B6-8B55-0EC6C2313612}" srcId="{E6488231-CBE4-42CB-A83D-D73DDB2CCA76}" destId="{FA7C2B0C-7FCF-4152-88CA-FCC4B1CE493C}" srcOrd="0" destOrd="0" parTransId="{79782726-0CC8-43C3-80BA-14C00D8E3035}" sibTransId="{7DB5ECA2-BE77-43E7-908D-2206FEC0B98F}"/>
    <dgm:cxn modelId="{9DA36242-F33A-4450-9FF7-5013E6077730}" type="presOf" srcId="{FA7C2B0C-7FCF-4152-88CA-FCC4B1CE493C}" destId="{6C187D9A-7F54-4EBB-8D7D-AE40B49AA60A}" srcOrd="0" destOrd="0" presId="urn:microsoft.com/office/officeart/2005/8/layout/vList4"/>
    <dgm:cxn modelId="{18296960-2CB8-4170-9129-40D2686AAA8B}" type="presOf" srcId="{9DDB8979-8BB5-4480-BF39-AF62BEA0E11D}" destId="{6899AA05-FF34-4A6F-98E8-C599D419A412}" srcOrd="1" destOrd="0" presId="urn:microsoft.com/office/officeart/2005/8/layout/vList4"/>
    <dgm:cxn modelId="{B8422580-8A64-4CB7-B321-DDB108E6B607}" type="presOf" srcId="{FA7C2B0C-7FCF-4152-88CA-FCC4B1CE493C}" destId="{9311CC3E-BD6E-44BE-9E09-3D3FB3A07FBD}" srcOrd="1" destOrd="0" presId="urn:microsoft.com/office/officeart/2005/8/layout/vList4"/>
    <dgm:cxn modelId="{C9BEE4EB-929C-4FA6-ADA9-895FBCD26EEC}" srcId="{E6488231-CBE4-42CB-A83D-D73DDB2CCA76}" destId="{9DDB8979-8BB5-4480-BF39-AF62BEA0E11D}" srcOrd="1" destOrd="0" parTransId="{D4646C62-E811-4550-8459-72C0CB0972E0}" sibTransId="{3C47F2EE-44C7-4820-9E11-7C44AB646704}"/>
    <dgm:cxn modelId="{B73145F4-7321-4B17-8EC8-0254619C8ED9}" type="presOf" srcId="{9DDB8979-8BB5-4480-BF39-AF62BEA0E11D}" destId="{65EB8742-92BF-4E0E-A499-B2BD09601B32}" srcOrd="0" destOrd="0" presId="urn:microsoft.com/office/officeart/2005/8/layout/vList4"/>
    <dgm:cxn modelId="{64C98C48-258C-4C33-9D60-F00B08F0CA03}" type="presParOf" srcId="{CEFE83A6-D26D-40CF-B548-451317CEC2CD}" destId="{CFD0A5C7-978F-4DFE-B744-8B9AF80C6BB9}" srcOrd="0" destOrd="0" presId="urn:microsoft.com/office/officeart/2005/8/layout/vList4"/>
    <dgm:cxn modelId="{409FA7D3-1087-498C-B47D-53A3ED0CECA5}" type="presParOf" srcId="{CFD0A5C7-978F-4DFE-B744-8B9AF80C6BB9}" destId="{6C187D9A-7F54-4EBB-8D7D-AE40B49AA60A}" srcOrd="0" destOrd="0" presId="urn:microsoft.com/office/officeart/2005/8/layout/vList4"/>
    <dgm:cxn modelId="{78A3E08C-2FA5-4A0E-8BE8-D2DAD8AE1EFC}" type="presParOf" srcId="{CFD0A5C7-978F-4DFE-B744-8B9AF80C6BB9}" destId="{A0F9FF75-F5E3-47F7-BEEB-0423478CF4D1}" srcOrd="1" destOrd="0" presId="urn:microsoft.com/office/officeart/2005/8/layout/vList4"/>
    <dgm:cxn modelId="{F6387F3B-2089-418A-A328-FEBBADEA0A49}" type="presParOf" srcId="{CFD0A5C7-978F-4DFE-B744-8B9AF80C6BB9}" destId="{9311CC3E-BD6E-44BE-9E09-3D3FB3A07FBD}" srcOrd="2" destOrd="0" presId="urn:microsoft.com/office/officeart/2005/8/layout/vList4"/>
    <dgm:cxn modelId="{49CF80D3-286A-4ED4-AAA4-C533E4CCCFC7}" type="presParOf" srcId="{CEFE83A6-D26D-40CF-B548-451317CEC2CD}" destId="{24DFB56F-5D70-4486-A465-684368524A03}" srcOrd="1" destOrd="0" presId="urn:microsoft.com/office/officeart/2005/8/layout/vList4"/>
    <dgm:cxn modelId="{8C106535-F9E6-48DD-91A9-3299742B547F}" type="presParOf" srcId="{CEFE83A6-D26D-40CF-B548-451317CEC2CD}" destId="{E8E68B6C-3F35-40A9-8E8B-3F8C3039B2CF}" srcOrd="2" destOrd="0" presId="urn:microsoft.com/office/officeart/2005/8/layout/vList4"/>
    <dgm:cxn modelId="{2CC7F1EF-3E6B-4ECA-9CF2-4274B7DF3413}" type="presParOf" srcId="{E8E68B6C-3F35-40A9-8E8B-3F8C3039B2CF}" destId="{65EB8742-92BF-4E0E-A499-B2BD09601B32}" srcOrd="0" destOrd="0" presId="urn:microsoft.com/office/officeart/2005/8/layout/vList4"/>
    <dgm:cxn modelId="{10263D3D-6FB7-4210-A508-E7771CA899E0}" type="presParOf" srcId="{E8E68B6C-3F35-40A9-8E8B-3F8C3039B2CF}" destId="{0C2D1FAB-C1DB-4D42-87D5-A26C72522367}" srcOrd="1" destOrd="0" presId="urn:microsoft.com/office/officeart/2005/8/layout/vList4"/>
    <dgm:cxn modelId="{12F4E65C-54CB-4DC9-A8B1-EE689B1280DB}" type="presParOf" srcId="{E8E68B6C-3F35-40A9-8E8B-3F8C3039B2CF}" destId="{6899AA05-FF34-4A6F-98E8-C599D419A412}" srcOrd="2" destOrd="0" presId="urn:microsoft.com/office/officeart/2005/8/layout/vList4"/>
    <dgm:cxn modelId="{A71B5022-B538-4AA0-A794-DF136703F2DF}" type="presParOf" srcId="{CEFE83A6-D26D-40CF-B548-451317CEC2CD}" destId="{550D4B51-3A8C-4E95-AC8C-68E08EEA9765}" srcOrd="3" destOrd="0" presId="urn:microsoft.com/office/officeart/2005/8/layout/vList4"/>
    <dgm:cxn modelId="{3B4871EA-7918-46E8-B1E4-19A822BE0CB2}" type="presParOf" srcId="{CEFE83A6-D26D-40CF-B548-451317CEC2CD}" destId="{D98337B8-717F-4626-A810-D8732E944185}" srcOrd="4" destOrd="0" presId="urn:microsoft.com/office/officeart/2005/8/layout/vList4"/>
    <dgm:cxn modelId="{B61043DE-9D46-4C23-99C4-30A34D772E59}" type="presParOf" srcId="{D98337B8-717F-4626-A810-D8732E944185}" destId="{D2E79DBB-919C-403C-BF94-A9DAF3087C87}" srcOrd="0" destOrd="0" presId="urn:microsoft.com/office/officeart/2005/8/layout/vList4"/>
    <dgm:cxn modelId="{EEFCD7F8-97C1-457C-9F23-7C4498FD2EF7}" type="presParOf" srcId="{D98337B8-717F-4626-A810-D8732E944185}" destId="{B644DF82-DBD8-44F6-8E12-C5FD4CAFB87C}" srcOrd="1" destOrd="0" presId="urn:microsoft.com/office/officeart/2005/8/layout/vList4"/>
    <dgm:cxn modelId="{D0E36028-74FB-4614-8A90-F124134ED03E}" type="presParOf" srcId="{D98337B8-717F-4626-A810-D8732E944185}" destId="{FB31FDFA-BB2C-4043-96F1-31A78D37708A}"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0A69D4-788C-4D1F-B4F2-E36C245456CD}" type="doc">
      <dgm:prSet loTypeId="urn:microsoft.com/office/officeart/2005/8/layout/lProcess2" loCatId="list" qsTypeId="urn:microsoft.com/office/officeart/2005/8/quickstyle/simple4" qsCatId="simple" csTypeId="urn:microsoft.com/office/officeart/2005/8/colors/accent0_3" csCatId="mainScheme" phldr="1"/>
      <dgm:spPr/>
      <dgm:t>
        <a:bodyPr/>
        <a:lstStyle/>
        <a:p>
          <a:endParaRPr lang="en-GB"/>
        </a:p>
      </dgm:t>
    </dgm:pt>
    <dgm:pt modelId="{0757006E-92A3-4CF0-A316-713BF46BF27D}">
      <dgm:prSet phldrT="[Text]"/>
      <dgm:spPr>
        <a:solidFill>
          <a:schemeClr val="accent1">
            <a:lumMod val="20000"/>
            <a:lumOff val="80000"/>
          </a:schemeClr>
        </a:solidFill>
      </dgm:spPr>
      <dgm:t>
        <a:bodyPr/>
        <a:lstStyle/>
        <a:p>
          <a:r>
            <a:rPr lang="en-GB"/>
            <a:t>E&amp;I </a:t>
          </a:r>
          <a:br>
            <a:rPr lang="en-GB"/>
          </a:br>
          <a:r>
            <a:rPr lang="en-GB"/>
            <a:t>Inspection </a:t>
          </a:r>
          <a:br>
            <a:rPr lang="en-GB"/>
          </a:br>
          <a:r>
            <a:rPr lang="en-GB"/>
            <a:t>and Maintenance</a:t>
          </a:r>
        </a:p>
      </dgm:t>
    </dgm:pt>
    <dgm:pt modelId="{A64A4106-C2F6-48AF-8756-D2EECC1BB83B}" type="sibTrans" cxnId="{325628B2-A4BE-4C1B-A367-23ED6B3CD820}">
      <dgm:prSet/>
      <dgm:spPr/>
      <dgm:t>
        <a:bodyPr/>
        <a:lstStyle/>
        <a:p>
          <a:endParaRPr lang="en-GB"/>
        </a:p>
      </dgm:t>
    </dgm:pt>
    <dgm:pt modelId="{B6B75269-26F3-4F0D-891C-6EFA09671B21}" type="parTrans" cxnId="{325628B2-A4BE-4C1B-A367-23ED6B3CD820}">
      <dgm:prSet/>
      <dgm:spPr/>
      <dgm:t>
        <a:bodyPr/>
        <a:lstStyle/>
        <a:p>
          <a:endParaRPr lang="en-GB"/>
        </a:p>
      </dgm:t>
    </dgm:pt>
    <dgm:pt modelId="{3F7E896B-59C7-4C99-B00C-10D180097CFB}">
      <dgm:prSet phldrT="[Text]" custT="1"/>
      <dgm:spPr/>
      <dgm:t>
        <a:bodyPr/>
        <a:lstStyle/>
        <a:p>
          <a:r>
            <a:rPr lang="en-GB" sz="1200"/>
            <a:t>Survey and data gathering of ex equipment on installations</a:t>
          </a:r>
        </a:p>
      </dgm:t>
    </dgm:pt>
    <dgm:pt modelId="{F2919B7C-6970-4344-8952-7CDDB7BE0E3E}" type="parTrans" cxnId="{742EA0C5-3355-4B96-B70D-F42D3968977F}">
      <dgm:prSet/>
      <dgm:spPr/>
      <dgm:t>
        <a:bodyPr/>
        <a:lstStyle/>
        <a:p>
          <a:endParaRPr lang="en-GB"/>
        </a:p>
      </dgm:t>
    </dgm:pt>
    <dgm:pt modelId="{7FC42984-C323-4F13-9D1F-95C2DAE174F1}" type="sibTrans" cxnId="{742EA0C5-3355-4B96-B70D-F42D3968977F}">
      <dgm:prSet/>
      <dgm:spPr/>
      <dgm:t>
        <a:bodyPr/>
        <a:lstStyle/>
        <a:p>
          <a:endParaRPr lang="en-GB"/>
        </a:p>
      </dgm:t>
    </dgm:pt>
    <dgm:pt modelId="{6E3AE9A7-A9A0-4763-8A52-33609D61F601}">
      <dgm:prSet phldrT="[Text]" custT="1"/>
      <dgm:spPr/>
      <dgm:t>
        <a:bodyPr/>
        <a:lstStyle/>
        <a:p>
          <a:r>
            <a:rPr lang="en-GB" sz="1200"/>
            <a:t>Equipment maintenance and repair</a:t>
          </a:r>
        </a:p>
      </dgm:t>
    </dgm:pt>
    <dgm:pt modelId="{524B9671-27E2-46A8-BC7A-EBEC792144E6}" type="parTrans" cxnId="{512EB9EF-03FE-4469-82C0-B2697C79F610}">
      <dgm:prSet/>
      <dgm:spPr/>
      <dgm:t>
        <a:bodyPr/>
        <a:lstStyle/>
        <a:p>
          <a:endParaRPr lang="en-GB"/>
        </a:p>
      </dgm:t>
    </dgm:pt>
    <dgm:pt modelId="{C9349A1D-E66D-4413-BCA0-8AAFAD6A540E}" type="sibTrans" cxnId="{512EB9EF-03FE-4469-82C0-B2697C79F610}">
      <dgm:prSet/>
      <dgm:spPr/>
      <dgm:t>
        <a:bodyPr/>
        <a:lstStyle/>
        <a:p>
          <a:endParaRPr lang="en-GB"/>
        </a:p>
      </dgm:t>
    </dgm:pt>
    <dgm:pt modelId="{DDEFC0DB-C3E8-4BAC-9B01-5D308A8868FD}">
      <dgm:prSet phldrT="[Text]" custT="1"/>
      <dgm:spPr/>
      <dgm:t>
        <a:bodyPr/>
        <a:lstStyle/>
        <a:p>
          <a:r>
            <a:rPr lang="en-GB" sz="1200"/>
            <a:t>Management of clients’ ex registers</a:t>
          </a:r>
        </a:p>
      </dgm:t>
    </dgm:pt>
    <dgm:pt modelId="{5EEF1AB5-679F-4F8C-AC13-0E1B978A77CD}" type="parTrans" cxnId="{21424EA6-AF04-474F-8B3C-9E7B00D775D7}">
      <dgm:prSet/>
      <dgm:spPr/>
      <dgm:t>
        <a:bodyPr/>
        <a:lstStyle/>
        <a:p>
          <a:endParaRPr lang="en-GB"/>
        </a:p>
      </dgm:t>
    </dgm:pt>
    <dgm:pt modelId="{A2144D7B-EBE3-4E45-9D9D-E387E0402906}" type="sibTrans" cxnId="{21424EA6-AF04-474F-8B3C-9E7B00D775D7}">
      <dgm:prSet/>
      <dgm:spPr/>
      <dgm:t>
        <a:bodyPr/>
        <a:lstStyle/>
        <a:p>
          <a:endParaRPr lang="en-GB"/>
        </a:p>
      </dgm:t>
    </dgm:pt>
    <dgm:pt modelId="{45FC88AC-3B3C-480B-A845-43464339156D}">
      <dgm:prSet phldrT="[Text]" custT="1"/>
      <dgm:spPr/>
      <dgm:t>
        <a:bodyPr/>
        <a:lstStyle/>
        <a:p>
          <a:r>
            <a:rPr lang="en-GB" sz="1200"/>
            <a:t>Visual, close and detailed inspections</a:t>
          </a:r>
        </a:p>
      </dgm:t>
    </dgm:pt>
    <dgm:pt modelId="{5AA8468C-248B-4B0E-97FE-CF8FBAD2831E}" type="parTrans" cxnId="{E1B00285-453C-4D8F-A2A1-3CF98FEBCD78}">
      <dgm:prSet/>
      <dgm:spPr/>
      <dgm:t>
        <a:bodyPr/>
        <a:lstStyle/>
        <a:p>
          <a:endParaRPr lang="en-GB"/>
        </a:p>
      </dgm:t>
    </dgm:pt>
    <dgm:pt modelId="{10961466-C5CF-4A29-A3BA-C07336E222AF}" type="sibTrans" cxnId="{E1B00285-453C-4D8F-A2A1-3CF98FEBCD78}">
      <dgm:prSet/>
      <dgm:spPr/>
      <dgm:t>
        <a:bodyPr/>
        <a:lstStyle/>
        <a:p>
          <a:endParaRPr lang="en-GB"/>
        </a:p>
      </dgm:t>
    </dgm:pt>
    <dgm:pt modelId="{D149E257-F81E-41DE-AB46-D142DBEFE52E}">
      <dgm:prSet phldrT="[Text]" custT="1"/>
      <dgm:spPr/>
      <dgm:t>
        <a:bodyPr/>
        <a:lstStyle/>
        <a:p>
          <a:r>
            <a:rPr lang="en-GB" sz="1200"/>
            <a:t>Electronic tagging and marketing of ex equipment</a:t>
          </a:r>
        </a:p>
      </dgm:t>
    </dgm:pt>
    <dgm:pt modelId="{7331153A-38EB-4D25-B17C-B69598D5441C}" type="parTrans" cxnId="{F767FD57-9180-410B-B7E7-A959FCB076F0}">
      <dgm:prSet/>
      <dgm:spPr/>
      <dgm:t>
        <a:bodyPr/>
        <a:lstStyle/>
        <a:p>
          <a:endParaRPr lang="en-GB"/>
        </a:p>
      </dgm:t>
    </dgm:pt>
    <dgm:pt modelId="{AF789B60-75BE-4C1C-8599-9EED1884538D}" type="sibTrans" cxnId="{F767FD57-9180-410B-B7E7-A959FCB076F0}">
      <dgm:prSet/>
      <dgm:spPr/>
      <dgm:t>
        <a:bodyPr/>
        <a:lstStyle/>
        <a:p>
          <a:endParaRPr lang="en-GB"/>
        </a:p>
      </dgm:t>
    </dgm:pt>
    <dgm:pt modelId="{5D355834-D373-4AE1-BF5F-6E29568F7E86}">
      <dgm:prSet phldrT="[Text]" custT="1"/>
      <dgm:spPr/>
      <dgm:t>
        <a:bodyPr/>
        <a:lstStyle/>
        <a:p>
          <a:r>
            <a:rPr lang="en-GB" sz="1200"/>
            <a:t>Implementation of ex strategies</a:t>
          </a:r>
        </a:p>
      </dgm:t>
    </dgm:pt>
    <dgm:pt modelId="{4B7EF90E-729D-48C3-BC0B-FE83BBB11F58}" type="parTrans" cxnId="{E7179F5F-58BB-4B18-BA9A-983047D86B59}">
      <dgm:prSet/>
      <dgm:spPr/>
      <dgm:t>
        <a:bodyPr/>
        <a:lstStyle/>
        <a:p>
          <a:endParaRPr lang="en-GB"/>
        </a:p>
      </dgm:t>
    </dgm:pt>
    <dgm:pt modelId="{546D0FB6-12CE-4FF3-A698-4EA1951AF3D4}" type="sibTrans" cxnId="{E7179F5F-58BB-4B18-BA9A-983047D86B59}">
      <dgm:prSet/>
      <dgm:spPr/>
      <dgm:t>
        <a:bodyPr/>
        <a:lstStyle/>
        <a:p>
          <a:endParaRPr lang="en-GB"/>
        </a:p>
      </dgm:t>
    </dgm:pt>
    <dgm:pt modelId="{AFA99C84-8DC0-413B-82F9-2ADC6B687DEC}">
      <dgm:prSet phldrT="[Text]"/>
      <dgm:spPr>
        <a:solidFill>
          <a:schemeClr val="accent1">
            <a:lumMod val="20000"/>
            <a:lumOff val="80000"/>
          </a:schemeClr>
        </a:solidFill>
      </dgm:spPr>
      <dgm:t>
        <a:bodyPr/>
        <a:lstStyle/>
        <a:p>
          <a:r>
            <a:rPr lang="en-GB"/>
            <a:t>E&amp;I </a:t>
          </a:r>
          <a:br>
            <a:rPr lang="en-GB"/>
          </a:br>
          <a:r>
            <a:rPr lang="en-GB"/>
            <a:t>Installation and maintenance</a:t>
          </a:r>
        </a:p>
      </dgm:t>
    </dgm:pt>
    <dgm:pt modelId="{C997E472-E0F6-4C90-A77B-0F9415D03BD7}" type="parTrans" cxnId="{6A04832D-AB9F-4873-BEC0-A819DBEC7BBA}">
      <dgm:prSet/>
      <dgm:spPr/>
      <dgm:t>
        <a:bodyPr/>
        <a:lstStyle/>
        <a:p>
          <a:endParaRPr lang="en-GB"/>
        </a:p>
      </dgm:t>
    </dgm:pt>
    <dgm:pt modelId="{D03D8C62-BE4C-4FBF-AF5B-4A61AA124F29}" type="sibTrans" cxnId="{6A04832D-AB9F-4873-BEC0-A819DBEC7BBA}">
      <dgm:prSet/>
      <dgm:spPr/>
      <dgm:t>
        <a:bodyPr/>
        <a:lstStyle/>
        <a:p>
          <a:endParaRPr lang="en-GB"/>
        </a:p>
      </dgm:t>
    </dgm:pt>
    <dgm:pt modelId="{EA166525-9117-47A7-A4FD-099EC5F22099}">
      <dgm:prSet phldrT="[Text]" custT="1"/>
      <dgm:spPr/>
      <dgm:t>
        <a:bodyPr/>
        <a:lstStyle/>
        <a:p>
          <a:r>
            <a:rPr lang="en-GB" sz="1200"/>
            <a:t>E&amp;I modification scopes</a:t>
          </a:r>
        </a:p>
      </dgm:t>
    </dgm:pt>
    <dgm:pt modelId="{3549B23B-013C-4A7B-86CE-4E7F6A4FCC38}" type="parTrans" cxnId="{1C28CE74-4835-45F8-A0A9-0A81E0CD3698}">
      <dgm:prSet/>
      <dgm:spPr/>
      <dgm:t>
        <a:bodyPr/>
        <a:lstStyle/>
        <a:p>
          <a:endParaRPr lang="en-GB"/>
        </a:p>
      </dgm:t>
    </dgm:pt>
    <dgm:pt modelId="{9690E801-F011-4693-9731-904E29EE8585}" type="sibTrans" cxnId="{1C28CE74-4835-45F8-A0A9-0A81E0CD3698}">
      <dgm:prSet/>
      <dgm:spPr/>
      <dgm:t>
        <a:bodyPr/>
        <a:lstStyle/>
        <a:p>
          <a:endParaRPr lang="en-GB"/>
        </a:p>
      </dgm:t>
    </dgm:pt>
    <dgm:pt modelId="{35D4C0CF-6552-48E9-A109-F87E3D922158}">
      <dgm:prSet phldrT="[Text]" custT="1"/>
      <dgm:spPr/>
      <dgm:t>
        <a:bodyPr/>
        <a:lstStyle/>
        <a:p>
          <a:r>
            <a:rPr lang="en-GB" sz="1200"/>
            <a:t>E&amp;I installation scopes</a:t>
          </a:r>
        </a:p>
      </dgm:t>
    </dgm:pt>
    <dgm:pt modelId="{2C1AA2F5-D667-435C-8CDF-1C08D7608FA0}" type="parTrans" cxnId="{2DB1A464-E58B-46E8-B054-27ABF628073D}">
      <dgm:prSet/>
      <dgm:spPr/>
      <dgm:t>
        <a:bodyPr/>
        <a:lstStyle/>
        <a:p>
          <a:endParaRPr lang="en-GB"/>
        </a:p>
      </dgm:t>
    </dgm:pt>
    <dgm:pt modelId="{33831608-406E-4232-A2B2-C306B21D0E35}" type="sibTrans" cxnId="{2DB1A464-E58B-46E8-B054-27ABF628073D}">
      <dgm:prSet/>
      <dgm:spPr/>
      <dgm:t>
        <a:bodyPr/>
        <a:lstStyle/>
        <a:p>
          <a:endParaRPr lang="en-GB"/>
        </a:p>
      </dgm:t>
    </dgm:pt>
    <dgm:pt modelId="{BFE72D01-BB9F-46A7-94BF-36603FEBD90C}">
      <dgm:prSet phldrT="[Text]" custT="1"/>
      <dgm:spPr/>
      <dgm:t>
        <a:bodyPr/>
        <a:lstStyle/>
        <a:p>
          <a:r>
            <a:rPr lang="en-GB" sz="1200"/>
            <a:t>Testing and inspection services</a:t>
          </a:r>
        </a:p>
      </dgm:t>
    </dgm:pt>
    <dgm:pt modelId="{EB062741-0BDE-4824-8060-191CAED4E0DA}" type="parTrans" cxnId="{E27FB145-FE12-45A0-B32C-B6ABF9755110}">
      <dgm:prSet/>
      <dgm:spPr/>
      <dgm:t>
        <a:bodyPr/>
        <a:lstStyle/>
        <a:p>
          <a:endParaRPr lang="en-GB"/>
        </a:p>
      </dgm:t>
    </dgm:pt>
    <dgm:pt modelId="{73B486D0-8736-4AB4-9FC5-71DAFA4DED39}" type="sibTrans" cxnId="{E27FB145-FE12-45A0-B32C-B6ABF9755110}">
      <dgm:prSet/>
      <dgm:spPr/>
      <dgm:t>
        <a:bodyPr/>
        <a:lstStyle/>
        <a:p>
          <a:endParaRPr lang="en-GB"/>
        </a:p>
      </dgm:t>
    </dgm:pt>
    <dgm:pt modelId="{334481B3-FFAE-4A3A-A51A-D2B2C6D1DEB0}">
      <dgm:prSet phldrT="[Text]" custT="1"/>
      <dgm:spPr/>
      <dgm:t>
        <a:bodyPr/>
        <a:lstStyle/>
        <a:p>
          <a:r>
            <a:rPr lang="en-GB" sz="1200"/>
            <a:t>Shutdown maintenance personnel</a:t>
          </a:r>
        </a:p>
      </dgm:t>
    </dgm:pt>
    <dgm:pt modelId="{06D7A15C-9EEC-4928-98D8-0EEDBF932C22}" type="parTrans" cxnId="{FE24C924-F7F8-4F11-B105-FD79E2653CFF}">
      <dgm:prSet/>
      <dgm:spPr/>
      <dgm:t>
        <a:bodyPr/>
        <a:lstStyle/>
        <a:p>
          <a:endParaRPr lang="en-GB"/>
        </a:p>
      </dgm:t>
    </dgm:pt>
    <dgm:pt modelId="{07C37BD8-78D3-4107-B8A3-20FBF587533F}" type="sibTrans" cxnId="{FE24C924-F7F8-4F11-B105-FD79E2653CFF}">
      <dgm:prSet/>
      <dgm:spPr/>
      <dgm:t>
        <a:bodyPr/>
        <a:lstStyle/>
        <a:p>
          <a:endParaRPr lang="en-GB"/>
        </a:p>
      </dgm:t>
    </dgm:pt>
    <dgm:pt modelId="{CCAB2D88-61E2-44F9-A0C4-266B061A47A6}">
      <dgm:prSet phldrT="[Text]" custT="1"/>
      <dgm:spPr/>
      <dgm:t>
        <a:bodyPr/>
        <a:lstStyle/>
        <a:p>
          <a:r>
            <a:rPr lang="en-GB" sz="1200"/>
            <a:t>CAP437 lighting installations</a:t>
          </a:r>
        </a:p>
      </dgm:t>
    </dgm:pt>
    <dgm:pt modelId="{DA5AE3E7-A486-4C62-9C2F-13E0849E2A51}" type="parTrans" cxnId="{3734DFB4-0283-463A-9E58-C9D0E9EEB2D1}">
      <dgm:prSet/>
      <dgm:spPr/>
      <dgm:t>
        <a:bodyPr/>
        <a:lstStyle/>
        <a:p>
          <a:endParaRPr lang="en-GB"/>
        </a:p>
      </dgm:t>
    </dgm:pt>
    <dgm:pt modelId="{E57B376B-33F1-4D12-893C-3CC49D232887}" type="sibTrans" cxnId="{3734DFB4-0283-463A-9E58-C9D0E9EEB2D1}">
      <dgm:prSet/>
      <dgm:spPr/>
      <dgm:t>
        <a:bodyPr/>
        <a:lstStyle/>
        <a:p>
          <a:endParaRPr lang="en-GB"/>
        </a:p>
      </dgm:t>
    </dgm:pt>
    <dgm:pt modelId="{D479E4CF-A99F-4DED-A714-58EA4AC6F5CB}">
      <dgm:prSet phldrT="[Text]"/>
      <dgm:spPr>
        <a:solidFill>
          <a:schemeClr val="accent6">
            <a:lumMod val="20000"/>
            <a:lumOff val="80000"/>
          </a:schemeClr>
        </a:solidFill>
      </dgm:spPr>
      <dgm:t>
        <a:bodyPr/>
        <a:lstStyle/>
        <a:p>
          <a:r>
            <a:rPr lang="en-GB"/>
            <a:t>Supply of hazardous area and industrial electrical equipment</a:t>
          </a:r>
        </a:p>
      </dgm:t>
    </dgm:pt>
    <dgm:pt modelId="{CA9D60E2-14A2-453B-9BAC-7EEE64E1045A}" type="parTrans" cxnId="{8E970296-0740-4710-BE35-B14F6705E74B}">
      <dgm:prSet/>
      <dgm:spPr/>
      <dgm:t>
        <a:bodyPr/>
        <a:lstStyle/>
        <a:p>
          <a:endParaRPr lang="en-GB"/>
        </a:p>
      </dgm:t>
    </dgm:pt>
    <dgm:pt modelId="{2EAEFE9E-B772-4009-A371-4D05EBF85515}" type="sibTrans" cxnId="{8E970296-0740-4710-BE35-B14F6705E74B}">
      <dgm:prSet/>
      <dgm:spPr/>
      <dgm:t>
        <a:bodyPr/>
        <a:lstStyle/>
        <a:p>
          <a:endParaRPr lang="en-GB"/>
        </a:p>
      </dgm:t>
    </dgm:pt>
    <dgm:pt modelId="{81504BB1-D389-4532-BE8D-AA3C4B6498C9}">
      <dgm:prSet phldrT="[Text]" custT="1"/>
      <dgm:spPr/>
      <dgm:t>
        <a:bodyPr/>
        <a:lstStyle/>
        <a:p>
          <a:r>
            <a:rPr lang="en-GB" sz="1200"/>
            <a:t>Fixed ex LED lighting</a:t>
          </a:r>
        </a:p>
      </dgm:t>
    </dgm:pt>
    <dgm:pt modelId="{BD5CE1A8-883F-4BFB-AAE0-61CFA88DC33B}" type="parTrans" cxnId="{3142A43A-6713-47CA-B55B-B1398E187608}">
      <dgm:prSet/>
      <dgm:spPr/>
      <dgm:t>
        <a:bodyPr/>
        <a:lstStyle/>
        <a:p>
          <a:endParaRPr lang="en-GB"/>
        </a:p>
      </dgm:t>
    </dgm:pt>
    <dgm:pt modelId="{3A326B3D-9DDC-46EF-8684-D0A2D6913F78}" type="sibTrans" cxnId="{3142A43A-6713-47CA-B55B-B1398E187608}">
      <dgm:prSet/>
      <dgm:spPr/>
      <dgm:t>
        <a:bodyPr/>
        <a:lstStyle/>
        <a:p>
          <a:endParaRPr lang="en-GB"/>
        </a:p>
      </dgm:t>
    </dgm:pt>
    <dgm:pt modelId="{14D4C2DD-5990-4A0D-BE48-F0FB6326429E}">
      <dgm:prSet phldrT="[Text]" custT="1"/>
      <dgm:spPr/>
      <dgm:t>
        <a:bodyPr/>
        <a:lstStyle/>
        <a:p>
          <a:r>
            <a:rPr lang="en-GB" sz="1200"/>
            <a:t>Temporary and portable ex LED lighting</a:t>
          </a:r>
        </a:p>
      </dgm:t>
    </dgm:pt>
    <dgm:pt modelId="{F57AAD72-2E4D-4805-9742-651FB8F12835}" type="parTrans" cxnId="{04CCD7A0-78C2-4A41-B1F2-FF0717A1C3B9}">
      <dgm:prSet/>
      <dgm:spPr/>
      <dgm:t>
        <a:bodyPr/>
        <a:lstStyle/>
        <a:p>
          <a:endParaRPr lang="en-GB"/>
        </a:p>
      </dgm:t>
    </dgm:pt>
    <dgm:pt modelId="{5337CA06-FED2-4008-9072-82EB60C52F17}" type="sibTrans" cxnId="{04CCD7A0-78C2-4A41-B1F2-FF0717A1C3B9}">
      <dgm:prSet/>
      <dgm:spPr/>
      <dgm:t>
        <a:bodyPr/>
        <a:lstStyle/>
        <a:p>
          <a:endParaRPr lang="en-GB"/>
        </a:p>
      </dgm:t>
    </dgm:pt>
    <dgm:pt modelId="{3F52CDB8-95BC-4263-A738-5A4B95F6E541}">
      <dgm:prSet phldrT="[Text]" custT="1"/>
      <dgm:spPr/>
      <dgm:t>
        <a:bodyPr/>
        <a:lstStyle/>
        <a:p>
          <a:r>
            <a:rPr lang="en-GB" sz="1200"/>
            <a:t>Ex cable glands and thread conversion accessories</a:t>
          </a:r>
        </a:p>
      </dgm:t>
    </dgm:pt>
    <dgm:pt modelId="{14CD4ECD-CA74-48C7-9E45-19241FF67B8E}" type="parTrans" cxnId="{8159015C-FABC-46BD-8E9C-8969080D16D0}">
      <dgm:prSet/>
      <dgm:spPr/>
      <dgm:t>
        <a:bodyPr/>
        <a:lstStyle/>
        <a:p>
          <a:endParaRPr lang="en-GB"/>
        </a:p>
      </dgm:t>
    </dgm:pt>
    <dgm:pt modelId="{39C0FEC7-698B-4565-AB21-94F1D3ACB036}" type="sibTrans" cxnId="{8159015C-FABC-46BD-8E9C-8969080D16D0}">
      <dgm:prSet/>
      <dgm:spPr/>
      <dgm:t>
        <a:bodyPr/>
        <a:lstStyle/>
        <a:p>
          <a:endParaRPr lang="en-GB"/>
        </a:p>
      </dgm:t>
    </dgm:pt>
    <dgm:pt modelId="{147A735D-D9F0-4380-9E38-9587EE28E729}">
      <dgm:prSet phldrT="[Text]" custT="1"/>
      <dgm:spPr/>
      <dgm:t>
        <a:bodyPr/>
        <a:lstStyle/>
        <a:p>
          <a:r>
            <a:rPr lang="en-GB" sz="1200"/>
            <a:t>Ex junction boxes</a:t>
          </a:r>
        </a:p>
      </dgm:t>
    </dgm:pt>
    <dgm:pt modelId="{B551D7AF-7A78-4B47-83DD-0CB17855CD56}" type="parTrans" cxnId="{BA6FB6C4-146E-41D4-AF6B-661ABB072D93}">
      <dgm:prSet/>
      <dgm:spPr/>
      <dgm:t>
        <a:bodyPr/>
        <a:lstStyle/>
        <a:p>
          <a:endParaRPr lang="en-GB"/>
        </a:p>
      </dgm:t>
    </dgm:pt>
    <dgm:pt modelId="{EC4F6AD2-E9D2-4686-B651-2B5B7FAFDED5}" type="sibTrans" cxnId="{BA6FB6C4-146E-41D4-AF6B-661ABB072D93}">
      <dgm:prSet/>
      <dgm:spPr/>
      <dgm:t>
        <a:bodyPr/>
        <a:lstStyle/>
        <a:p>
          <a:endParaRPr lang="en-GB"/>
        </a:p>
      </dgm:t>
    </dgm:pt>
    <dgm:pt modelId="{420C971C-6BB0-421E-B8F3-AF112683B55A}">
      <dgm:prSet phldrT="[Text]" custT="1"/>
      <dgm:spPr/>
      <dgm:t>
        <a:bodyPr/>
        <a:lstStyle/>
        <a:p>
          <a:r>
            <a:rPr lang="en-GB" sz="1200"/>
            <a:t>Industrial enclosures</a:t>
          </a:r>
        </a:p>
      </dgm:t>
    </dgm:pt>
    <dgm:pt modelId="{7D7097FE-F68F-4422-9DFC-A0455CAC12D5}" type="parTrans" cxnId="{6A16FF90-000E-4F07-87CB-B1414FB9F521}">
      <dgm:prSet/>
      <dgm:spPr/>
      <dgm:t>
        <a:bodyPr/>
        <a:lstStyle/>
        <a:p>
          <a:endParaRPr lang="en-GB"/>
        </a:p>
      </dgm:t>
    </dgm:pt>
    <dgm:pt modelId="{6E0F202E-6529-454E-98BD-A053B7B9D8F7}" type="sibTrans" cxnId="{6A16FF90-000E-4F07-87CB-B1414FB9F521}">
      <dgm:prSet/>
      <dgm:spPr/>
      <dgm:t>
        <a:bodyPr/>
        <a:lstStyle/>
        <a:p>
          <a:endParaRPr lang="en-GB"/>
        </a:p>
      </dgm:t>
    </dgm:pt>
    <dgm:pt modelId="{23F36E40-10C0-4210-9102-2586B168DFBB}">
      <dgm:prSet phldrT="[Text]" custT="1"/>
      <dgm:spPr/>
      <dgm:t>
        <a:bodyPr/>
        <a:lstStyle/>
        <a:p>
          <a:r>
            <a:rPr lang="en-GB" sz="1200"/>
            <a:t>Cable containment</a:t>
          </a:r>
        </a:p>
      </dgm:t>
    </dgm:pt>
    <dgm:pt modelId="{5B64CD4E-803B-4BAB-B13D-1B29476532B5}" type="parTrans" cxnId="{81DA7768-EBAF-404C-BE38-1A25A5D1BAD7}">
      <dgm:prSet/>
      <dgm:spPr/>
      <dgm:t>
        <a:bodyPr/>
        <a:lstStyle/>
        <a:p>
          <a:endParaRPr lang="en-GB"/>
        </a:p>
      </dgm:t>
    </dgm:pt>
    <dgm:pt modelId="{4E39F115-FE33-457D-9DCD-E1A982C8B571}" type="sibTrans" cxnId="{81DA7768-EBAF-404C-BE38-1A25A5D1BAD7}">
      <dgm:prSet/>
      <dgm:spPr/>
      <dgm:t>
        <a:bodyPr/>
        <a:lstStyle/>
        <a:p>
          <a:endParaRPr lang="en-GB"/>
        </a:p>
      </dgm:t>
    </dgm:pt>
    <dgm:pt modelId="{F2841EE0-DF40-4BF5-8397-A1D0CD000F3F}">
      <dgm:prSet phldrT="[Text]" custT="1"/>
      <dgm:spPr/>
      <dgm:t>
        <a:bodyPr/>
        <a:lstStyle/>
        <a:p>
          <a:r>
            <a:rPr lang="en-GB" sz="1200"/>
            <a:t>Wiring accessories</a:t>
          </a:r>
        </a:p>
      </dgm:t>
    </dgm:pt>
    <dgm:pt modelId="{C2228BCB-81DF-434F-9BB9-59B9179CA03C}" type="parTrans" cxnId="{AF3CAA21-AB95-438A-9A37-0F41794CD3E8}">
      <dgm:prSet/>
      <dgm:spPr/>
      <dgm:t>
        <a:bodyPr/>
        <a:lstStyle/>
        <a:p>
          <a:endParaRPr lang="en-GB"/>
        </a:p>
      </dgm:t>
    </dgm:pt>
    <dgm:pt modelId="{469BAEF7-0023-40B4-A4F9-6B79FC84AC55}" type="sibTrans" cxnId="{AF3CAA21-AB95-438A-9A37-0F41794CD3E8}">
      <dgm:prSet/>
      <dgm:spPr/>
      <dgm:t>
        <a:bodyPr/>
        <a:lstStyle/>
        <a:p>
          <a:endParaRPr lang="en-GB"/>
        </a:p>
      </dgm:t>
    </dgm:pt>
    <dgm:pt modelId="{8D923200-4451-4EFD-B083-50571349AB61}">
      <dgm:prSet phldrT="[Text]" custT="1"/>
      <dgm:spPr/>
      <dgm:t>
        <a:bodyPr/>
        <a:lstStyle/>
        <a:p>
          <a:r>
            <a:rPr lang="en-GB" sz="1200"/>
            <a:t>Identification products</a:t>
          </a:r>
        </a:p>
      </dgm:t>
    </dgm:pt>
    <dgm:pt modelId="{4AC3257C-D759-48D7-8CAC-9ED196AD2E14}" type="parTrans" cxnId="{0182BAE0-0B6F-4CB2-893E-15DEB8C89679}">
      <dgm:prSet/>
      <dgm:spPr/>
      <dgm:t>
        <a:bodyPr/>
        <a:lstStyle/>
        <a:p>
          <a:endParaRPr lang="en-GB"/>
        </a:p>
      </dgm:t>
    </dgm:pt>
    <dgm:pt modelId="{37B760DD-A38D-4180-ABED-40B18E7D896B}" type="sibTrans" cxnId="{0182BAE0-0B6F-4CB2-893E-15DEB8C89679}">
      <dgm:prSet/>
      <dgm:spPr/>
      <dgm:t>
        <a:bodyPr/>
        <a:lstStyle/>
        <a:p>
          <a:endParaRPr lang="en-GB"/>
        </a:p>
      </dgm:t>
    </dgm:pt>
    <dgm:pt modelId="{08622989-3F87-4FF3-B4D9-ED497A5FD57F}">
      <dgm:prSet phldrT="[Text]"/>
      <dgm:spPr>
        <a:solidFill>
          <a:schemeClr val="accent5">
            <a:lumMod val="20000"/>
            <a:lumOff val="80000"/>
          </a:schemeClr>
        </a:solidFill>
      </dgm:spPr>
      <dgm:t>
        <a:bodyPr/>
        <a:lstStyle/>
        <a:p>
          <a:r>
            <a:rPr lang="en-GB" dirty="0"/>
            <a:t>Leading certified assembler of </a:t>
          </a:r>
          <a:r>
            <a:rPr lang="en-GB" b="0" i="0" dirty="0" err="1"/>
            <a:t>Weidmüller</a:t>
          </a:r>
          <a:r>
            <a:rPr lang="en-GB" b="0" i="0" dirty="0"/>
            <a:t> </a:t>
          </a:r>
          <a:r>
            <a:rPr lang="en-GB" dirty="0"/>
            <a:t>junction box enclosures in the UAE</a:t>
          </a:r>
        </a:p>
      </dgm:t>
    </dgm:pt>
    <dgm:pt modelId="{6E037B76-5974-4D19-B17E-3F6DDA98A993}" type="parTrans" cxnId="{8BA159DF-7227-413C-8F1A-39FF37306038}">
      <dgm:prSet/>
      <dgm:spPr/>
      <dgm:t>
        <a:bodyPr/>
        <a:lstStyle/>
        <a:p>
          <a:endParaRPr lang="en-GB"/>
        </a:p>
      </dgm:t>
    </dgm:pt>
    <dgm:pt modelId="{A3A4E6F0-7D35-4CCD-8926-B6C47700CDF4}" type="sibTrans" cxnId="{8BA159DF-7227-413C-8F1A-39FF37306038}">
      <dgm:prSet/>
      <dgm:spPr/>
      <dgm:t>
        <a:bodyPr/>
        <a:lstStyle/>
        <a:p>
          <a:endParaRPr lang="en-GB"/>
        </a:p>
      </dgm:t>
    </dgm:pt>
    <dgm:pt modelId="{4C43D7CF-B0A7-418F-8CB9-403A1C9DE574}">
      <dgm:prSet phldrT="[Text]" custT="1"/>
      <dgm:spPr/>
      <dgm:t>
        <a:bodyPr/>
        <a:lstStyle/>
        <a:p>
          <a:r>
            <a:rPr lang="en-GB" sz="1200" dirty="0"/>
            <a:t>Authorised to assemble junction boxes under ATEX and IECEx certification for leading European manufacturer, </a:t>
          </a:r>
          <a:r>
            <a:rPr lang="en-GB" sz="1200" b="0" i="0" dirty="0" err="1"/>
            <a:t>Weidmüller</a:t>
          </a:r>
          <a:endParaRPr lang="en-GB" sz="1200" dirty="0"/>
        </a:p>
      </dgm:t>
    </dgm:pt>
    <dgm:pt modelId="{A6D94F86-65EA-442B-AE9C-7A0F1DC7F06E}" type="parTrans" cxnId="{50B7BB6B-DBE5-475E-A059-4DC1D99DE678}">
      <dgm:prSet/>
      <dgm:spPr/>
      <dgm:t>
        <a:bodyPr/>
        <a:lstStyle/>
        <a:p>
          <a:endParaRPr lang="en-GB"/>
        </a:p>
      </dgm:t>
    </dgm:pt>
    <dgm:pt modelId="{8AD89B46-6C08-45B9-9178-09BBAC3FE2BC}" type="sibTrans" cxnId="{50B7BB6B-DBE5-475E-A059-4DC1D99DE678}">
      <dgm:prSet/>
      <dgm:spPr/>
      <dgm:t>
        <a:bodyPr/>
        <a:lstStyle/>
        <a:p>
          <a:endParaRPr lang="en-GB"/>
        </a:p>
      </dgm:t>
    </dgm:pt>
    <dgm:pt modelId="{FC3B28A2-8462-4F74-9281-6B19A1E53C12}">
      <dgm:prSet phldrT="[Text]" custT="1"/>
      <dgm:spPr/>
      <dgm:t>
        <a:bodyPr/>
        <a:lstStyle/>
        <a:p>
          <a:r>
            <a:rPr lang="en-GB" sz="1200"/>
            <a:t>Assembly service includes: design, population, drilling and tapping</a:t>
          </a:r>
        </a:p>
      </dgm:t>
    </dgm:pt>
    <dgm:pt modelId="{04AD245A-EBDB-4C4D-B79C-7B5540573C34}" type="parTrans" cxnId="{648CB9EA-7464-4F2D-91FA-CD25160D228D}">
      <dgm:prSet/>
      <dgm:spPr/>
      <dgm:t>
        <a:bodyPr/>
        <a:lstStyle/>
        <a:p>
          <a:endParaRPr lang="en-GB"/>
        </a:p>
      </dgm:t>
    </dgm:pt>
    <dgm:pt modelId="{1C1098F8-C339-4C78-A52C-4D35BCAD6256}" type="sibTrans" cxnId="{648CB9EA-7464-4F2D-91FA-CD25160D228D}">
      <dgm:prSet/>
      <dgm:spPr/>
      <dgm:t>
        <a:bodyPr/>
        <a:lstStyle/>
        <a:p>
          <a:endParaRPr lang="en-GB"/>
        </a:p>
      </dgm:t>
    </dgm:pt>
    <dgm:pt modelId="{B1820145-2EFF-4262-ABEB-EC2AC00A955A}" type="pres">
      <dgm:prSet presAssocID="{EF0A69D4-788C-4D1F-B4F2-E36C245456CD}" presName="theList" presStyleCnt="0">
        <dgm:presLayoutVars>
          <dgm:dir/>
          <dgm:animLvl val="lvl"/>
          <dgm:resizeHandles val="exact"/>
        </dgm:presLayoutVars>
      </dgm:prSet>
      <dgm:spPr/>
    </dgm:pt>
    <dgm:pt modelId="{F125A00C-19B7-473E-A75B-C9EA9173F1CD}" type="pres">
      <dgm:prSet presAssocID="{0757006E-92A3-4CF0-A316-713BF46BF27D}" presName="compNode" presStyleCnt="0"/>
      <dgm:spPr/>
    </dgm:pt>
    <dgm:pt modelId="{088BF2B6-2FB2-424B-A696-1D0FDE77A75F}" type="pres">
      <dgm:prSet presAssocID="{0757006E-92A3-4CF0-A316-713BF46BF27D}" presName="aNode" presStyleLbl="bgShp" presStyleIdx="0" presStyleCnt="4"/>
      <dgm:spPr/>
    </dgm:pt>
    <dgm:pt modelId="{865CC77A-0D1B-46CF-A16D-94885868AE12}" type="pres">
      <dgm:prSet presAssocID="{0757006E-92A3-4CF0-A316-713BF46BF27D}" presName="textNode" presStyleLbl="bgShp" presStyleIdx="0" presStyleCnt="4"/>
      <dgm:spPr/>
    </dgm:pt>
    <dgm:pt modelId="{F7C6446F-2DF5-45A3-B99A-49AA280D3E87}" type="pres">
      <dgm:prSet presAssocID="{0757006E-92A3-4CF0-A316-713BF46BF27D}" presName="compChildNode" presStyleCnt="0"/>
      <dgm:spPr/>
    </dgm:pt>
    <dgm:pt modelId="{055BA118-4D3A-4320-94B3-A1143E0236FD}" type="pres">
      <dgm:prSet presAssocID="{0757006E-92A3-4CF0-A316-713BF46BF27D}" presName="theInnerList" presStyleCnt="0"/>
      <dgm:spPr/>
    </dgm:pt>
    <dgm:pt modelId="{2DAD7ADC-413B-45C6-8B46-911D6B5D7796}" type="pres">
      <dgm:prSet presAssocID="{3F7E896B-59C7-4C99-B00C-10D180097CFB}" presName="childNode" presStyleLbl="node1" presStyleIdx="0" presStyleCnt="21">
        <dgm:presLayoutVars>
          <dgm:bulletEnabled val="1"/>
        </dgm:presLayoutVars>
      </dgm:prSet>
      <dgm:spPr/>
    </dgm:pt>
    <dgm:pt modelId="{EA1EF98D-6892-4DB8-BB23-C2066067419F}" type="pres">
      <dgm:prSet presAssocID="{3F7E896B-59C7-4C99-B00C-10D180097CFB}" presName="aSpace2" presStyleCnt="0"/>
      <dgm:spPr/>
    </dgm:pt>
    <dgm:pt modelId="{7C0174BA-0898-4F7D-8F08-EF4ACB595C0D}" type="pres">
      <dgm:prSet presAssocID="{6E3AE9A7-A9A0-4763-8A52-33609D61F601}" presName="childNode" presStyleLbl="node1" presStyleIdx="1" presStyleCnt="21">
        <dgm:presLayoutVars>
          <dgm:bulletEnabled val="1"/>
        </dgm:presLayoutVars>
      </dgm:prSet>
      <dgm:spPr/>
    </dgm:pt>
    <dgm:pt modelId="{40B145B3-24DF-42B9-BA9F-03A3B92D97F8}" type="pres">
      <dgm:prSet presAssocID="{6E3AE9A7-A9A0-4763-8A52-33609D61F601}" presName="aSpace2" presStyleCnt="0"/>
      <dgm:spPr/>
    </dgm:pt>
    <dgm:pt modelId="{8DB96A6F-00DB-4BE5-BBD8-641FCE059D62}" type="pres">
      <dgm:prSet presAssocID="{DDEFC0DB-C3E8-4BAC-9B01-5D308A8868FD}" presName="childNode" presStyleLbl="node1" presStyleIdx="2" presStyleCnt="21">
        <dgm:presLayoutVars>
          <dgm:bulletEnabled val="1"/>
        </dgm:presLayoutVars>
      </dgm:prSet>
      <dgm:spPr/>
    </dgm:pt>
    <dgm:pt modelId="{506ED517-78E8-484C-8100-811B82110517}" type="pres">
      <dgm:prSet presAssocID="{DDEFC0DB-C3E8-4BAC-9B01-5D308A8868FD}" presName="aSpace2" presStyleCnt="0"/>
      <dgm:spPr/>
    </dgm:pt>
    <dgm:pt modelId="{B56B86D1-5646-4E8A-BA57-19A921C853A6}" type="pres">
      <dgm:prSet presAssocID="{45FC88AC-3B3C-480B-A845-43464339156D}" presName="childNode" presStyleLbl="node1" presStyleIdx="3" presStyleCnt="21">
        <dgm:presLayoutVars>
          <dgm:bulletEnabled val="1"/>
        </dgm:presLayoutVars>
      </dgm:prSet>
      <dgm:spPr/>
    </dgm:pt>
    <dgm:pt modelId="{B0E5B5BA-C475-4E13-BD97-FCBDBB37F911}" type="pres">
      <dgm:prSet presAssocID="{45FC88AC-3B3C-480B-A845-43464339156D}" presName="aSpace2" presStyleCnt="0"/>
      <dgm:spPr/>
    </dgm:pt>
    <dgm:pt modelId="{F27BDBF8-F7AC-45E1-BADE-343E2B8533C9}" type="pres">
      <dgm:prSet presAssocID="{D149E257-F81E-41DE-AB46-D142DBEFE52E}" presName="childNode" presStyleLbl="node1" presStyleIdx="4" presStyleCnt="21">
        <dgm:presLayoutVars>
          <dgm:bulletEnabled val="1"/>
        </dgm:presLayoutVars>
      </dgm:prSet>
      <dgm:spPr/>
    </dgm:pt>
    <dgm:pt modelId="{EB73088D-A36F-42BC-881D-CDED3840EFB7}" type="pres">
      <dgm:prSet presAssocID="{D149E257-F81E-41DE-AB46-D142DBEFE52E}" presName="aSpace2" presStyleCnt="0"/>
      <dgm:spPr/>
    </dgm:pt>
    <dgm:pt modelId="{A6931440-9AC2-4224-BE76-613446EE8EE4}" type="pres">
      <dgm:prSet presAssocID="{5D355834-D373-4AE1-BF5F-6E29568F7E86}" presName="childNode" presStyleLbl="node1" presStyleIdx="5" presStyleCnt="21">
        <dgm:presLayoutVars>
          <dgm:bulletEnabled val="1"/>
        </dgm:presLayoutVars>
      </dgm:prSet>
      <dgm:spPr/>
    </dgm:pt>
    <dgm:pt modelId="{9065C7F7-FF32-453D-8F52-A5B2B4DA530D}" type="pres">
      <dgm:prSet presAssocID="{0757006E-92A3-4CF0-A316-713BF46BF27D}" presName="aSpace" presStyleCnt="0"/>
      <dgm:spPr/>
    </dgm:pt>
    <dgm:pt modelId="{E73BFEC8-AD9E-46A4-A008-DD420045899C}" type="pres">
      <dgm:prSet presAssocID="{AFA99C84-8DC0-413B-82F9-2ADC6B687DEC}" presName="compNode" presStyleCnt="0"/>
      <dgm:spPr/>
    </dgm:pt>
    <dgm:pt modelId="{679B3472-46DF-42F0-B10C-A0EDF96DBCA0}" type="pres">
      <dgm:prSet presAssocID="{AFA99C84-8DC0-413B-82F9-2ADC6B687DEC}" presName="aNode" presStyleLbl="bgShp" presStyleIdx="1" presStyleCnt="4"/>
      <dgm:spPr/>
    </dgm:pt>
    <dgm:pt modelId="{4CD00B57-314C-4BA2-BAEC-0F2477661D3D}" type="pres">
      <dgm:prSet presAssocID="{AFA99C84-8DC0-413B-82F9-2ADC6B687DEC}" presName="textNode" presStyleLbl="bgShp" presStyleIdx="1" presStyleCnt="4"/>
      <dgm:spPr/>
    </dgm:pt>
    <dgm:pt modelId="{C8468713-7D79-4483-8288-22EF929429BF}" type="pres">
      <dgm:prSet presAssocID="{AFA99C84-8DC0-413B-82F9-2ADC6B687DEC}" presName="compChildNode" presStyleCnt="0"/>
      <dgm:spPr/>
    </dgm:pt>
    <dgm:pt modelId="{D659536F-FE5C-4FB5-AE17-E49CC8D2B817}" type="pres">
      <dgm:prSet presAssocID="{AFA99C84-8DC0-413B-82F9-2ADC6B687DEC}" presName="theInnerList" presStyleCnt="0"/>
      <dgm:spPr/>
    </dgm:pt>
    <dgm:pt modelId="{8B75D34A-2E11-4AB8-8CB1-8A366B488C7D}" type="pres">
      <dgm:prSet presAssocID="{EA166525-9117-47A7-A4FD-099EC5F22099}" presName="childNode" presStyleLbl="node1" presStyleIdx="6" presStyleCnt="21">
        <dgm:presLayoutVars>
          <dgm:bulletEnabled val="1"/>
        </dgm:presLayoutVars>
      </dgm:prSet>
      <dgm:spPr/>
    </dgm:pt>
    <dgm:pt modelId="{38E35E29-7529-4AFF-97C7-0FFB9B7D8855}" type="pres">
      <dgm:prSet presAssocID="{EA166525-9117-47A7-A4FD-099EC5F22099}" presName="aSpace2" presStyleCnt="0"/>
      <dgm:spPr/>
    </dgm:pt>
    <dgm:pt modelId="{667B5BF4-150A-45B0-A9B6-FCAFA07C112C}" type="pres">
      <dgm:prSet presAssocID="{35D4C0CF-6552-48E9-A109-F87E3D922158}" presName="childNode" presStyleLbl="node1" presStyleIdx="7" presStyleCnt="21">
        <dgm:presLayoutVars>
          <dgm:bulletEnabled val="1"/>
        </dgm:presLayoutVars>
      </dgm:prSet>
      <dgm:spPr/>
    </dgm:pt>
    <dgm:pt modelId="{12BE7345-E014-473F-BD07-BE88DD5DD88B}" type="pres">
      <dgm:prSet presAssocID="{35D4C0CF-6552-48E9-A109-F87E3D922158}" presName="aSpace2" presStyleCnt="0"/>
      <dgm:spPr/>
    </dgm:pt>
    <dgm:pt modelId="{3A6C46FC-95C2-4873-9CFC-676A68531D52}" type="pres">
      <dgm:prSet presAssocID="{BFE72D01-BB9F-46A7-94BF-36603FEBD90C}" presName="childNode" presStyleLbl="node1" presStyleIdx="8" presStyleCnt="21">
        <dgm:presLayoutVars>
          <dgm:bulletEnabled val="1"/>
        </dgm:presLayoutVars>
      </dgm:prSet>
      <dgm:spPr/>
    </dgm:pt>
    <dgm:pt modelId="{C63A5E42-C60A-4EF3-A473-C7B1BC673E94}" type="pres">
      <dgm:prSet presAssocID="{BFE72D01-BB9F-46A7-94BF-36603FEBD90C}" presName="aSpace2" presStyleCnt="0"/>
      <dgm:spPr/>
    </dgm:pt>
    <dgm:pt modelId="{4E0CCB3D-173F-446D-9A98-ED2EF44AAFF5}" type="pres">
      <dgm:prSet presAssocID="{334481B3-FFAE-4A3A-A51A-D2B2C6D1DEB0}" presName="childNode" presStyleLbl="node1" presStyleIdx="9" presStyleCnt="21">
        <dgm:presLayoutVars>
          <dgm:bulletEnabled val="1"/>
        </dgm:presLayoutVars>
      </dgm:prSet>
      <dgm:spPr/>
    </dgm:pt>
    <dgm:pt modelId="{F8DD0F24-C7A1-4365-BABA-D4505BB126F6}" type="pres">
      <dgm:prSet presAssocID="{334481B3-FFAE-4A3A-A51A-D2B2C6D1DEB0}" presName="aSpace2" presStyleCnt="0"/>
      <dgm:spPr/>
    </dgm:pt>
    <dgm:pt modelId="{9787CB6E-7BF9-462B-A42C-4861C658E911}" type="pres">
      <dgm:prSet presAssocID="{CCAB2D88-61E2-44F9-A0C4-266B061A47A6}" presName="childNode" presStyleLbl="node1" presStyleIdx="10" presStyleCnt="21">
        <dgm:presLayoutVars>
          <dgm:bulletEnabled val="1"/>
        </dgm:presLayoutVars>
      </dgm:prSet>
      <dgm:spPr/>
    </dgm:pt>
    <dgm:pt modelId="{61DA7666-CD4B-4A2A-85DC-936E34223344}" type="pres">
      <dgm:prSet presAssocID="{AFA99C84-8DC0-413B-82F9-2ADC6B687DEC}" presName="aSpace" presStyleCnt="0"/>
      <dgm:spPr/>
    </dgm:pt>
    <dgm:pt modelId="{6B0249C8-D47B-4860-AE86-61FFA0478D77}" type="pres">
      <dgm:prSet presAssocID="{D479E4CF-A99F-4DED-A714-58EA4AC6F5CB}" presName="compNode" presStyleCnt="0"/>
      <dgm:spPr/>
    </dgm:pt>
    <dgm:pt modelId="{020A2737-6751-436D-BC9D-CFAAC7F59F01}" type="pres">
      <dgm:prSet presAssocID="{D479E4CF-A99F-4DED-A714-58EA4AC6F5CB}" presName="aNode" presStyleLbl="bgShp" presStyleIdx="2" presStyleCnt="4"/>
      <dgm:spPr/>
    </dgm:pt>
    <dgm:pt modelId="{67B10397-541C-4DFA-8AD0-2CB9E41BA300}" type="pres">
      <dgm:prSet presAssocID="{D479E4CF-A99F-4DED-A714-58EA4AC6F5CB}" presName="textNode" presStyleLbl="bgShp" presStyleIdx="2" presStyleCnt="4"/>
      <dgm:spPr/>
    </dgm:pt>
    <dgm:pt modelId="{B7DB18DD-A3DB-4099-AD5E-D4C6012A0005}" type="pres">
      <dgm:prSet presAssocID="{D479E4CF-A99F-4DED-A714-58EA4AC6F5CB}" presName="compChildNode" presStyleCnt="0"/>
      <dgm:spPr/>
    </dgm:pt>
    <dgm:pt modelId="{4AE0E883-D17F-4A4E-9935-E84706048758}" type="pres">
      <dgm:prSet presAssocID="{D479E4CF-A99F-4DED-A714-58EA4AC6F5CB}" presName="theInnerList" presStyleCnt="0"/>
      <dgm:spPr/>
    </dgm:pt>
    <dgm:pt modelId="{8785A8B8-C6AA-4E98-AE66-00A0FE0EA941}" type="pres">
      <dgm:prSet presAssocID="{81504BB1-D389-4532-BE8D-AA3C4B6498C9}" presName="childNode" presStyleLbl="node1" presStyleIdx="11" presStyleCnt="21">
        <dgm:presLayoutVars>
          <dgm:bulletEnabled val="1"/>
        </dgm:presLayoutVars>
      </dgm:prSet>
      <dgm:spPr/>
    </dgm:pt>
    <dgm:pt modelId="{30A7AA18-37FA-4681-8F97-69CE64A925F2}" type="pres">
      <dgm:prSet presAssocID="{81504BB1-D389-4532-BE8D-AA3C4B6498C9}" presName="aSpace2" presStyleCnt="0"/>
      <dgm:spPr/>
    </dgm:pt>
    <dgm:pt modelId="{D40261C4-6351-4A3D-8AEF-58B6AB8FA75E}" type="pres">
      <dgm:prSet presAssocID="{14D4C2DD-5990-4A0D-BE48-F0FB6326429E}" presName="childNode" presStyleLbl="node1" presStyleIdx="12" presStyleCnt="21">
        <dgm:presLayoutVars>
          <dgm:bulletEnabled val="1"/>
        </dgm:presLayoutVars>
      </dgm:prSet>
      <dgm:spPr/>
    </dgm:pt>
    <dgm:pt modelId="{F293D6DA-BB8F-4745-9820-70997264EF8F}" type="pres">
      <dgm:prSet presAssocID="{14D4C2DD-5990-4A0D-BE48-F0FB6326429E}" presName="aSpace2" presStyleCnt="0"/>
      <dgm:spPr/>
    </dgm:pt>
    <dgm:pt modelId="{1DA9CD90-302B-4BCC-A557-8595EA5AE915}" type="pres">
      <dgm:prSet presAssocID="{3F52CDB8-95BC-4263-A738-5A4B95F6E541}" presName="childNode" presStyleLbl="node1" presStyleIdx="13" presStyleCnt="21">
        <dgm:presLayoutVars>
          <dgm:bulletEnabled val="1"/>
        </dgm:presLayoutVars>
      </dgm:prSet>
      <dgm:spPr/>
    </dgm:pt>
    <dgm:pt modelId="{1CC19A1F-51AE-419C-94A3-9157BCF29F20}" type="pres">
      <dgm:prSet presAssocID="{3F52CDB8-95BC-4263-A738-5A4B95F6E541}" presName="aSpace2" presStyleCnt="0"/>
      <dgm:spPr/>
    </dgm:pt>
    <dgm:pt modelId="{B4601441-546D-48B2-A4CD-AE9D5FF629E1}" type="pres">
      <dgm:prSet presAssocID="{147A735D-D9F0-4380-9E38-9587EE28E729}" presName="childNode" presStyleLbl="node1" presStyleIdx="14" presStyleCnt="21">
        <dgm:presLayoutVars>
          <dgm:bulletEnabled val="1"/>
        </dgm:presLayoutVars>
      </dgm:prSet>
      <dgm:spPr/>
    </dgm:pt>
    <dgm:pt modelId="{14ED0983-FF66-4163-9A1C-39B67C55162B}" type="pres">
      <dgm:prSet presAssocID="{147A735D-D9F0-4380-9E38-9587EE28E729}" presName="aSpace2" presStyleCnt="0"/>
      <dgm:spPr/>
    </dgm:pt>
    <dgm:pt modelId="{04A6009F-8C5B-4E4D-8006-30DF51E706B6}" type="pres">
      <dgm:prSet presAssocID="{420C971C-6BB0-421E-B8F3-AF112683B55A}" presName="childNode" presStyleLbl="node1" presStyleIdx="15" presStyleCnt="21">
        <dgm:presLayoutVars>
          <dgm:bulletEnabled val="1"/>
        </dgm:presLayoutVars>
      </dgm:prSet>
      <dgm:spPr/>
    </dgm:pt>
    <dgm:pt modelId="{39D88B88-3B57-4C89-AC75-2A49A246C247}" type="pres">
      <dgm:prSet presAssocID="{420C971C-6BB0-421E-B8F3-AF112683B55A}" presName="aSpace2" presStyleCnt="0"/>
      <dgm:spPr/>
    </dgm:pt>
    <dgm:pt modelId="{E0DB91EC-7025-4131-90B5-E04F56DEE9E2}" type="pres">
      <dgm:prSet presAssocID="{23F36E40-10C0-4210-9102-2586B168DFBB}" presName="childNode" presStyleLbl="node1" presStyleIdx="16" presStyleCnt="21">
        <dgm:presLayoutVars>
          <dgm:bulletEnabled val="1"/>
        </dgm:presLayoutVars>
      </dgm:prSet>
      <dgm:spPr/>
    </dgm:pt>
    <dgm:pt modelId="{EE761B40-E26C-4045-9EB3-F8156EDC52B3}" type="pres">
      <dgm:prSet presAssocID="{23F36E40-10C0-4210-9102-2586B168DFBB}" presName="aSpace2" presStyleCnt="0"/>
      <dgm:spPr/>
    </dgm:pt>
    <dgm:pt modelId="{F78187F4-95C2-4F09-8568-4BA93A3E37B1}" type="pres">
      <dgm:prSet presAssocID="{F2841EE0-DF40-4BF5-8397-A1D0CD000F3F}" presName="childNode" presStyleLbl="node1" presStyleIdx="17" presStyleCnt="21">
        <dgm:presLayoutVars>
          <dgm:bulletEnabled val="1"/>
        </dgm:presLayoutVars>
      </dgm:prSet>
      <dgm:spPr/>
    </dgm:pt>
    <dgm:pt modelId="{DCD3B2FF-F9F5-4B5C-B388-B0C456B78C99}" type="pres">
      <dgm:prSet presAssocID="{F2841EE0-DF40-4BF5-8397-A1D0CD000F3F}" presName="aSpace2" presStyleCnt="0"/>
      <dgm:spPr/>
    </dgm:pt>
    <dgm:pt modelId="{995FFBCD-1622-458A-95C3-263D2DB8E0B5}" type="pres">
      <dgm:prSet presAssocID="{8D923200-4451-4EFD-B083-50571349AB61}" presName="childNode" presStyleLbl="node1" presStyleIdx="18" presStyleCnt="21">
        <dgm:presLayoutVars>
          <dgm:bulletEnabled val="1"/>
        </dgm:presLayoutVars>
      </dgm:prSet>
      <dgm:spPr/>
    </dgm:pt>
    <dgm:pt modelId="{B7DC7998-8114-47A5-BA85-B2E1445A57F6}" type="pres">
      <dgm:prSet presAssocID="{D479E4CF-A99F-4DED-A714-58EA4AC6F5CB}" presName="aSpace" presStyleCnt="0"/>
      <dgm:spPr/>
    </dgm:pt>
    <dgm:pt modelId="{45FCF990-6DF4-445D-8485-BBA5D997C9EE}" type="pres">
      <dgm:prSet presAssocID="{08622989-3F87-4FF3-B4D9-ED497A5FD57F}" presName="compNode" presStyleCnt="0"/>
      <dgm:spPr/>
    </dgm:pt>
    <dgm:pt modelId="{70844019-6D3D-463D-9702-AEBF420ECB5F}" type="pres">
      <dgm:prSet presAssocID="{08622989-3F87-4FF3-B4D9-ED497A5FD57F}" presName="aNode" presStyleLbl="bgShp" presStyleIdx="3" presStyleCnt="4"/>
      <dgm:spPr/>
    </dgm:pt>
    <dgm:pt modelId="{94887369-41C4-49F8-8A4F-4709939D2545}" type="pres">
      <dgm:prSet presAssocID="{08622989-3F87-4FF3-B4D9-ED497A5FD57F}" presName="textNode" presStyleLbl="bgShp" presStyleIdx="3" presStyleCnt="4"/>
      <dgm:spPr/>
    </dgm:pt>
    <dgm:pt modelId="{88989018-7764-45C8-B65E-A8A5F23910E7}" type="pres">
      <dgm:prSet presAssocID="{08622989-3F87-4FF3-B4D9-ED497A5FD57F}" presName="compChildNode" presStyleCnt="0"/>
      <dgm:spPr/>
    </dgm:pt>
    <dgm:pt modelId="{439092C8-13B4-480E-B5B0-E9AA85A90483}" type="pres">
      <dgm:prSet presAssocID="{08622989-3F87-4FF3-B4D9-ED497A5FD57F}" presName="theInnerList" presStyleCnt="0"/>
      <dgm:spPr/>
    </dgm:pt>
    <dgm:pt modelId="{7246AE87-87D0-4345-8351-3317F5B07B2F}" type="pres">
      <dgm:prSet presAssocID="{4C43D7CF-B0A7-418F-8CB9-403A1C9DE574}" presName="childNode" presStyleLbl="node1" presStyleIdx="19" presStyleCnt="21">
        <dgm:presLayoutVars>
          <dgm:bulletEnabled val="1"/>
        </dgm:presLayoutVars>
      </dgm:prSet>
      <dgm:spPr/>
    </dgm:pt>
    <dgm:pt modelId="{4A9F4DAF-8255-42E7-97B5-E1B229DEB56A}" type="pres">
      <dgm:prSet presAssocID="{4C43D7CF-B0A7-418F-8CB9-403A1C9DE574}" presName="aSpace2" presStyleCnt="0"/>
      <dgm:spPr/>
    </dgm:pt>
    <dgm:pt modelId="{6929E2BB-E93E-4C7D-B9B5-B9140EA7532D}" type="pres">
      <dgm:prSet presAssocID="{FC3B28A2-8462-4F74-9281-6B19A1E53C12}" presName="childNode" presStyleLbl="node1" presStyleIdx="20" presStyleCnt="21">
        <dgm:presLayoutVars>
          <dgm:bulletEnabled val="1"/>
        </dgm:presLayoutVars>
      </dgm:prSet>
      <dgm:spPr/>
    </dgm:pt>
  </dgm:ptLst>
  <dgm:cxnLst>
    <dgm:cxn modelId="{3C857717-DEED-4083-B4B2-FBD07B717469}" type="presOf" srcId="{5D355834-D373-4AE1-BF5F-6E29568F7E86}" destId="{A6931440-9AC2-4224-BE76-613446EE8EE4}" srcOrd="0" destOrd="0" presId="urn:microsoft.com/office/officeart/2005/8/layout/lProcess2"/>
    <dgm:cxn modelId="{AF3CAA21-AB95-438A-9A37-0F41794CD3E8}" srcId="{D479E4CF-A99F-4DED-A714-58EA4AC6F5CB}" destId="{F2841EE0-DF40-4BF5-8397-A1D0CD000F3F}" srcOrd="6" destOrd="0" parTransId="{C2228BCB-81DF-434F-9BB9-59B9179CA03C}" sibTransId="{469BAEF7-0023-40B4-A4F9-6B79FC84AC55}"/>
    <dgm:cxn modelId="{FE24C924-F7F8-4F11-B105-FD79E2653CFF}" srcId="{AFA99C84-8DC0-413B-82F9-2ADC6B687DEC}" destId="{334481B3-FFAE-4A3A-A51A-D2B2C6D1DEB0}" srcOrd="3" destOrd="0" parTransId="{06D7A15C-9EEC-4928-98D8-0EEDBF932C22}" sibTransId="{07C37BD8-78D3-4107-B8A3-20FBF587533F}"/>
    <dgm:cxn modelId="{C7B6FB25-32FF-42E5-935D-84B417137EE8}" type="presOf" srcId="{4C43D7CF-B0A7-418F-8CB9-403A1C9DE574}" destId="{7246AE87-87D0-4345-8351-3317F5B07B2F}" srcOrd="0" destOrd="0" presId="urn:microsoft.com/office/officeart/2005/8/layout/lProcess2"/>
    <dgm:cxn modelId="{6A04832D-AB9F-4873-BEC0-A819DBEC7BBA}" srcId="{EF0A69D4-788C-4D1F-B4F2-E36C245456CD}" destId="{AFA99C84-8DC0-413B-82F9-2ADC6B687DEC}" srcOrd="1" destOrd="0" parTransId="{C997E472-E0F6-4C90-A77B-0F9415D03BD7}" sibTransId="{D03D8C62-BE4C-4FBF-AF5B-4A61AA124F29}"/>
    <dgm:cxn modelId="{7005B62E-12D3-4DEC-9586-845B681BD813}" type="presOf" srcId="{EA166525-9117-47A7-A4FD-099EC5F22099}" destId="{8B75D34A-2E11-4AB8-8CB1-8A366B488C7D}" srcOrd="0" destOrd="0" presId="urn:microsoft.com/office/officeart/2005/8/layout/lProcess2"/>
    <dgm:cxn modelId="{1416F239-3306-497E-AE2C-5B848C5C1588}" type="presOf" srcId="{FC3B28A2-8462-4F74-9281-6B19A1E53C12}" destId="{6929E2BB-E93E-4C7D-B9B5-B9140EA7532D}" srcOrd="0" destOrd="0" presId="urn:microsoft.com/office/officeart/2005/8/layout/lProcess2"/>
    <dgm:cxn modelId="{3142A43A-6713-47CA-B55B-B1398E187608}" srcId="{D479E4CF-A99F-4DED-A714-58EA4AC6F5CB}" destId="{81504BB1-D389-4532-BE8D-AA3C4B6498C9}" srcOrd="0" destOrd="0" parTransId="{BD5CE1A8-883F-4BFB-AAE0-61CFA88DC33B}" sibTransId="{3A326B3D-9DDC-46EF-8684-D0A2D6913F78}"/>
    <dgm:cxn modelId="{E27FB145-FE12-45A0-B32C-B6ABF9755110}" srcId="{AFA99C84-8DC0-413B-82F9-2ADC6B687DEC}" destId="{BFE72D01-BB9F-46A7-94BF-36603FEBD90C}" srcOrd="2" destOrd="0" parTransId="{EB062741-0BDE-4824-8060-191CAED4E0DA}" sibTransId="{73B486D0-8736-4AB4-9FC5-71DAFA4DED39}"/>
    <dgm:cxn modelId="{37EADE45-B06E-49FC-9A7D-07F7B9266583}" type="presOf" srcId="{6E3AE9A7-A9A0-4763-8A52-33609D61F601}" destId="{7C0174BA-0898-4F7D-8F08-EF4ACB595C0D}" srcOrd="0" destOrd="0" presId="urn:microsoft.com/office/officeart/2005/8/layout/lProcess2"/>
    <dgm:cxn modelId="{EE41D446-D5ED-4EE0-B22B-C6A030D62A57}" type="presOf" srcId="{45FC88AC-3B3C-480B-A845-43464339156D}" destId="{B56B86D1-5646-4E8A-BA57-19A921C853A6}" srcOrd="0" destOrd="0" presId="urn:microsoft.com/office/officeart/2005/8/layout/lProcess2"/>
    <dgm:cxn modelId="{DCC43947-5C9C-4C4C-BACA-1C9A682F7E99}" type="presOf" srcId="{08622989-3F87-4FF3-B4D9-ED497A5FD57F}" destId="{94887369-41C4-49F8-8A4F-4709939D2545}" srcOrd="1" destOrd="0" presId="urn:microsoft.com/office/officeart/2005/8/layout/lProcess2"/>
    <dgm:cxn modelId="{D4148A48-9FD0-44D3-9532-235C7D4544A9}" type="presOf" srcId="{AFA99C84-8DC0-413B-82F9-2ADC6B687DEC}" destId="{679B3472-46DF-42F0-B10C-A0EDF96DBCA0}" srcOrd="0" destOrd="0" presId="urn:microsoft.com/office/officeart/2005/8/layout/lProcess2"/>
    <dgm:cxn modelId="{B052004E-70B8-4543-8E74-959B5EFB4CF7}" type="presOf" srcId="{23F36E40-10C0-4210-9102-2586B168DFBB}" destId="{E0DB91EC-7025-4131-90B5-E04F56DEE9E2}" srcOrd="0" destOrd="0" presId="urn:microsoft.com/office/officeart/2005/8/layout/lProcess2"/>
    <dgm:cxn modelId="{E8B45254-EB41-48C6-9800-70F3442C6FA5}" type="presOf" srcId="{147A735D-D9F0-4380-9E38-9587EE28E729}" destId="{B4601441-546D-48B2-A4CD-AE9D5FF629E1}" srcOrd="0" destOrd="0" presId="urn:microsoft.com/office/officeart/2005/8/layout/lProcess2"/>
    <dgm:cxn modelId="{37C19256-62DD-4DEA-B6C9-CB7D365A41DD}" type="presOf" srcId="{EF0A69D4-788C-4D1F-B4F2-E36C245456CD}" destId="{B1820145-2EFF-4262-ABEB-EC2AC00A955A}" srcOrd="0" destOrd="0" presId="urn:microsoft.com/office/officeart/2005/8/layout/lProcess2"/>
    <dgm:cxn modelId="{F767FD57-9180-410B-B7E7-A959FCB076F0}" srcId="{0757006E-92A3-4CF0-A316-713BF46BF27D}" destId="{D149E257-F81E-41DE-AB46-D142DBEFE52E}" srcOrd="4" destOrd="0" parTransId="{7331153A-38EB-4D25-B17C-B69598D5441C}" sibTransId="{AF789B60-75BE-4C1C-8599-9EED1884538D}"/>
    <dgm:cxn modelId="{8159015C-FABC-46BD-8E9C-8969080D16D0}" srcId="{D479E4CF-A99F-4DED-A714-58EA4AC6F5CB}" destId="{3F52CDB8-95BC-4263-A738-5A4B95F6E541}" srcOrd="2" destOrd="0" parTransId="{14CD4ECD-CA74-48C7-9E45-19241FF67B8E}" sibTransId="{39C0FEC7-698B-4565-AB21-94F1D3ACB036}"/>
    <dgm:cxn modelId="{E7179F5F-58BB-4B18-BA9A-983047D86B59}" srcId="{0757006E-92A3-4CF0-A316-713BF46BF27D}" destId="{5D355834-D373-4AE1-BF5F-6E29568F7E86}" srcOrd="5" destOrd="0" parTransId="{4B7EF90E-729D-48C3-BC0B-FE83BBB11F58}" sibTransId="{546D0FB6-12CE-4FF3-A698-4EA1951AF3D4}"/>
    <dgm:cxn modelId="{2DB1A464-E58B-46E8-B054-27ABF628073D}" srcId="{AFA99C84-8DC0-413B-82F9-2ADC6B687DEC}" destId="{35D4C0CF-6552-48E9-A109-F87E3D922158}" srcOrd="1" destOrd="0" parTransId="{2C1AA2F5-D667-435C-8CDF-1C08D7608FA0}" sibTransId="{33831608-406E-4232-A2B2-C306B21D0E35}"/>
    <dgm:cxn modelId="{81DA7768-EBAF-404C-BE38-1A25A5D1BAD7}" srcId="{D479E4CF-A99F-4DED-A714-58EA4AC6F5CB}" destId="{23F36E40-10C0-4210-9102-2586B168DFBB}" srcOrd="5" destOrd="0" parTransId="{5B64CD4E-803B-4BAB-B13D-1B29476532B5}" sibTransId="{4E39F115-FE33-457D-9DCD-E1A982C8B571}"/>
    <dgm:cxn modelId="{50B7BB6B-DBE5-475E-A059-4DC1D99DE678}" srcId="{08622989-3F87-4FF3-B4D9-ED497A5FD57F}" destId="{4C43D7CF-B0A7-418F-8CB9-403A1C9DE574}" srcOrd="0" destOrd="0" parTransId="{A6D94F86-65EA-442B-AE9C-7A0F1DC7F06E}" sibTransId="{8AD89B46-6C08-45B9-9178-09BBAC3FE2BC}"/>
    <dgm:cxn modelId="{1C28CE74-4835-45F8-A0A9-0A81E0CD3698}" srcId="{AFA99C84-8DC0-413B-82F9-2ADC6B687DEC}" destId="{EA166525-9117-47A7-A4FD-099EC5F22099}" srcOrd="0" destOrd="0" parTransId="{3549B23B-013C-4A7B-86CE-4E7F6A4FCC38}" sibTransId="{9690E801-F011-4693-9731-904E29EE8585}"/>
    <dgm:cxn modelId="{07E6397D-FAF7-4C80-8EF7-21F570DC80A3}" type="presOf" srcId="{3F52CDB8-95BC-4263-A738-5A4B95F6E541}" destId="{1DA9CD90-302B-4BCC-A557-8595EA5AE915}" srcOrd="0" destOrd="0" presId="urn:microsoft.com/office/officeart/2005/8/layout/lProcess2"/>
    <dgm:cxn modelId="{D41B2680-CD65-421A-8E6B-B54CE831866D}" type="presOf" srcId="{14D4C2DD-5990-4A0D-BE48-F0FB6326429E}" destId="{D40261C4-6351-4A3D-8AEF-58B6AB8FA75E}" srcOrd="0" destOrd="0" presId="urn:microsoft.com/office/officeart/2005/8/layout/lProcess2"/>
    <dgm:cxn modelId="{E1B00285-453C-4D8F-A2A1-3CF98FEBCD78}" srcId="{0757006E-92A3-4CF0-A316-713BF46BF27D}" destId="{45FC88AC-3B3C-480B-A845-43464339156D}" srcOrd="3" destOrd="0" parTransId="{5AA8468C-248B-4B0E-97FE-CF8FBAD2831E}" sibTransId="{10961466-C5CF-4A29-A3BA-C07336E222AF}"/>
    <dgm:cxn modelId="{1E97B585-1CE9-44D7-8077-D5077F0011AB}" type="presOf" srcId="{0757006E-92A3-4CF0-A316-713BF46BF27D}" destId="{088BF2B6-2FB2-424B-A696-1D0FDE77A75F}" srcOrd="0" destOrd="0" presId="urn:microsoft.com/office/officeart/2005/8/layout/lProcess2"/>
    <dgm:cxn modelId="{116B3686-307C-418E-83EC-DFB3CB1EABC1}" type="presOf" srcId="{AFA99C84-8DC0-413B-82F9-2ADC6B687DEC}" destId="{4CD00B57-314C-4BA2-BAEC-0F2477661D3D}" srcOrd="1" destOrd="0" presId="urn:microsoft.com/office/officeart/2005/8/layout/lProcess2"/>
    <dgm:cxn modelId="{1CFAC087-FA96-45FB-82BF-2BC3133FA7BB}" type="presOf" srcId="{F2841EE0-DF40-4BF5-8397-A1D0CD000F3F}" destId="{F78187F4-95C2-4F09-8568-4BA93A3E37B1}" srcOrd="0" destOrd="0" presId="urn:microsoft.com/office/officeart/2005/8/layout/lProcess2"/>
    <dgm:cxn modelId="{6A16FF90-000E-4F07-87CB-B1414FB9F521}" srcId="{D479E4CF-A99F-4DED-A714-58EA4AC6F5CB}" destId="{420C971C-6BB0-421E-B8F3-AF112683B55A}" srcOrd="4" destOrd="0" parTransId="{7D7097FE-F68F-4422-9DFC-A0455CAC12D5}" sibTransId="{6E0F202E-6529-454E-98BD-A053B7B9D8F7}"/>
    <dgm:cxn modelId="{24D68095-D1CA-47EF-A9CE-F25CC950859B}" type="presOf" srcId="{08622989-3F87-4FF3-B4D9-ED497A5FD57F}" destId="{70844019-6D3D-463D-9702-AEBF420ECB5F}" srcOrd="0" destOrd="0" presId="urn:microsoft.com/office/officeart/2005/8/layout/lProcess2"/>
    <dgm:cxn modelId="{17D7B295-3DA7-4627-9CF4-7C5DF8CE2FA5}" type="presOf" srcId="{BFE72D01-BB9F-46A7-94BF-36603FEBD90C}" destId="{3A6C46FC-95C2-4873-9CFC-676A68531D52}" srcOrd="0" destOrd="0" presId="urn:microsoft.com/office/officeart/2005/8/layout/lProcess2"/>
    <dgm:cxn modelId="{8E970296-0740-4710-BE35-B14F6705E74B}" srcId="{EF0A69D4-788C-4D1F-B4F2-E36C245456CD}" destId="{D479E4CF-A99F-4DED-A714-58EA4AC6F5CB}" srcOrd="2" destOrd="0" parTransId="{CA9D60E2-14A2-453B-9BAC-7EEE64E1045A}" sibTransId="{2EAEFE9E-B772-4009-A371-4D05EBF85515}"/>
    <dgm:cxn modelId="{FF951B9E-0E61-4269-8C91-0D2C704FDA9E}" type="presOf" srcId="{CCAB2D88-61E2-44F9-A0C4-266B061A47A6}" destId="{9787CB6E-7BF9-462B-A42C-4861C658E911}" srcOrd="0" destOrd="0" presId="urn:microsoft.com/office/officeart/2005/8/layout/lProcess2"/>
    <dgm:cxn modelId="{04CCD7A0-78C2-4A41-B1F2-FF0717A1C3B9}" srcId="{D479E4CF-A99F-4DED-A714-58EA4AC6F5CB}" destId="{14D4C2DD-5990-4A0D-BE48-F0FB6326429E}" srcOrd="1" destOrd="0" parTransId="{F57AAD72-2E4D-4805-9742-651FB8F12835}" sibTransId="{5337CA06-FED2-4008-9072-82EB60C52F17}"/>
    <dgm:cxn modelId="{21424EA6-AF04-474F-8B3C-9E7B00D775D7}" srcId="{0757006E-92A3-4CF0-A316-713BF46BF27D}" destId="{DDEFC0DB-C3E8-4BAC-9B01-5D308A8868FD}" srcOrd="2" destOrd="0" parTransId="{5EEF1AB5-679F-4F8C-AC13-0E1B978A77CD}" sibTransId="{A2144D7B-EBE3-4E45-9D9D-E387E0402906}"/>
    <dgm:cxn modelId="{325628B2-A4BE-4C1B-A367-23ED6B3CD820}" srcId="{EF0A69D4-788C-4D1F-B4F2-E36C245456CD}" destId="{0757006E-92A3-4CF0-A316-713BF46BF27D}" srcOrd="0" destOrd="0" parTransId="{B6B75269-26F3-4F0D-891C-6EFA09671B21}" sibTransId="{A64A4106-C2F6-48AF-8756-D2EECC1BB83B}"/>
    <dgm:cxn modelId="{3734DFB4-0283-463A-9E58-C9D0E9EEB2D1}" srcId="{AFA99C84-8DC0-413B-82F9-2ADC6B687DEC}" destId="{CCAB2D88-61E2-44F9-A0C4-266B061A47A6}" srcOrd="4" destOrd="0" parTransId="{DA5AE3E7-A486-4C62-9C2F-13E0849E2A51}" sibTransId="{E57B376B-33F1-4D12-893C-3CC49D232887}"/>
    <dgm:cxn modelId="{A3BBA2BA-38C7-49C7-A9C8-B22C6FD4E482}" type="presOf" srcId="{D149E257-F81E-41DE-AB46-D142DBEFE52E}" destId="{F27BDBF8-F7AC-45E1-BADE-343E2B8533C9}" srcOrd="0" destOrd="0" presId="urn:microsoft.com/office/officeart/2005/8/layout/lProcess2"/>
    <dgm:cxn modelId="{3A2AC6C2-1BD9-4D48-BDFE-B65EAF244036}" type="presOf" srcId="{3F7E896B-59C7-4C99-B00C-10D180097CFB}" destId="{2DAD7ADC-413B-45C6-8B46-911D6B5D7796}" srcOrd="0" destOrd="0" presId="urn:microsoft.com/office/officeart/2005/8/layout/lProcess2"/>
    <dgm:cxn modelId="{BA6FB6C4-146E-41D4-AF6B-661ABB072D93}" srcId="{D479E4CF-A99F-4DED-A714-58EA4AC6F5CB}" destId="{147A735D-D9F0-4380-9E38-9587EE28E729}" srcOrd="3" destOrd="0" parTransId="{B551D7AF-7A78-4B47-83DD-0CB17855CD56}" sibTransId="{EC4F6AD2-E9D2-4686-B651-2B5B7FAFDED5}"/>
    <dgm:cxn modelId="{742EA0C5-3355-4B96-B70D-F42D3968977F}" srcId="{0757006E-92A3-4CF0-A316-713BF46BF27D}" destId="{3F7E896B-59C7-4C99-B00C-10D180097CFB}" srcOrd="0" destOrd="0" parTransId="{F2919B7C-6970-4344-8952-7CDDB7BE0E3E}" sibTransId="{7FC42984-C323-4F13-9D1F-95C2DAE174F1}"/>
    <dgm:cxn modelId="{866AEAC9-D483-4476-8E72-7D87E3554952}" type="presOf" srcId="{81504BB1-D389-4532-BE8D-AA3C4B6498C9}" destId="{8785A8B8-C6AA-4E98-AE66-00A0FE0EA941}" srcOrd="0" destOrd="0" presId="urn:microsoft.com/office/officeart/2005/8/layout/lProcess2"/>
    <dgm:cxn modelId="{80E331CD-A9ED-4156-878D-09F98CA078A3}" type="presOf" srcId="{334481B3-FFAE-4A3A-A51A-D2B2C6D1DEB0}" destId="{4E0CCB3D-173F-446D-9A98-ED2EF44AAFF5}" srcOrd="0" destOrd="0" presId="urn:microsoft.com/office/officeart/2005/8/layout/lProcess2"/>
    <dgm:cxn modelId="{2DA69FD7-4CA7-4DFB-9692-FC77CFCC6CEE}" type="presOf" srcId="{DDEFC0DB-C3E8-4BAC-9B01-5D308A8868FD}" destId="{8DB96A6F-00DB-4BE5-BBD8-641FCE059D62}" srcOrd="0" destOrd="0" presId="urn:microsoft.com/office/officeart/2005/8/layout/lProcess2"/>
    <dgm:cxn modelId="{8BA159DF-7227-413C-8F1A-39FF37306038}" srcId="{EF0A69D4-788C-4D1F-B4F2-E36C245456CD}" destId="{08622989-3F87-4FF3-B4D9-ED497A5FD57F}" srcOrd="3" destOrd="0" parTransId="{6E037B76-5974-4D19-B17E-3F6DDA98A993}" sibTransId="{A3A4E6F0-7D35-4CCD-8926-B6C47700CDF4}"/>
    <dgm:cxn modelId="{0182BAE0-0B6F-4CB2-893E-15DEB8C89679}" srcId="{D479E4CF-A99F-4DED-A714-58EA4AC6F5CB}" destId="{8D923200-4451-4EFD-B083-50571349AB61}" srcOrd="7" destOrd="0" parTransId="{4AC3257C-D759-48D7-8CAC-9ED196AD2E14}" sibTransId="{37B760DD-A38D-4180-ABED-40B18E7D896B}"/>
    <dgm:cxn modelId="{E6E6A0E1-FB49-492D-BFD3-5B867861CC17}" type="presOf" srcId="{D479E4CF-A99F-4DED-A714-58EA4AC6F5CB}" destId="{020A2737-6751-436D-BC9D-CFAAC7F59F01}" srcOrd="0" destOrd="0" presId="urn:microsoft.com/office/officeart/2005/8/layout/lProcess2"/>
    <dgm:cxn modelId="{6C08FBE9-CFB4-4A46-B04F-417D80555AF0}" type="presOf" srcId="{D479E4CF-A99F-4DED-A714-58EA4AC6F5CB}" destId="{67B10397-541C-4DFA-8AD0-2CB9E41BA300}" srcOrd="1" destOrd="0" presId="urn:microsoft.com/office/officeart/2005/8/layout/lProcess2"/>
    <dgm:cxn modelId="{648CB9EA-7464-4F2D-91FA-CD25160D228D}" srcId="{08622989-3F87-4FF3-B4D9-ED497A5FD57F}" destId="{FC3B28A2-8462-4F74-9281-6B19A1E53C12}" srcOrd="1" destOrd="0" parTransId="{04AD245A-EBDB-4C4D-B79C-7B5540573C34}" sibTransId="{1C1098F8-C339-4C78-A52C-4D35BCAD6256}"/>
    <dgm:cxn modelId="{512EB9EF-03FE-4469-82C0-B2697C79F610}" srcId="{0757006E-92A3-4CF0-A316-713BF46BF27D}" destId="{6E3AE9A7-A9A0-4763-8A52-33609D61F601}" srcOrd="1" destOrd="0" parTransId="{524B9671-27E2-46A8-BC7A-EBEC792144E6}" sibTransId="{C9349A1D-E66D-4413-BCA0-8AAFAD6A540E}"/>
    <dgm:cxn modelId="{303644F3-AE3D-4A61-8305-2C1101ECDC55}" type="presOf" srcId="{0757006E-92A3-4CF0-A316-713BF46BF27D}" destId="{865CC77A-0D1B-46CF-A16D-94885868AE12}" srcOrd="1" destOrd="0" presId="urn:microsoft.com/office/officeart/2005/8/layout/lProcess2"/>
    <dgm:cxn modelId="{EE80FFF8-494B-4C44-B796-AF446B88AE06}" type="presOf" srcId="{420C971C-6BB0-421E-B8F3-AF112683B55A}" destId="{04A6009F-8C5B-4E4D-8006-30DF51E706B6}" srcOrd="0" destOrd="0" presId="urn:microsoft.com/office/officeart/2005/8/layout/lProcess2"/>
    <dgm:cxn modelId="{2A7B18FD-8C76-4D23-A8C0-9ABBAB71FCAA}" type="presOf" srcId="{8D923200-4451-4EFD-B083-50571349AB61}" destId="{995FFBCD-1622-458A-95C3-263D2DB8E0B5}" srcOrd="0" destOrd="0" presId="urn:microsoft.com/office/officeart/2005/8/layout/lProcess2"/>
    <dgm:cxn modelId="{590ABAFE-FFA6-4AF0-9461-E3A9F996674E}" type="presOf" srcId="{35D4C0CF-6552-48E9-A109-F87E3D922158}" destId="{667B5BF4-150A-45B0-A9B6-FCAFA07C112C}" srcOrd="0" destOrd="0" presId="urn:microsoft.com/office/officeart/2005/8/layout/lProcess2"/>
    <dgm:cxn modelId="{FA0EE538-BD39-4111-808B-C47EF793FD32}" type="presParOf" srcId="{B1820145-2EFF-4262-ABEB-EC2AC00A955A}" destId="{F125A00C-19B7-473E-A75B-C9EA9173F1CD}" srcOrd="0" destOrd="0" presId="urn:microsoft.com/office/officeart/2005/8/layout/lProcess2"/>
    <dgm:cxn modelId="{5070BA6C-7F67-4AFC-89BE-8FD52A712459}" type="presParOf" srcId="{F125A00C-19B7-473E-A75B-C9EA9173F1CD}" destId="{088BF2B6-2FB2-424B-A696-1D0FDE77A75F}" srcOrd="0" destOrd="0" presId="urn:microsoft.com/office/officeart/2005/8/layout/lProcess2"/>
    <dgm:cxn modelId="{CDEB1FEE-77AF-434B-BF1E-91DFB114893F}" type="presParOf" srcId="{F125A00C-19B7-473E-A75B-C9EA9173F1CD}" destId="{865CC77A-0D1B-46CF-A16D-94885868AE12}" srcOrd="1" destOrd="0" presId="urn:microsoft.com/office/officeart/2005/8/layout/lProcess2"/>
    <dgm:cxn modelId="{F2762BDC-A90E-4D8B-97EE-CA65F4F25DA2}" type="presParOf" srcId="{F125A00C-19B7-473E-A75B-C9EA9173F1CD}" destId="{F7C6446F-2DF5-45A3-B99A-49AA280D3E87}" srcOrd="2" destOrd="0" presId="urn:microsoft.com/office/officeart/2005/8/layout/lProcess2"/>
    <dgm:cxn modelId="{C601AD4C-27A4-4FD5-985C-99DE778AA059}" type="presParOf" srcId="{F7C6446F-2DF5-45A3-B99A-49AA280D3E87}" destId="{055BA118-4D3A-4320-94B3-A1143E0236FD}" srcOrd="0" destOrd="0" presId="urn:microsoft.com/office/officeart/2005/8/layout/lProcess2"/>
    <dgm:cxn modelId="{9BDA73AB-61A1-4C6B-9A7B-7C46A12E457A}" type="presParOf" srcId="{055BA118-4D3A-4320-94B3-A1143E0236FD}" destId="{2DAD7ADC-413B-45C6-8B46-911D6B5D7796}" srcOrd="0" destOrd="0" presId="urn:microsoft.com/office/officeart/2005/8/layout/lProcess2"/>
    <dgm:cxn modelId="{0E77B931-94A1-4A6A-8D9E-6EF228642C71}" type="presParOf" srcId="{055BA118-4D3A-4320-94B3-A1143E0236FD}" destId="{EA1EF98D-6892-4DB8-BB23-C2066067419F}" srcOrd="1" destOrd="0" presId="urn:microsoft.com/office/officeart/2005/8/layout/lProcess2"/>
    <dgm:cxn modelId="{28728F7A-EFC2-44FD-B192-E16AA49BFE0E}" type="presParOf" srcId="{055BA118-4D3A-4320-94B3-A1143E0236FD}" destId="{7C0174BA-0898-4F7D-8F08-EF4ACB595C0D}" srcOrd="2" destOrd="0" presId="urn:microsoft.com/office/officeart/2005/8/layout/lProcess2"/>
    <dgm:cxn modelId="{1556825E-59BB-449B-8958-8A1F4B255AB4}" type="presParOf" srcId="{055BA118-4D3A-4320-94B3-A1143E0236FD}" destId="{40B145B3-24DF-42B9-BA9F-03A3B92D97F8}" srcOrd="3" destOrd="0" presId="urn:microsoft.com/office/officeart/2005/8/layout/lProcess2"/>
    <dgm:cxn modelId="{98643AC6-A819-47C9-A673-6A86DB740933}" type="presParOf" srcId="{055BA118-4D3A-4320-94B3-A1143E0236FD}" destId="{8DB96A6F-00DB-4BE5-BBD8-641FCE059D62}" srcOrd="4" destOrd="0" presId="urn:microsoft.com/office/officeart/2005/8/layout/lProcess2"/>
    <dgm:cxn modelId="{F9FC9C4D-FBB6-4436-A160-1A5D3073C2EE}" type="presParOf" srcId="{055BA118-4D3A-4320-94B3-A1143E0236FD}" destId="{506ED517-78E8-484C-8100-811B82110517}" srcOrd="5" destOrd="0" presId="urn:microsoft.com/office/officeart/2005/8/layout/lProcess2"/>
    <dgm:cxn modelId="{F823D357-2622-4ED9-9AB5-FDA3926EC7AC}" type="presParOf" srcId="{055BA118-4D3A-4320-94B3-A1143E0236FD}" destId="{B56B86D1-5646-4E8A-BA57-19A921C853A6}" srcOrd="6" destOrd="0" presId="urn:microsoft.com/office/officeart/2005/8/layout/lProcess2"/>
    <dgm:cxn modelId="{CAF36F0E-6648-465D-BF57-38F4697447AA}" type="presParOf" srcId="{055BA118-4D3A-4320-94B3-A1143E0236FD}" destId="{B0E5B5BA-C475-4E13-BD97-FCBDBB37F911}" srcOrd="7" destOrd="0" presId="urn:microsoft.com/office/officeart/2005/8/layout/lProcess2"/>
    <dgm:cxn modelId="{C7C26B29-BECA-4FAB-A133-A892CC33915C}" type="presParOf" srcId="{055BA118-4D3A-4320-94B3-A1143E0236FD}" destId="{F27BDBF8-F7AC-45E1-BADE-343E2B8533C9}" srcOrd="8" destOrd="0" presId="urn:microsoft.com/office/officeart/2005/8/layout/lProcess2"/>
    <dgm:cxn modelId="{45F7CD6D-0EAE-45CC-9BA3-FF0DEB59DE81}" type="presParOf" srcId="{055BA118-4D3A-4320-94B3-A1143E0236FD}" destId="{EB73088D-A36F-42BC-881D-CDED3840EFB7}" srcOrd="9" destOrd="0" presId="urn:microsoft.com/office/officeart/2005/8/layout/lProcess2"/>
    <dgm:cxn modelId="{28504BF1-7C29-49CD-99D8-9489C95FE691}" type="presParOf" srcId="{055BA118-4D3A-4320-94B3-A1143E0236FD}" destId="{A6931440-9AC2-4224-BE76-613446EE8EE4}" srcOrd="10" destOrd="0" presId="urn:microsoft.com/office/officeart/2005/8/layout/lProcess2"/>
    <dgm:cxn modelId="{0872A4F6-5478-46F8-B75F-CE777DA8392B}" type="presParOf" srcId="{B1820145-2EFF-4262-ABEB-EC2AC00A955A}" destId="{9065C7F7-FF32-453D-8F52-A5B2B4DA530D}" srcOrd="1" destOrd="0" presId="urn:microsoft.com/office/officeart/2005/8/layout/lProcess2"/>
    <dgm:cxn modelId="{510A314E-4CC0-4403-B5E6-13C034FB06A5}" type="presParOf" srcId="{B1820145-2EFF-4262-ABEB-EC2AC00A955A}" destId="{E73BFEC8-AD9E-46A4-A008-DD420045899C}" srcOrd="2" destOrd="0" presId="urn:microsoft.com/office/officeart/2005/8/layout/lProcess2"/>
    <dgm:cxn modelId="{615AA116-99DB-48A6-82E6-67D011F71CE5}" type="presParOf" srcId="{E73BFEC8-AD9E-46A4-A008-DD420045899C}" destId="{679B3472-46DF-42F0-B10C-A0EDF96DBCA0}" srcOrd="0" destOrd="0" presId="urn:microsoft.com/office/officeart/2005/8/layout/lProcess2"/>
    <dgm:cxn modelId="{71F6FA68-8877-4E33-B36D-33830C7A0A21}" type="presParOf" srcId="{E73BFEC8-AD9E-46A4-A008-DD420045899C}" destId="{4CD00B57-314C-4BA2-BAEC-0F2477661D3D}" srcOrd="1" destOrd="0" presId="urn:microsoft.com/office/officeart/2005/8/layout/lProcess2"/>
    <dgm:cxn modelId="{03BC615B-6785-4BA0-B1B2-C4FC9AD32798}" type="presParOf" srcId="{E73BFEC8-AD9E-46A4-A008-DD420045899C}" destId="{C8468713-7D79-4483-8288-22EF929429BF}" srcOrd="2" destOrd="0" presId="urn:microsoft.com/office/officeart/2005/8/layout/lProcess2"/>
    <dgm:cxn modelId="{815FE550-2057-4A8F-B506-6FC9E76F1CBE}" type="presParOf" srcId="{C8468713-7D79-4483-8288-22EF929429BF}" destId="{D659536F-FE5C-4FB5-AE17-E49CC8D2B817}" srcOrd="0" destOrd="0" presId="urn:microsoft.com/office/officeart/2005/8/layout/lProcess2"/>
    <dgm:cxn modelId="{EDAD26FF-466C-4295-A272-95ABD79EE598}" type="presParOf" srcId="{D659536F-FE5C-4FB5-AE17-E49CC8D2B817}" destId="{8B75D34A-2E11-4AB8-8CB1-8A366B488C7D}" srcOrd="0" destOrd="0" presId="urn:microsoft.com/office/officeart/2005/8/layout/lProcess2"/>
    <dgm:cxn modelId="{0F11974F-DF85-4463-9D46-2D7FB8C1C533}" type="presParOf" srcId="{D659536F-FE5C-4FB5-AE17-E49CC8D2B817}" destId="{38E35E29-7529-4AFF-97C7-0FFB9B7D8855}" srcOrd="1" destOrd="0" presId="urn:microsoft.com/office/officeart/2005/8/layout/lProcess2"/>
    <dgm:cxn modelId="{AB732594-A4A9-43AC-B258-0E73717F4889}" type="presParOf" srcId="{D659536F-FE5C-4FB5-AE17-E49CC8D2B817}" destId="{667B5BF4-150A-45B0-A9B6-FCAFA07C112C}" srcOrd="2" destOrd="0" presId="urn:microsoft.com/office/officeart/2005/8/layout/lProcess2"/>
    <dgm:cxn modelId="{6A40E863-9C27-44DA-B3A0-8FB40996EE35}" type="presParOf" srcId="{D659536F-FE5C-4FB5-AE17-E49CC8D2B817}" destId="{12BE7345-E014-473F-BD07-BE88DD5DD88B}" srcOrd="3" destOrd="0" presId="urn:microsoft.com/office/officeart/2005/8/layout/lProcess2"/>
    <dgm:cxn modelId="{97D12AB7-AE2C-43FC-8B67-333CE30B0E38}" type="presParOf" srcId="{D659536F-FE5C-4FB5-AE17-E49CC8D2B817}" destId="{3A6C46FC-95C2-4873-9CFC-676A68531D52}" srcOrd="4" destOrd="0" presId="urn:microsoft.com/office/officeart/2005/8/layout/lProcess2"/>
    <dgm:cxn modelId="{C0C23858-0DAA-47E0-BFF0-BDA5AF0F7E48}" type="presParOf" srcId="{D659536F-FE5C-4FB5-AE17-E49CC8D2B817}" destId="{C63A5E42-C60A-4EF3-A473-C7B1BC673E94}" srcOrd="5" destOrd="0" presId="urn:microsoft.com/office/officeart/2005/8/layout/lProcess2"/>
    <dgm:cxn modelId="{E47840C3-3DA2-4AA4-BF00-297D02F2907E}" type="presParOf" srcId="{D659536F-FE5C-4FB5-AE17-E49CC8D2B817}" destId="{4E0CCB3D-173F-446D-9A98-ED2EF44AAFF5}" srcOrd="6" destOrd="0" presId="urn:microsoft.com/office/officeart/2005/8/layout/lProcess2"/>
    <dgm:cxn modelId="{BE19B894-7518-439F-80CC-D748D341D4DF}" type="presParOf" srcId="{D659536F-FE5C-4FB5-AE17-E49CC8D2B817}" destId="{F8DD0F24-C7A1-4365-BABA-D4505BB126F6}" srcOrd="7" destOrd="0" presId="urn:microsoft.com/office/officeart/2005/8/layout/lProcess2"/>
    <dgm:cxn modelId="{312282AB-E934-4785-B53A-BFEC6E6702EE}" type="presParOf" srcId="{D659536F-FE5C-4FB5-AE17-E49CC8D2B817}" destId="{9787CB6E-7BF9-462B-A42C-4861C658E911}" srcOrd="8" destOrd="0" presId="urn:microsoft.com/office/officeart/2005/8/layout/lProcess2"/>
    <dgm:cxn modelId="{FCB5234D-3E39-4EC7-B89B-518B26312451}" type="presParOf" srcId="{B1820145-2EFF-4262-ABEB-EC2AC00A955A}" destId="{61DA7666-CD4B-4A2A-85DC-936E34223344}" srcOrd="3" destOrd="0" presId="urn:microsoft.com/office/officeart/2005/8/layout/lProcess2"/>
    <dgm:cxn modelId="{B96B2FB0-0C64-42CB-8806-D437D2BD24AF}" type="presParOf" srcId="{B1820145-2EFF-4262-ABEB-EC2AC00A955A}" destId="{6B0249C8-D47B-4860-AE86-61FFA0478D77}" srcOrd="4" destOrd="0" presId="urn:microsoft.com/office/officeart/2005/8/layout/lProcess2"/>
    <dgm:cxn modelId="{5714D137-3C94-4276-9A84-49EA4A25AFF4}" type="presParOf" srcId="{6B0249C8-D47B-4860-AE86-61FFA0478D77}" destId="{020A2737-6751-436D-BC9D-CFAAC7F59F01}" srcOrd="0" destOrd="0" presId="urn:microsoft.com/office/officeart/2005/8/layout/lProcess2"/>
    <dgm:cxn modelId="{52E0490B-5D23-49E0-8FA0-D9745C69DBB8}" type="presParOf" srcId="{6B0249C8-D47B-4860-AE86-61FFA0478D77}" destId="{67B10397-541C-4DFA-8AD0-2CB9E41BA300}" srcOrd="1" destOrd="0" presId="urn:microsoft.com/office/officeart/2005/8/layout/lProcess2"/>
    <dgm:cxn modelId="{A273E3BF-13A1-4F92-94E5-5394E1DAF5A8}" type="presParOf" srcId="{6B0249C8-D47B-4860-AE86-61FFA0478D77}" destId="{B7DB18DD-A3DB-4099-AD5E-D4C6012A0005}" srcOrd="2" destOrd="0" presId="urn:microsoft.com/office/officeart/2005/8/layout/lProcess2"/>
    <dgm:cxn modelId="{8A3D9C33-A95D-4B3A-8EAA-09E673E0B8C9}" type="presParOf" srcId="{B7DB18DD-A3DB-4099-AD5E-D4C6012A0005}" destId="{4AE0E883-D17F-4A4E-9935-E84706048758}" srcOrd="0" destOrd="0" presId="urn:microsoft.com/office/officeart/2005/8/layout/lProcess2"/>
    <dgm:cxn modelId="{17228168-DF56-4C94-B0A3-493D1E4A6728}" type="presParOf" srcId="{4AE0E883-D17F-4A4E-9935-E84706048758}" destId="{8785A8B8-C6AA-4E98-AE66-00A0FE0EA941}" srcOrd="0" destOrd="0" presId="urn:microsoft.com/office/officeart/2005/8/layout/lProcess2"/>
    <dgm:cxn modelId="{4C049A98-6F1C-4F45-8F20-EEEB7D9C39DD}" type="presParOf" srcId="{4AE0E883-D17F-4A4E-9935-E84706048758}" destId="{30A7AA18-37FA-4681-8F97-69CE64A925F2}" srcOrd="1" destOrd="0" presId="urn:microsoft.com/office/officeart/2005/8/layout/lProcess2"/>
    <dgm:cxn modelId="{86557EAB-4C74-4D6B-8CBF-912B7D81EFB5}" type="presParOf" srcId="{4AE0E883-D17F-4A4E-9935-E84706048758}" destId="{D40261C4-6351-4A3D-8AEF-58B6AB8FA75E}" srcOrd="2" destOrd="0" presId="urn:microsoft.com/office/officeart/2005/8/layout/lProcess2"/>
    <dgm:cxn modelId="{63CC65FB-87B3-4675-A9CD-E3F58E3893E1}" type="presParOf" srcId="{4AE0E883-D17F-4A4E-9935-E84706048758}" destId="{F293D6DA-BB8F-4745-9820-70997264EF8F}" srcOrd="3" destOrd="0" presId="urn:microsoft.com/office/officeart/2005/8/layout/lProcess2"/>
    <dgm:cxn modelId="{8E83522A-7005-46A8-ACC9-9D5324ECCEA3}" type="presParOf" srcId="{4AE0E883-D17F-4A4E-9935-E84706048758}" destId="{1DA9CD90-302B-4BCC-A557-8595EA5AE915}" srcOrd="4" destOrd="0" presId="urn:microsoft.com/office/officeart/2005/8/layout/lProcess2"/>
    <dgm:cxn modelId="{AC76B943-0120-4E30-975E-223DA616DD3D}" type="presParOf" srcId="{4AE0E883-D17F-4A4E-9935-E84706048758}" destId="{1CC19A1F-51AE-419C-94A3-9157BCF29F20}" srcOrd="5" destOrd="0" presId="urn:microsoft.com/office/officeart/2005/8/layout/lProcess2"/>
    <dgm:cxn modelId="{4F967544-1638-4E32-BFBA-8CBA036DE864}" type="presParOf" srcId="{4AE0E883-D17F-4A4E-9935-E84706048758}" destId="{B4601441-546D-48B2-A4CD-AE9D5FF629E1}" srcOrd="6" destOrd="0" presId="urn:microsoft.com/office/officeart/2005/8/layout/lProcess2"/>
    <dgm:cxn modelId="{D82D4E57-DB4E-41F9-A82F-9D3E08286FC7}" type="presParOf" srcId="{4AE0E883-D17F-4A4E-9935-E84706048758}" destId="{14ED0983-FF66-4163-9A1C-39B67C55162B}" srcOrd="7" destOrd="0" presId="urn:microsoft.com/office/officeart/2005/8/layout/lProcess2"/>
    <dgm:cxn modelId="{2434D2AF-5CBD-4536-96F5-842D06FDAAC7}" type="presParOf" srcId="{4AE0E883-D17F-4A4E-9935-E84706048758}" destId="{04A6009F-8C5B-4E4D-8006-30DF51E706B6}" srcOrd="8" destOrd="0" presId="urn:microsoft.com/office/officeart/2005/8/layout/lProcess2"/>
    <dgm:cxn modelId="{B74E40EB-36F4-4B8A-A674-37BC228FFDE4}" type="presParOf" srcId="{4AE0E883-D17F-4A4E-9935-E84706048758}" destId="{39D88B88-3B57-4C89-AC75-2A49A246C247}" srcOrd="9" destOrd="0" presId="urn:microsoft.com/office/officeart/2005/8/layout/lProcess2"/>
    <dgm:cxn modelId="{7FB49584-170A-4425-B3F0-F0CC4B45033C}" type="presParOf" srcId="{4AE0E883-D17F-4A4E-9935-E84706048758}" destId="{E0DB91EC-7025-4131-90B5-E04F56DEE9E2}" srcOrd="10" destOrd="0" presId="urn:microsoft.com/office/officeart/2005/8/layout/lProcess2"/>
    <dgm:cxn modelId="{B48B94D3-BC55-4B01-A757-034F21E0AA5D}" type="presParOf" srcId="{4AE0E883-D17F-4A4E-9935-E84706048758}" destId="{EE761B40-E26C-4045-9EB3-F8156EDC52B3}" srcOrd="11" destOrd="0" presId="urn:microsoft.com/office/officeart/2005/8/layout/lProcess2"/>
    <dgm:cxn modelId="{DDB4EC77-2028-4EEF-836F-60DCAB9F6260}" type="presParOf" srcId="{4AE0E883-D17F-4A4E-9935-E84706048758}" destId="{F78187F4-95C2-4F09-8568-4BA93A3E37B1}" srcOrd="12" destOrd="0" presId="urn:microsoft.com/office/officeart/2005/8/layout/lProcess2"/>
    <dgm:cxn modelId="{D224A4DF-480B-4393-8962-0A95A72B46F0}" type="presParOf" srcId="{4AE0E883-D17F-4A4E-9935-E84706048758}" destId="{DCD3B2FF-F9F5-4B5C-B388-B0C456B78C99}" srcOrd="13" destOrd="0" presId="urn:microsoft.com/office/officeart/2005/8/layout/lProcess2"/>
    <dgm:cxn modelId="{7CA01913-F9E7-4583-B6CD-3C31C427026B}" type="presParOf" srcId="{4AE0E883-D17F-4A4E-9935-E84706048758}" destId="{995FFBCD-1622-458A-95C3-263D2DB8E0B5}" srcOrd="14" destOrd="0" presId="urn:microsoft.com/office/officeart/2005/8/layout/lProcess2"/>
    <dgm:cxn modelId="{EE05A48A-ED84-4553-829E-A5A1AF9CD184}" type="presParOf" srcId="{B1820145-2EFF-4262-ABEB-EC2AC00A955A}" destId="{B7DC7998-8114-47A5-BA85-B2E1445A57F6}" srcOrd="5" destOrd="0" presId="urn:microsoft.com/office/officeart/2005/8/layout/lProcess2"/>
    <dgm:cxn modelId="{42B93199-BFF3-4C55-AAB4-B5BD1170B37A}" type="presParOf" srcId="{B1820145-2EFF-4262-ABEB-EC2AC00A955A}" destId="{45FCF990-6DF4-445D-8485-BBA5D997C9EE}" srcOrd="6" destOrd="0" presId="urn:microsoft.com/office/officeart/2005/8/layout/lProcess2"/>
    <dgm:cxn modelId="{1AAB9564-4A19-421F-B02D-1045442B1309}" type="presParOf" srcId="{45FCF990-6DF4-445D-8485-BBA5D997C9EE}" destId="{70844019-6D3D-463D-9702-AEBF420ECB5F}" srcOrd="0" destOrd="0" presId="urn:microsoft.com/office/officeart/2005/8/layout/lProcess2"/>
    <dgm:cxn modelId="{8DCC0BD2-7F9D-462A-81FC-135CF1468D48}" type="presParOf" srcId="{45FCF990-6DF4-445D-8485-BBA5D997C9EE}" destId="{94887369-41C4-49F8-8A4F-4709939D2545}" srcOrd="1" destOrd="0" presId="urn:microsoft.com/office/officeart/2005/8/layout/lProcess2"/>
    <dgm:cxn modelId="{58FA2824-C98B-4DE1-9A98-B0D91E6A503F}" type="presParOf" srcId="{45FCF990-6DF4-445D-8485-BBA5D997C9EE}" destId="{88989018-7764-45C8-B65E-A8A5F23910E7}" srcOrd="2" destOrd="0" presId="urn:microsoft.com/office/officeart/2005/8/layout/lProcess2"/>
    <dgm:cxn modelId="{2189ABF8-6BC9-4B6B-9096-B297EDF9149B}" type="presParOf" srcId="{88989018-7764-45C8-B65E-A8A5F23910E7}" destId="{439092C8-13B4-480E-B5B0-E9AA85A90483}" srcOrd="0" destOrd="0" presId="urn:microsoft.com/office/officeart/2005/8/layout/lProcess2"/>
    <dgm:cxn modelId="{328C3ACB-6846-420F-AF46-ADF4B33B7F9F}" type="presParOf" srcId="{439092C8-13B4-480E-B5B0-E9AA85A90483}" destId="{7246AE87-87D0-4345-8351-3317F5B07B2F}" srcOrd="0" destOrd="0" presId="urn:microsoft.com/office/officeart/2005/8/layout/lProcess2"/>
    <dgm:cxn modelId="{188AAF12-85DD-491B-94A3-51CBD86EE031}" type="presParOf" srcId="{439092C8-13B4-480E-B5B0-E9AA85A90483}" destId="{4A9F4DAF-8255-42E7-97B5-E1B229DEB56A}" srcOrd="1" destOrd="0" presId="urn:microsoft.com/office/officeart/2005/8/layout/lProcess2"/>
    <dgm:cxn modelId="{83337376-E2A4-449E-A22D-A63F37F3D49F}" type="presParOf" srcId="{439092C8-13B4-480E-B5B0-E9AA85A90483}" destId="{6929E2BB-E93E-4C7D-B9B5-B9140EA7532D}"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5A70884-BB79-483A-944A-ABFF8FF202F8}" type="doc">
      <dgm:prSet loTypeId="urn:microsoft.com/office/officeart/2005/8/layout/pList2" loCatId="list" qsTypeId="urn:microsoft.com/office/officeart/2005/8/quickstyle/simple1" qsCatId="simple" csTypeId="urn:microsoft.com/office/officeart/2005/8/colors/colorful2" csCatId="colorful" phldr="1"/>
      <dgm:spPr/>
    </dgm:pt>
    <dgm:pt modelId="{EBCC95B4-A4DC-42CA-9F29-2CFAE2A22BDC}">
      <dgm:prSet phldrT="[Text]"/>
      <dgm:spPr/>
      <dgm:t>
        <a:bodyPr/>
        <a:lstStyle/>
        <a:p>
          <a:pPr>
            <a:buNone/>
          </a:pPr>
          <a:r>
            <a:rPr lang="en-GB" b="1">
              <a:solidFill>
                <a:schemeClr val="bg1"/>
              </a:solidFill>
            </a:rPr>
            <a:t>WESTHILL,</a:t>
          </a:r>
          <a:br>
            <a:rPr lang="en-GB" b="1">
              <a:solidFill>
                <a:schemeClr val="bg1"/>
              </a:solidFill>
            </a:rPr>
          </a:br>
          <a:r>
            <a:rPr lang="en-GB" b="1">
              <a:solidFill>
                <a:schemeClr val="bg1"/>
              </a:solidFill>
            </a:rPr>
            <a:t>ABERDEEN</a:t>
          </a:r>
          <a:br>
            <a:rPr lang="en-GB" b="1">
              <a:solidFill>
                <a:schemeClr val="bg1"/>
              </a:solidFill>
            </a:rPr>
          </a:br>
          <a:br>
            <a:rPr lang="en-GB" b="1">
              <a:solidFill>
                <a:schemeClr val="bg1"/>
              </a:solidFill>
            </a:rPr>
          </a:br>
          <a:r>
            <a:rPr lang="en-GB" b="0">
              <a:solidFill>
                <a:schemeClr val="bg1"/>
              </a:solidFill>
            </a:rPr>
            <a:t>Corporate Headquarters</a:t>
          </a:r>
          <a:endParaRPr lang="en-GB" b="1"/>
        </a:p>
      </dgm:t>
    </dgm:pt>
    <dgm:pt modelId="{8697B935-9FAC-42AA-9E41-CC639EB507AD}" type="parTrans" cxnId="{1A7E564B-0084-4208-8517-65FCC98FE9D8}">
      <dgm:prSet/>
      <dgm:spPr/>
      <dgm:t>
        <a:bodyPr/>
        <a:lstStyle/>
        <a:p>
          <a:endParaRPr lang="en-GB"/>
        </a:p>
      </dgm:t>
    </dgm:pt>
    <dgm:pt modelId="{85A7192C-7292-4F89-AE1A-5290A42A64F4}" type="sibTrans" cxnId="{1A7E564B-0084-4208-8517-65FCC98FE9D8}">
      <dgm:prSet/>
      <dgm:spPr/>
      <dgm:t>
        <a:bodyPr/>
        <a:lstStyle/>
        <a:p>
          <a:endParaRPr lang="en-GB"/>
        </a:p>
      </dgm:t>
    </dgm:pt>
    <dgm:pt modelId="{335C6255-C6C6-47D4-B833-4AC329914FF5}">
      <dgm:prSet phldrT="[Text]"/>
      <dgm:spPr/>
      <dgm:t>
        <a:bodyPr/>
        <a:lstStyle/>
        <a:p>
          <a:pPr>
            <a:buNone/>
          </a:pPr>
          <a:r>
            <a:rPr lang="en-GB" b="1">
              <a:solidFill>
                <a:schemeClr val="bg1"/>
              </a:solidFill>
            </a:rPr>
            <a:t>SKENE, </a:t>
          </a:r>
          <a:br>
            <a:rPr lang="en-GB" b="1">
              <a:solidFill>
                <a:schemeClr val="bg1"/>
              </a:solidFill>
            </a:rPr>
          </a:br>
          <a:r>
            <a:rPr lang="en-GB" b="1">
              <a:solidFill>
                <a:schemeClr val="bg1"/>
              </a:solidFill>
            </a:rPr>
            <a:t>ABERDEEN</a:t>
          </a:r>
          <a:br>
            <a:rPr lang="en-GB" b="1">
              <a:solidFill>
                <a:schemeClr val="bg1"/>
              </a:solidFill>
            </a:rPr>
          </a:br>
          <a:br>
            <a:rPr lang="en-GB" b="1">
              <a:solidFill>
                <a:schemeClr val="bg1"/>
              </a:solidFill>
            </a:rPr>
          </a:br>
          <a:r>
            <a:rPr lang="en-GB" b="0"/>
            <a:t>IWOCS Centre of Excellence</a:t>
          </a:r>
          <a:br>
            <a:rPr lang="en-GB" b="0"/>
          </a:br>
          <a:endParaRPr lang="en-GB" b="0"/>
        </a:p>
      </dgm:t>
    </dgm:pt>
    <dgm:pt modelId="{B9B76363-E6D7-49F9-B445-C3DE80B7DCEA}" type="parTrans" cxnId="{B2602998-E6FA-47B1-83A7-285C6ADE6528}">
      <dgm:prSet/>
      <dgm:spPr/>
      <dgm:t>
        <a:bodyPr/>
        <a:lstStyle/>
        <a:p>
          <a:endParaRPr lang="en-GB"/>
        </a:p>
      </dgm:t>
    </dgm:pt>
    <dgm:pt modelId="{D8FF005F-18EC-4228-A621-E2FA53E5C751}" type="sibTrans" cxnId="{B2602998-E6FA-47B1-83A7-285C6ADE6528}">
      <dgm:prSet/>
      <dgm:spPr/>
      <dgm:t>
        <a:bodyPr/>
        <a:lstStyle/>
        <a:p>
          <a:endParaRPr lang="en-GB"/>
        </a:p>
      </dgm:t>
    </dgm:pt>
    <dgm:pt modelId="{63C92504-4B04-4B09-AF88-B127A7F6F65A}">
      <dgm:prSet/>
      <dgm:spPr/>
      <dgm:t>
        <a:bodyPr/>
        <a:lstStyle/>
        <a:p>
          <a:pPr>
            <a:buNone/>
          </a:pPr>
          <a:r>
            <a:rPr lang="en-GB" b="0">
              <a:solidFill>
                <a:schemeClr val="bg1"/>
              </a:solidFill>
            </a:rPr>
            <a:t>Workshop: 4,500 sqm</a:t>
          </a:r>
          <a:endParaRPr lang="en-GB" b="0" dirty="0">
            <a:solidFill>
              <a:schemeClr val="bg1"/>
            </a:solidFill>
          </a:endParaRPr>
        </a:p>
      </dgm:t>
    </dgm:pt>
    <dgm:pt modelId="{17BEE12E-78FC-4D7B-8913-625C632F2BB6}" type="parTrans" cxnId="{78DFEB35-306B-440F-8B8B-8D10C1748C86}">
      <dgm:prSet/>
      <dgm:spPr/>
      <dgm:t>
        <a:bodyPr/>
        <a:lstStyle/>
        <a:p>
          <a:endParaRPr lang="en-GB"/>
        </a:p>
      </dgm:t>
    </dgm:pt>
    <dgm:pt modelId="{52271081-A9C1-45A3-AD28-20CF0294505D}" type="sibTrans" cxnId="{78DFEB35-306B-440F-8B8B-8D10C1748C86}">
      <dgm:prSet/>
      <dgm:spPr/>
      <dgm:t>
        <a:bodyPr/>
        <a:lstStyle/>
        <a:p>
          <a:endParaRPr lang="en-GB"/>
        </a:p>
      </dgm:t>
    </dgm:pt>
    <dgm:pt modelId="{00E584EB-B58D-46E4-AD62-B0E6F534882A}">
      <dgm:prSet/>
      <dgm:spPr/>
      <dgm:t>
        <a:bodyPr/>
        <a:lstStyle/>
        <a:p>
          <a:pPr>
            <a:buNone/>
          </a:pPr>
          <a:r>
            <a:rPr lang="en-GB" b="0">
              <a:solidFill>
                <a:schemeClr val="bg1"/>
              </a:solidFill>
            </a:rPr>
            <a:t>Yard: 6,600 sqm</a:t>
          </a:r>
          <a:endParaRPr lang="en-GB" b="0" dirty="0">
            <a:solidFill>
              <a:schemeClr val="bg1"/>
            </a:solidFill>
          </a:endParaRPr>
        </a:p>
      </dgm:t>
    </dgm:pt>
    <dgm:pt modelId="{9FCC52C7-A06C-4FF5-9F71-8F37E9873E46}" type="parTrans" cxnId="{FCF743BB-92F9-4490-84F1-703FA86828DE}">
      <dgm:prSet/>
      <dgm:spPr/>
      <dgm:t>
        <a:bodyPr/>
        <a:lstStyle/>
        <a:p>
          <a:endParaRPr lang="en-GB"/>
        </a:p>
      </dgm:t>
    </dgm:pt>
    <dgm:pt modelId="{D30F64A6-0CF1-49D8-A231-BCF8F6819F32}" type="sibTrans" cxnId="{FCF743BB-92F9-4490-84F1-703FA86828DE}">
      <dgm:prSet/>
      <dgm:spPr/>
      <dgm:t>
        <a:bodyPr/>
        <a:lstStyle/>
        <a:p>
          <a:endParaRPr lang="en-GB"/>
        </a:p>
      </dgm:t>
    </dgm:pt>
    <dgm:pt modelId="{9D196C42-9F8B-483E-B39F-5BB84202BC2F}">
      <dgm:prSet/>
      <dgm:spPr/>
      <dgm:t>
        <a:bodyPr/>
        <a:lstStyle/>
        <a:p>
          <a:pPr>
            <a:buNone/>
          </a:pPr>
          <a:r>
            <a:rPr lang="en-GB" b="0">
              <a:solidFill>
                <a:schemeClr val="bg1"/>
              </a:solidFill>
            </a:rPr>
            <a:t>150 tonne SIT area</a:t>
          </a:r>
          <a:endParaRPr lang="en-GB" b="0" dirty="0">
            <a:solidFill>
              <a:schemeClr val="bg1"/>
            </a:solidFill>
          </a:endParaRPr>
        </a:p>
      </dgm:t>
    </dgm:pt>
    <dgm:pt modelId="{0A871855-4D1C-4127-981C-AD09354CD0E5}" type="parTrans" cxnId="{7C357358-6907-4174-9F46-9BBE770669FF}">
      <dgm:prSet/>
      <dgm:spPr/>
      <dgm:t>
        <a:bodyPr/>
        <a:lstStyle/>
        <a:p>
          <a:endParaRPr lang="en-GB"/>
        </a:p>
      </dgm:t>
    </dgm:pt>
    <dgm:pt modelId="{1710EC51-B61A-413A-921B-C7A3200B8806}" type="sibTrans" cxnId="{7C357358-6907-4174-9F46-9BBE770669FF}">
      <dgm:prSet/>
      <dgm:spPr/>
      <dgm:t>
        <a:bodyPr/>
        <a:lstStyle/>
        <a:p>
          <a:endParaRPr lang="en-GB"/>
        </a:p>
      </dgm:t>
    </dgm:pt>
    <dgm:pt modelId="{ED74E7B8-C719-4314-88D5-126DDAF88881}">
      <dgm:prSet/>
      <dgm:spPr/>
      <dgm:t>
        <a:bodyPr/>
        <a:lstStyle/>
        <a:p>
          <a:pPr>
            <a:buNone/>
          </a:pPr>
          <a:r>
            <a:rPr lang="en-GB" b="0">
              <a:solidFill>
                <a:schemeClr val="bg1"/>
              </a:solidFill>
            </a:rPr>
            <a:t>Warehouse:1,059 sqm</a:t>
          </a:r>
          <a:endParaRPr lang="en-GB" b="0" dirty="0">
            <a:solidFill>
              <a:schemeClr val="bg1"/>
            </a:solidFill>
          </a:endParaRPr>
        </a:p>
      </dgm:t>
    </dgm:pt>
    <dgm:pt modelId="{5F89FD0A-17CE-4288-AF8D-B29E5A8BF92E}" type="parTrans" cxnId="{2D43E5C3-C174-42F1-9D93-550D3FD298D1}">
      <dgm:prSet/>
      <dgm:spPr/>
      <dgm:t>
        <a:bodyPr/>
        <a:lstStyle/>
        <a:p>
          <a:endParaRPr lang="en-GB"/>
        </a:p>
      </dgm:t>
    </dgm:pt>
    <dgm:pt modelId="{933DEFAF-635A-4643-AE0D-666F790432DF}" type="sibTrans" cxnId="{2D43E5C3-C174-42F1-9D93-550D3FD298D1}">
      <dgm:prSet/>
      <dgm:spPr/>
      <dgm:t>
        <a:bodyPr/>
        <a:lstStyle/>
        <a:p>
          <a:endParaRPr lang="en-GB"/>
        </a:p>
      </dgm:t>
    </dgm:pt>
    <dgm:pt modelId="{1882D923-8663-48B0-9D51-E81CF2F922A7}">
      <dgm:prSet/>
      <dgm:spPr/>
      <dgm:t>
        <a:bodyPr/>
        <a:lstStyle/>
        <a:p>
          <a:pPr>
            <a:buNone/>
          </a:pPr>
          <a:r>
            <a:rPr lang="en-GB" b="0">
              <a:solidFill>
                <a:schemeClr val="bg1"/>
              </a:solidFill>
            </a:rPr>
            <a:t>Test/Assembly: 800 sqm</a:t>
          </a:r>
          <a:endParaRPr lang="en-GB" b="0" dirty="0">
            <a:solidFill>
              <a:schemeClr val="bg1"/>
            </a:solidFill>
          </a:endParaRPr>
        </a:p>
      </dgm:t>
    </dgm:pt>
    <dgm:pt modelId="{450C7A99-FE6F-4C8C-A6CB-5BB6E9C487F7}" type="parTrans" cxnId="{AAA47C77-E9DF-4CBA-8F9E-CB58FBC40E30}">
      <dgm:prSet/>
      <dgm:spPr/>
      <dgm:t>
        <a:bodyPr/>
        <a:lstStyle/>
        <a:p>
          <a:endParaRPr lang="en-GB"/>
        </a:p>
      </dgm:t>
    </dgm:pt>
    <dgm:pt modelId="{1D931C84-0D24-4414-AFE9-A339C13CAB24}" type="sibTrans" cxnId="{AAA47C77-E9DF-4CBA-8F9E-CB58FBC40E30}">
      <dgm:prSet/>
      <dgm:spPr/>
      <dgm:t>
        <a:bodyPr/>
        <a:lstStyle/>
        <a:p>
          <a:endParaRPr lang="en-GB"/>
        </a:p>
      </dgm:t>
    </dgm:pt>
    <dgm:pt modelId="{AF8196B8-69C7-40CE-9F90-6F6EC6C106DF}">
      <dgm:prSet/>
      <dgm:spPr/>
      <dgm:t>
        <a:bodyPr/>
        <a:lstStyle/>
        <a:p>
          <a:pPr>
            <a:buNone/>
          </a:pPr>
          <a:r>
            <a:rPr lang="en-GB" b="0">
              <a:solidFill>
                <a:schemeClr val="bg1"/>
              </a:solidFill>
            </a:rPr>
            <a:t>Manufacturing: 691 sqm</a:t>
          </a:r>
          <a:endParaRPr lang="en-GB" b="0" dirty="0">
            <a:solidFill>
              <a:schemeClr val="bg1"/>
            </a:solidFill>
          </a:endParaRPr>
        </a:p>
      </dgm:t>
    </dgm:pt>
    <dgm:pt modelId="{299A93C8-B19C-4BD3-B9DE-951206FB3CE3}" type="parTrans" cxnId="{1C99F819-2CA1-4B3D-8A76-515E47FAE8F6}">
      <dgm:prSet/>
      <dgm:spPr/>
      <dgm:t>
        <a:bodyPr/>
        <a:lstStyle/>
        <a:p>
          <a:endParaRPr lang="en-GB"/>
        </a:p>
      </dgm:t>
    </dgm:pt>
    <dgm:pt modelId="{1A15AC64-3D47-4637-9D65-6967E5D39C13}" type="sibTrans" cxnId="{1C99F819-2CA1-4B3D-8A76-515E47FAE8F6}">
      <dgm:prSet/>
      <dgm:spPr/>
      <dgm:t>
        <a:bodyPr/>
        <a:lstStyle/>
        <a:p>
          <a:endParaRPr lang="en-GB"/>
        </a:p>
      </dgm:t>
    </dgm:pt>
    <dgm:pt modelId="{1BA2DB16-9FE1-4E85-B84C-B27EF768E456}">
      <dgm:prSet/>
      <dgm:spPr/>
      <dgm:t>
        <a:bodyPr/>
        <a:lstStyle/>
        <a:p>
          <a:pPr>
            <a:buNone/>
          </a:pPr>
          <a:r>
            <a:rPr lang="en-GB" b="0">
              <a:solidFill>
                <a:schemeClr val="bg1"/>
              </a:solidFill>
            </a:rPr>
            <a:t>Production: 1,194 sqm</a:t>
          </a:r>
          <a:endParaRPr lang="en-GB" b="0" dirty="0">
            <a:solidFill>
              <a:schemeClr val="bg1"/>
            </a:solidFill>
          </a:endParaRPr>
        </a:p>
      </dgm:t>
    </dgm:pt>
    <dgm:pt modelId="{4EF87FB9-585F-4965-ACE7-DEA76C168111}" type="parTrans" cxnId="{20E76BDE-A434-4E6E-B78C-FA04809C0E25}">
      <dgm:prSet/>
      <dgm:spPr/>
      <dgm:t>
        <a:bodyPr/>
        <a:lstStyle/>
        <a:p>
          <a:endParaRPr lang="en-GB"/>
        </a:p>
      </dgm:t>
    </dgm:pt>
    <dgm:pt modelId="{6A73399B-3B19-4E02-B207-BA3750D5C38F}" type="sibTrans" cxnId="{20E76BDE-A434-4E6E-B78C-FA04809C0E25}">
      <dgm:prSet/>
      <dgm:spPr/>
      <dgm:t>
        <a:bodyPr/>
        <a:lstStyle/>
        <a:p>
          <a:endParaRPr lang="en-GB"/>
        </a:p>
      </dgm:t>
    </dgm:pt>
    <dgm:pt modelId="{696820CB-B64F-43A9-97FF-AEFDB995A4A1}">
      <dgm:prSet/>
      <dgm:spPr/>
      <dgm:t>
        <a:bodyPr/>
        <a:lstStyle/>
        <a:p>
          <a:pPr>
            <a:buNone/>
          </a:pPr>
          <a:r>
            <a:rPr lang="en-GB" b="0">
              <a:solidFill>
                <a:schemeClr val="bg1"/>
              </a:solidFill>
            </a:rPr>
            <a:t>Test Bay: 3 x 30,000psi</a:t>
          </a:r>
          <a:endParaRPr lang="en-GB" b="0" dirty="0">
            <a:solidFill>
              <a:schemeClr val="bg1"/>
            </a:solidFill>
          </a:endParaRPr>
        </a:p>
      </dgm:t>
    </dgm:pt>
    <dgm:pt modelId="{D650B0BF-9BFB-483C-9349-1DE4AD7B76C2}" type="parTrans" cxnId="{1BB6D9AE-E4D0-4041-A314-B48BF1A2F97A}">
      <dgm:prSet/>
      <dgm:spPr/>
      <dgm:t>
        <a:bodyPr/>
        <a:lstStyle/>
        <a:p>
          <a:endParaRPr lang="en-GB"/>
        </a:p>
      </dgm:t>
    </dgm:pt>
    <dgm:pt modelId="{FF7F4D14-69B9-4D03-8FE5-7C6DE5245CE6}" type="sibTrans" cxnId="{1BB6D9AE-E4D0-4041-A314-B48BF1A2F97A}">
      <dgm:prSet/>
      <dgm:spPr/>
      <dgm:t>
        <a:bodyPr/>
        <a:lstStyle/>
        <a:p>
          <a:endParaRPr lang="en-GB"/>
        </a:p>
      </dgm:t>
    </dgm:pt>
    <dgm:pt modelId="{C72D59D1-9856-4303-BAD8-A211108EF1D5}">
      <dgm:prSet phldrT="[Text]"/>
      <dgm:spPr/>
      <dgm:t>
        <a:bodyPr/>
        <a:lstStyle/>
        <a:p>
          <a:pPr>
            <a:buNone/>
          </a:pPr>
          <a:r>
            <a:rPr lang="en-GB" b="1"/>
            <a:t>GREENBANK, ABERDEEN</a:t>
          </a:r>
          <a:br>
            <a:rPr lang="en-GB" b="1"/>
          </a:br>
          <a:br>
            <a:rPr lang="en-GB" b="1"/>
          </a:br>
          <a:r>
            <a:rPr lang="en-GB" b="0">
              <a:solidFill>
                <a:schemeClr val="bg1"/>
              </a:solidFill>
            </a:rPr>
            <a:t>Sampling Centre of Excellence</a:t>
          </a:r>
          <a:br>
            <a:rPr lang="en-GB" b="0">
              <a:solidFill>
                <a:schemeClr val="bg1"/>
              </a:solidFill>
            </a:rPr>
          </a:br>
          <a:endParaRPr lang="en-GB" b="1"/>
        </a:p>
      </dgm:t>
    </dgm:pt>
    <dgm:pt modelId="{74840FE0-9E82-4E6A-AC11-B7D9F0A191D1}" type="parTrans" cxnId="{8EFCC9FC-6E60-42B7-9206-4387095261FF}">
      <dgm:prSet/>
      <dgm:spPr/>
      <dgm:t>
        <a:bodyPr/>
        <a:lstStyle/>
        <a:p>
          <a:endParaRPr lang="en-GB"/>
        </a:p>
      </dgm:t>
    </dgm:pt>
    <dgm:pt modelId="{9EC31CCF-140B-4387-8446-EF9DF72820CE}" type="sibTrans" cxnId="{8EFCC9FC-6E60-42B7-9206-4387095261FF}">
      <dgm:prSet/>
      <dgm:spPr/>
      <dgm:t>
        <a:bodyPr/>
        <a:lstStyle/>
        <a:p>
          <a:endParaRPr lang="en-GB"/>
        </a:p>
      </dgm:t>
    </dgm:pt>
    <dgm:pt modelId="{C18EC767-D578-4B79-A29A-776BD39EC924}">
      <dgm:prSet/>
      <dgm:spPr/>
      <dgm:t>
        <a:bodyPr/>
        <a:lstStyle/>
        <a:p>
          <a:pPr>
            <a:buNone/>
          </a:pPr>
          <a:r>
            <a:rPr lang="en-GB" b="0">
              <a:solidFill>
                <a:schemeClr val="bg1"/>
              </a:solidFill>
            </a:rPr>
            <a:t>Site: 800 sqm</a:t>
          </a:r>
          <a:endParaRPr lang="en-GB" b="0" dirty="0">
            <a:solidFill>
              <a:schemeClr val="bg1"/>
            </a:solidFill>
          </a:endParaRPr>
        </a:p>
      </dgm:t>
    </dgm:pt>
    <dgm:pt modelId="{F9D5855A-6F61-4870-AD71-F6A4DAAB0900}" type="parTrans" cxnId="{86D0FCCA-5502-4820-8858-20E5147FD6D3}">
      <dgm:prSet/>
      <dgm:spPr/>
      <dgm:t>
        <a:bodyPr/>
        <a:lstStyle/>
        <a:p>
          <a:endParaRPr lang="en-GB"/>
        </a:p>
      </dgm:t>
    </dgm:pt>
    <dgm:pt modelId="{A6F41E27-368D-4BED-886D-CC69545C28A6}" type="sibTrans" cxnId="{86D0FCCA-5502-4820-8858-20E5147FD6D3}">
      <dgm:prSet/>
      <dgm:spPr/>
      <dgm:t>
        <a:bodyPr/>
        <a:lstStyle/>
        <a:p>
          <a:endParaRPr lang="en-GB"/>
        </a:p>
      </dgm:t>
    </dgm:pt>
    <dgm:pt modelId="{0004D11A-8825-4592-B8A0-D2C968205C18}">
      <dgm:prSet/>
      <dgm:spPr/>
      <dgm:t>
        <a:bodyPr/>
        <a:lstStyle/>
        <a:p>
          <a:pPr>
            <a:buNone/>
          </a:pPr>
          <a:r>
            <a:rPr lang="en-GB" b="0">
              <a:solidFill>
                <a:schemeClr val="bg1"/>
              </a:solidFill>
            </a:rPr>
            <a:t>Workshop: 186 sqm</a:t>
          </a:r>
          <a:endParaRPr lang="en-GB" b="0" dirty="0">
            <a:solidFill>
              <a:schemeClr val="bg1"/>
            </a:solidFill>
          </a:endParaRPr>
        </a:p>
      </dgm:t>
    </dgm:pt>
    <dgm:pt modelId="{F543506B-4B6A-4367-BC9A-72B6036AAFAF}" type="parTrans" cxnId="{BE38EC5A-8907-427B-9106-83C2B1FF5B27}">
      <dgm:prSet/>
      <dgm:spPr/>
      <dgm:t>
        <a:bodyPr/>
        <a:lstStyle/>
        <a:p>
          <a:endParaRPr lang="en-GB"/>
        </a:p>
      </dgm:t>
    </dgm:pt>
    <dgm:pt modelId="{1E972938-0587-41F9-9A69-E2B84A14615C}" type="sibTrans" cxnId="{BE38EC5A-8907-427B-9106-83C2B1FF5B27}">
      <dgm:prSet/>
      <dgm:spPr/>
      <dgm:t>
        <a:bodyPr/>
        <a:lstStyle/>
        <a:p>
          <a:endParaRPr lang="en-GB"/>
        </a:p>
      </dgm:t>
    </dgm:pt>
    <dgm:pt modelId="{93185FA2-4C0F-47E3-B08E-D811F5B5F7D5}">
      <dgm:prSet/>
      <dgm:spPr/>
      <dgm:t>
        <a:bodyPr/>
        <a:lstStyle/>
        <a:p>
          <a:pPr>
            <a:buNone/>
          </a:pPr>
          <a:r>
            <a:rPr lang="en-GB" b="0">
              <a:solidFill>
                <a:schemeClr val="bg1"/>
              </a:solidFill>
            </a:rPr>
            <a:t>Testing laboratory: 100 sqm</a:t>
          </a:r>
          <a:endParaRPr lang="en-GB" b="0" dirty="0">
            <a:solidFill>
              <a:schemeClr val="bg1"/>
            </a:solidFill>
          </a:endParaRPr>
        </a:p>
      </dgm:t>
    </dgm:pt>
    <dgm:pt modelId="{AA4ED2EC-2143-4889-B12F-F82D69C34749}" type="parTrans" cxnId="{90A87D08-44B5-40B6-A6FC-D3D61FFAD3F5}">
      <dgm:prSet/>
      <dgm:spPr/>
      <dgm:t>
        <a:bodyPr/>
        <a:lstStyle/>
        <a:p>
          <a:endParaRPr lang="en-GB"/>
        </a:p>
      </dgm:t>
    </dgm:pt>
    <dgm:pt modelId="{B3B60350-ED16-4767-BDBE-03A2D73ADCEB}" type="sibTrans" cxnId="{90A87D08-44B5-40B6-A6FC-D3D61FFAD3F5}">
      <dgm:prSet/>
      <dgm:spPr/>
      <dgm:t>
        <a:bodyPr/>
        <a:lstStyle/>
        <a:p>
          <a:endParaRPr lang="en-GB"/>
        </a:p>
      </dgm:t>
    </dgm:pt>
    <dgm:pt modelId="{19EEB498-0E68-4715-8757-BC7798F9F1C1}">
      <dgm:prSet/>
      <dgm:spPr/>
      <dgm:t>
        <a:bodyPr/>
        <a:lstStyle/>
        <a:p>
          <a:pPr>
            <a:buNone/>
          </a:pPr>
          <a:r>
            <a:rPr lang="en-GB" b="0">
              <a:solidFill>
                <a:schemeClr val="bg1"/>
              </a:solidFill>
            </a:rPr>
            <a:t>Office: 550 sqm</a:t>
          </a:r>
          <a:endParaRPr lang="en-GB" b="0" dirty="0">
            <a:solidFill>
              <a:schemeClr val="bg1"/>
            </a:solidFill>
          </a:endParaRPr>
        </a:p>
      </dgm:t>
    </dgm:pt>
    <dgm:pt modelId="{C654605A-6BB5-466D-A13D-79C1EA1C16F2}" type="parTrans" cxnId="{FA5C6CA9-43BC-4276-AEEE-C43029CAD909}">
      <dgm:prSet/>
      <dgm:spPr/>
      <dgm:t>
        <a:bodyPr/>
        <a:lstStyle/>
        <a:p>
          <a:endParaRPr lang="en-GB"/>
        </a:p>
      </dgm:t>
    </dgm:pt>
    <dgm:pt modelId="{5903EF81-4B4F-4168-BCDC-AB1B1480B8E4}" type="sibTrans" cxnId="{FA5C6CA9-43BC-4276-AEEE-C43029CAD909}">
      <dgm:prSet/>
      <dgm:spPr/>
      <dgm:t>
        <a:bodyPr/>
        <a:lstStyle/>
        <a:p>
          <a:endParaRPr lang="en-GB"/>
        </a:p>
      </dgm:t>
    </dgm:pt>
    <dgm:pt modelId="{41D61C5C-9003-476B-9ADC-C0B881D2F518}">
      <dgm:prSet/>
      <dgm:spPr/>
      <dgm:t>
        <a:bodyPr/>
        <a:lstStyle/>
        <a:p>
          <a:pPr>
            <a:buNone/>
          </a:pPr>
          <a:r>
            <a:rPr lang="en-GB" b="1">
              <a:solidFill>
                <a:schemeClr val="bg1"/>
              </a:solidFill>
            </a:rPr>
            <a:t>CUMBERNAULD</a:t>
          </a:r>
          <a:br>
            <a:rPr lang="en-GB" b="1">
              <a:solidFill>
                <a:schemeClr val="bg1"/>
              </a:solidFill>
            </a:rPr>
          </a:br>
          <a:r>
            <a:rPr lang="en-GB" b="1">
              <a:solidFill>
                <a:schemeClr val="bg1"/>
              </a:solidFill>
            </a:rPr>
            <a:t>LANARKSHIRE</a:t>
          </a:r>
          <a:br>
            <a:rPr lang="en-GB" b="1">
              <a:solidFill>
                <a:schemeClr val="bg1"/>
              </a:solidFill>
            </a:rPr>
          </a:br>
          <a:br>
            <a:rPr lang="en-GB" b="1">
              <a:solidFill>
                <a:schemeClr val="bg1"/>
              </a:solidFill>
            </a:rPr>
          </a:br>
          <a:r>
            <a:rPr lang="en-GB" b="0">
              <a:solidFill>
                <a:schemeClr val="bg1"/>
              </a:solidFill>
            </a:rPr>
            <a:t>Measurement Centre of Excellence</a:t>
          </a:r>
          <a:br>
            <a:rPr lang="en-GB" b="0">
              <a:solidFill>
                <a:schemeClr val="bg1"/>
              </a:solidFill>
            </a:rPr>
          </a:br>
          <a:endParaRPr lang="en-GB" b="1" dirty="0">
            <a:solidFill>
              <a:schemeClr val="bg1"/>
            </a:solidFill>
          </a:endParaRPr>
        </a:p>
      </dgm:t>
    </dgm:pt>
    <dgm:pt modelId="{9B5E3F1D-ED26-419C-85D1-301E389ABAA7}" type="parTrans" cxnId="{52E44F32-962E-4F46-97DE-57316C2395B7}">
      <dgm:prSet/>
      <dgm:spPr/>
      <dgm:t>
        <a:bodyPr/>
        <a:lstStyle/>
        <a:p>
          <a:endParaRPr lang="en-GB"/>
        </a:p>
      </dgm:t>
    </dgm:pt>
    <dgm:pt modelId="{9430FBD4-F145-4506-A2F7-69AAB65CB67C}" type="sibTrans" cxnId="{52E44F32-962E-4F46-97DE-57316C2395B7}">
      <dgm:prSet/>
      <dgm:spPr/>
      <dgm:t>
        <a:bodyPr/>
        <a:lstStyle/>
        <a:p>
          <a:endParaRPr lang="en-GB"/>
        </a:p>
      </dgm:t>
    </dgm:pt>
    <dgm:pt modelId="{591B01D4-1743-483A-8E53-F6A291A5A10C}">
      <dgm:prSet phldrT="[Text]"/>
      <dgm:spPr/>
      <dgm:t>
        <a:bodyPr/>
        <a:lstStyle/>
        <a:p>
          <a:pPr>
            <a:buNone/>
          </a:pPr>
          <a:r>
            <a:rPr lang="en-GB" b="0">
              <a:solidFill>
                <a:schemeClr val="bg1"/>
              </a:solidFill>
            </a:rPr>
            <a:t>Management team </a:t>
          </a:r>
          <a:endParaRPr lang="en-GB" b="1"/>
        </a:p>
      </dgm:t>
    </dgm:pt>
    <dgm:pt modelId="{B42770EF-4989-4101-BDFB-DDE9E8F2CDC5}" type="sibTrans" cxnId="{527704DD-09C1-4A19-A528-894C5AE50713}">
      <dgm:prSet/>
      <dgm:spPr/>
      <dgm:t>
        <a:bodyPr/>
        <a:lstStyle/>
        <a:p>
          <a:endParaRPr lang="en-GB"/>
        </a:p>
      </dgm:t>
    </dgm:pt>
    <dgm:pt modelId="{831099B5-DD9D-437D-B920-89B64E732F64}" type="parTrans" cxnId="{527704DD-09C1-4A19-A528-894C5AE50713}">
      <dgm:prSet/>
      <dgm:spPr/>
      <dgm:t>
        <a:bodyPr/>
        <a:lstStyle/>
        <a:p>
          <a:endParaRPr lang="en-GB"/>
        </a:p>
      </dgm:t>
    </dgm:pt>
    <dgm:pt modelId="{3B4283E5-4BAD-4692-AC73-5BB70546DD6C}">
      <dgm:prSet phldrT="[Text]"/>
      <dgm:spPr/>
      <dgm:t>
        <a:bodyPr/>
        <a:lstStyle/>
        <a:p>
          <a:pPr>
            <a:buNone/>
          </a:pPr>
          <a:r>
            <a:rPr lang="en-GB" b="1">
              <a:solidFill>
                <a:schemeClr val="bg1"/>
              </a:solidFill>
            </a:rPr>
            <a:t>ARTEMIS HOUSE, </a:t>
          </a:r>
          <a:br>
            <a:rPr lang="en-GB" b="1">
              <a:solidFill>
                <a:schemeClr val="bg1"/>
              </a:solidFill>
            </a:rPr>
          </a:br>
          <a:r>
            <a:rPr lang="en-GB" b="1">
              <a:solidFill>
                <a:schemeClr val="bg1"/>
              </a:solidFill>
            </a:rPr>
            <a:t>GREAT YARMOUTH</a:t>
          </a:r>
          <a:br>
            <a:rPr lang="en-GB" b="1">
              <a:solidFill>
                <a:schemeClr val="bg1"/>
              </a:solidFill>
            </a:rPr>
          </a:br>
          <a:br>
            <a:rPr lang="en-GB" b="1">
              <a:solidFill>
                <a:schemeClr val="bg1"/>
              </a:solidFill>
            </a:rPr>
          </a:br>
          <a:r>
            <a:rPr lang="en-GB" b="0">
              <a:solidFill>
                <a:schemeClr val="bg1"/>
              </a:solidFill>
            </a:rPr>
            <a:t>Subsea Controls Centre of Excellence</a:t>
          </a:r>
          <a:br>
            <a:rPr lang="en-GB" b="0">
              <a:solidFill>
                <a:schemeClr val="bg1"/>
              </a:solidFill>
            </a:rPr>
          </a:br>
          <a:endParaRPr lang="en-GB" b="1"/>
        </a:p>
      </dgm:t>
    </dgm:pt>
    <dgm:pt modelId="{32983075-7276-4B5C-BC96-37498D341B80}" type="parTrans" cxnId="{688C7919-B0FA-42E2-BC01-ECC2FF69D875}">
      <dgm:prSet/>
      <dgm:spPr/>
      <dgm:t>
        <a:bodyPr/>
        <a:lstStyle/>
        <a:p>
          <a:endParaRPr lang="en-GB"/>
        </a:p>
      </dgm:t>
    </dgm:pt>
    <dgm:pt modelId="{6604B2CE-E0D7-4060-8F5A-C4EF63DC9291}" type="sibTrans" cxnId="{688C7919-B0FA-42E2-BC01-ECC2FF69D875}">
      <dgm:prSet/>
      <dgm:spPr/>
      <dgm:t>
        <a:bodyPr/>
        <a:lstStyle/>
        <a:p>
          <a:endParaRPr lang="en-GB"/>
        </a:p>
      </dgm:t>
    </dgm:pt>
    <dgm:pt modelId="{B6AE69E9-1FDE-46DB-8BF3-66131F86586D}">
      <dgm:prSet/>
      <dgm:spPr/>
      <dgm:t>
        <a:bodyPr/>
        <a:lstStyle/>
        <a:p>
          <a:pPr>
            <a:buNone/>
          </a:pPr>
          <a:r>
            <a:rPr lang="en-GB" b="0">
              <a:solidFill>
                <a:schemeClr val="bg1"/>
              </a:solidFill>
            </a:rPr>
            <a:t>Office: 2,100 sqm </a:t>
          </a:r>
          <a:endParaRPr lang="en-GB" b="0" dirty="0">
            <a:solidFill>
              <a:schemeClr val="bg1"/>
            </a:solidFill>
          </a:endParaRPr>
        </a:p>
      </dgm:t>
    </dgm:pt>
    <dgm:pt modelId="{74D977E4-C6F2-4F35-A84F-B302F8854481}" type="parTrans" cxnId="{305724CC-34EF-4ED3-B888-34C0ABE74006}">
      <dgm:prSet/>
      <dgm:spPr/>
      <dgm:t>
        <a:bodyPr/>
        <a:lstStyle/>
        <a:p>
          <a:endParaRPr lang="en-GB"/>
        </a:p>
      </dgm:t>
    </dgm:pt>
    <dgm:pt modelId="{3F3B288F-6461-427A-9C69-42EED17D88B7}" type="sibTrans" cxnId="{305724CC-34EF-4ED3-B888-34C0ABE74006}">
      <dgm:prSet/>
      <dgm:spPr/>
      <dgm:t>
        <a:bodyPr/>
        <a:lstStyle/>
        <a:p>
          <a:endParaRPr lang="en-GB"/>
        </a:p>
      </dgm:t>
    </dgm:pt>
    <dgm:pt modelId="{3E8D322F-240F-4B02-89B3-FEEA4F4F1C2B}">
      <dgm:prSet/>
      <dgm:spPr/>
      <dgm:t>
        <a:bodyPr/>
        <a:lstStyle/>
        <a:p>
          <a:pPr>
            <a:buNone/>
          </a:pPr>
          <a:r>
            <a:rPr lang="en-GB" b="0">
              <a:solidFill>
                <a:schemeClr val="bg1"/>
              </a:solidFill>
            </a:rPr>
            <a:t>Workshop: 3,900 sqm</a:t>
          </a:r>
          <a:endParaRPr lang="en-GB" b="0" dirty="0">
            <a:solidFill>
              <a:schemeClr val="bg1"/>
            </a:solidFill>
          </a:endParaRPr>
        </a:p>
      </dgm:t>
    </dgm:pt>
    <dgm:pt modelId="{58F715E4-7AC7-4F9B-AB92-BED639A56AFE}" type="parTrans" cxnId="{42DCCE40-EDA3-47D7-8578-A20A20257CAD}">
      <dgm:prSet/>
      <dgm:spPr/>
      <dgm:t>
        <a:bodyPr/>
        <a:lstStyle/>
        <a:p>
          <a:endParaRPr lang="en-GB"/>
        </a:p>
      </dgm:t>
    </dgm:pt>
    <dgm:pt modelId="{E516306D-AA29-45BF-A33B-ADB12884A20E}" type="sibTrans" cxnId="{42DCCE40-EDA3-47D7-8578-A20A20257CAD}">
      <dgm:prSet/>
      <dgm:spPr/>
      <dgm:t>
        <a:bodyPr/>
        <a:lstStyle/>
        <a:p>
          <a:endParaRPr lang="en-GB"/>
        </a:p>
      </dgm:t>
    </dgm:pt>
    <dgm:pt modelId="{EA8C6F6E-9347-4CD1-80AB-F96FE9188030}">
      <dgm:prSet/>
      <dgm:spPr/>
      <dgm:t>
        <a:bodyPr/>
        <a:lstStyle/>
        <a:p>
          <a:pPr>
            <a:buNone/>
          </a:pPr>
          <a:r>
            <a:rPr lang="en-GB" b="0">
              <a:solidFill>
                <a:schemeClr val="bg1"/>
              </a:solidFill>
            </a:rPr>
            <a:t>External: 1,219 sqm</a:t>
          </a:r>
          <a:endParaRPr lang="en-GB" b="0" dirty="0">
            <a:solidFill>
              <a:schemeClr val="bg1"/>
            </a:solidFill>
          </a:endParaRPr>
        </a:p>
      </dgm:t>
    </dgm:pt>
    <dgm:pt modelId="{523E5B77-A05B-4F5E-B79B-E8D6C4CD879D}" type="parTrans" cxnId="{2312BE0B-FF25-4962-BED9-08E08A2F8644}">
      <dgm:prSet/>
      <dgm:spPr/>
      <dgm:t>
        <a:bodyPr/>
        <a:lstStyle/>
        <a:p>
          <a:endParaRPr lang="en-GB"/>
        </a:p>
      </dgm:t>
    </dgm:pt>
    <dgm:pt modelId="{3C644BCA-4918-4146-9790-E08CD71A09FD}" type="sibTrans" cxnId="{2312BE0B-FF25-4962-BED9-08E08A2F8644}">
      <dgm:prSet/>
      <dgm:spPr/>
      <dgm:t>
        <a:bodyPr/>
        <a:lstStyle/>
        <a:p>
          <a:endParaRPr lang="en-GB"/>
        </a:p>
      </dgm:t>
    </dgm:pt>
    <dgm:pt modelId="{3B93B352-C8B9-449B-A31D-7BB7C70E512C}">
      <dgm:prSet/>
      <dgm:spPr/>
      <dgm:t>
        <a:bodyPr/>
        <a:lstStyle/>
        <a:p>
          <a:pPr>
            <a:buNone/>
          </a:pPr>
          <a:r>
            <a:rPr lang="en-GB" b="0">
              <a:solidFill>
                <a:schemeClr val="bg1"/>
              </a:solidFill>
            </a:rPr>
            <a:t>Clean rooms: 1 </a:t>
          </a:r>
          <a:endParaRPr lang="en-GB" b="0" dirty="0">
            <a:solidFill>
              <a:schemeClr val="bg1"/>
            </a:solidFill>
          </a:endParaRPr>
        </a:p>
      </dgm:t>
    </dgm:pt>
    <dgm:pt modelId="{3AA5C9E3-934F-4559-87E9-611262F38799}" type="parTrans" cxnId="{D2F1D341-C490-46FA-80C2-2702D35C6BF5}">
      <dgm:prSet/>
      <dgm:spPr/>
      <dgm:t>
        <a:bodyPr/>
        <a:lstStyle/>
        <a:p>
          <a:endParaRPr lang="en-GB"/>
        </a:p>
      </dgm:t>
    </dgm:pt>
    <dgm:pt modelId="{926C9F58-148A-41BE-8B09-15073EC79BF5}" type="sibTrans" cxnId="{D2F1D341-C490-46FA-80C2-2702D35C6BF5}">
      <dgm:prSet/>
      <dgm:spPr/>
      <dgm:t>
        <a:bodyPr/>
        <a:lstStyle/>
        <a:p>
          <a:endParaRPr lang="en-GB"/>
        </a:p>
      </dgm:t>
    </dgm:pt>
    <dgm:pt modelId="{2382DB04-7667-49CB-BEEF-57552D5C1BB0}">
      <dgm:prSet/>
      <dgm:spPr/>
      <dgm:t>
        <a:bodyPr/>
        <a:lstStyle/>
        <a:p>
          <a:pPr>
            <a:buNone/>
          </a:pPr>
          <a:r>
            <a:rPr lang="en-GB" b="0">
              <a:solidFill>
                <a:schemeClr val="bg1"/>
              </a:solidFill>
            </a:rPr>
            <a:t>Crane: 20t (1)</a:t>
          </a:r>
          <a:endParaRPr lang="en-GB" b="0" dirty="0">
            <a:solidFill>
              <a:schemeClr val="bg1"/>
            </a:solidFill>
          </a:endParaRPr>
        </a:p>
      </dgm:t>
    </dgm:pt>
    <dgm:pt modelId="{4FBEEB82-19D4-4A1B-AB20-BDD6A267C3C2}" type="parTrans" cxnId="{5B9DE5A2-669C-49E2-8F46-83D268BC1906}">
      <dgm:prSet/>
      <dgm:spPr/>
      <dgm:t>
        <a:bodyPr/>
        <a:lstStyle/>
        <a:p>
          <a:endParaRPr lang="en-GB"/>
        </a:p>
      </dgm:t>
    </dgm:pt>
    <dgm:pt modelId="{87C3B3A2-B445-4B2D-9281-81B2F3B533F9}" type="sibTrans" cxnId="{5B9DE5A2-669C-49E2-8F46-83D268BC1906}">
      <dgm:prSet/>
      <dgm:spPr/>
      <dgm:t>
        <a:bodyPr/>
        <a:lstStyle/>
        <a:p>
          <a:endParaRPr lang="en-GB"/>
        </a:p>
      </dgm:t>
    </dgm:pt>
    <dgm:pt modelId="{B6FE6063-86EE-4F07-B04D-43C48EAD0731}">
      <dgm:prSet/>
      <dgm:spPr/>
      <dgm:t>
        <a:bodyPr/>
        <a:lstStyle/>
        <a:p>
          <a:pPr>
            <a:buNone/>
          </a:pPr>
          <a:r>
            <a:rPr lang="en-GB" b="0">
              <a:solidFill>
                <a:schemeClr val="bg1"/>
              </a:solidFill>
            </a:rPr>
            <a:t>External test facility</a:t>
          </a:r>
          <a:endParaRPr lang="en-GB" b="0" dirty="0">
            <a:solidFill>
              <a:schemeClr val="bg1"/>
            </a:solidFill>
          </a:endParaRPr>
        </a:p>
      </dgm:t>
    </dgm:pt>
    <dgm:pt modelId="{55FE1466-3697-4E26-A93E-F11473626A16}" type="sibTrans" cxnId="{33E18AFB-F5F2-4A25-A359-C3D881F19BF1}">
      <dgm:prSet/>
      <dgm:spPr/>
      <dgm:t>
        <a:bodyPr/>
        <a:lstStyle/>
        <a:p>
          <a:endParaRPr lang="en-GB"/>
        </a:p>
      </dgm:t>
    </dgm:pt>
    <dgm:pt modelId="{9F674F02-8432-4ACD-B605-08581F096017}" type="parTrans" cxnId="{33E18AFB-F5F2-4A25-A359-C3D881F19BF1}">
      <dgm:prSet/>
      <dgm:spPr/>
      <dgm:t>
        <a:bodyPr/>
        <a:lstStyle/>
        <a:p>
          <a:endParaRPr lang="en-GB"/>
        </a:p>
      </dgm:t>
    </dgm:pt>
    <dgm:pt modelId="{9F028FF2-EEDD-4DFF-B050-63EF7FB924C0}" type="pres">
      <dgm:prSet presAssocID="{05A70884-BB79-483A-944A-ABFF8FF202F8}" presName="Name0" presStyleCnt="0">
        <dgm:presLayoutVars>
          <dgm:dir/>
          <dgm:resizeHandles val="exact"/>
        </dgm:presLayoutVars>
      </dgm:prSet>
      <dgm:spPr/>
    </dgm:pt>
    <dgm:pt modelId="{8F20D4F4-DC55-449A-AACF-618ECF034896}" type="pres">
      <dgm:prSet presAssocID="{05A70884-BB79-483A-944A-ABFF8FF202F8}" presName="bkgdShp" presStyleLbl="alignAccFollowNode1" presStyleIdx="0" presStyleCnt="1"/>
      <dgm:spPr/>
    </dgm:pt>
    <dgm:pt modelId="{0AA0FA8A-BC17-4A74-8803-342F14384046}" type="pres">
      <dgm:prSet presAssocID="{05A70884-BB79-483A-944A-ABFF8FF202F8}" presName="linComp" presStyleCnt="0"/>
      <dgm:spPr/>
    </dgm:pt>
    <dgm:pt modelId="{2172E01A-A697-4D45-9820-6CCE5F36DAC5}" type="pres">
      <dgm:prSet presAssocID="{EBCC95B4-A4DC-42CA-9F29-2CFAE2A22BDC}" presName="compNode" presStyleCnt="0"/>
      <dgm:spPr/>
    </dgm:pt>
    <dgm:pt modelId="{41E77B83-B4E9-49A8-A4C6-2CA398274DD5}" type="pres">
      <dgm:prSet presAssocID="{EBCC95B4-A4DC-42CA-9F29-2CFAE2A22BDC}" presName="node" presStyleLbl="node1" presStyleIdx="0" presStyleCnt="5">
        <dgm:presLayoutVars>
          <dgm:bulletEnabled val="1"/>
        </dgm:presLayoutVars>
      </dgm:prSet>
      <dgm:spPr/>
    </dgm:pt>
    <dgm:pt modelId="{DD8711C7-5C07-451C-87A3-9AEC126E132A}" type="pres">
      <dgm:prSet presAssocID="{EBCC95B4-A4DC-42CA-9F29-2CFAE2A22BDC}" presName="invisiNode" presStyleLbl="node1" presStyleIdx="0" presStyleCnt="5"/>
      <dgm:spPr/>
    </dgm:pt>
    <dgm:pt modelId="{2B493878-10B4-4328-A7E9-5273B715408A}" type="pres">
      <dgm:prSet presAssocID="{EBCC95B4-A4DC-42CA-9F29-2CFAE2A22BDC}" presName="imagNode" presStyleLbl="fgImgPlace1"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ED6CAA6B-FB72-4287-BF9A-0B6C62A883F0}" type="pres">
      <dgm:prSet presAssocID="{85A7192C-7292-4F89-AE1A-5290A42A64F4}" presName="sibTrans" presStyleLbl="sibTrans2D1" presStyleIdx="0" presStyleCnt="0"/>
      <dgm:spPr/>
    </dgm:pt>
    <dgm:pt modelId="{44DE8FEC-6317-43A8-89F4-ABFBBF22B81C}" type="pres">
      <dgm:prSet presAssocID="{3B4283E5-4BAD-4692-AC73-5BB70546DD6C}" presName="compNode" presStyleCnt="0"/>
      <dgm:spPr/>
    </dgm:pt>
    <dgm:pt modelId="{69C9B2F5-BEB4-4B60-B1EA-DE07B0EABFCB}" type="pres">
      <dgm:prSet presAssocID="{3B4283E5-4BAD-4692-AC73-5BB70546DD6C}" presName="node" presStyleLbl="node1" presStyleIdx="1" presStyleCnt="5">
        <dgm:presLayoutVars>
          <dgm:bulletEnabled val="1"/>
        </dgm:presLayoutVars>
      </dgm:prSet>
      <dgm:spPr/>
    </dgm:pt>
    <dgm:pt modelId="{05F7FC68-1FD2-4383-A5FF-6181D70C9FA5}" type="pres">
      <dgm:prSet presAssocID="{3B4283E5-4BAD-4692-AC73-5BB70546DD6C}" presName="invisiNode" presStyleLbl="node1" presStyleIdx="1" presStyleCnt="5"/>
      <dgm:spPr/>
    </dgm:pt>
    <dgm:pt modelId="{C4FC4C62-B479-4959-B071-5B0A4CD88817}" type="pres">
      <dgm:prSet presAssocID="{3B4283E5-4BAD-4692-AC73-5BB70546DD6C}" presName="imagNode" presStyleLbl="fgImgPlace1" presStyleIdx="1" presStyleCnt="5"/>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1D6692B-B4A7-4306-8B90-3A4FF45BE224}" type="pres">
      <dgm:prSet presAssocID="{6604B2CE-E0D7-4060-8F5A-C4EF63DC9291}" presName="sibTrans" presStyleLbl="sibTrans2D1" presStyleIdx="0" presStyleCnt="0"/>
      <dgm:spPr/>
    </dgm:pt>
    <dgm:pt modelId="{D6B9F8B8-62AD-49E2-8B04-98B346BF2BA6}" type="pres">
      <dgm:prSet presAssocID="{335C6255-C6C6-47D4-B833-4AC329914FF5}" presName="compNode" presStyleCnt="0"/>
      <dgm:spPr/>
    </dgm:pt>
    <dgm:pt modelId="{F22E2A55-41B6-4266-A026-477A77DA8919}" type="pres">
      <dgm:prSet presAssocID="{335C6255-C6C6-47D4-B833-4AC329914FF5}" presName="node" presStyleLbl="node1" presStyleIdx="2" presStyleCnt="5">
        <dgm:presLayoutVars>
          <dgm:bulletEnabled val="1"/>
        </dgm:presLayoutVars>
      </dgm:prSet>
      <dgm:spPr/>
    </dgm:pt>
    <dgm:pt modelId="{8DBEB673-DA3D-4D9C-8A02-F13219399511}" type="pres">
      <dgm:prSet presAssocID="{335C6255-C6C6-47D4-B833-4AC329914FF5}" presName="invisiNode" presStyleLbl="node1" presStyleIdx="2" presStyleCnt="5"/>
      <dgm:spPr/>
    </dgm:pt>
    <dgm:pt modelId="{A46341C4-BE0D-41D2-80E0-9613C5C6A37D}" type="pres">
      <dgm:prSet presAssocID="{335C6255-C6C6-47D4-B833-4AC329914FF5}"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166128E-68A9-40B2-BCC2-E4DDD3F6440C}" type="pres">
      <dgm:prSet presAssocID="{D8FF005F-18EC-4228-A621-E2FA53E5C751}" presName="sibTrans" presStyleLbl="sibTrans2D1" presStyleIdx="0" presStyleCnt="0"/>
      <dgm:spPr/>
    </dgm:pt>
    <dgm:pt modelId="{A76E53FA-9843-499E-9B5D-DDC8421AAFD7}" type="pres">
      <dgm:prSet presAssocID="{C72D59D1-9856-4303-BAD8-A211108EF1D5}" presName="compNode" presStyleCnt="0"/>
      <dgm:spPr/>
    </dgm:pt>
    <dgm:pt modelId="{8F3494B1-2BD6-4696-8FD1-AC037F32D147}" type="pres">
      <dgm:prSet presAssocID="{C72D59D1-9856-4303-BAD8-A211108EF1D5}" presName="node" presStyleLbl="node1" presStyleIdx="3" presStyleCnt="5">
        <dgm:presLayoutVars>
          <dgm:bulletEnabled val="1"/>
        </dgm:presLayoutVars>
      </dgm:prSet>
      <dgm:spPr/>
    </dgm:pt>
    <dgm:pt modelId="{40B0C68E-CC01-42FE-84C7-B933DDF28C4E}" type="pres">
      <dgm:prSet presAssocID="{C72D59D1-9856-4303-BAD8-A211108EF1D5}" presName="invisiNode" presStyleLbl="node1" presStyleIdx="3" presStyleCnt="5"/>
      <dgm:spPr/>
    </dgm:pt>
    <dgm:pt modelId="{FDC547C8-3A8B-46D9-891A-6CE1A2EA7535}" type="pres">
      <dgm:prSet presAssocID="{C72D59D1-9856-4303-BAD8-A211108EF1D5}" presName="imagNode" presStyleLbl="fgImgPlace1" presStyleIdx="3" presStyleCnt="5"/>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AFE5FA7-D748-412F-825E-DEE20A70F1BD}" type="pres">
      <dgm:prSet presAssocID="{9EC31CCF-140B-4387-8446-EF9DF72820CE}" presName="sibTrans" presStyleLbl="sibTrans2D1" presStyleIdx="0" presStyleCnt="0"/>
      <dgm:spPr/>
    </dgm:pt>
    <dgm:pt modelId="{57AEC1BE-9DF1-4E6C-B4D5-823E87E8BC68}" type="pres">
      <dgm:prSet presAssocID="{41D61C5C-9003-476B-9ADC-C0B881D2F518}" presName="compNode" presStyleCnt="0"/>
      <dgm:spPr/>
    </dgm:pt>
    <dgm:pt modelId="{640ABB72-5431-45C6-B6CE-6FE35D9F47D3}" type="pres">
      <dgm:prSet presAssocID="{41D61C5C-9003-476B-9ADC-C0B881D2F518}" presName="node" presStyleLbl="node1" presStyleIdx="4" presStyleCnt="5">
        <dgm:presLayoutVars>
          <dgm:bulletEnabled val="1"/>
        </dgm:presLayoutVars>
      </dgm:prSet>
      <dgm:spPr/>
    </dgm:pt>
    <dgm:pt modelId="{9A963E7F-A0D3-48AF-8986-3B0CB092D57A}" type="pres">
      <dgm:prSet presAssocID="{41D61C5C-9003-476B-9ADC-C0B881D2F518}" presName="invisiNode" presStyleLbl="node1" presStyleIdx="4" presStyleCnt="5"/>
      <dgm:spPr/>
    </dgm:pt>
    <dgm:pt modelId="{73065D6B-5BC3-4AF3-8F58-EBCA38381B83}" type="pres">
      <dgm:prSet presAssocID="{41D61C5C-9003-476B-9ADC-C0B881D2F518}"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Lst>
  <dgm:cxnLst>
    <dgm:cxn modelId="{90A87D08-44B5-40B6-A6FC-D3D61FFAD3F5}" srcId="{41D61C5C-9003-476B-9ADC-C0B881D2F518}" destId="{93185FA2-4C0F-47E3-B08E-D811F5B5F7D5}" srcOrd="2" destOrd="0" parTransId="{AA4ED2EC-2143-4889-B12F-F82D69C34749}" sibTransId="{B3B60350-ED16-4767-BDBE-03A2D73ADCEB}"/>
    <dgm:cxn modelId="{2312BE0B-FF25-4962-BED9-08E08A2F8644}" srcId="{3B4283E5-4BAD-4692-AC73-5BB70546DD6C}" destId="{EA8C6F6E-9347-4CD1-80AB-F96FE9188030}" srcOrd="2" destOrd="0" parTransId="{523E5B77-A05B-4F5E-B79B-E8D6C4CD879D}" sibTransId="{3C644BCA-4918-4146-9790-E08CD71A09FD}"/>
    <dgm:cxn modelId="{2461A816-76A2-4F48-8FE9-7FA87782F52E}" type="presOf" srcId="{EA8C6F6E-9347-4CD1-80AB-F96FE9188030}" destId="{69C9B2F5-BEB4-4B60-B1EA-DE07B0EABFCB}" srcOrd="0" destOrd="3" presId="urn:microsoft.com/office/officeart/2005/8/layout/pList2"/>
    <dgm:cxn modelId="{5D4F1219-497F-488E-9206-134438F0B9B4}" type="presOf" srcId="{3B93B352-C8B9-449B-A31D-7BB7C70E512C}" destId="{69C9B2F5-BEB4-4B60-B1EA-DE07B0EABFCB}" srcOrd="0" destOrd="4" presId="urn:microsoft.com/office/officeart/2005/8/layout/pList2"/>
    <dgm:cxn modelId="{688C7919-B0FA-42E2-BC01-ECC2FF69D875}" srcId="{05A70884-BB79-483A-944A-ABFF8FF202F8}" destId="{3B4283E5-4BAD-4692-AC73-5BB70546DD6C}" srcOrd="1" destOrd="0" parTransId="{32983075-7276-4B5C-BC96-37498D341B80}" sibTransId="{6604B2CE-E0D7-4060-8F5A-C4EF63DC9291}"/>
    <dgm:cxn modelId="{1C99F819-2CA1-4B3D-8A76-515E47FAE8F6}" srcId="{C72D59D1-9856-4303-BAD8-A211108EF1D5}" destId="{AF8196B8-69C7-40CE-9F90-6F6EC6C106DF}" srcOrd="2" destOrd="0" parTransId="{299A93C8-B19C-4BD3-B9DE-951206FB3CE3}" sibTransId="{1A15AC64-3D47-4637-9D65-6967E5D39C13}"/>
    <dgm:cxn modelId="{2D16B31D-9A85-4334-80BE-93D3857B7B55}" type="presOf" srcId="{41D61C5C-9003-476B-9ADC-C0B881D2F518}" destId="{640ABB72-5431-45C6-B6CE-6FE35D9F47D3}" srcOrd="0" destOrd="0" presId="urn:microsoft.com/office/officeart/2005/8/layout/pList2"/>
    <dgm:cxn modelId="{B7E50C30-5F51-452D-B407-83C59634120F}" type="presOf" srcId="{85A7192C-7292-4F89-AE1A-5290A42A64F4}" destId="{ED6CAA6B-FB72-4287-BF9A-0B6C62A883F0}" srcOrd="0" destOrd="0" presId="urn:microsoft.com/office/officeart/2005/8/layout/pList2"/>
    <dgm:cxn modelId="{F4A64D31-6C95-4B8D-9BD1-A54ACAA348EE}" type="presOf" srcId="{63C92504-4B04-4B09-AF88-B127A7F6F65A}" destId="{F22E2A55-41B6-4266-A026-477A77DA8919}" srcOrd="0" destOrd="2" presId="urn:microsoft.com/office/officeart/2005/8/layout/pList2"/>
    <dgm:cxn modelId="{52E44F32-962E-4F46-97DE-57316C2395B7}" srcId="{05A70884-BB79-483A-944A-ABFF8FF202F8}" destId="{41D61C5C-9003-476B-9ADC-C0B881D2F518}" srcOrd="4" destOrd="0" parTransId="{9B5E3F1D-ED26-419C-85D1-301E389ABAA7}" sibTransId="{9430FBD4-F145-4506-A2F7-69AAB65CB67C}"/>
    <dgm:cxn modelId="{78DFEB35-306B-440F-8B8B-8D10C1748C86}" srcId="{335C6255-C6C6-47D4-B833-4AC329914FF5}" destId="{63C92504-4B04-4B09-AF88-B127A7F6F65A}" srcOrd="1" destOrd="0" parTransId="{17BEE12E-78FC-4D7B-8913-625C632F2BB6}" sibTransId="{52271081-A9C1-45A3-AD28-20CF0294505D}"/>
    <dgm:cxn modelId="{1517F836-F35D-4AEF-B466-8EC1ACED2FB4}" type="presOf" srcId="{05A70884-BB79-483A-944A-ABFF8FF202F8}" destId="{9F028FF2-EEDD-4DFF-B050-63EF7FB924C0}" srcOrd="0" destOrd="0" presId="urn:microsoft.com/office/officeart/2005/8/layout/pList2"/>
    <dgm:cxn modelId="{63105439-2A92-48FC-9AE1-40E3EC11EDF5}" type="presOf" srcId="{93185FA2-4C0F-47E3-B08E-D811F5B5F7D5}" destId="{640ABB72-5431-45C6-B6CE-6FE35D9F47D3}" srcOrd="0" destOrd="3" presId="urn:microsoft.com/office/officeart/2005/8/layout/pList2"/>
    <dgm:cxn modelId="{D18DD13C-7104-4FB7-951E-D5ADE6563698}" type="presOf" srcId="{D8FF005F-18EC-4228-A621-E2FA53E5C751}" destId="{2166128E-68A9-40B2-BCC2-E4DDD3F6440C}" srcOrd="0" destOrd="0" presId="urn:microsoft.com/office/officeart/2005/8/layout/pList2"/>
    <dgm:cxn modelId="{42DCCE40-EDA3-47D7-8578-A20A20257CAD}" srcId="{3B4283E5-4BAD-4692-AC73-5BB70546DD6C}" destId="{3E8D322F-240F-4B02-89B3-FEEA4F4F1C2B}" srcOrd="1" destOrd="0" parTransId="{58F715E4-7AC7-4F9B-AB92-BED639A56AFE}" sibTransId="{E516306D-AA29-45BF-A33B-ADB12884A20E}"/>
    <dgm:cxn modelId="{D2F1D341-C490-46FA-80C2-2702D35C6BF5}" srcId="{3B4283E5-4BAD-4692-AC73-5BB70546DD6C}" destId="{3B93B352-C8B9-449B-A31D-7BB7C70E512C}" srcOrd="3" destOrd="0" parTransId="{3AA5C9E3-934F-4559-87E9-611262F38799}" sibTransId="{926C9F58-148A-41BE-8B09-15073EC79BF5}"/>
    <dgm:cxn modelId="{1A7E564B-0084-4208-8517-65FCC98FE9D8}" srcId="{05A70884-BB79-483A-944A-ABFF8FF202F8}" destId="{EBCC95B4-A4DC-42CA-9F29-2CFAE2A22BDC}" srcOrd="0" destOrd="0" parTransId="{8697B935-9FAC-42AA-9E41-CC639EB507AD}" sibTransId="{85A7192C-7292-4F89-AE1A-5290A42A64F4}"/>
    <dgm:cxn modelId="{4BF4E757-9688-4DC0-9450-120C2EE6672E}" type="presOf" srcId="{C18EC767-D578-4B79-A29A-776BD39EC924}" destId="{640ABB72-5431-45C6-B6CE-6FE35D9F47D3}" srcOrd="0" destOrd="1" presId="urn:microsoft.com/office/officeart/2005/8/layout/pList2"/>
    <dgm:cxn modelId="{7C357358-6907-4174-9F46-9BBE770669FF}" srcId="{335C6255-C6C6-47D4-B833-4AC329914FF5}" destId="{9D196C42-9F8B-483E-B39F-5BB84202BC2F}" srcOrd="3" destOrd="0" parTransId="{0A871855-4D1C-4127-981C-AD09354CD0E5}" sibTransId="{1710EC51-B61A-413A-921B-C7A3200B8806}"/>
    <dgm:cxn modelId="{BE38EC5A-8907-427B-9106-83C2B1FF5B27}" srcId="{41D61C5C-9003-476B-9ADC-C0B881D2F518}" destId="{0004D11A-8825-4592-B8A0-D2C968205C18}" srcOrd="1" destOrd="0" parTransId="{F543506B-4B6A-4367-BC9A-72B6036AAFAF}" sibTransId="{1E972938-0587-41F9-9A69-E2B84A14615C}"/>
    <dgm:cxn modelId="{FF4FA76A-DCC2-4495-9390-05D764080871}" type="presOf" srcId="{9EC31CCF-140B-4387-8446-EF9DF72820CE}" destId="{CAFE5FA7-D748-412F-825E-DEE20A70F1BD}" srcOrd="0" destOrd="0" presId="urn:microsoft.com/office/officeart/2005/8/layout/pList2"/>
    <dgm:cxn modelId="{707B796D-C32F-43BC-8FF8-109A6B62123B}" type="presOf" srcId="{3B4283E5-4BAD-4692-AC73-5BB70546DD6C}" destId="{69C9B2F5-BEB4-4B60-B1EA-DE07B0EABFCB}" srcOrd="0" destOrd="0" presId="urn:microsoft.com/office/officeart/2005/8/layout/pList2"/>
    <dgm:cxn modelId="{AAA47C77-E9DF-4CBA-8F9E-CB58FBC40E30}" srcId="{C72D59D1-9856-4303-BAD8-A211108EF1D5}" destId="{1882D923-8663-48B0-9D51-E81CF2F922A7}" srcOrd="1" destOrd="0" parTransId="{450C7A99-FE6F-4C8C-A6CB-5BB6E9C487F7}" sibTransId="{1D931C84-0D24-4414-AFE9-A339C13CAB24}"/>
    <dgm:cxn modelId="{A8DF128A-F4B5-41BB-8C61-1E12EBE747C2}" type="presOf" srcId="{2382DB04-7667-49CB-BEEF-57552D5C1BB0}" destId="{69C9B2F5-BEB4-4B60-B1EA-DE07B0EABFCB}" srcOrd="0" destOrd="5" presId="urn:microsoft.com/office/officeart/2005/8/layout/pList2"/>
    <dgm:cxn modelId="{E1D1398D-84BD-4F7D-B2ED-819E2D18F3CF}" type="presOf" srcId="{696820CB-B64F-43A9-97FF-AEFDB995A4A1}" destId="{8F3494B1-2BD6-4696-8FD1-AC037F32D147}" srcOrd="0" destOrd="5" presId="urn:microsoft.com/office/officeart/2005/8/layout/pList2"/>
    <dgm:cxn modelId="{1A926891-A2A4-45A3-8400-0A9DD79DE6FB}" type="presOf" srcId="{6604B2CE-E0D7-4060-8F5A-C4EF63DC9291}" destId="{71D6692B-B4A7-4306-8B90-3A4FF45BE224}" srcOrd="0" destOrd="0" presId="urn:microsoft.com/office/officeart/2005/8/layout/pList2"/>
    <dgm:cxn modelId="{3D513495-88F6-49B8-8568-E3D01899EA04}" type="presOf" srcId="{335C6255-C6C6-47D4-B833-4AC329914FF5}" destId="{F22E2A55-41B6-4266-A026-477A77DA8919}" srcOrd="0" destOrd="0" presId="urn:microsoft.com/office/officeart/2005/8/layout/pList2"/>
    <dgm:cxn modelId="{805E9497-2781-4994-B7AD-E7FA0404EA9C}" type="presOf" srcId="{591B01D4-1743-483A-8E53-F6A291A5A10C}" destId="{41E77B83-B4E9-49A8-A4C6-2CA398274DD5}" srcOrd="0" destOrd="1" presId="urn:microsoft.com/office/officeart/2005/8/layout/pList2"/>
    <dgm:cxn modelId="{B2602998-E6FA-47B1-83A7-285C6ADE6528}" srcId="{05A70884-BB79-483A-944A-ABFF8FF202F8}" destId="{335C6255-C6C6-47D4-B833-4AC329914FF5}" srcOrd="2" destOrd="0" parTransId="{B9B76363-E6D7-49F9-B445-C3DE80B7DCEA}" sibTransId="{D8FF005F-18EC-4228-A621-E2FA53E5C751}"/>
    <dgm:cxn modelId="{5B9DE5A2-669C-49E2-8F46-83D268BC1906}" srcId="{3B4283E5-4BAD-4692-AC73-5BB70546DD6C}" destId="{2382DB04-7667-49CB-BEEF-57552D5C1BB0}" srcOrd="4" destOrd="0" parTransId="{4FBEEB82-19D4-4A1B-AB20-BDD6A267C3C2}" sibTransId="{87C3B3A2-B445-4B2D-9281-81B2F3B533F9}"/>
    <dgm:cxn modelId="{B18E9DA3-2630-411B-AFC8-CB2E8145D4AA}" type="presOf" srcId="{C72D59D1-9856-4303-BAD8-A211108EF1D5}" destId="{8F3494B1-2BD6-4696-8FD1-AC037F32D147}" srcOrd="0" destOrd="0" presId="urn:microsoft.com/office/officeart/2005/8/layout/pList2"/>
    <dgm:cxn modelId="{0001C1A6-1F80-48CB-931C-9EF017C1A007}" type="presOf" srcId="{19EEB498-0E68-4715-8757-BC7798F9F1C1}" destId="{640ABB72-5431-45C6-B6CE-6FE35D9F47D3}" srcOrd="0" destOrd="4" presId="urn:microsoft.com/office/officeart/2005/8/layout/pList2"/>
    <dgm:cxn modelId="{FA5C6CA9-43BC-4276-AEEE-C43029CAD909}" srcId="{41D61C5C-9003-476B-9ADC-C0B881D2F518}" destId="{19EEB498-0E68-4715-8757-BC7798F9F1C1}" srcOrd="3" destOrd="0" parTransId="{C654605A-6BB5-466D-A13D-79C1EA1C16F2}" sibTransId="{5903EF81-4B4F-4168-BCDC-AB1B1480B8E4}"/>
    <dgm:cxn modelId="{31F674AB-8CFD-4E25-BD12-7578195D75C1}" type="presOf" srcId="{B6AE69E9-1FDE-46DB-8BF3-66131F86586D}" destId="{69C9B2F5-BEB4-4B60-B1EA-DE07B0EABFCB}" srcOrd="0" destOrd="1" presId="urn:microsoft.com/office/officeart/2005/8/layout/pList2"/>
    <dgm:cxn modelId="{6D14C4AB-E0E7-43D4-AF13-EF98C70EE9CD}" type="presOf" srcId="{AF8196B8-69C7-40CE-9F90-6F6EC6C106DF}" destId="{8F3494B1-2BD6-4696-8FD1-AC037F32D147}" srcOrd="0" destOrd="3" presId="urn:microsoft.com/office/officeart/2005/8/layout/pList2"/>
    <dgm:cxn modelId="{1BB6D9AE-E4D0-4041-A314-B48BF1A2F97A}" srcId="{C72D59D1-9856-4303-BAD8-A211108EF1D5}" destId="{696820CB-B64F-43A9-97FF-AEFDB995A4A1}" srcOrd="4" destOrd="0" parTransId="{D650B0BF-9BFB-483C-9349-1DE4AD7B76C2}" sibTransId="{FF7F4D14-69B9-4D03-8FE5-7C6DE5245CE6}"/>
    <dgm:cxn modelId="{80DFADB8-5607-4C78-B4A5-3568319A6D3B}" type="presOf" srcId="{EBCC95B4-A4DC-42CA-9F29-2CFAE2A22BDC}" destId="{41E77B83-B4E9-49A8-A4C6-2CA398274DD5}" srcOrd="0" destOrd="0" presId="urn:microsoft.com/office/officeart/2005/8/layout/pList2"/>
    <dgm:cxn modelId="{FCF743BB-92F9-4490-84F1-703FA86828DE}" srcId="{335C6255-C6C6-47D4-B833-4AC329914FF5}" destId="{00E584EB-B58D-46E4-AD62-B0E6F534882A}" srcOrd="2" destOrd="0" parTransId="{9FCC52C7-A06C-4FF5-9F71-8F37E9873E46}" sibTransId="{D30F64A6-0CF1-49D8-A231-BCF8F6819F32}"/>
    <dgm:cxn modelId="{2D43E5C3-C174-42F1-9D93-550D3FD298D1}" srcId="{C72D59D1-9856-4303-BAD8-A211108EF1D5}" destId="{ED74E7B8-C719-4314-88D5-126DDAF88881}" srcOrd="0" destOrd="0" parTransId="{5F89FD0A-17CE-4288-AF8D-B29E5A8BF92E}" sibTransId="{933DEFAF-635A-4643-AE0D-666F790432DF}"/>
    <dgm:cxn modelId="{86D0FCCA-5502-4820-8858-20E5147FD6D3}" srcId="{41D61C5C-9003-476B-9ADC-C0B881D2F518}" destId="{C18EC767-D578-4B79-A29A-776BD39EC924}" srcOrd="0" destOrd="0" parTransId="{F9D5855A-6F61-4870-AD71-F6A4DAAB0900}" sibTransId="{A6F41E27-368D-4BED-886D-CC69545C28A6}"/>
    <dgm:cxn modelId="{305724CC-34EF-4ED3-B888-34C0ABE74006}" srcId="{3B4283E5-4BAD-4692-AC73-5BB70546DD6C}" destId="{B6AE69E9-1FDE-46DB-8BF3-66131F86586D}" srcOrd="0" destOrd="0" parTransId="{74D977E4-C6F2-4F35-A84F-B302F8854481}" sibTransId="{3F3B288F-6461-427A-9C69-42EED17D88B7}"/>
    <dgm:cxn modelId="{FF0AAFD2-76A2-49FA-B9FB-9A8674CBA9A4}" type="presOf" srcId="{1882D923-8663-48B0-9D51-E81CF2F922A7}" destId="{8F3494B1-2BD6-4696-8FD1-AC037F32D147}" srcOrd="0" destOrd="2" presId="urn:microsoft.com/office/officeart/2005/8/layout/pList2"/>
    <dgm:cxn modelId="{4B23ECD6-FB85-4490-98D2-EB62C039C9DE}" type="presOf" srcId="{ED74E7B8-C719-4314-88D5-126DDAF88881}" destId="{8F3494B1-2BD6-4696-8FD1-AC037F32D147}" srcOrd="0" destOrd="1" presId="urn:microsoft.com/office/officeart/2005/8/layout/pList2"/>
    <dgm:cxn modelId="{527704DD-09C1-4A19-A528-894C5AE50713}" srcId="{EBCC95B4-A4DC-42CA-9F29-2CFAE2A22BDC}" destId="{591B01D4-1743-483A-8E53-F6A291A5A10C}" srcOrd="0" destOrd="0" parTransId="{831099B5-DD9D-437D-B920-89B64E732F64}" sibTransId="{B42770EF-4989-4101-BDFB-DDE9E8F2CDC5}"/>
    <dgm:cxn modelId="{20E76BDE-A434-4E6E-B78C-FA04809C0E25}" srcId="{C72D59D1-9856-4303-BAD8-A211108EF1D5}" destId="{1BA2DB16-9FE1-4E85-B84C-B27EF768E456}" srcOrd="3" destOrd="0" parTransId="{4EF87FB9-585F-4965-ACE7-DEA76C168111}" sibTransId="{6A73399B-3B19-4E02-B207-BA3750D5C38F}"/>
    <dgm:cxn modelId="{3C9AB3EC-0DDC-4365-B53F-FFF7ED2329EB}" type="presOf" srcId="{9D196C42-9F8B-483E-B39F-5BB84202BC2F}" destId="{F22E2A55-41B6-4266-A026-477A77DA8919}" srcOrd="0" destOrd="4" presId="urn:microsoft.com/office/officeart/2005/8/layout/pList2"/>
    <dgm:cxn modelId="{AB42ACF1-D12F-4258-AD75-DBF6CE679524}" type="presOf" srcId="{1BA2DB16-9FE1-4E85-B84C-B27EF768E456}" destId="{8F3494B1-2BD6-4696-8FD1-AC037F32D147}" srcOrd="0" destOrd="4" presId="urn:microsoft.com/office/officeart/2005/8/layout/pList2"/>
    <dgm:cxn modelId="{096FB1F2-0730-4A9B-AE7C-1E327322C8F9}" type="presOf" srcId="{00E584EB-B58D-46E4-AD62-B0E6F534882A}" destId="{F22E2A55-41B6-4266-A026-477A77DA8919}" srcOrd="0" destOrd="3" presId="urn:microsoft.com/office/officeart/2005/8/layout/pList2"/>
    <dgm:cxn modelId="{57D2C4F2-CB9F-4564-88C3-3E8A6F6A5E84}" type="presOf" srcId="{0004D11A-8825-4592-B8A0-D2C968205C18}" destId="{640ABB72-5431-45C6-B6CE-6FE35D9F47D3}" srcOrd="0" destOrd="2" presId="urn:microsoft.com/office/officeart/2005/8/layout/pList2"/>
    <dgm:cxn modelId="{15DE83F4-43AD-4CB0-9339-0EE9C9B2E314}" type="presOf" srcId="{B6FE6063-86EE-4F07-B04D-43C48EAD0731}" destId="{F22E2A55-41B6-4266-A026-477A77DA8919}" srcOrd="0" destOrd="1" presId="urn:microsoft.com/office/officeart/2005/8/layout/pList2"/>
    <dgm:cxn modelId="{33E18AFB-F5F2-4A25-A359-C3D881F19BF1}" srcId="{335C6255-C6C6-47D4-B833-4AC329914FF5}" destId="{B6FE6063-86EE-4F07-B04D-43C48EAD0731}" srcOrd="0" destOrd="0" parTransId="{9F674F02-8432-4ACD-B605-08581F096017}" sibTransId="{55FE1466-3697-4E26-A93E-F11473626A16}"/>
    <dgm:cxn modelId="{8EFCC9FC-6E60-42B7-9206-4387095261FF}" srcId="{05A70884-BB79-483A-944A-ABFF8FF202F8}" destId="{C72D59D1-9856-4303-BAD8-A211108EF1D5}" srcOrd="3" destOrd="0" parTransId="{74840FE0-9E82-4E6A-AC11-B7D9F0A191D1}" sibTransId="{9EC31CCF-140B-4387-8446-EF9DF72820CE}"/>
    <dgm:cxn modelId="{4CDF03FF-564F-4893-A623-71E1C196C806}" type="presOf" srcId="{3E8D322F-240F-4B02-89B3-FEEA4F4F1C2B}" destId="{69C9B2F5-BEB4-4B60-B1EA-DE07B0EABFCB}" srcOrd="0" destOrd="2" presId="urn:microsoft.com/office/officeart/2005/8/layout/pList2"/>
    <dgm:cxn modelId="{706067CE-D12B-497A-A726-F8877CD01635}" type="presParOf" srcId="{9F028FF2-EEDD-4DFF-B050-63EF7FB924C0}" destId="{8F20D4F4-DC55-449A-AACF-618ECF034896}" srcOrd="0" destOrd="0" presId="urn:microsoft.com/office/officeart/2005/8/layout/pList2"/>
    <dgm:cxn modelId="{3ACAF1F5-3160-4EBB-A339-213B0367AA1F}" type="presParOf" srcId="{9F028FF2-EEDD-4DFF-B050-63EF7FB924C0}" destId="{0AA0FA8A-BC17-4A74-8803-342F14384046}" srcOrd="1" destOrd="0" presId="urn:microsoft.com/office/officeart/2005/8/layout/pList2"/>
    <dgm:cxn modelId="{EB944885-322E-4DB6-9A59-D14A58E40D78}" type="presParOf" srcId="{0AA0FA8A-BC17-4A74-8803-342F14384046}" destId="{2172E01A-A697-4D45-9820-6CCE5F36DAC5}" srcOrd="0" destOrd="0" presId="urn:microsoft.com/office/officeart/2005/8/layout/pList2"/>
    <dgm:cxn modelId="{A5F5E561-86A5-45AB-97C1-A6031AEE34B8}" type="presParOf" srcId="{2172E01A-A697-4D45-9820-6CCE5F36DAC5}" destId="{41E77B83-B4E9-49A8-A4C6-2CA398274DD5}" srcOrd="0" destOrd="0" presId="urn:microsoft.com/office/officeart/2005/8/layout/pList2"/>
    <dgm:cxn modelId="{DD4D822B-4109-4F7A-8DC4-415FADD09902}" type="presParOf" srcId="{2172E01A-A697-4D45-9820-6CCE5F36DAC5}" destId="{DD8711C7-5C07-451C-87A3-9AEC126E132A}" srcOrd="1" destOrd="0" presId="urn:microsoft.com/office/officeart/2005/8/layout/pList2"/>
    <dgm:cxn modelId="{0CB2F65E-EE3D-4774-8377-F3FF0BE25EB8}" type="presParOf" srcId="{2172E01A-A697-4D45-9820-6CCE5F36DAC5}" destId="{2B493878-10B4-4328-A7E9-5273B715408A}" srcOrd="2" destOrd="0" presId="urn:microsoft.com/office/officeart/2005/8/layout/pList2"/>
    <dgm:cxn modelId="{505724D0-850C-4793-80B0-41F4FECCAC72}" type="presParOf" srcId="{0AA0FA8A-BC17-4A74-8803-342F14384046}" destId="{ED6CAA6B-FB72-4287-BF9A-0B6C62A883F0}" srcOrd="1" destOrd="0" presId="urn:microsoft.com/office/officeart/2005/8/layout/pList2"/>
    <dgm:cxn modelId="{A6B1BE7C-C578-47DF-BB57-B76813AAB76D}" type="presParOf" srcId="{0AA0FA8A-BC17-4A74-8803-342F14384046}" destId="{44DE8FEC-6317-43A8-89F4-ABFBBF22B81C}" srcOrd="2" destOrd="0" presId="urn:microsoft.com/office/officeart/2005/8/layout/pList2"/>
    <dgm:cxn modelId="{985D6009-888C-4F2B-AB98-009BAFD6BF59}" type="presParOf" srcId="{44DE8FEC-6317-43A8-89F4-ABFBBF22B81C}" destId="{69C9B2F5-BEB4-4B60-B1EA-DE07B0EABFCB}" srcOrd="0" destOrd="0" presId="urn:microsoft.com/office/officeart/2005/8/layout/pList2"/>
    <dgm:cxn modelId="{187DBA17-C4C8-4C26-ACB7-368DC5075B6A}" type="presParOf" srcId="{44DE8FEC-6317-43A8-89F4-ABFBBF22B81C}" destId="{05F7FC68-1FD2-4383-A5FF-6181D70C9FA5}" srcOrd="1" destOrd="0" presId="urn:microsoft.com/office/officeart/2005/8/layout/pList2"/>
    <dgm:cxn modelId="{94636097-4428-4F03-AC34-95C4B2BE731C}" type="presParOf" srcId="{44DE8FEC-6317-43A8-89F4-ABFBBF22B81C}" destId="{C4FC4C62-B479-4959-B071-5B0A4CD88817}" srcOrd="2" destOrd="0" presId="urn:microsoft.com/office/officeart/2005/8/layout/pList2"/>
    <dgm:cxn modelId="{A28F522C-5F7A-4BD6-A5CC-5E271FF554F3}" type="presParOf" srcId="{0AA0FA8A-BC17-4A74-8803-342F14384046}" destId="{71D6692B-B4A7-4306-8B90-3A4FF45BE224}" srcOrd="3" destOrd="0" presId="urn:microsoft.com/office/officeart/2005/8/layout/pList2"/>
    <dgm:cxn modelId="{50AF3B72-BACA-4B38-8147-06F03E9138D0}" type="presParOf" srcId="{0AA0FA8A-BC17-4A74-8803-342F14384046}" destId="{D6B9F8B8-62AD-49E2-8B04-98B346BF2BA6}" srcOrd="4" destOrd="0" presId="urn:microsoft.com/office/officeart/2005/8/layout/pList2"/>
    <dgm:cxn modelId="{12E1E9D9-E2CB-4749-943A-CCC56BAACC89}" type="presParOf" srcId="{D6B9F8B8-62AD-49E2-8B04-98B346BF2BA6}" destId="{F22E2A55-41B6-4266-A026-477A77DA8919}" srcOrd="0" destOrd="0" presId="urn:microsoft.com/office/officeart/2005/8/layout/pList2"/>
    <dgm:cxn modelId="{98297DD5-0DE8-413F-B1D4-B6486F72B855}" type="presParOf" srcId="{D6B9F8B8-62AD-49E2-8B04-98B346BF2BA6}" destId="{8DBEB673-DA3D-4D9C-8A02-F13219399511}" srcOrd="1" destOrd="0" presId="urn:microsoft.com/office/officeart/2005/8/layout/pList2"/>
    <dgm:cxn modelId="{74395C85-45D1-4322-84A6-65FAB9B2F476}" type="presParOf" srcId="{D6B9F8B8-62AD-49E2-8B04-98B346BF2BA6}" destId="{A46341C4-BE0D-41D2-80E0-9613C5C6A37D}" srcOrd="2" destOrd="0" presId="urn:microsoft.com/office/officeart/2005/8/layout/pList2"/>
    <dgm:cxn modelId="{281BF5F1-C1A1-431E-8DA1-052E9F4218A4}" type="presParOf" srcId="{0AA0FA8A-BC17-4A74-8803-342F14384046}" destId="{2166128E-68A9-40B2-BCC2-E4DDD3F6440C}" srcOrd="5" destOrd="0" presId="urn:microsoft.com/office/officeart/2005/8/layout/pList2"/>
    <dgm:cxn modelId="{355FD052-0E23-4016-A879-D2F237AB308A}" type="presParOf" srcId="{0AA0FA8A-BC17-4A74-8803-342F14384046}" destId="{A76E53FA-9843-499E-9B5D-DDC8421AAFD7}" srcOrd="6" destOrd="0" presId="urn:microsoft.com/office/officeart/2005/8/layout/pList2"/>
    <dgm:cxn modelId="{10261831-8FFB-45EF-85C5-F3779088A3A0}" type="presParOf" srcId="{A76E53FA-9843-499E-9B5D-DDC8421AAFD7}" destId="{8F3494B1-2BD6-4696-8FD1-AC037F32D147}" srcOrd="0" destOrd="0" presId="urn:microsoft.com/office/officeart/2005/8/layout/pList2"/>
    <dgm:cxn modelId="{8F29262B-CEB9-43BE-9292-E8980B84C80D}" type="presParOf" srcId="{A76E53FA-9843-499E-9B5D-DDC8421AAFD7}" destId="{40B0C68E-CC01-42FE-84C7-B933DDF28C4E}" srcOrd="1" destOrd="0" presId="urn:microsoft.com/office/officeart/2005/8/layout/pList2"/>
    <dgm:cxn modelId="{8E0CCEBF-840A-4D21-9C57-C4466876AF6B}" type="presParOf" srcId="{A76E53FA-9843-499E-9B5D-DDC8421AAFD7}" destId="{FDC547C8-3A8B-46D9-891A-6CE1A2EA7535}" srcOrd="2" destOrd="0" presId="urn:microsoft.com/office/officeart/2005/8/layout/pList2"/>
    <dgm:cxn modelId="{AB6B4560-9130-4D46-98FC-E0D2A1EE6B2C}" type="presParOf" srcId="{0AA0FA8A-BC17-4A74-8803-342F14384046}" destId="{CAFE5FA7-D748-412F-825E-DEE20A70F1BD}" srcOrd="7" destOrd="0" presId="urn:microsoft.com/office/officeart/2005/8/layout/pList2"/>
    <dgm:cxn modelId="{623B90F2-76E9-4189-B73B-E200EBC0AA67}" type="presParOf" srcId="{0AA0FA8A-BC17-4A74-8803-342F14384046}" destId="{57AEC1BE-9DF1-4E6C-B4D5-823E87E8BC68}" srcOrd="8" destOrd="0" presId="urn:microsoft.com/office/officeart/2005/8/layout/pList2"/>
    <dgm:cxn modelId="{3ECC78D8-E29B-4D72-AEBD-F3D6C281AED1}" type="presParOf" srcId="{57AEC1BE-9DF1-4E6C-B4D5-823E87E8BC68}" destId="{640ABB72-5431-45C6-B6CE-6FE35D9F47D3}" srcOrd="0" destOrd="0" presId="urn:microsoft.com/office/officeart/2005/8/layout/pList2"/>
    <dgm:cxn modelId="{C11099CC-FC68-46FC-98AC-BC9D170C4B46}" type="presParOf" srcId="{57AEC1BE-9DF1-4E6C-B4D5-823E87E8BC68}" destId="{9A963E7F-A0D3-48AF-8986-3B0CB092D57A}" srcOrd="1" destOrd="0" presId="urn:microsoft.com/office/officeart/2005/8/layout/pList2"/>
    <dgm:cxn modelId="{281608BC-AB55-4310-8DAD-6E8D83EC90CF}" type="presParOf" srcId="{57AEC1BE-9DF1-4E6C-B4D5-823E87E8BC68}" destId="{73065D6B-5BC3-4AF3-8F58-EBCA38381B8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5A70884-BB79-483A-944A-ABFF8FF202F8}" type="doc">
      <dgm:prSet loTypeId="urn:microsoft.com/office/officeart/2005/8/layout/pList2" loCatId="list" qsTypeId="urn:microsoft.com/office/officeart/2005/8/quickstyle/simple1" qsCatId="simple" csTypeId="urn:microsoft.com/office/officeart/2005/8/colors/colorful2" csCatId="colorful" phldr="1"/>
      <dgm:spPr/>
    </dgm:pt>
    <dgm:pt modelId="{EBCC95B4-A4DC-42CA-9F29-2CFAE2A22BDC}">
      <dgm:prSet phldrT="[Text]" custT="1"/>
      <dgm:spPr/>
      <dgm:t>
        <a:bodyPr/>
        <a:lstStyle/>
        <a:p>
          <a:pPr algn="l">
            <a:buNone/>
          </a:pPr>
          <a:r>
            <a:rPr lang="en-GB" sz="1300" b="1">
              <a:solidFill>
                <a:schemeClr val="bg1"/>
              </a:solidFill>
            </a:rPr>
            <a:t>DUBAI</a:t>
          </a:r>
          <a:br>
            <a:rPr lang="en-GB" sz="1300" b="1">
              <a:solidFill>
                <a:schemeClr val="bg1"/>
              </a:solidFill>
            </a:rPr>
          </a:br>
          <a:r>
            <a:rPr lang="en-GB" sz="1300" b="1">
              <a:solidFill>
                <a:schemeClr val="bg1"/>
              </a:solidFill>
            </a:rPr>
            <a:t>UAE</a:t>
          </a:r>
        </a:p>
        <a:p>
          <a:pPr algn="l">
            <a:buNone/>
          </a:pPr>
          <a:r>
            <a:rPr lang="en-GB" sz="1300" b="0">
              <a:solidFill>
                <a:schemeClr val="bg1"/>
              </a:solidFill>
            </a:rPr>
            <a:t>Centre of Excellence for the Design and Manufacture of Topside Production Equipment</a:t>
          </a:r>
          <a:endParaRPr lang="en-GB" sz="1300" b="0"/>
        </a:p>
      </dgm:t>
    </dgm:pt>
    <dgm:pt modelId="{8697B935-9FAC-42AA-9E41-CC639EB507AD}" type="parTrans" cxnId="{1A7E564B-0084-4208-8517-65FCC98FE9D8}">
      <dgm:prSet/>
      <dgm:spPr/>
      <dgm:t>
        <a:bodyPr/>
        <a:lstStyle/>
        <a:p>
          <a:pPr algn="l"/>
          <a:endParaRPr lang="en-GB"/>
        </a:p>
      </dgm:t>
    </dgm:pt>
    <dgm:pt modelId="{85A7192C-7292-4F89-AE1A-5290A42A64F4}" type="sibTrans" cxnId="{1A7E564B-0084-4208-8517-65FCC98FE9D8}">
      <dgm:prSet/>
      <dgm:spPr/>
      <dgm:t>
        <a:bodyPr/>
        <a:lstStyle/>
        <a:p>
          <a:pPr algn="l"/>
          <a:endParaRPr lang="en-GB"/>
        </a:p>
      </dgm:t>
    </dgm:pt>
    <dgm:pt modelId="{335C6255-C6C6-47D4-B833-4AC329914FF5}">
      <dgm:prSet phldrT="[Text]" custT="1"/>
      <dgm:spPr/>
      <dgm:t>
        <a:bodyPr/>
        <a:lstStyle/>
        <a:p>
          <a:pPr algn="l">
            <a:buNone/>
          </a:pPr>
          <a:r>
            <a:rPr lang="en-GB" sz="1300" b="1">
              <a:solidFill>
                <a:schemeClr val="bg1"/>
              </a:solidFill>
            </a:rPr>
            <a:t>DAMMAM</a:t>
          </a:r>
          <a:br>
            <a:rPr lang="en-GB" sz="1300" b="1">
              <a:solidFill>
                <a:schemeClr val="bg1"/>
              </a:solidFill>
            </a:rPr>
          </a:br>
          <a:r>
            <a:rPr lang="en-GB" sz="1300" b="1">
              <a:solidFill>
                <a:schemeClr val="bg1"/>
              </a:solidFill>
            </a:rPr>
            <a:t>ARABIA SAUDIA</a:t>
          </a:r>
        </a:p>
        <a:p>
          <a:pPr algn="l">
            <a:buNone/>
          </a:pPr>
          <a:r>
            <a:rPr lang="en-GB" sz="1300" b="0">
              <a:solidFill>
                <a:schemeClr val="bg1"/>
              </a:solidFill>
            </a:rPr>
            <a:t>Controls Technology Supply and Service Centre</a:t>
          </a:r>
        </a:p>
        <a:p>
          <a:pPr algn="l"/>
          <a:r>
            <a:rPr lang="en-GB" sz="1000" b="0">
              <a:solidFill>
                <a:schemeClr val="bg1"/>
              </a:solidFill>
            </a:rPr>
            <a:t>Office: 150 sqm</a:t>
          </a:r>
        </a:p>
        <a:p>
          <a:pPr algn="l"/>
          <a:r>
            <a:rPr lang="en-GB" sz="1000" b="0">
              <a:solidFill>
                <a:schemeClr val="bg1"/>
              </a:solidFill>
            </a:rPr>
            <a:t>Warehouse: 800 sqm</a:t>
          </a:r>
        </a:p>
        <a:p>
          <a:pPr algn="l"/>
          <a:r>
            <a:rPr lang="en-GB" sz="1000" b="0">
              <a:solidFill>
                <a:schemeClr val="bg1"/>
              </a:solidFill>
            </a:rPr>
            <a:t>Assembly: 800 sqm</a:t>
          </a:r>
        </a:p>
        <a:p>
          <a:pPr algn="l"/>
          <a:r>
            <a:rPr lang="en-GB" sz="1000" b="0">
              <a:solidFill>
                <a:schemeClr val="bg1"/>
              </a:solidFill>
            </a:rPr>
            <a:t>External yard: 1,00 sqm</a:t>
          </a:r>
        </a:p>
      </dgm:t>
    </dgm:pt>
    <dgm:pt modelId="{B9B76363-E6D7-49F9-B445-C3DE80B7DCEA}" type="parTrans" cxnId="{B2602998-E6FA-47B1-83A7-285C6ADE6528}">
      <dgm:prSet/>
      <dgm:spPr/>
      <dgm:t>
        <a:bodyPr/>
        <a:lstStyle/>
        <a:p>
          <a:pPr algn="l"/>
          <a:endParaRPr lang="en-GB"/>
        </a:p>
      </dgm:t>
    </dgm:pt>
    <dgm:pt modelId="{D8FF005F-18EC-4228-A621-E2FA53E5C751}" type="sibTrans" cxnId="{B2602998-E6FA-47B1-83A7-285C6ADE6528}">
      <dgm:prSet/>
      <dgm:spPr/>
      <dgm:t>
        <a:bodyPr/>
        <a:lstStyle/>
        <a:p>
          <a:pPr algn="l"/>
          <a:endParaRPr lang="en-GB"/>
        </a:p>
      </dgm:t>
    </dgm:pt>
    <dgm:pt modelId="{DB487BDF-DA1C-4B29-A081-EDC30F1F71CE}">
      <dgm:prSet custT="1"/>
      <dgm:spPr/>
      <dgm:t>
        <a:bodyPr/>
        <a:lstStyle/>
        <a:p>
          <a:pPr algn="l">
            <a:buNone/>
          </a:pPr>
          <a:r>
            <a:rPr lang="en-GB" sz="1300" b="1">
              <a:solidFill>
                <a:schemeClr val="bg1"/>
              </a:solidFill>
            </a:rPr>
            <a:t>DOHA</a:t>
          </a:r>
          <a:br>
            <a:rPr lang="en-GB" sz="1300" b="1">
              <a:solidFill>
                <a:schemeClr val="bg1"/>
              </a:solidFill>
            </a:rPr>
          </a:br>
          <a:r>
            <a:rPr lang="en-GB" sz="1300" b="1">
              <a:solidFill>
                <a:schemeClr val="bg1"/>
              </a:solidFill>
            </a:rPr>
            <a:t>QATAR</a:t>
          </a:r>
        </a:p>
        <a:p>
          <a:pPr algn="l">
            <a:buNone/>
          </a:pPr>
          <a:r>
            <a:rPr lang="en-GB" sz="1300" b="0">
              <a:solidFill>
                <a:schemeClr val="bg1"/>
              </a:solidFill>
            </a:rPr>
            <a:t>Controls Technology Supply and Service Centre</a:t>
          </a:r>
        </a:p>
        <a:p>
          <a:pPr algn="l"/>
          <a:r>
            <a:rPr lang="en-GB" sz="1000" b="0">
              <a:solidFill>
                <a:schemeClr val="bg1"/>
              </a:solidFill>
            </a:rPr>
            <a:t>Internal: 2,000 sqm</a:t>
          </a:r>
        </a:p>
        <a:p>
          <a:pPr algn="l"/>
          <a:r>
            <a:rPr lang="en-GB" sz="1000" b="0">
              <a:solidFill>
                <a:schemeClr val="bg1"/>
              </a:solidFill>
            </a:rPr>
            <a:t>External: 300 sqm</a:t>
          </a:r>
        </a:p>
        <a:p>
          <a:pPr algn="l"/>
          <a:endParaRPr lang="en-GB" sz="1400" b="0" dirty="0">
            <a:solidFill>
              <a:schemeClr val="bg1"/>
            </a:solidFill>
          </a:endParaRPr>
        </a:p>
      </dgm:t>
    </dgm:pt>
    <dgm:pt modelId="{4519FA76-CDFF-4BAD-AC08-5C426016C386}" type="parTrans" cxnId="{7481867A-C725-4942-AC08-F509CED30922}">
      <dgm:prSet/>
      <dgm:spPr/>
      <dgm:t>
        <a:bodyPr/>
        <a:lstStyle/>
        <a:p>
          <a:pPr algn="l"/>
          <a:endParaRPr lang="en-GB"/>
        </a:p>
      </dgm:t>
    </dgm:pt>
    <dgm:pt modelId="{37F57057-1080-42F4-8F11-547E67DC130C}" type="sibTrans" cxnId="{7481867A-C725-4942-AC08-F509CED30922}">
      <dgm:prSet/>
      <dgm:spPr/>
      <dgm:t>
        <a:bodyPr/>
        <a:lstStyle/>
        <a:p>
          <a:pPr algn="l"/>
          <a:endParaRPr lang="en-GB"/>
        </a:p>
      </dgm:t>
    </dgm:pt>
    <dgm:pt modelId="{41D61C5C-9003-476B-9ADC-C0B881D2F518}">
      <dgm:prSet custT="1"/>
      <dgm:spPr/>
      <dgm:t>
        <a:bodyPr/>
        <a:lstStyle/>
        <a:p>
          <a:pPr algn="l">
            <a:buNone/>
          </a:pPr>
          <a:r>
            <a:rPr lang="en-GB" sz="1300" b="1">
              <a:solidFill>
                <a:schemeClr val="bg1"/>
              </a:solidFill>
            </a:rPr>
            <a:t>CHENNAI</a:t>
          </a:r>
          <a:br>
            <a:rPr lang="en-GB" sz="1300" b="1">
              <a:solidFill>
                <a:schemeClr val="bg1"/>
              </a:solidFill>
            </a:rPr>
          </a:br>
          <a:r>
            <a:rPr lang="en-GB" sz="1300" b="1">
              <a:solidFill>
                <a:schemeClr val="bg1"/>
              </a:solidFill>
            </a:rPr>
            <a:t>INDIA</a:t>
          </a:r>
        </a:p>
        <a:p>
          <a:pPr algn="l">
            <a:buNone/>
          </a:pPr>
          <a:r>
            <a:rPr lang="en-GB" sz="1300" b="0">
              <a:solidFill>
                <a:schemeClr val="bg1"/>
              </a:solidFill>
            </a:rPr>
            <a:t>Global Engineering Centre of Excellence</a:t>
          </a:r>
        </a:p>
        <a:p>
          <a:pPr algn="l"/>
          <a:endParaRPr lang="en-GB" sz="1400" b="0">
            <a:solidFill>
              <a:schemeClr val="bg1"/>
            </a:solidFill>
          </a:endParaRPr>
        </a:p>
        <a:p>
          <a:pPr algn="l"/>
          <a:endParaRPr lang="en-GB" sz="1400" b="0">
            <a:solidFill>
              <a:schemeClr val="bg1"/>
            </a:solidFill>
          </a:endParaRPr>
        </a:p>
        <a:p>
          <a:pPr algn="l"/>
          <a:endParaRPr lang="en-GB" sz="1400" b="0">
            <a:solidFill>
              <a:schemeClr val="bg1"/>
            </a:solidFill>
          </a:endParaRPr>
        </a:p>
        <a:p>
          <a:pPr algn="l">
            <a:buNone/>
          </a:pPr>
          <a:endParaRPr lang="en-GB" sz="1400" b="0" dirty="0">
            <a:solidFill>
              <a:schemeClr val="bg1"/>
            </a:solidFill>
          </a:endParaRPr>
        </a:p>
      </dgm:t>
    </dgm:pt>
    <dgm:pt modelId="{9B5E3F1D-ED26-419C-85D1-301E389ABAA7}" type="parTrans" cxnId="{52E44F32-962E-4F46-97DE-57316C2395B7}">
      <dgm:prSet/>
      <dgm:spPr/>
      <dgm:t>
        <a:bodyPr/>
        <a:lstStyle/>
        <a:p>
          <a:pPr algn="l"/>
          <a:endParaRPr lang="en-GB"/>
        </a:p>
      </dgm:t>
    </dgm:pt>
    <dgm:pt modelId="{9430FBD4-F145-4506-A2F7-69AAB65CB67C}" type="sibTrans" cxnId="{52E44F32-962E-4F46-97DE-57316C2395B7}">
      <dgm:prSet/>
      <dgm:spPr/>
      <dgm:t>
        <a:bodyPr/>
        <a:lstStyle/>
        <a:p>
          <a:pPr algn="l"/>
          <a:endParaRPr lang="en-GB"/>
        </a:p>
      </dgm:t>
    </dgm:pt>
    <dgm:pt modelId="{90C638E2-E6BB-40DB-B61E-71B55AFA71BD}">
      <dgm:prSet phldrT="[Text]" custT="1"/>
      <dgm:spPr/>
      <dgm:t>
        <a:bodyPr/>
        <a:lstStyle/>
        <a:p>
          <a:pPr algn="l">
            <a:buFont typeface="Arial" panose="020B0604020202020204" pitchFamily="34" charset="0"/>
            <a:buNone/>
          </a:pPr>
          <a:r>
            <a:rPr lang="en-GB" sz="1000" b="0">
              <a:solidFill>
                <a:schemeClr val="bg1"/>
              </a:solidFill>
            </a:rPr>
            <a:t>Assembly: 1,700 sqm</a:t>
          </a:r>
          <a:endParaRPr lang="en-GB" sz="1000" b="0"/>
        </a:p>
      </dgm:t>
    </dgm:pt>
    <dgm:pt modelId="{48D2137C-CA9B-4412-8B46-17FD6640E291}" type="parTrans" cxnId="{2913A16A-2D03-405C-9CAC-9DAFA994CA03}">
      <dgm:prSet/>
      <dgm:spPr/>
      <dgm:t>
        <a:bodyPr/>
        <a:lstStyle/>
        <a:p>
          <a:endParaRPr lang="en-GB"/>
        </a:p>
      </dgm:t>
    </dgm:pt>
    <dgm:pt modelId="{C954EE81-FB4A-488F-B8E5-112970E81AA7}" type="sibTrans" cxnId="{2913A16A-2D03-405C-9CAC-9DAFA994CA03}">
      <dgm:prSet/>
      <dgm:spPr/>
      <dgm:t>
        <a:bodyPr/>
        <a:lstStyle/>
        <a:p>
          <a:endParaRPr lang="en-GB"/>
        </a:p>
      </dgm:t>
    </dgm:pt>
    <dgm:pt modelId="{C0ED5C00-D3AD-489D-82B8-ECB6EA3DFD41}">
      <dgm:prSet phldrT="[Text]" custT="1"/>
      <dgm:spPr/>
      <dgm:t>
        <a:bodyPr/>
        <a:lstStyle/>
        <a:p>
          <a:pPr algn="l">
            <a:buFont typeface="Arial" panose="020B0604020202020204" pitchFamily="34" charset="0"/>
            <a:buNone/>
          </a:pPr>
          <a:r>
            <a:rPr lang="en-GB" sz="1000" b="0">
              <a:solidFill>
                <a:schemeClr val="bg1"/>
              </a:solidFill>
            </a:rPr>
            <a:t>Test: 205 sqm</a:t>
          </a:r>
          <a:endParaRPr lang="en-GB" sz="1000" b="0"/>
        </a:p>
      </dgm:t>
    </dgm:pt>
    <dgm:pt modelId="{7DA5A47F-139F-4A55-A384-765D986D4EF7}" type="parTrans" cxnId="{47BBEEF7-5ECA-4E32-8397-01207DB2377E}">
      <dgm:prSet/>
      <dgm:spPr/>
      <dgm:t>
        <a:bodyPr/>
        <a:lstStyle/>
        <a:p>
          <a:endParaRPr lang="en-GB"/>
        </a:p>
      </dgm:t>
    </dgm:pt>
    <dgm:pt modelId="{A94776AF-BD1D-4E42-9E49-9EF1252F0578}" type="sibTrans" cxnId="{47BBEEF7-5ECA-4E32-8397-01207DB2377E}">
      <dgm:prSet/>
      <dgm:spPr/>
      <dgm:t>
        <a:bodyPr/>
        <a:lstStyle/>
        <a:p>
          <a:endParaRPr lang="en-GB"/>
        </a:p>
      </dgm:t>
    </dgm:pt>
    <dgm:pt modelId="{984AE928-7761-42C0-871E-6239FA60BE42}">
      <dgm:prSet phldrT="[Text]" custT="1"/>
      <dgm:spPr/>
      <dgm:t>
        <a:bodyPr/>
        <a:lstStyle/>
        <a:p>
          <a:pPr algn="l">
            <a:buFont typeface="Arial" panose="020B0604020202020204" pitchFamily="34" charset="0"/>
            <a:buNone/>
          </a:pPr>
          <a:r>
            <a:rPr lang="en-GB" sz="1000" b="0">
              <a:solidFill>
                <a:schemeClr val="bg1"/>
              </a:solidFill>
            </a:rPr>
            <a:t>Fabrication: 1,600 sqm</a:t>
          </a:r>
          <a:endParaRPr lang="en-GB" sz="1000" b="0"/>
        </a:p>
      </dgm:t>
    </dgm:pt>
    <dgm:pt modelId="{147BF643-CF54-4CF5-A7DE-5E62119A9F5B}" type="parTrans" cxnId="{F856BEA2-D1FA-4127-A992-D55C1FFC1D3B}">
      <dgm:prSet/>
      <dgm:spPr/>
      <dgm:t>
        <a:bodyPr/>
        <a:lstStyle/>
        <a:p>
          <a:endParaRPr lang="en-GB"/>
        </a:p>
      </dgm:t>
    </dgm:pt>
    <dgm:pt modelId="{4F51CC29-7113-45EA-BC52-B6D6C4C191D4}" type="sibTrans" cxnId="{F856BEA2-D1FA-4127-A992-D55C1FFC1D3B}">
      <dgm:prSet/>
      <dgm:spPr/>
      <dgm:t>
        <a:bodyPr/>
        <a:lstStyle/>
        <a:p>
          <a:endParaRPr lang="en-GB"/>
        </a:p>
      </dgm:t>
    </dgm:pt>
    <dgm:pt modelId="{4F4B9D49-9A4B-4EEF-8453-07CCEA5E34F9}">
      <dgm:prSet phldrT="[Text]" custT="1"/>
      <dgm:spPr/>
      <dgm:t>
        <a:bodyPr/>
        <a:lstStyle/>
        <a:p>
          <a:pPr algn="l">
            <a:buFont typeface="Arial" panose="020B0604020202020204" pitchFamily="34" charset="0"/>
            <a:buNone/>
          </a:pPr>
          <a:r>
            <a:rPr lang="en-GB" sz="1000" b="0">
              <a:solidFill>
                <a:schemeClr val="bg1"/>
              </a:solidFill>
            </a:rPr>
            <a:t>Warehouse: 245 sqm</a:t>
          </a:r>
          <a:endParaRPr lang="en-GB" sz="1000" b="0"/>
        </a:p>
      </dgm:t>
    </dgm:pt>
    <dgm:pt modelId="{10A099C8-6685-4473-BCCD-216CA65527C0}" type="parTrans" cxnId="{5829FAB3-FAE8-40EE-A0CC-42A6F1D0E4C4}">
      <dgm:prSet/>
      <dgm:spPr/>
      <dgm:t>
        <a:bodyPr/>
        <a:lstStyle/>
        <a:p>
          <a:endParaRPr lang="en-GB"/>
        </a:p>
      </dgm:t>
    </dgm:pt>
    <dgm:pt modelId="{0384D492-6167-4008-A5BD-CE48D8ED63CD}" type="sibTrans" cxnId="{5829FAB3-FAE8-40EE-A0CC-42A6F1D0E4C4}">
      <dgm:prSet/>
      <dgm:spPr/>
      <dgm:t>
        <a:bodyPr/>
        <a:lstStyle/>
        <a:p>
          <a:endParaRPr lang="en-GB"/>
        </a:p>
      </dgm:t>
    </dgm:pt>
    <dgm:pt modelId="{BA9C4EBE-E268-440B-8A36-CCF3E49603D8}">
      <dgm:prSet phldrT="[Text]" custT="1"/>
      <dgm:spPr/>
      <dgm:t>
        <a:bodyPr/>
        <a:lstStyle/>
        <a:p>
          <a:pPr algn="l">
            <a:buFont typeface="Arial" panose="020B0604020202020204" pitchFamily="34" charset="0"/>
            <a:buNone/>
          </a:pPr>
          <a:r>
            <a:rPr lang="en-GB" sz="1000" b="0">
              <a:solidFill>
                <a:schemeClr val="bg1"/>
              </a:solidFill>
            </a:rPr>
            <a:t>External yard: 750 sqm</a:t>
          </a:r>
          <a:endParaRPr lang="en-GB" sz="1000" b="0"/>
        </a:p>
      </dgm:t>
    </dgm:pt>
    <dgm:pt modelId="{E2E8BBEE-32D3-426E-97F6-D60E61DF690A}" type="parTrans" cxnId="{B5C0060A-190F-4888-A1E5-30AEC9AD890D}">
      <dgm:prSet/>
      <dgm:spPr/>
      <dgm:t>
        <a:bodyPr/>
        <a:lstStyle/>
        <a:p>
          <a:endParaRPr lang="en-GB"/>
        </a:p>
      </dgm:t>
    </dgm:pt>
    <dgm:pt modelId="{5A11330A-3553-4C69-8DE3-160F25B915F0}" type="sibTrans" cxnId="{B5C0060A-190F-4888-A1E5-30AEC9AD890D}">
      <dgm:prSet/>
      <dgm:spPr/>
      <dgm:t>
        <a:bodyPr/>
        <a:lstStyle/>
        <a:p>
          <a:endParaRPr lang="en-GB"/>
        </a:p>
      </dgm:t>
    </dgm:pt>
    <dgm:pt modelId="{81C0CE57-B823-4711-B04F-8F394917CFDE}">
      <dgm:prSet phldrT="[Text]" custT="1"/>
      <dgm:spPr/>
      <dgm:t>
        <a:bodyPr/>
        <a:lstStyle/>
        <a:p>
          <a:pPr algn="l">
            <a:buFont typeface="Arial" panose="020B0604020202020204" pitchFamily="34" charset="0"/>
            <a:buNone/>
          </a:pPr>
          <a:r>
            <a:rPr lang="en-GB" sz="1000" b="0">
              <a:solidFill>
                <a:schemeClr val="bg1"/>
              </a:solidFill>
            </a:rPr>
            <a:t>Crane: 10 ton (1)</a:t>
          </a:r>
          <a:endParaRPr lang="en-GB" sz="600" b="0"/>
        </a:p>
      </dgm:t>
    </dgm:pt>
    <dgm:pt modelId="{20BBBA01-41CB-4569-AA10-88997AF3DC46}" type="parTrans" cxnId="{C870443F-ACC3-4BF7-BB44-EDE595DC6BB2}">
      <dgm:prSet/>
      <dgm:spPr/>
      <dgm:t>
        <a:bodyPr/>
        <a:lstStyle/>
        <a:p>
          <a:endParaRPr lang="en-GB"/>
        </a:p>
      </dgm:t>
    </dgm:pt>
    <dgm:pt modelId="{E63BB85C-EBB8-45B8-A142-BBF7A9F60D73}" type="sibTrans" cxnId="{C870443F-ACC3-4BF7-BB44-EDE595DC6BB2}">
      <dgm:prSet/>
      <dgm:spPr/>
      <dgm:t>
        <a:bodyPr/>
        <a:lstStyle/>
        <a:p>
          <a:endParaRPr lang="en-GB"/>
        </a:p>
      </dgm:t>
    </dgm:pt>
    <dgm:pt modelId="{9AA8A0CD-4367-4CE2-826F-037D5A1CF4AB}">
      <dgm:prSet phldrT="[Text]" custT="1"/>
      <dgm:spPr/>
      <dgm:t>
        <a:bodyPr/>
        <a:lstStyle/>
        <a:p>
          <a:pPr algn="l">
            <a:buFont typeface="Arial" panose="020B0604020202020204" pitchFamily="34" charset="0"/>
            <a:buChar char="•"/>
          </a:pPr>
          <a:r>
            <a:rPr lang="en-GB" sz="1300" b="1">
              <a:solidFill>
                <a:schemeClr val="bg1"/>
              </a:solidFill>
            </a:rPr>
            <a:t>ABU DHABI</a:t>
          </a:r>
          <a:br>
            <a:rPr lang="en-GB" sz="1300" b="1">
              <a:solidFill>
                <a:schemeClr val="bg1"/>
              </a:solidFill>
            </a:rPr>
          </a:br>
          <a:r>
            <a:rPr lang="en-GB" sz="1300" b="1">
              <a:solidFill>
                <a:schemeClr val="bg1"/>
              </a:solidFill>
            </a:rPr>
            <a:t>UAE</a:t>
          </a:r>
          <a:br>
            <a:rPr lang="en-GB" sz="1300" b="0">
              <a:solidFill>
                <a:schemeClr val="bg1"/>
              </a:solidFill>
            </a:rPr>
          </a:br>
          <a:r>
            <a:rPr lang="en-GB" sz="1300" b="0">
              <a:solidFill>
                <a:schemeClr val="bg1"/>
              </a:solidFill>
            </a:rPr>
            <a:t>Service Centre of Excellence for the Middle East and Africa</a:t>
          </a:r>
        </a:p>
        <a:p>
          <a:pPr algn="l">
            <a:buFont typeface="Arial" panose="020B0604020202020204" pitchFamily="34" charset="0"/>
            <a:buChar char="•"/>
          </a:pPr>
          <a:r>
            <a:rPr lang="en-GB" sz="1000" b="0">
              <a:solidFill>
                <a:schemeClr val="bg1"/>
              </a:solidFill>
            </a:rPr>
            <a:t>Site: 2,850 sqm</a:t>
          </a:r>
        </a:p>
        <a:p>
          <a:pPr algn="l">
            <a:buFont typeface="Arial" panose="020B0604020202020204" pitchFamily="34" charset="0"/>
            <a:buChar char="•"/>
          </a:pPr>
          <a:r>
            <a:rPr lang="en-GB" sz="1000" b="0">
              <a:solidFill>
                <a:schemeClr val="bg1"/>
              </a:solidFill>
            </a:rPr>
            <a:t>Service workshop: 1,050 sqm</a:t>
          </a:r>
        </a:p>
        <a:p>
          <a:pPr algn="l">
            <a:buFont typeface="Arial" panose="020B0604020202020204" pitchFamily="34" charset="0"/>
            <a:buChar char="•"/>
          </a:pPr>
          <a:r>
            <a:rPr lang="en-GB" sz="1000" b="0">
              <a:solidFill>
                <a:schemeClr val="bg1"/>
              </a:solidFill>
            </a:rPr>
            <a:t>Office: 800 spm</a:t>
          </a:r>
          <a:endParaRPr lang="en-GB" sz="1000" b="0"/>
        </a:p>
      </dgm:t>
    </dgm:pt>
    <dgm:pt modelId="{A778592C-F678-40DC-ADDC-4ED0CDE8885E}" type="parTrans" cxnId="{2D66AA94-C042-456F-BFC8-D8AD34165669}">
      <dgm:prSet/>
      <dgm:spPr/>
      <dgm:t>
        <a:bodyPr/>
        <a:lstStyle/>
        <a:p>
          <a:endParaRPr lang="en-GB"/>
        </a:p>
      </dgm:t>
    </dgm:pt>
    <dgm:pt modelId="{0905DFA4-86B4-4135-BB61-F830FC26F730}" type="sibTrans" cxnId="{2D66AA94-C042-456F-BFC8-D8AD34165669}">
      <dgm:prSet/>
      <dgm:spPr/>
      <dgm:t>
        <a:bodyPr/>
        <a:lstStyle/>
        <a:p>
          <a:endParaRPr lang="en-GB"/>
        </a:p>
      </dgm:t>
    </dgm:pt>
    <dgm:pt modelId="{9F028FF2-EEDD-4DFF-B050-63EF7FB924C0}" type="pres">
      <dgm:prSet presAssocID="{05A70884-BB79-483A-944A-ABFF8FF202F8}" presName="Name0" presStyleCnt="0">
        <dgm:presLayoutVars>
          <dgm:dir/>
          <dgm:resizeHandles val="exact"/>
        </dgm:presLayoutVars>
      </dgm:prSet>
      <dgm:spPr/>
    </dgm:pt>
    <dgm:pt modelId="{8F20D4F4-DC55-449A-AACF-618ECF034896}" type="pres">
      <dgm:prSet presAssocID="{05A70884-BB79-483A-944A-ABFF8FF202F8}" presName="bkgdShp" presStyleLbl="alignAccFollowNode1" presStyleIdx="0" presStyleCnt="1"/>
      <dgm:spPr/>
    </dgm:pt>
    <dgm:pt modelId="{0AA0FA8A-BC17-4A74-8803-342F14384046}" type="pres">
      <dgm:prSet presAssocID="{05A70884-BB79-483A-944A-ABFF8FF202F8}" presName="linComp" presStyleCnt="0"/>
      <dgm:spPr/>
    </dgm:pt>
    <dgm:pt modelId="{2172E01A-A697-4D45-9820-6CCE5F36DAC5}" type="pres">
      <dgm:prSet presAssocID="{EBCC95B4-A4DC-42CA-9F29-2CFAE2A22BDC}" presName="compNode" presStyleCnt="0"/>
      <dgm:spPr/>
    </dgm:pt>
    <dgm:pt modelId="{41E77B83-B4E9-49A8-A4C6-2CA398274DD5}" type="pres">
      <dgm:prSet presAssocID="{EBCC95B4-A4DC-42CA-9F29-2CFAE2A22BDC}" presName="node" presStyleLbl="node1" presStyleIdx="0" presStyleCnt="5">
        <dgm:presLayoutVars>
          <dgm:bulletEnabled val="1"/>
        </dgm:presLayoutVars>
      </dgm:prSet>
      <dgm:spPr/>
    </dgm:pt>
    <dgm:pt modelId="{DD8711C7-5C07-451C-87A3-9AEC126E132A}" type="pres">
      <dgm:prSet presAssocID="{EBCC95B4-A4DC-42CA-9F29-2CFAE2A22BDC}" presName="invisiNode" presStyleLbl="node1" presStyleIdx="0" presStyleCnt="5"/>
      <dgm:spPr/>
    </dgm:pt>
    <dgm:pt modelId="{2B493878-10B4-4328-A7E9-5273B715408A}" type="pres">
      <dgm:prSet presAssocID="{EBCC95B4-A4DC-42CA-9F29-2CFAE2A22BDC}" presName="imagNode" presStyleLbl="fgImgPlace1" presStyleIdx="0" presStyleCnt="5"/>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ED6CAA6B-FB72-4287-BF9A-0B6C62A883F0}" type="pres">
      <dgm:prSet presAssocID="{85A7192C-7292-4F89-AE1A-5290A42A64F4}" presName="sibTrans" presStyleLbl="sibTrans2D1" presStyleIdx="0" presStyleCnt="0"/>
      <dgm:spPr/>
    </dgm:pt>
    <dgm:pt modelId="{5F598BFB-86CA-4286-8FC3-C19BA967F288}" type="pres">
      <dgm:prSet presAssocID="{9AA8A0CD-4367-4CE2-826F-037D5A1CF4AB}" presName="compNode" presStyleCnt="0"/>
      <dgm:spPr/>
    </dgm:pt>
    <dgm:pt modelId="{FA480675-771E-4888-9A3E-5AA6E3F8F854}" type="pres">
      <dgm:prSet presAssocID="{9AA8A0CD-4367-4CE2-826F-037D5A1CF4AB}" presName="node" presStyleLbl="node1" presStyleIdx="1" presStyleCnt="5">
        <dgm:presLayoutVars>
          <dgm:bulletEnabled val="1"/>
        </dgm:presLayoutVars>
      </dgm:prSet>
      <dgm:spPr/>
    </dgm:pt>
    <dgm:pt modelId="{8C747753-A250-4C82-B393-AFFD279F8710}" type="pres">
      <dgm:prSet presAssocID="{9AA8A0CD-4367-4CE2-826F-037D5A1CF4AB}" presName="invisiNode" presStyleLbl="node1" presStyleIdx="1" presStyleCnt="5"/>
      <dgm:spPr/>
    </dgm:pt>
    <dgm:pt modelId="{4FC6A6EB-EE9A-48E8-B367-5FB663B6A6CA}" type="pres">
      <dgm:prSet presAssocID="{9AA8A0CD-4367-4CE2-826F-037D5A1CF4AB}" presName="imagNode" presStyleLbl="fgImgPlace1"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4E0A66AA-0FF1-4689-87D6-DDFE2BE96408}" type="pres">
      <dgm:prSet presAssocID="{0905DFA4-86B4-4135-BB61-F830FC26F730}" presName="sibTrans" presStyleLbl="sibTrans2D1" presStyleIdx="0" presStyleCnt="0"/>
      <dgm:spPr/>
    </dgm:pt>
    <dgm:pt modelId="{D6B9F8B8-62AD-49E2-8B04-98B346BF2BA6}" type="pres">
      <dgm:prSet presAssocID="{335C6255-C6C6-47D4-B833-4AC329914FF5}" presName="compNode" presStyleCnt="0"/>
      <dgm:spPr/>
    </dgm:pt>
    <dgm:pt modelId="{F22E2A55-41B6-4266-A026-477A77DA8919}" type="pres">
      <dgm:prSet presAssocID="{335C6255-C6C6-47D4-B833-4AC329914FF5}" presName="node" presStyleLbl="node1" presStyleIdx="2" presStyleCnt="5">
        <dgm:presLayoutVars>
          <dgm:bulletEnabled val="1"/>
        </dgm:presLayoutVars>
      </dgm:prSet>
      <dgm:spPr/>
    </dgm:pt>
    <dgm:pt modelId="{8DBEB673-DA3D-4D9C-8A02-F13219399511}" type="pres">
      <dgm:prSet presAssocID="{335C6255-C6C6-47D4-B833-4AC329914FF5}" presName="invisiNode" presStyleLbl="node1" presStyleIdx="2" presStyleCnt="5"/>
      <dgm:spPr/>
    </dgm:pt>
    <dgm:pt modelId="{A46341C4-BE0D-41D2-80E0-9613C5C6A37D}" type="pres">
      <dgm:prSet presAssocID="{335C6255-C6C6-47D4-B833-4AC329914FF5}"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166128E-68A9-40B2-BCC2-E4DDD3F6440C}" type="pres">
      <dgm:prSet presAssocID="{D8FF005F-18EC-4228-A621-E2FA53E5C751}" presName="sibTrans" presStyleLbl="sibTrans2D1" presStyleIdx="0" presStyleCnt="0"/>
      <dgm:spPr/>
    </dgm:pt>
    <dgm:pt modelId="{DFA3204B-4A73-4444-AA27-4FBEB3750043}" type="pres">
      <dgm:prSet presAssocID="{DB487BDF-DA1C-4B29-A081-EDC30F1F71CE}" presName="compNode" presStyleCnt="0"/>
      <dgm:spPr/>
    </dgm:pt>
    <dgm:pt modelId="{EBA8F547-2269-4C3C-8A1C-079B0E69561F}" type="pres">
      <dgm:prSet presAssocID="{DB487BDF-DA1C-4B29-A081-EDC30F1F71CE}" presName="node" presStyleLbl="node1" presStyleIdx="3" presStyleCnt="5">
        <dgm:presLayoutVars>
          <dgm:bulletEnabled val="1"/>
        </dgm:presLayoutVars>
      </dgm:prSet>
      <dgm:spPr/>
    </dgm:pt>
    <dgm:pt modelId="{F5779FCE-7FA0-4B4A-B54F-B1CAE5E5A64B}" type="pres">
      <dgm:prSet presAssocID="{DB487BDF-DA1C-4B29-A081-EDC30F1F71CE}" presName="invisiNode" presStyleLbl="node1" presStyleIdx="3" presStyleCnt="5"/>
      <dgm:spPr/>
    </dgm:pt>
    <dgm:pt modelId="{099B8A10-D998-44C5-AEE6-811630051E0A}" type="pres">
      <dgm:prSet presAssocID="{DB487BDF-DA1C-4B29-A081-EDC30F1F71CE}" presName="imagNode" presStyleLbl="fgImgPlace1"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50BAE40-BA85-473F-A815-8A8CDD1D2ACC}" type="pres">
      <dgm:prSet presAssocID="{37F57057-1080-42F4-8F11-547E67DC130C}" presName="sibTrans" presStyleLbl="sibTrans2D1" presStyleIdx="0" presStyleCnt="0"/>
      <dgm:spPr/>
    </dgm:pt>
    <dgm:pt modelId="{57AEC1BE-9DF1-4E6C-B4D5-823E87E8BC68}" type="pres">
      <dgm:prSet presAssocID="{41D61C5C-9003-476B-9ADC-C0B881D2F518}" presName="compNode" presStyleCnt="0"/>
      <dgm:spPr/>
    </dgm:pt>
    <dgm:pt modelId="{640ABB72-5431-45C6-B6CE-6FE35D9F47D3}" type="pres">
      <dgm:prSet presAssocID="{41D61C5C-9003-476B-9ADC-C0B881D2F518}" presName="node" presStyleLbl="node1" presStyleIdx="4" presStyleCnt="5">
        <dgm:presLayoutVars>
          <dgm:bulletEnabled val="1"/>
        </dgm:presLayoutVars>
      </dgm:prSet>
      <dgm:spPr/>
    </dgm:pt>
    <dgm:pt modelId="{9A963E7F-A0D3-48AF-8986-3B0CB092D57A}" type="pres">
      <dgm:prSet presAssocID="{41D61C5C-9003-476B-9ADC-C0B881D2F518}" presName="invisiNode" presStyleLbl="node1" presStyleIdx="4" presStyleCnt="5"/>
      <dgm:spPr/>
    </dgm:pt>
    <dgm:pt modelId="{73065D6B-5BC3-4AF3-8F58-EBCA38381B83}" type="pres">
      <dgm:prSet presAssocID="{41D61C5C-9003-476B-9ADC-C0B881D2F518}"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Lst>
  <dgm:cxnLst>
    <dgm:cxn modelId="{B5C0060A-190F-4888-A1E5-30AEC9AD890D}" srcId="{EBCC95B4-A4DC-42CA-9F29-2CFAE2A22BDC}" destId="{BA9C4EBE-E268-440B-8A36-CCF3E49603D8}" srcOrd="4" destOrd="0" parTransId="{E2E8BBEE-32D3-426E-97F6-D60E61DF690A}" sibTransId="{5A11330A-3553-4C69-8DE3-160F25B915F0}"/>
    <dgm:cxn modelId="{8E1E9210-0949-484D-90D2-5E7DE329A228}" type="presOf" srcId="{81C0CE57-B823-4711-B04F-8F394917CFDE}" destId="{41E77B83-B4E9-49A8-A4C6-2CA398274DD5}" srcOrd="0" destOrd="6" presId="urn:microsoft.com/office/officeart/2005/8/layout/pList2"/>
    <dgm:cxn modelId="{20FFE51C-C126-406E-B850-FC5DDA692E86}" type="presOf" srcId="{9AA8A0CD-4367-4CE2-826F-037D5A1CF4AB}" destId="{FA480675-771E-4888-9A3E-5AA6E3F8F854}" srcOrd="0" destOrd="0" presId="urn:microsoft.com/office/officeart/2005/8/layout/pList2"/>
    <dgm:cxn modelId="{2D16B31D-9A85-4334-80BE-93D3857B7B55}" type="presOf" srcId="{41D61C5C-9003-476B-9ADC-C0B881D2F518}" destId="{640ABB72-5431-45C6-B6CE-6FE35D9F47D3}" srcOrd="0" destOrd="0" presId="urn:microsoft.com/office/officeart/2005/8/layout/pList2"/>
    <dgm:cxn modelId="{4B5A252A-6669-4D84-8F5A-1E890C270B36}" type="presOf" srcId="{BA9C4EBE-E268-440B-8A36-CCF3E49603D8}" destId="{41E77B83-B4E9-49A8-A4C6-2CA398274DD5}" srcOrd="0" destOrd="5" presId="urn:microsoft.com/office/officeart/2005/8/layout/pList2"/>
    <dgm:cxn modelId="{B7E50C30-5F51-452D-B407-83C59634120F}" type="presOf" srcId="{85A7192C-7292-4F89-AE1A-5290A42A64F4}" destId="{ED6CAA6B-FB72-4287-BF9A-0B6C62A883F0}" srcOrd="0" destOrd="0" presId="urn:microsoft.com/office/officeart/2005/8/layout/pList2"/>
    <dgm:cxn modelId="{52E44F32-962E-4F46-97DE-57316C2395B7}" srcId="{05A70884-BB79-483A-944A-ABFF8FF202F8}" destId="{41D61C5C-9003-476B-9ADC-C0B881D2F518}" srcOrd="4" destOrd="0" parTransId="{9B5E3F1D-ED26-419C-85D1-301E389ABAA7}" sibTransId="{9430FBD4-F145-4506-A2F7-69AAB65CB67C}"/>
    <dgm:cxn modelId="{1517F836-F35D-4AEF-B466-8EC1ACED2FB4}" type="presOf" srcId="{05A70884-BB79-483A-944A-ABFF8FF202F8}" destId="{9F028FF2-EEDD-4DFF-B050-63EF7FB924C0}" srcOrd="0" destOrd="0" presId="urn:microsoft.com/office/officeart/2005/8/layout/pList2"/>
    <dgm:cxn modelId="{D18DD13C-7104-4FB7-951E-D5ADE6563698}" type="presOf" srcId="{D8FF005F-18EC-4228-A621-E2FA53E5C751}" destId="{2166128E-68A9-40B2-BCC2-E4DDD3F6440C}" srcOrd="0" destOrd="0" presId="urn:microsoft.com/office/officeart/2005/8/layout/pList2"/>
    <dgm:cxn modelId="{C870443F-ACC3-4BF7-BB44-EDE595DC6BB2}" srcId="{EBCC95B4-A4DC-42CA-9F29-2CFAE2A22BDC}" destId="{81C0CE57-B823-4711-B04F-8F394917CFDE}" srcOrd="5" destOrd="0" parTransId="{20BBBA01-41CB-4569-AA10-88997AF3DC46}" sibTransId="{E63BB85C-EBB8-45B8-A142-BBF7A9F60D73}"/>
    <dgm:cxn modelId="{1A7E564B-0084-4208-8517-65FCC98FE9D8}" srcId="{05A70884-BB79-483A-944A-ABFF8FF202F8}" destId="{EBCC95B4-A4DC-42CA-9F29-2CFAE2A22BDC}" srcOrd="0" destOrd="0" parTransId="{8697B935-9FAC-42AA-9E41-CC639EB507AD}" sibTransId="{85A7192C-7292-4F89-AE1A-5290A42A64F4}"/>
    <dgm:cxn modelId="{38985761-7E3D-47C4-8781-C4AF2558207A}" type="presOf" srcId="{90C638E2-E6BB-40DB-B61E-71B55AFA71BD}" destId="{41E77B83-B4E9-49A8-A4C6-2CA398274DD5}" srcOrd="0" destOrd="1" presId="urn:microsoft.com/office/officeart/2005/8/layout/pList2"/>
    <dgm:cxn modelId="{EE5B5D63-FCF0-4DF3-95EC-E8DC76A24821}" type="presOf" srcId="{37F57057-1080-42F4-8F11-547E67DC130C}" destId="{C50BAE40-BA85-473F-A815-8A8CDD1D2ACC}" srcOrd="0" destOrd="0" presId="urn:microsoft.com/office/officeart/2005/8/layout/pList2"/>
    <dgm:cxn modelId="{2913A16A-2D03-405C-9CAC-9DAFA994CA03}" srcId="{EBCC95B4-A4DC-42CA-9F29-2CFAE2A22BDC}" destId="{90C638E2-E6BB-40DB-B61E-71B55AFA71BD}" srcOrd="0" destOrd="0" parTransId="{48D2137C-CA9B-4412-8B46-17FD6640E291}" sibTransId="{C954EE81-FB4A-488F-B8E5-112970E81AA7}"/>
    <dgm:cxn modelId="{7481867A-C725-4942-AC08-F509CED30922}" srcId="{05A70884-BB79-483A-944A-ABFF8FF202F8}" destId="{DB487BDF-DA1C-4B29-A081-EDC30F1F71CE}" srcOrd="3" destOrd="0" parTransId="{4519FA76-CDFF-4BAD-AC08-5C426016C386}" sibTransId="{37F57057-1080-42F4-8F11-547E67DC130C}"/>
    <dgm:cxn modelId="{BB58538A-0C2F-481A-A9A1-8CE7D172A64C}" type="presOf" srcId="{0905DFA4-86B4-4135-BB61-F830FC26F730}" destId="{4E0A66AA-0FF1-4689-87D6-DDFE2BE96408}" srcOrd="0" destOrd="0" presId="urn:microsoft.com/office/officeart/2005/8/layout/pList2"/>
    <dgm:cxn modelId="{05186C8F-7130-4848-B9DF-0A4DCAE3A46E}" type="presOf" srcId="{4F4B9D49-9A4B-4EEF-8453-07CCEA5E34F9}" destId="{41E77B83-B4E9-49A8-A4C6-2CA398274DD5}" srcOrd="0" destOrd="4" presId="urn:microsoft.com/office/officeart/2005/8/layout/pList2"/>
    <dgm:cxn modelId="{2D66AA94-C042-456F-BFC8-D8AD34165669}" srcId="{05A70884-BB79-483A-944A-ABFF8FF202F8}" destId="{9AA8A0CD-4367-4CE2-826F-037D5A1CF4AB}" srcOrd="1" destOrd="0" parTransId="{A778592C-F678-40DC-ADDC-4ED0CDE8885E}" sibTransId="{0905DFA4-86B4-4135-BB61-F830FC26F730}"/>
    <dgm:cxn modelId="{3D513495-88F6-49B8-8568-E3D01899EA04}" type="presOf" srcId="{335C6255-C6C6-47D4-B833-4AC329914FF5}" destId="{F22E2A55-41B6-4266-A026-477A77DA8919}" srcOrd="0" destOrd="0" presId="urn:microsoft.com/office/officeart/2005/8/layout/pList2"/>
    <dgm:cxn modelId="{86AF9197-816D-4D96-B12D-03AF8F6F3B14}" type="presOf" srcId="{984AE928-7761-42C0-871E-6239FA60BE42}" destId="{41E77B83-B4E9-49A8-A4C6-2CA398274DD5}" srcOrd="0" destOrd="3" presId="urn:microsoft.com/office/officeart/2005/8/layout/pList2"/>
    <dgm:cxn modelId="{B2602998-E6FA-47B1-83A7-285C6ADE6528}" srcId="{05A70884-BB79-483A-944A-ABFF8FF202F8}" destId="{335C6255-C6C6-47D4-B833-4AC329914FF5}" srcOrd="2" destOrd="0" parTransId="{B9B76363-E6D7-49F9-B445-C3DE80B7DCEA}" sibTransId="{D8FF005F-18EC-4228-A621-E2FA53E5C751}"/>
    <dgm:cxn modelId="{F856BEA2-D1FA-4127-A992-D55C1FFC1D3B}" srcId="{EBCC95B4-A4DC-42CA-9F29-2CFAE2A22BDC}" destId="{984AE928-7761-42C0-871E-6239FA60BE42}" srcOrd="2" destOrd="0" parTransId="{147BF643-CF54-4CF5-A7DE-5E62119A9F5B}" sibTransId="{4F51CC29-7113-45EA-BC52-B6D6C4C191D4}"/>
    <dgm:cxn modelId="{FF4908AD-4CC1-4B2C-A016-B89B74F2EF46}" type="presOf" srcId="{DB487BDF-DA1C-4B29-A081-EDC30F1F71CE}" destId="{EBA8F547-2269-4C3C-8A1C-079B0E69561F}" srcOrd="0" destOrd="0" presId="urn:microsoft.com/office/officeart/2005/8/layout/pList2"/>
    <dgm:cxn modelId="{5829FAB3-FAE8-40EE-A0CC-42A6F1D0E4C4}" srcId="{EBCC95B4-A4DC-42CA-9F29-2CFAE2A22BDC}" destId="{4F4B9D49-9A4B-4EEF-8453-07CCEA5E34F9}" srcOrd="3" destOrd="0" parTransId="{10A099C8-6685-4473-BCCD-216CA65527C0}" sibTransId="{0384D492-6167-4008-A5BD-CE48D8ED63CD}"/>
    <dgm:cxn modelId="{80DFADB8-5607-4C78-B4A5-3568319A6D3B}" type="presOf" srcId="{EBCC95B4-A4DC-42CA-9F29-2CFAE2A22BDC}" destId="{41E77B83-B4E9-49A8-A4C6-2CA398274DD5}" srcOrd="0" destOrd="0" presId="urn:microsoft.com/office/officeart/2005/8/layout/pList2"/>
    <dgm:cxn modelId="{47BBEEF7-5ECA-4E32-8397-01207DB2377E}" srcId="{EBCC95B4-A4DC-42CA-9F29-2CFAE2A22BDC}" destId="{C0ED5C00-D3AD-489D-82B8-ECB6EA3DFD41}" srcOrd="1" destOrd="0" parTransId="{7DA5A47F-139F-4A55-A384-765D986D4EF7}" sibTransId="{A94776AF-BD1D-4E42-9E49-9EF1252F0578}"/>
    <dgm:cxn modelId="{37A2B6FE-CFFF-44B1-9453-D81C76D9D438}" type="presOf" srcId="{C0ED5C00-D3AD-489D-82B8-ECB6EA3DFD41}" destId="{41E77B83-B4E9-49A8-A4C6-2CA398274DD5}" srcOrd="0" destOrd="2" presId="urn:microsoft.com/office/officeart/2005/8/layout/pList2"/>
    <dgm:cxn modelId="{706067CE-D12B-497A-A726-F8877CD01635}" type="presParOf" srcId="{9F028FF2-EEDD-4DFF-B050-63EF7FB924C0}" destId="{8F20D4F4-DC55-449A-AACF-618ECF034896}" srcOrd="0" destOrd="0" presId="urn:microsoft.com/office/officeart/2005/8/layout/pList2"/>
    <dgm:cxn modelId="{3ACAF1F5-3160-4EBB-A339-213B0367AA1F}" type="presParOf" srcId="{9F028FF2-EEDD-4DFF-B050-63EF7FB924C0}" destId="{0AA0FA8A-BC17-4A74-8803-342F14384046}" srcOrd="1" destOrd="0" presId="urn:microsoft.com/office/officeart/2005/8/layout/pList2"/>
    <dgm:cxn modelId="{EB944885-322E-4DB6-9A59-D14A58E40D78}" type="presParOf" srcId="{0AA0FA8A-BC17-4A74-8803-342F14384046}" destId="{2172E01A-A697-4D45-9820-6CCE5F36DAC5}" srcOrd="0" destOrd="0" presId="urn:microsoft.com/office/officeart/2005/8/layout/pList2"/>
    <dgm:cxn modelId="{A5F5E561-86A5-45AB-97C1-A6031AEE34B8}" type="presParOf" srcId="{2172E01A-A697-4D45-9820-6CCE5F36DAC5}" destId="{41E77B83-B4E9-49A8-A4C6-2CA398274DD5}" srcOrd="0" destOrd="0" presId="urn:microsoft.com/office/officeart/2005/8/layout/pList2"/>
    <dgm:cxn modelId="{DD4D822B-4109-4F7A-8DC4-415FADD09902}" type="presParOf" srcId="{2172E01A-A697-4D45-9820-6CCE5F36DAC5}" destId="{DD8711C7-5C07-451C-87A3-9AEC126E132A}" srcOrd="1" destOrd="0" presId="urn:microsoft.com/office/officeart/2005/8/layout/pList2"/>
    <dgm:cxn modelId="{0CB2F65E-EE3D-4774-8377-F3FF0BE25EB8}" type="presParOf" srcId="{2172E01A-A697-4D45-9820-6CCE5F36DAC5}" destId="{2B493878-10B4-4328-A7E9-5273B715408A}" srcOrd="2" destOrd="0" presId="urn:microsoft.com/office/officeart/2005/8/layout/pList2"/>
    <dgm:cxn modelId="{505724D0-850C-4793-80B0-41F4FECCAC72}" type="presParOf" srcId="{0AA0FA8A-BC17-4A74-8803-342F14384046}" destId="{ED6CAA6B-FB72-4287-BF9A-0B6C62A883F0}" srcOrd="1" destOrd="0" presId="urn:microsoft.com/office/officeart/2005/8/layout/pList2"/>
    <dgm:cxn modelId="{F785F03A-E3D4-4563-AA3A-71AF639B2000}" type="presParOf" srcId="{0AA0FA8A-BC17-4A74-8803-342F14384046}" destId="{5F598BFB-86CA-4286-8FC3-C19BA967F288}" srcOrd="2" destOrd="0" presId="urn:microsoft.com/office/officeart/2005/8/layout/pList2"/>
    <dgm:cxn modelId="{BF975A6D-EAE0-46D9-87B7-B47CDB85A210}" type="presParOf" srcId="{5F598BFB-86CA-4286-8FC3-C19BA967F288}" destId="{FA480675-771E-4888-9A3E-5AA6E3F8F854}" srcOrd="0" destOrd="0" presId="urn:microsoft.com/office/officeart/2005/8/layout/pList2"/>
    <dgm:cxn modelId="{10CCD6A4-5775-4624-8401-80994C957381}" type="presParOf" srcId="{5F598BFB-86CA-4286-8FC3-C19BA967F288}" destId="{8C747753-A250-4C82-B393-AFFD279F8710}" srcOrd="1" destOrd="0" presId="urn:microsoft.com/office/officeart/2005/8/layout/pList2"/>
    <dgm:cxn modelId="{8D98FD33-3CB8-4297-B159-E67A5AB5F7FC}" type="presParOf" srcId="{5F598BFB-86CA-4286-8FC3-C19BA967F288}" destId="{4FC6A6EB-EE9A-48E8-B367-5FB663B6A6CA}" srcOrd="2" destOrd="0" presId="urn:microsoft.com/office/officeart/2005/8/layout/pList2"/>
    <dgm:cxn modelId="{5F7886D7-D318-437E-AE20-805B2A4FA37E}" type="presParOf" srcId="{0AA0FA8A-BC17-4A74-8803-342F14384046}" destId="{4E0A66AA-0FF1-4689-87D6-DDFE2BE96408}" srcOrd="3" destOrd="0" presId="urn:microsoft.com/office/officeart/2005/8/layout/pList2"/>
    <dgm:cxn modelId="{50AF3B72-BACA-4B38-8147-06F03E9138D0}" type="presParOf" srcId="{0AA0FA8A-BC17-4A74-8803-342F14384046}" destId="{D6B9F8B8-62AD-49E2-8B04-98B346BF2BA6}" srcOrd="4" destOrd="0" presId="urn:microsoft.com/office/officeart/2005/8/layout/pList2"/>
    <dgm:cxn modelId="{12E1E9D9-E2CB-4749-943A-CCC56BAACC89}" type="presParOf" srcId="{D6B9F8B8-62AD-49E2-8B04-98B346BF2BA6}" destId="{F22E2A55-41B6-4266-A026-477A77DA8919}" srcOrd="0" destOrd="0" presId="urn:microsoft.com/office/officeart/2005/8/layout/pList2"/>
    <dgm:cxn modelId="{98297DD5-0DE8-413F-B1D4-B6486F72B855}" type="presParOf" srcId="{D6B9F8B8-62AD-49E2-8B04-98B346BF2BA6}" destId="{8DBEB673-DA3D-4D9C-8A02-F13219399511}" srcOrd="1" destOrd="0" presId="urn:microsoft.com/office/officeart/2005/8/layout/pList2"/>
    <dgm:cxn modelId="{74395C85-45D1-4322-84A6-65FAB9B2F476}" type="presParOf" srcId="{D6B9F8B8-62AD-49E2-8B04-98B346BF2BA6}" destId="{A46341C4-BE0D-41D2-80E0-9613C5C6A37D}" srcOrd="2" destOrd="0" presId="urn:microsoft.com/office/officeart/2005/8/layout/pList2"/>
    <dgm:cxn modelId="{281BF5F1-C1A1-431E-8DA1-052E9F4218A4}" type="presParOf" srcId="{0AA0FA8A-BC17-4A74-8803-342F14384046}" destId="{2166128E-68A9-40B2-BCC2-E4DDD3F6440C}" srcOrd="5" destOrd="0" presId="urn:microsoft.com/office/officeart/2005/8/layout/pList2"/>
    <dgm:cxn modelId="{46B793AB-2F84-4970-BA5E-9B693EB23EE4}" type="presParOf" srcId="{0AA0FA8A-BC17-4A74-8803-342F14384046}" destId="{DFA3204B-4A73-4444-AA27-4FBEB3750043}" srcOrd="6" destOrd="0" presId="urn:microsoft.com/office/officeart/2005/8/layout/pList2"/>
    <dgm:cxn modelId="{58095417-9A36-475E-8E50-655EED08E51A}" type="presParOf" srcId="{DFA3204B-4A73-4444-AA27-4FBEB3750043}" destId="{EBA8F547-2269-4C3C-8A1C-079B0E69561F}" srcOrd="0" destOrd="0" presId="urn:microsoft.com/office/officeart/2005/8/layout/pList2"/>
    <dgm:cxn modelId="{9C59828C-EF6A-4310-B682-5196BC8E092E}" type="presParOf" srcId="{DFA3204B-4A73-4444-AA27-4FBEB3750043}" destId="{F5779FCE-7FA0-4B4A-B54F-B1CAE5E5A64B}" srcOrd="1" destOrd="0" presId="urn:microsoft.com/office/officeart/2005/8/layout/pList2"/>
    <dgm:cxn modelId="{D21E3EC5-5833-4962-8736-28913E537B68}" type="presParOf" srcId="{DFA3204B-4A73-4444-AA27-4FBEB3750043}" destId="{099B8A10-D998-44C5-AEE6-811630051E0A}" srcOrd="2" destOrd="0" presId="urn:microsoft.com/office/officeart/2005/8/layout/pList2"/>
    <dgm:cxn modelId="{08791556-A2ED-40B8-A348-75D3F4C7F5FE}" type="presParOf" srcId="{0AA0FA8A-BC17-4A74-8803-342F14384046}" destId="{C50BAE40-BA85-473F-A815-8A8CDD1D2ACC}" srcOrd="7" destOrd="0" presId="urn:microsoft.com/office/officeart/2005/8/layout/pList2"/>
    <dgm:cxn modelId="{623B90F2-76E9-4189-B73B-E200EBC0AA67}" type="presParOf" srcId="{0AA0FA8A-BC17-4A74-8803-342F14384046}" destId="{57AEC1BE-9DF1-4E6C-B4D5-823E87E8BC68}" srcOrd="8" destOrd="0" presId="urn:microsoft.com/office/officeart/2005/8/layout/pList2"/>
    <dgm:cxn modelId="{3ECC78D8-E29B-4D72-AEBD-F3D6C281AED1}" type="presParOf" srcId="{57AEC1BE-9DF1-4E6C-B4D5-823E87E8BC68}" destId="{640ABB72-5431-45C6-B6CE-6FE35D9F47D3}" srcOrd="0" destOrd="0" presId="urn:microsoft.com/office/officeart/2005/8/layout/pList2"/>
    <dgm:cxn modelId="{C11099CC-FC68-46FC-98AC-BC9D170C4B46}" type="presParOf" srcId="{57AEC1BE-9DF1-4E6C-B4D5-823E87E8BC68}" destId="{9A963E7F-A0D3-48AF-8986-3B0CB092D57A}" srcOrd="1" destOrd="0" presId="urn:microsoft.com/office/officeart/2005/8/layout/pList2"/>
    <dgm:cxn modelId="{281608BC-AB55-4310-8DAD-6E8D83EC90CF}" type="presParOf" srcId="{57AEC1BE-9DF1-4E6C-B4D5-823E87E8BC68}" destId="{73065D6B-5BC3-4AF3-8F58-EBCA38381B8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8B87A-3466-4718-BBA0-D1CC50C405E0}">
      <dsp:nvSpPr>
        <dsp:cNvPr id="0" name=""/>
        <dsp:cNvSpPr/>
      </dsp:nvSpPr>
      <dsp:spPr>
        <a:xfrm>
          <a:off x="6255505" y="3207194"/>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1" indent="0" algn="r" defTabSz="533400">
            <a:lnSpc>
              <a:spcPct val="90000"/>
            </a:lnSpc>
            <a:spcBef>
              <a:spcPct val="0"/>
            </a:spcBef>
            <a:spcAft>
              <a:spcPts val="0"/>
            </a:spcAft>
            <a:buNone/>
          </a:pPr>
          <a:r>
            <a:rPr lang="en-US" sz="1200" kern="1200"/>
            <a:t>Insights from advanced data analytics and machine learning to predict outcomes.</a:t>
          </a:r>
          <a:endParaRPr lang="en-GB" sz="1200" kern="1200"/>
        </a:p>
      </dsp:txBody>
      <dsp:txXfrm>
        <a:off x="6987639" y="3617665"/>
        <a:ext cx="1564644" cy="1065643"/>
      </dsp:txXfrm>
    </dsp:sp>
    <dsp:sp modelId="{FDA991CB-9321-4F1F-9C9F-62D05FAB118F}">
      <dsp:nvSpPr>
        <dsp:cNvPr id="0" name=""/>
        <dsp:cNvSpPr/>
      </dsp:nvSpPr>
      <dsp:spPr>
        <a:xfrm>
          <a:off x="2454036" y="3207194"/>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Improved performance and asset life extension through our expertise and technology.</a:t>
          </a:r>
          <a:endParaRPr lang="en-GB" sz="1200" kern="1200"/>
        </a:p>
      </dsp:txBody>
      <dsp:txXfrm>
        <a:off x="2487190" y="3617665"/>
        <a:ext cx="1564644" cy="1065643"/>
      </dsp:txXfrm>
    </dsp:sp>
    <dsp:sp modelId="{CEAAC9E7-6456-4710-9A04-A830833B8C4A}">
      <dsp:nvSpPr>
        <dsp:cNvPr id="0" name=""/>
        <dsp:cNvSpPr/>
      </dsp:nvSpPr>
      <dsp:spPr>
        <a:xfrm>
          <a:off x="6255505" y="0"/>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1" indent="0" algn="r" defTabSz="533400">
            <a:lnSpc>
              <a:spcPct val="90000"/>
            </a:lnSpc>
            <a:spcBef>
              <a:spcPct val="0"/>
            </a:spcBef>
            <a:spcAft>
              <a:spcPts val="0"/>
            </a:spcAft>
            <a:buFont typeface="Arial" panose="020B0604020202020204" pitchFamily="34" charset="0"/>
            <a:buNone/>
          </a:pPr>
          <a:r>
            <a:rPr lang="en-US" sz="1200" kern="1200"/>
            <a:t>Intuitive visualisation of asset integrity and performance.</a:t>
          </a:r>
          <a:endParaRPr lang="en-GB" sz="1200" kern="1200"/>
        </a:p>
      </dsp:txBody>
      <dsp:txXfrm>
        <a:off x="6987639" y="33154"/>
        <a:ext cx="1564644" cy="1065643"/>
      </dsp:txXfrm>
    </dsp:sp>
    <dsp:sp modelId="{AFC9BA6A-A0B9-4D85-AF48-1DB03784B6A5}">
      <dsp:nvSpPr>
        <dsp:cNvPr id="0" name=""/>
        <dsp:cNvSpPr/>
      </dsp:nvSpPr>
      <dsp:spPr>
        <a:xfrm>
          <a:off x="2454036" y="0"/>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Independent and reliable control systems for critical infrastructure.</a:t>
          </a:r>
          <a:endParaRPr lang="en-GB" sz="1200" kern="1200"/>
        </a:p>
      </dsp:txBody>
      <dsp:txXfrm>
        <a:off x="2487190" y="33154"/>
        <a:ext cx="1564644" cy="1065643"/>
      </dsp:txXfrm>
    </dsp:sp>
    <dsp:sp modelId="{41B55C67-8BED-4E78-8D0A-292E3D85CD3D}">
      <dsp:nvSpPr>
        <dsp:cNvPr id="0" name=""/>
        <dsp:cNvSpPr/>
      </dsp:nvSpPr>
      <dsp:spPr>
        <a:xfrm>
          <a:off x="3430344" y="268838"/>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Control	</a:t>
          </a:r>
        </a:p>
      </dsp:txBody>
      <dsp:txXfrm>
        <a:off x="4028499" y="866993"/>
        <a:ext cx="1444073" cy="1444073"/>
      </dsp:txXfrm>
    </dsp:sp>
    <dsp:sp modelId="{A6C8BB5A-420B-460B-ADF2-528003A3FC62}">
      <dsp:nvSpPr>
        <dsp:cNvPr id="0" name=""/>
        <dsp:cNvSpPr/>
      </dsp:nvSpPr>
      <dsp:spPr>
        <a:xfrm rot="5400000">
          <a:off x="5566902" y="268838"/>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Monitoring</a:t>
          </a:r>
        </a:p>
      </dsp:txBody>
      <dsp:txXfrm rot="-5400000">
        <a:off x="5566902" y="866993"/>
        <a:ext cx="1444073" cy="1444073"/>
      </dsp:txXfrm>
    </dsp:sp>
    <dsp:sp modelId="{E7A0CB75-E242-44BD-B87F-CAA6AB8B0378}">
      <dsp:nvSpPr>
        <dsp:cNvPr id="0" name=""/>
        <dsp:cNvSpPr/>
      </dsp:nvSpPr>
      <dsp:spPr>
        <a:xfrm rot="10800000">
          <a:off x="5566902" y="2405396"/>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Intelligence</a:t>
          </a:r>
        </a:p>
      </dsp:txBody>
      <dsp:txXfrm rot="10800000">
        <a:off x="5566902" y="2405396"/>
        <a:ext cx="1444073" cy="1444073"/>
      </dsp:txXfrm>
    </dsp:sp>
    <dsp:sp modelId="{6CD74F0E-1E20-4A58-B4A2-A95FB15BA09C}">
      <dsp:nvSpPr>
        <dsp:cNvPr id="0" name=""/>
        <dsp:cNvSpPr/>
      </dsp:nvSpPr>
      <dsp:spPr>
        <a:xfrm rot="16200000">
          <a:off x="3430344" y="2405396"/>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Optimisation</a:t>
          </a:r>
        </a:p>
      </dsp:txBody>
      <dsp:txXfrm rot="5400000">
        <a:off x="4028499" y="2405396"/>
        <a:ext cx="1444073" cy="1444073"/>
      </dsp:txXfrm>
    </dsp:sp>
    <dsp:sp modelId="{C464ACF6-BA48-47BD-9E9C-5854D8936FCA}">
      <dsp:nvSpPr>
        <dsp:cNvPr id="0" name=""/>
        <dsp:cNvSpPr/>
      </dsp:nvSpPr>
      <dsp:spPr>
        <a:xfrm>
          <a:off x="4830099" y="1707001"/>
          <a:ext cx="1352551" cy="1176131"/>
        </a:xfrm>
        <a:prstGeom prst="circularArrow">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1C28B5C0-46E5-4AF0-82BB-B4095C580EF5}">
      <dsp:nvSpPr>
        <dsp:cNvPr id="0" name=""/>
        <dsp:cNvSpPr/>
      </dsp:nvSpPr>
      <dsp:spPr>
        <a:xfrm rot="10800000">
          <a:off x="4843461" y="1770164"/>
          <a:ext cx="1352551" cy="1176131"/>
        </a:xfrm>
        <a:prstGeom prst="circularArrow">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0D4F4-DC55-449A-AACF-618ECF034896}">
      <dsp:nvSpPr>
        <dsp:cNvPr id="0" name=""/>
        <dsp:cNvSpPr/>
      </dsp:nvSpPr>
      <dsp:spPr>
        <a:xfrm>
          <a:off x="0" y="0"/>
          <a:ext cx="2926821" cy="2122408"/>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493878-10B4-4328-A7E9-5273B715408A}">
      <dsp:nvSpPr>
        <dsp:cNvPr id="0" name=""/>
        <dsp:cNvSpPr/>
      </dsp:nvSpPr>
      <dsp:spPr>
        <a:xfrm>
          <a:off x="87804" y="282987"/>
          <a:ext cx="2751211" cy="1556432"/>
        </a:xfrm>
        <a:prstGeom prst="roundRect">
          <a:avLst>
            <a:gd name="adj" fmla="val 1000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77B83-B4E9-49A8-A4C6-2CA398274DD5}">
      <dsp:nvSpPr>
        <dsp:cNvPr id="0" name=""/>
        <dsp:cNvSpPr/>
      </dsp:nvSpPr>
      <dsp:spPr>
        <a:xfrm rot="10800000">
          <a:off x="87804" y="2122408"/>
          <a:ext cx="2751211" cy="2594054"/>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HOUSTON</a:t>
          </a:r>
          <a:br>
            <a:rPr lang="en-GB" sz="1300" b="1" kern="1200">
              <a:solidFill>
                <a:schemeClr val="bg1"/>
              </a:solidFill>
            </a:rPr>
          </a:br>
          <a:r>
            <a:rPr lang="en-GB" sz="1300" b="1" kern="1200">
              <a:solidFill>
                <a:schemeClr val="bg1"/>
              </a:solidFill>
            </a:rPr>
            <a:t>USA</a:t>
          </a:r>
        </a:p>
        <a:p>
          <a:pPr marL="0" lvl="0" indent="0" algn="l" defTabSz="577850">
            <a:lnSpc>
              <a:spcPct val="90000"/>
            </a:lnSpc>
            <a:spcBef>
              <a:spcPct val="0"/>
            </a:spcBef>
            <a:spcAft>
              <a:spcPct val="35000"/>
            </a:spcAft>
            <a:buNone/>
          </a:pPr>
          <a:r>
            <a:rPr lang="en-GB" sz="1300" b="0" kern="1200">
              <a:solidFill>
                <a:schemeClr val="bg1"/>
              </a:solidFill>
            </a:rPr>
            <a:t>Subsea Controls Centre of Excellence</a:t>
          </a:r>
          <a:br>
            <a:rPr lang="en-GB" sz="1200" b="0" kern="1200">
              <a:solidFill>
                <a:schemeClr val="bg1"/>
              </a:solidFill>
            </a:rPr>
          </a:br>
          <a:br>
            <a:rPr lang="en-GB" sz="1200" b="0" kern="1200">
              <a:solidFill>
                <a:schemeClr val="bg1"/>
              </a:solidFill>
            </a:rPr>
          </a:br>
          <a:r>
            <a:rPr lang="en-GB" sz="1000" kern="1200">
              <a:solidFill>
                <a:schemeClr val="bg1"/>
              </a:solidFill>
            </a:rPr>
            <a:t>Office: 2,657 sqm</a:t>
          </a:r>
          <a:br>
            <a:rPr lang="en-GB" sz="1000" kern="1200">
              <a:solidFill>
                <a:schemeClr val="bg1"/>
              </a:solidFill>
            </a:rPr>
          </a:br>
          <a:r>
            <a:rPr lang="en-GB" sz="1000" kern="1200">
              <a:solidFill>
                <a:schemeClr val="bg1"/>
              </a:solidFill>
            </a:rPr>
            <a:t>Shop Space: 2879 sqm</a:t>
          </a:r>
          <a:br>
            <a:rPr lang="en-GB" sz="1000" kern="1200">
              <a:solidFill>
                <a:schemeClr val="bg1"/>
              </a:solidFill>
            </a:rPr>
          </a:br>
          <a:r>
            <a:rPr lang="en-GB" sz="1000" kern="1200">
              <a:solidFill>
                <a:schemeClr val="bg1"/>
              </a:solidFill>
            </a:rPr>
            <a:t>Warehouse: 376 sqm</a:t>
          </a:r>
          <a:br>
            <a:rPr lang="en-GB" sz="1000" kern="1200">
              <a:solidFill>
                <a:schemeClr val="bg1"/>
              </a:solidFill>
            </a:rPr>
          </a:br>
          <a:r>
            <a:rPr lang="en-GB" sz="1000" kern="1200">
              <a:solidFill>
                <a:schemeClr val="bg1"/>
              </a:solidFill>
            </a:rPr>
            <a:t>External Yard: 420 sqm</a:t>
          </a:r>
          <a:br>
            <a:rPr lang="en-GB" sz="1000" kern="1200">
              <a:solidFill>
                <a:schemeClr val="bg1"/>
              </a:solidFill>
            </a:rPr>
          </a:br>
          <a:r>
            <a:rPr lang="en-GB" sz="1000" kern="1200">
              <a:solidFill>
                <a:schemeClr val="bg1"/>
              </a:solidFill>
            </a:rPr>
            <a:t>Cranes: 3 ton crane (1), 5 ton crane (4</a:t>
          </a:r>
          <a:endParaRPr lang="en-GB" sz="1200" b="0" kern="1200"/>
        </a:p>
      </dsp:txBody>
      <dsp:txXfrm rot="10800000">
        <a:off x="167580" y="2122408"/>
        <a:ext cx="2591659" cy="25142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CC380-77BD-44DB-A657-04D3C1B96B98}">
      <dsp:nvSpPr>
        <dsp:cNvPr id="0" name=""/>
        <dsp:cNvSpPr/>
      </dsp:nvSpPr>
      <dsp:spPr>
        <a:xfrm>
          <a:off x="0" y="0"/>
          <a:ext cx="5519736" cy="2122408"/>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66EEBC-F8CD-4296-B7D7-90E099135E2D}">
      <dsp:nvSpPr>
        <dsp:cNvPr id="0" name=""/>
        <dsp:cNvSpPr/>
      </dsp:nvSpPr>
      <dsp:spPr>
        <a:xfrm>
          <a:off x="166225" y="282987"/>
          <a:ext cx="2470136" cy="1556432"/>
        </a:xfrm>
        <a:prstGeom prst="roundRect">
          <a:avLst>
            <a:gd name="adj" fmla="val 1000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4FA420-D530-44E6-BA6B-37AD1E4D4C54}">
      <dsp:nvSpPr>
        <dsp:cNvPr id="0" name=""/>
        <dsp:cNvSpPr/>
      </dsp:nvSpPr>
      <dsp:spPr>
        <a:xfrm rot="10800000">
          <a:off x="166225" y="2122408"/>
          <a:ext cx="2470136" cy="2594054"/>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MOSEIDVEIEN FACILITY</a:t>
          </a:r>
          <a:br>
            <a:rPr lang="en-GB" sz="1300" b="1" kern="1200">
              <a:solidFill>
                <a:schemeClr val="bg1"/>
              </a:solidFill>
            </a:rPr>
          </a:br>
          <a:r>
            <a:rPr lang="en-GB" sz="1300" b="1" kern="1200">
              <a:solidFill>
                <a:schemeClr val="bg1"/>
              </a:solidFill>
            </a:rPr>
            <a:t>STAVANGER</a:t>
          </a:r>
          <a:br>
            <a:rPr lang="en-GB" sz="1300" b="1" kern="1200">
              <a:solidFill>
                <a:schemeClr val="bg1"/>
              </a:solidFill>
            </a:rPr>
          </a:br>
          <a:endParaRPr lang="en-GB" sz="1300" b="1" kern="1200">
            <a:solidFill>
              <a:schemeClr val="bg1"/>
            </a:solidFill>
          </a:endParaRPr>
        </a:p>
        <a:p>
          <a:pPr marL="0" lvl="0" indent="0" algn="l" defTabSz="577850">
            <a:lnSpc>
              <a:spcPct val="90000"/>
            </a:lnSpc>
            <a:spcBef>
              <a:spcPct val="0"/>
            </a:spcBef>
            <a:spcAft>
              <a:spcPct val="35000"/>
            </a:spcAft>
            <a:buNone/>
          </a:pPr>
          <a:r>
            <a:rPr lang="en-GB" sz="1300" b="0" kern="1200">
              <a:solidFill>
                <a:schemeClr val="bg1"/>
              </a:solidFill>
            </a:rPr>
            <a:t>Design and Manufacture of Subsea Technologies and Manufacture and Rental of Production Equipment</a:t>
          </a:r>
          <a:br>
            <a:rPr lang="en-GB" sz="1200" b="0" kern="1200">
              <a:solidFill>
                <a:schemeClr val="bg1"/>
              </a:solidFill>
            </a:rPr>
          </a:br>
          <a:endParaRPr lang="en-GB" sz="1200" b="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Office: 2,239 sqm </a:t>
          </a:r>
          <a:endParaRPr lang="en-GB" sz="10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Warehouse:  274 sqm</a:t>
          </a:r>
          <a:endParaRPr lang="en-GB" sz="10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Production: 1,440 sqm </a:t>
          </a:r>
          <a:endParaRPr lang="en-GB" sz="10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Service laboratory: 1,253 sqm</a:t>
          </a:r>
          <a:endParaRPr lang="en-GB" sz="10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Test: 458 sqm </a:t>
          </a:r>
          <a:endParaRPr lang="en-GB" sz="10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Crane: 10 ton (2)</a:t>
          </a:r>
          <a:endParaRPr lang="en-GB" sz="1000" kern="1200" dirty="0">
            <a:solidFill>
              <a:schemeClr val="bg1"/>
            </a:solidFill>
          </a:endParaRPr>
        </a:p>
      </dsp:txBody>
      <dsp:txXfrm rot="10800000">
        <a:off x="242190" y="2122408"/>
        <a:ext cx="2318206" cy="2518089"/>
      </dsp:txXfrm>
    </dsp:sp>
    <dsp:sp modelId="{9C733AD2-F6F5-45A0-BBE0-FE32CE938F4C}">
      <dsp:nvSpPr>
        <dsp:cNvPr id="0" name=""/>
        <dsp:cNvSpPr/>
      </dsp:nvSpPr>
      <dsp:spPr>
        <a:xfrm>
          <a:off x="2883375" y="282987"/>
          <a:ext cx="2470136" cy="1556432"/>
        </a:xfrm>
        <a:prstGeom prst="roundRect">
          <a:avLst>
            <a:gd name="adj" fmla="val 1000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E89012-F997-4597-B0F6-B17B4BF7E4F5}">
      <dsp:nvSpPr>
        <dsp:cNvPr id="0" name=""/>
        <dsp:cNvSpPr/>
      </dsp:nvSpPr>
      <dsp:spPr>
        <a:xfrm rot="10800000">
          <a:off x="2883375" y="2122408"/>
          <a:ext cx="2470136" cy="2594054"/>
        </a:xfrm>
        <a:prstGeom prst="round2SameRect">
          <a:avLst>
            <a:gd name="adj1" fmla="val 10500"/>
            <a:gd name="adj2" fmla="val 0"/>
          </a:avLst>
        </a:prstGeom>
        <a:solidFill>
          <a:schemeClr val="accent2">
            <a:hueOff val="-12343190"/>
            <a:satOff val="-10344"/>
            <a:lumOff val="-3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STRANDVEIEN FACILITY</a:t>
          </a:r>
          <a:br>
            <a:rPr lang="en-GB" sz="1300" b="1" kern="1200">
              <a:solidFill>
                <a:schemeClr val="bg1"/>
              </a:solidFill>
            </a:rPr>
          </a:br>
          <a:r>
            <a:rPr lang="en-GB" sz="1300" b="1" kern="1200">
              <a:solidFill>
                <a:schemeClr val="bg1"/>
              </a:solidFill>
            </a:rPr>
            <a:t>TRONDHEIM</a:t>
          </a:r>
          <a:br>
            <a:rPr lang="en-GB" sz="1300" b="1" kern="1200">
              <a:solidFill>
                <a:schemeClr val="bg1"/>
              </a:solidFill>
            </a:rPr>
          </a:br>
          <a:endParaRPr lang="en-GB" sz="1300" b="1" kern="1200">
            <a:solidFill>
              <a:schemeClr val="bg1"/>
            </a:solidFill>
          </a:endParaRPr>
        </a:p>
        <a:p>
          <a:pPr marL="0" lvl="0" indent="0" algn="l" defTabSz="577850">
            <a:lnSpc>
              <a:spcPct val="90000"/>
            </a:lnSpc>
            <a:spcBef>
              <a:spcPct val="0"/>
            </a:spcBef>
            <a:spcAft>
              <a:spcPct val="35000"/>
            </a:spcAft>
            <a:buNone/>
          </a:pPr>
          <a:r>
            <a:rPr lang="en-GB" sz="1300" b="0" kern="1200">
              <a:solidFill>
                <a:schemeClr val="bg1"/>
              </a:solidFill>
            </a:rPr>
            <a:t>Subsea Research and Development Hub</a:t>
          </a:r>
          <a:endParaRPr lang="en-GB" sz="1300" b="0" kern="1200" dirty="0">
            <a:solidFill>
              <a:schemeClr val="bg1"/>
            </a:solidFill>
          </a:endParaRPr>
        </a:p>
        <a:p>
          <a:pPr marL="57150" lvl="1" indent="-57150" algn="l" defTabSz="488950">
            <a:lnSpc>
              <a:spcPct val="90000"/>
            </a:lnSpc>
            <a:spcBef>
              <a:spcPct val="0"/>
            </a:spcBef>
            <a:spcAft>
              <a:spcPct val="15000"/>
            </a:spcAft>
            <a:buChar char="•"/>
          </a:pPr>
          <a:endParaRPr lang="en-GB" sz="11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Office: 1,500 sqm</a:t>
          </a:r>
          <a:endParaRPr lang="en-GB" sz="10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Test &amp; assembly:  148 sqm </a:t>
          </a:r>
          <a:endParaRPr lang="en-GB" sz="10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Workshop: 34 sqm</a:t>
          </a:r>
          <a:endParaRPr lang="en-GB" sz="10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Warehouse: 245 sqm</a:t>
          </a:r>
          <a:endParaRPr lang="en-GB" sz="1000" kern="1200" dirty="0">
            <a:solidFill>
              <a:schemeClr val="bg1"/>
            </a:solidFill>
          </a:endParaRPr>
        </a:p>
        <a:p>
          <a:pPr marL="57150" lvl="1" indent="-57150" algn="l" defTabSz="444500">
            <a:lnSpc>
              <a:spcPct val="90000"/>
            </a:lnSpc>
            <a:spcBef>
              <a:spcPct val="0"/>
            </a:spcBef>
            <a:spcAft>
              <a:spcPct val="15000"/>
            </a:spcAft>
            <a:buNone/>
          </a:pPr>
          <a:r>
            <a:rPr lang="en-GB" sz="1000" kern="1200">
              <a:solidFill>
                <a:schemeClr val="bg1"/>
              </a:solidFill>
            </a:rPr>
            <a:t>Storage &amp; shipping: 200 sqm</a:t>
          </a:r>
          <a:endParaRPr lang="en-GB" sz="1000" kern="1200" dirty="0">
            <a:solidFill>
              <a:schemeClr val="bg1"/>
            </a:solidFill>
          </a:endParaRPr>
        </a:p>
      </dsp:txBody>
      <dsp:txXfrm rot="10800000">
        <a:off x="2959340" y="2122408"/>
        <a:ext cx="2318206" cy="25180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8B87A-3466-4718-BBA0-D1CC50C405E0}">
      <dsp:nvSpPr>
        <dsp:cNvPr id="0" name=""/>
        <dsp:cNvSpPr/>
      </dsp:nvSpPr>
      <dsp:spPr>
        <a:xfrm>
          <a:off x="4479209" y="3204239"/>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0" lvl="1" indent="0" algn="r" defTabSz="533400">
            <a:lnSpc>
              <a:spcPct val="90000"/>
            </a:lnSpc>
            <a:spcBef>
              <a:spcPct val="0"/>
            </a:spcBef>
            <a:spcAft>
              <a:spcPts val="0"/>
            </a:spcAft>
            <a:buNone/>
          </a:pPr>
          <a:r>
            <a:rPr lang="en-US" sz="1200" kern="1200"/>
            <a:t>Insights from </a:t>
          </a:r>
          <a:br>
            <a:rPr lang="en-US" sz="1200" kern="1200"/>
          </a:br>
          <a:r>
            <a:rPr lang="en-US" sz="1200" kern="1200"/>
            <a:t>advanced data analytics and machine learning to predict outcomes.</a:t>
          </a:r>
          <a:endParaRPr lang="en-GB" sz="1200" kern="1200"/>
        </a:p>
      </dsp:txBody>
      <dsp:txXfrm>
        <a:off x="5210667" y="3614331"/>
        <a:ext cx="1563204" cy="1064662"/>
      </dsp:txXfrm>
    </dsp:sp>
    <dsp:sp modelId="{FDA991CB-9321-4F1F-9C9F-62D05FAB118F}">
      <dsp:nvSpPr>
        <dsp:cNvPr id="0" name=""/>
        <dsp:cNvSpPr/>
      </dsp:nvSpPr>
      <dsp:spPr>
        <a:xfrm>
          <a:off x="681242" y="3204239"/>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Improved </a:t>
          </a:r>
          <a:br>
            <a:rPr lang="en-US" sz="1200" kern="1200"/>
          </a:br>
          <a:r>
            <a:rPr lang="en-US" sz="1200" kern="1200"/>
            <a:t>performance and asset life extension through our expertise and technology.</a:t>
          </a:r>
          <a:endParaRPr lang="en-GB" sz="1200" kern="1200"/>
        </a:p>
      </dsp:txBody>
      <dsp:txXfrm>
        <a:off x="714365" y="3614331"/>
        <a:ext cx="1563204" cy="1064662"/>
      </dsp:txXfrm>
    </dsp:sp>
    <dsp:sp modelId="{CEAAC9E7-6456-4710-9A04-A830833B8C4A}">
      <dsp:nvSpPr>
        <dsp:cNvPr id="0" name=""/>
        <dsp:cNvSpPr/>
      </dsp:nvSpPr>
      <dsp:spPr>
        <a:xfrm>
          <a:off x="4479209" y="0"/>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1" indent="0" algn="r" defTabSz="533400">
            <a:lnSpc>
              <a:spcPct val="90000"/>
            </a:lnSpc>
            <a:spcBef>
              <a:spcPct val="0"/>
            </a:spcBef>
            <a:spcAft>
              <a:spcPts val="0"/>
            </a:spcAft>
            <a:buFont typeface="Arial" panose="020B0604020202020204" pitchFamily="34" charset="0"/>
            <a:buNone/>
          </a:pPr>
          <a:r>
            <a:rPr lang="en-US" sz="1200" kern="1200"/>
            <a:t>Intuitive visualisation of asset integrity and performance.</a:t>
          </a:r>
          <a:endParaRPr lang="en-GB" sz="1200" kern="1200"/>
        </a:p>
      </dsp:txBody>
      <dsp:txXfrm>
        <a:off x="5210667" y="33123"/>
        <a:ext cx="1563204" cy="1064662"/>
      </dsp:txXfrm>
    </dsp:sp>
    <dsp:sp modelId="{AFC9BA6A-A0B9-4D85-AF48-1DB03784B6A5}">
      <dsp:nvSpPr>
        <dsp:cNvPr id="0" name=""/>
        <dsp:cNvSpPr/>
      </dsp:nvSpPr>
      <dsp:spPr>
        <a:xfrm>
          <a:off x="681242" y="0"/>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Independent and reliable control systems for critical infrastructure.</a:t>
          </a:r>
          <a:endParaRPr lang="en-GB" sz="1200" kern="1200"/>
        </a:p>
      </dsp:txBody>
      <dsp:txXfrm>
        <a:off x="714365" y="33123"/>
        <a:ext cx="1563204" cy="1064662"/>
      </dsp:txXfrm>
    </dsp:sp>
    <dsp:sp modelId="{41B55C67-8BED-4E78-8D0A-292E3D85CD3D}">
      <dsp:nvSpPr>
        <dsp:cNvPr id="0" name=""/>
        <dsp:cNvSpPr/>
      </dsp:nvSpPr>
      <dsp:spPr>
        <a:xfrm>
          <a:off x="1656651" y="268590"/>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Control	</a:t>
          </a:r>
        </a:p>
      </dsp:txBody>
      <dsp:txXfrm>
        <a:off x="2254255" y="866194"/>
        <a:ext cx="1442742" cy="1442742"/>
      </dsp:txXfrm>
    </dsp:sp>
    <dsp:sp modelId="{A6C8BB5A-420B-460B-ADF2-528003A3FC62}">
      <dsp:nvSpPr>
        <dsp:cNvPr id="0" name=""/>
        <dsp:cNvSpPr/>
      </dsp:nvSpPr>
      <dsp:spPr>
        <a:xfrm rot="5400000">
          <a:off x="3791240" y="268590"/>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Monitoring</a:t>
          </a:r>
        </a:p>
      </dsp:txBody>
      <dsp:txXfrm rot="-5400000">
        <a:off x="3791240" y="866194"/>
        <a:ext cx="1442742" cy="1442742"/>
      </dsp:txXfrm>
    </dsp:sp>
    <dsp:sp modelId="{E7A0CB75-E242-44BD-B87F-CAA6AB8B0378}">
      <dsp:nvSpPr>
        <dsp:cNvPr id="0" name=""/>
        <dsp:cNvSpPr/>
      </dsp:nvSpPr>
      <dsp:spPr>
        <a:xfrm rot="10800000">
          <a:off x="3791240" y="2403179"/>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Intelligence</a:t>
          </a:r>
        </a:p>
      </dsp:txBody>
      <dsp:txXfrm rot="10800000">
        <a:off x="3791240" y="2403179"/>
        <a:ext cx="1442742" cy="1442742"/>
      </dsp:txXfrm>
    </dsp:sp>
    <dsp:sp modelId="{6CD74F0E-1E20-4A58-B4A2-A95FB15BA09C}">
      <dsp:nvSpPr>
        <dsp:cNvPr id="0" name=""/>
        <dsp:cNvSpPr/>
      </dsp:nvSpPr>
      <dsp:spPr>
        <a:xfrm rot="16200000">
          <a:off x="1656651" y="2403179"/>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Optimisation</a:t>
          </a:r>
        </a:p>
      </dsp:txBody>
      <dsp:txXfrm rot="5400000">
        <a:off x="2254255" y="2403179"/>
        <a:ext cx="1442742" cy="1442742"/>
      </dsp:txXfrm>
    </dsp:sp>
    <dsp:sp modelId="{C464ACF6-BA48-47BD-9E9C-5854D8936FCA}">
      <dsp:nvSpPr>
        <dsp:cNvPr id="0" name=""/>
        <dsp:cNvSpPr/>
      </dsp:nvSpPr>
      <dsp:spPr>
        <a:xfrm>
          <a:off x="3055116" y="1705428"/>
          <a:ext cx="1351305" cy="1175047"/>
        </a:xfrm>
        <a:prstGeom prst="circularArrow">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1C28B5C0-46E5-4AF0-82BB-B4095C580EF5}">
      <dsp:nvSpPr>
        <dsp:cNvPr id="0" name=""/>
        <dsp:cNvSpPr/>
      </dsp:nvSpPr>
      <dsp:spPr>
        <a:xfrm rot="10800000">
          <a:off x="3068466" y="1768533"/>
          <a:ext cx="1351305" cy="1175047"/>
        </a:xfrm>
        <a:prstGeom prst="circularArrow">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BCB93-5EB8-41A6-971B-0A3E99B58019}">
      <dsp:nvSpPr>
        <dsp:cNvPr id="0" name=""/>
        <dsp:cNvSpPr/>
      </dsp:nvSpPr>
      <dsp:spPr>
        <a:xfrm>
          <a:off x="914" y="0"/>
          <a:ext cx="1497387" cy="500555"/>
        </a:xfrm>
        <a:prstGeom prst="homePlat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New system </a:t>
          </a:r>
          <a:br>
            <a:rPr lang="en-GB" sz="800" kern="1200"/>
          </a:br>
          <a:r>
            <a:rPr lang="en-GB" sz="800" kern="1200"/>
            <a:t>and design services</a:t>
          </a:r>
        </a:p>
      </dsp:txBody>
      <dsp:txXfrm>
        <a:off x="914" y="0"/>
        <a:ext cx="1372248" cy="500555"/>
      </dsp:txXfrm>
    </dsp:sp>
    <dsp:sp modelId="{11BA2F9A-C532-4A31-A724-84BF8517D4E8}">
      <dsp:nvSpPr>
        <dsp:cNvPr id="0" name=""/>
        <dsp:cNvSpPr/>
      </dsp:nvSpPr>
      <dsp:spPr>
        <a:xfrm>
          <a:off x="1198824" y="0"/>
          <a:ext cx="1497387" cy="500555"/>
        </a:xfrm>
        <a:prstGeom prst="chevron">
          <a:avLst/>
        </a:prstGeom>
        <a:solidFill>
          <a:schemeClr val="accent2">
            <a:shade val="80000"/>
            <a:hueOff val="17048"/>
            <a:satOff val="-1201"/>
            <a:lumOff val="6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Installation and commissioning</a:t>
          </a:r>
        </a:p>
      </dsp:txBody>
      <dsp:txXfrm>
        <a:off x="1449102" y="0"/>
        <a:ext cx="996832" cy="500555"/>
      </dsp:txXfrm>
    </dsp:sp>
    <dsp:sp modelId="{C95E7767-BCF9-4E2E-AA83-47ED4D371CEB}">
      <dsp:nvSpPr>
        <dsp:cNvPr id="0" name=""/>
        <dsp:cNvSpPr/>
      </dsp:nvSpPr>
      <dsp:spPr>
        <a:xfrm>
          <a:off x="2396734" y="0"/>
          <a:ext cx="1497387" cy="500555"/>
        </a:xfrm>
        <a:prstGeom prst="chevron">
          <a:avLst/>
        </a:prstGeom>
        <a:solidFill>
          <a:schemeClr val="accent2">
            <a:shade val="80000"/>
            <a:hueOff val="34095"/>
            <a:satOff val="-2402"/>
            <a:lumOff val="12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Maintenance</a:t>
          </a:r>
        </a:p>
      </dsp:txBody>
      <dsp:txXfrm>
        <a:off x="2647012" y="0"/>
        <a:ext cx="996832" cy="500555"/>
      </dsp:txXfrm>
    </dsp:sp>
    <dsp:sp modelId="{A272EAAD-B1D0-4E3D-8071-CA5B5131835B}">
      <dsp:nvSpPr>
        <dsp:cNvPr id="0" name=""/>
        <dsp:cNvSpPr/>
      </dsp:nvSpPr>
      <dsp:spPr>
        <a:xfrm>
          <a:off x="3594644" y="0"/>
          <a:ext cx="1497387" cy="500555"/>
        </a:xfrm>
        <a:prstGeom prst="chevron">
          <a:avLst/>
        </a:prstGeom>
        <a:solidFill>
          <a:schemeClr val="accent2">
            <a:shade val="80000"/>
            <a:hueOff val="51143"/>
            <a:satOff val="-3603"/>
            <a:lumOff val="181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Brownfield upgrades</a:t>
          </a:r>
        </a:p>
      </dsp:txBody>
      <dsp:txXfrm>
        <a:off x="3844922" y="0"/>
        <a:ext cx="996832" cy="500555"/>
      </dsp:txXfrm>
    </dsp:sp>
    <dsp:sp modelId="{CF15F317-5595-452B-A94C-3D738AE78B70}">
      <dsp:nvSpPr>
        <dsp:cNvPr id="0" name=""/>
        <dsp:cNvSpPr/>
      </dsp:nvSpPr>
      <dsp:spPr>
        <a:xfrm>
          <a:off x="4792554" y="0"/>
          <a:ext cx="1497387" cy="500555"/>
        </a:xfrm>
        <a:prstGeom prst="chevron">
          <a:avLst/>
        </a:prstGeom>
        <a:solidFill>
          <a:schemeClr val="accent2">
            <a:shade val="80000"/>
            <a:hueOff val="68191"/>
            <a:satOff val="-4804"/>
            <a:lumOff val="241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Life Extension</a:t>
          </a:r>
        </a:p>
      </dsp:txBody>
      <dsp:txXfrm>
        <a:off x="5042832" y="0"/>
        <a:ext cx="996832" cy="500555"/>
      </dsp:txXfrm>
    </dsp:sp>
    <dsp:sp modelId="{2CE182E9-4530-41B6-B901-38106ABCE929}">
      <dsp:nvSpPr>
        <dsp:cNvPr id="0" name=""/>
        <dsp:cNvSpPr/>
      </dsp:nvSpPr>
      <dsp:spPr>
        <a:xfrm>
          <a:off x="5990465" y="0"/>
          <a:ext cx="1497387" cy="500555"/>
        </a:xfrm>
        <a:prstGeom prst="chevron">
          <a:avLst/>
        </a:prstGeom>
        <a:solidFill>
          <a:schemeClr val="accent2">
            <a:shade val="80000"/>
            <a:hueOff val="85238"/>
            <a:satOff val="-6005"/>
            <a:lumOff val="302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Decommissioning</a:t>
          </a:r>
        </a:p>
      </dsp:txBody>
      <dsp:txXfrm>
        <a:off x="6240743" y="0"/>
        <a:ext cx="996832" cy="5005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DDF10-440E-458A-9513-333D15595BFF}">
      <dsp:nvSpPr>
        <dsp:cNvPr id="0" name=""/>
        <dsp:cNvSpPr/>
      </dsp:nvSpPr>
      <dsp:spPr>
        <a:xfrm>
          <a:off x="0" y="289289"/>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mj-lt"/>
            </a:rPr>
            <a:t>Our technology ethos is to reuse, refurbish and upgrade equipment wherever viable, lessening both equipment disposal and manufacture. </a:t>
          </a:r>
          <a:endParaRPr lang="en-GB" sz="1500" kern="1200">
            <a:latin typeface="+mj-lt"/>
          </a:endParaRPr>
        </a:p>
      </dsp:txBody>
      <dsp:txXfrm>
        <a:off x="0" y="289289"/>
        <a:ext cx="7488238" cy="826875"/>
      </dsp:txXfrm>
    </dsp:sp>
    <dsp:sp modelId="{E0F60A76-FA45-4148-803B-14423B046A1C}">
      <dsp:nvSpPr>
        <dsp:cNvPr id="0" name=""/>
        <dsp:cNvSpPr/>
      </dsp:nvSpPr>
      <dsp:spPr>
        <a:xfrm>
          <a:off x="374411" y="67889"/>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US" sz="1500" b="1" i="0" u="none" strike="noStrike" kern="1200" baseline="0">
              <a:latin typeface="+mj-lt"/>
            </a:rPr>
            <a:t>We reduce our customers’ carbon footprints</a:t>
          </a:r>
          <a:endParaRPr lang="en-GB" sz="1500" kern="1200">
            <a:latin typeface="+mj-lt"/>
          </a:endParaRPr>
        </a:p>
      </dsp:txBody>
      <dsp:txXfrm>
        <a:off x="396027" y="89505"/>
        <a:ext cx="5198534" cy="399568"/>
      </dsp:txXfrm>
    </dsp:sp>
    <dsp:sp modelId="{AE8C74F6-D5B2-489D-9611-DE87B60BF1B8}">
      <dsp:nvSpPr>
        <dsp:cNvPr id="0" name=""/>
        <dsp:cNvSpPr/>
      </dsp:nvSpPr>
      <dsp:spPr>
        <a:xfrm>
          <a:off x="0" y="1418564"/>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mj-lt"/>
            </a:rPr>
            <a:t>Our solutions optimise the performance of equipment, helping to prevent hydrocarbon leaks and decrease fluid and energy use. </a:t>
          </a:r>
        </a:p>
      </dsp:txBody>
      <dsp:txXfrm>
        <a:off x="0" y="1418564"/>
        <a:ext cx="7488238" cy="826875"/>
      </dsp:txXfrm>
    </dsp:sp>
    <dsp:sp modelId="{6DBA6C11-0E02-4C20-A4B9-623FBA1F7E6E}">
      <dsp:nvSpPr>
        <dsp:cNvPr id="0" name=""/>
        <dsp:cNvSpPr/>
      </dsp:nvSpPr>
      <dsp:spPr>
        <a:xfrm>
          <a:off x="374411" y="1197164"/>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US" sz="1500" b="1" i="0" u="none" strike="noStrike" kern="1200" baseline="0">
              <a:latin typeface="+mj-lt"/>
            </a:rPr>
            <a:t>We extend the life of assets </a:t>
          </a:r>
          <a:endParaRPr lang="en-US" sz="1500" b="0" i="0" u="none" strike="noStrike" kern="1200" baseline="0">
            <a:latin typeface="+mj-lt"/>
          </a:endParaRPr>
        </a:p>
      </dsp:txBody>
      <dsp:txXfrm>
        <a:off x="396027" y="1218780"/>
        <a:ext cx="5198534" cy="399568"/>
      </dsp:txXfrm>
    </dsp:sp>
    <dsp:sp modelId="{751F60FA-6B71-4197-9761-B77DA1A71F4F}">
      <dsp:nvSpPr>
        <dsp:cNvPr id="0" name=""/>
        <dsp:cNvSpPr/>
      </dsp:nvSpPr>
      <dsp:spPr>
        <a:xfrm>
          <a:off x="0" y="2547839"/>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dirty="0">
              <a:latin typeface="+mj-lt"/>
            </a:rPr>
            <a:t>By using digital technology and real-time monitoring, we can remotely support our clients, alleviating the need for travel. </a:t>
          </a:r>
          <a:endParaRPr lang="en-GB" sz="1500" kern="1200" dirty="0">
            <a:latin typeface="+mj-lt"/>
          </a:endParaRPr>
        </a:p>
      </dsp:txBody>
      <dsp:txXfrm>
        <a:off x="0" y="2547839"/>
        <a:ext cx="7488238" cy="826875"/>
      </dsp:txXfrm>
    </dsp:sp>
    <dsp:sp modelId="{2C105E1A-9ABA-4002-AE8F-2716B6D9338E}">
      <dsp:nvSpPr>
        <dsp:cNvPr id="0" name=""/>
        <dsp:cNvSpPr/>
      </dsp:nvSpPr>
      <dsp:spPr>
        <a:xfrm>
          <a:off x="374411" y="2326440"/>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GB" sz="1500" b="1" i="0" u="none" strike="noStrike" kern="1200" baseline="0">
              <a:latin typeface="+mj-lt"/>
            </a:rPr>
            <a:t>We use intelligent solutions </a:t>
          </a:r>
          <a:endParaRPr lang="en-GB" sz="1500" b="0" i="0" u="none" strike="noStrike" kern="1200" baseline="0">
            <a:latin typeface="+mj-lt"/>
          </a:endParaRPr>
        </a:p>
      </dsp:txBody>
      <dsp:txXfrm>
        <a:off x="396027" y="2348056"/>
        <a:ext cx="5198534" cy="3995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F41C45-5B8F-440A-AF80-E6D82C209E52}">
      <dsp:nvSpPr>
        <dsp:cNvPr id="0" name=""/>
        <dsp:cNvSpPr/>
      </dsp:nvSpPr>
      <dsp:spPr>
        <a:xfrm>
          <a:off x="1345" y="468032"/>
          <a:ext cx="1223602" cy="843061"/>
        </a:xfrm>
        <a:prstGeom prst="round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1411E5-BACA-4330-B325-877288B555BE}">
      <dsp:nvSpPr>
        <dsp:cNvPr id="0" name=""/>
        <dsp:cNvSpPr/>
      </dsp:nvSpPr>
      <dsp:spPr>
        <a:xfrm>
          <a:off x="1345" y="1311094"/>
          <a:ext cx="1223602" cy="453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marL="0" lvl="0" indent="0" algn="ctr" defTabSz="444500">
            <a:lnSpc>
              <a:spcPct val="90000"/>
            </a:lnSpc>
            <a:spcBef>
              <a:spcPct val="0"/>
            </a:spcBef>
            <a:spcAft>
              <a:spcPct val="35000"/>
            </a:spcAft>
            <a:buNone/>
          </a:pPr>
          <a:r>
            <a:rPr lang="en-US" sz="1000" kern="1200" dirty="0"/>
            <a:t>RETROFIT A2G SEM UPGRADE</a:t>
          </a:r>
          <a:endParaRPr lang="en-GB" sz="1000" kern="1200" dirty="0"/>
        </a:p>
      </dsp:txBody>
      <dsp:txXfrm>
        <a:off x="1345" y="1311094"/>
        <a:ext cx="1223602" cy="453956"/>
      </dsp:txXfrm>
    </dsp:sp>
    <dsp:sp modelId="{920B6ED8-2164-40CB-9A04-BF5A2549B44C}">
      <dsp:nvSpPr>
        <dsp:cNvPr id="0" name=""/>
        <dsp:cNvSpPr/>
      </dsp:nvSpPr>
      <dsp:spPr>
        <a:xfrm>
          <a:off x="1347359" y="468032"/>
          <a:ext cx="1223602" cy="843061"/>
        </a:xfrm>
        <a:prstGeom prst="round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13B211-12CF-4A85-82DB-9586D1CB6F5D}">
      <dsp:nvSpPr>
        <dsp:cNvPr id="0" name=""/>
        <dsp:cNvSpPr/>
      </dsp:nvSpPr>
      <dsp:spPr>
        <a:xfrm>
          <a:off x="1347359" y="1311094"/>
          <a:ext cx="1223602" cy="453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marL="0" lvl="0" indent="0" algn="ctr" defTabSz="444500">
            <a:lnSpc>
              <a:spcPct val="90000"/>
            </a:lnSpc>
            <a:spcBef>
              <a:spcPct val="0"/>
            </a:spcBef>
            <a:spcAft>
              <a:spcPct val="35000"/>
            </a:spcAft>
            <a:buNone/>
          </a:pPr>
          <a:r>
            <a:rPr lang="en-US" sz="1000" kern="1200" dirty="0"/>
            <a:t>SCM REFURBISH</a:t>
          </a:r>
          <a:endParaRPr lang="en-GB" sz="1000" kern="1200" dirty="0"/>
        </a:p>
      </dsp:txBody>
      <dsp:txXfrm>
        <a:off x="1347359" y="1311094"/>
        <a:ext cx="1223602" cy="453956"/>
      </dsp:txXfrm>
    </dsp:sp>
    <dsp:sp modelId="{D12FB78F-02DC-48F0-8F44-FBB77D439A1F}">
      <dsp:nvSpPr>
        <dsp:cNvPr id="0" name=""/>
        <dsp:cNvSpPr/>
      </dsp:nvSpPr>
      <dsp:spPr>
        <a:xfrm>
          <a:off x="2693372" y="468032"/>
          <a:ext cx="1223602" cy="843061"/>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A49861-3A36-4720-B576-844BD53D4BB1}">
      <dsp:nvSpPr>
        <dsp:cNvPr id="0" name=""/>
        <dsp:cNvSpPr/>
      </dsp:nvSpPr>
      <dsp:spPr>
        <a:xfrm>
          <a:off x="2693372" y="1311094"/>
          <a:ext cx="1223602" cy="453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marL="0" lvl="0" indent="0" algn="ctr" defTabSz="444500">
            <a:lnSpc>
              <a:spcPct val="90000"/>
            </a:lnSpc>
            <a:spcBef>
              <a:spcPct val="0"/>
            </a:spcBef>
            <a:spcAft>
              <a:spcPct val="35000"/>
            </a:spcAft>
            <a:buNone/>
          </a:pPr>
          <a:r>
            <a:rPr lang="en-US" sz="1000" kern="1200" dirty="0"/>
            <a:t>CO-EXIST / EMULATE</a:t>
          </a:r>
          <a:endParaRPr lang="en-GB" sz="1000" kern="1200" dirty="0"/>
        </a:p>
      </dsp:txBody>
      <dsp:txXfrm>
        <a:off x="2693372" y="1311094"/>
        <a:ext cx="1223602" cy="453956"/>
      </dsp:txXfrm>
    </dsp:sp>
    <dsp:sp modelId="{1CE4CD80-5602-4118-9332-E53749565255}">
      <dsp:nvSpPr>
        <dsp:cNvPr id="0" name=""/>
        <dsp:cNvSpPr/>
      </dsp:nvSpPr>
      <dsp:spPr>
        <a:xfrm>
          <a:off x="4039386" y="468032"/>
          <a:ext cx="1223602" cy="843061"/>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00B57-A40F-433E-A701-93DA40C0BD42}">
      <dsp:nvSpPr>
        <dsp:cNvPr id="0" name=""/>
        <dsp:cNvSpPr/>
      </dsp:nvSpPr>
      <dsp:spPr>
        <a:xfrm>
          <a:off x="4039386" y="1311094"/>
          <a:ext cx="1223602" cy="453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marL="0" lvl="0" indent="0" algn="ctr" defTabSz="444500">
            <a:lnSpc>
              <a:spcPct val="90000"/>
            </a:lnSpc>
            <a:spcBef>
              <a:spcPct val="0"/>
            </a:spcBef>
            <a:spcAft>
              <a:spcPct val="35000"/>
            </a:spcAft>
            <a:buNone/>
          </a:pPr>
          <a:r>
            <a:rPr lang="en-US" sz="1000" kern="1200" dirty="0"/>
            <a:t>SYSTEM UPGRADE</a:t>
          </a:r>
          <a:endParaRPr lang="en-GB" sz="1000" kern="1200" dirty="0"/>
        </a:p>
      </dsp:txBody>
      <dsp:txXfrm>
        <a:off x="4039386" y="1311094"/>
        <a:ext cx="1223602" cy="453956"/>
      </dsp:txXfrm>
    </dsp:sp>
    <dsp:sp modelId="{0FB777CE-18CB-472A-8A7E-B8F02107736F}">
      <dsp:nvSpPr>
        <dsp:cNvPr id="0" name=""/>
        <dsp:cNvSpPr/>
      </dsp:nvSpPr>
      <dsp:spPr>
        <a:xfrm>
          <a:off x="5385400" y="468032"/>
          <a:ext cx="1223602" cy="843061"/>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EC9B8A-145F-4AB2-BCF7-F81B1F4A4C97}">
      <dsp:nvSpPr>
        <dsp:cNvPr id="0" name=""/>
        <dsp:cNvSpPr/>
      </dsp:nvSpPr>
      <dsp:spPr>
        <a:xfrm>
          <a:off x="5385400" y="1311094"/>
          <a:ext cx="1223602" cy="453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marL="0" lvl="0" indent="0" algn="ctr" defTabSz="444500">
            <a:lnSpc>
              <a:spcPct val="90000"/>
            </a:lnSpc>
            <a:spcBef>
              <a:spcPct val="0"/>
            </a:spcBef>
            <a:spcAft>
              <a:spcPct val="35000"/>
            </a:spcAft>
            <a:buNone/>
          </a:pPr>
          <a:r>
            <a:rPr lang="en-US" sz="1000" kern="1200" dirty="0"/>
            <a:t>ADAPTABLE SOLUTIONS</a:t>
          </a:r>
          <a:endParaRPr lang="en-GB" sz="1000" kern="1200" dirty="0"/>
        </a:p>
      </dsp:txBody>
      <dsp:txXfrm>
        <a:off x="5385400" y="1311094"/>
        <a:ext cx="1223602" cy="453956"/>
      </dsp:txXfrm>
    </dsp:sp>
    <dsp:sp modelId="{8A029912-0C90-40DB-9771-98672ED17579}">
      <dsp:nvSpPr>
        <dsp:cNvPr id="0" name=""/>
        <dsp:cNvSpPr/>
      </dsp:nvSpPr>
      <dsp:spPr>
        <a:xfrm>
          <a:off x="6731414" y="468032"/>
          <a:ext cx="1223602" cy="843061"/>
        </a:xfrm>
        <a:prstGeom prst="round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399BA4-E966-4FA2-9C76-1450EF06E692}">
      <dsp:nvSpPr>
        <dsp:cNvPr id="0" name=""/>
        <dsp:cNvSpPr/>
      </dsp:nvSpPr>
      <dsp:spPr>
        <a:xfrm>
          <a:off x="6731414" y="1311094"/>
          <a:ext cx="1223602" cy="453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marL="0" lvl="0" indent="0" algn="ctr" defTabSz="444500">
            <a:lnSpc>
              <a:spcPct val="90000"/>
            </a:lnSpc>
            <a:spcBef>
              <a:spcPct val="0"/>
            </a:spcBef>
            <a:spcAft>
              <a:spcPct val="35000"/>
            </a:spcAft>
            <a:buNone/>
          </a:pPr>
          <a:r>
            <a:rPr lang="en-GB" sz="1000" kern="1200" dirty="0"/>
            <a:t>HIPPS EXTENSION</a:t>
          </a:r>
        </a:p>
      </dsp:txBody>
      <dsp:txXfrm>
        <a:off x="6731414" y="1311094"/>
        <a:ext cx="1223602" cy="453956"/>
      </dsp:txXfrm>
    </dsp:sp>
    <dsp:sp modelId="{6EC122B9-C0F8-467F-B22A-8C33CC63434B}">
      <dsp:nvSpPr>
        <dsp:cNvPr id="0" name=""/>
        <dsp:cNvSpPr/>
      </dsp:nvSpPr>
      <dsp:spPr>
        <a:xfrm>
          <a:off x="8077428" y="468032"/>
          <a:ext cx="1223602" cy="843061"/>
        </a:xfrm>
        <a:prstGeom prst="round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F6E15F-2A55-4B7C-924F-128B7BDA18F0}">
      <dsp:nvSpPr>
        <dsp:cNvPr id="0" name=""/>
        <dsp:cNvSpPr/>
      </dsp:nvSpPr>
      <dsp:spPr>
        <a:xfrm>
          <a:off x="8077428" y="1311094"/>
          <a:ext cx="1223602" cy="453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marL="0" lvl="0" indent="0" algn="ctr" defTabSz="444500">
            <a:lnSpc>
              <a:spcPct val="90000"/>
            </a:lnSpc>
            <a:spcBef>
              <a:spcPct val="0"/>
            </a:spcBef>
            <a:spcAft>
              <a:spcPct val="35000"/>
            </a:spcAft>
            <a:buNone/>
          </a:pPr>
          <a:r>
            <a:rPr lang="en-GB" sz="1000" kern="1200" dirty="0"/>
            <a:t>MECHANICAL UPGRADES ETC</a:t>
          </a:r>
        </a:p>
      </dsp:txBody>
      <dsp:txXfrm>
        <a:off x="8077428" y="1311094"/>
        <a:ext cx="1223602" cy="4539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87D9A-7F54-4EBB-8D7D-AE40B49AA60A}">
      <dsp:nvSpPr>
        <dsp:cNvPr id="0" name=""/>
        <dsp:cNvSpPr/>
      </dsp:nvSpPr>
      <dsp:spPr>
        <a:xfrm>
          <a:off x="0" y="0"/>
          <a:ext cx="5416549" cy="147389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t>SAMPLING AND INJECTION SOLUTIONS</a:t>
          </a:r>
        </a:p>
        <a:p>
          <a:pPr marL="0" lvl="0" indent="0" algn="l" defTabSz="622300">
            <a:lnSpc>
              <a:spcPct val="90000"/>
            </a:lnSpc>
            <a:spcBef>
              <a:spcPct val="0"/>
            </a:spcBef>
            <a:spcAft>
              <a:spcPct val="35000"/>
            </a:spcAft>
            <a:buNone/>
          </a:pPr>
          <a:r>
            <a:rPr lang="en-GB" sz="1100" kern="1200"/>
            <a:t>Sampling cylinders</a:t>
          </a:r>
          <a:r>
            <a:rPr lang="en-GB" sz="1100" b="1" kern="1200"/>
            <a:t> </a:t>
          </a:r>
        </a:p>
        <a:p>
          <a:pPr marL="0" lvl="0" indent="0" algn="l" defTabSz="622300">
            <a:lnSpc>
              <a:spcPct val="90000"/>
            </a:lnSpc>
            <a:spcBef>
              <a:spcPct val="0"/>
            </a:spcBef>
            <a:spcAft>
              <a:spcPct val="35000"/>
            </a:spcAft>
            <a:buNone/>
          </a:pPr>
          <a:r>
            <a:rPr lang="en-GB" sz="1100" kern="1200"/>
            <a:t>Downhole sampling </a:t>
          </a:r>
        </a:p>
        <a:p>
          <a:pPr marL="0" lvl="0" indent="0" algn="l" defTabSz="622300">
            <a:lnSpc>
              <a:spcPct val="90000"/>
            </a:lnSpc>
            <a:spcBef>
              <a:spcPct val="0"/>
            </a:spcBef>
            <a:spcAft>
              <a:spcPct val="35000"/>
            </a:spcAft>
            <a:buNone/>
          </a:pPr>
          <a:r>
            <a:rPr lang="en-GB" sz="1100" kern="1200"/>
            <a:t>Subsea sampling </a:t>
          </a:r>
        </a:p>
        <a:p>
          <a:pPr marL="0" lvl="0" indent="0" algn="l" defTabSz="622300">
            <a:lnSpc>
              <a:spcPct val="90000"/>
            </a:lnSpc>
            <a:spcBef>
              <a:spcPct val="0"/>
            </a:spcBef>
            <a:spcAft>
              <a:spcPct val="35000"/>
            </a:spcAft>
            <a:buNone/>
          </a:pPr>
          <a:r>
            <a:rPr lang="en-GB" sz="1100" kern="1200"/>
            <a:t>Topside sampling</a:t>
          </a:r>
          <a:r>
            <a:rPr lang="en-GB" sz="1100" b="1" kern="1200"/>
            <a:t> </a:t>
          </a:r>
        </a:p>
        <a:p>
          <a:pPr marL="0" lvl="0" indent="0" algn="l" defTabSz="622300">
            <a:lnSpc>
              <a:spcPct val="90000"/>
            </a:lnSpc>
            <a:spcBef>
              <a:spcPct val="0"/>
            </a:spcBef>
            <a:spcAft>
              <a:spcPct val="35000"/>
            </a:spcAft>
            <a:buNone/>
          </a:pPr>
          <a:r>
            <a:rPr lang="en-GB" sz="1100" kern="1200"/>
            <a:t>Chemical delivery</a:t>
          </a:r>
          <a:endParaRPr lang="en-GB" sz="1400" kern="1200" dirty="0"/>
        </a:p>
      </dsp:txBody>
      <dsp:txXfrm>
        <a:off x="1230699" y="0"/>
        <a:ext cx="4185850" cy="1473894"/>
      </dsp:txXfrm>
    </dsp:sp>
    <dsp:sp modelId="{A0F9FF75-F5E3-47F7-BEEB-0423478CF4D1}">
      <dsp:nvSpPr>
        <dsp:cNvPr id="0" name=""/>
        <dsp:cNvSpPr/>
      </dsp:nvSpPr>
      <dsp:spPr>
        <a:xfrm>
          <a:off x="147389" y="147389"/>
          <a:ext cx="1083310" cy="1179115"/>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EB8742-92BF-4E0E-A499-B2BD09601B32}">
      <dsp:nvSpPr>
        <dsp:cNvPr id="0" name=""/>
        <dsp:cNvSpPr/>
      </dsp:nvSpPr>
      <dsp:spPr>
        <a:xfrm>
          <a:off x="0" y="1621284"/>
          <a:ext cx="5416549" cy="147389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dirty="0"/>
            <a:t>TOPSIDE TESTING</a:t>
          </a:r>
        </a:p>
        <a:p>
          <a:pPr marL="0" lvl="0" indent="0" algn="l" defTabSz="622300">
            <a:lnSpc>
              <a:spcPct val="90000"/>
            </a:lnSpc>
            <a:spcBef>
              <a:spcPct val="0"/>
            </a:spcBef>
            <a:spcAft>
              <a:spcPct val="35000"/>
            </a:spcAft>
            <a:buNone/>
          </a:pPr>
          <a:r>
            <a:rPr lang="en-GB" sz="1100" kern="1200" dirty="0"/>
            <a:t>Flushing and fluid cleanliness</a:t>
          </a:r>
        </a:p>
        <a:p>
          <a:pPr marL="0" lvl="0" indent="0" algn="l" defTabSz="622300">
            <a:lnSpc>
              <a:spcPct val="90000"/>
            </a:lnSpc>
            <a:spcBef>
              <a:spcPct val="0"/>
            </a:spcBef>
            <a:spcAft>
              <a:spcPct val="35000"/>
            </a:spcAft>
            <a:buNone/>
          </a:pPr>
          <a:r>
            <a:rPr lang="en-GB" sz="1100" kern="1200" dirty="0"/>
            <a:t>Hydrostatic test equipment </a:t>
          </a:r>
        </a:p>
        <a:p>
          <a:pPr marL="0" lvl="0" indent="0" algn="l" defTabSz="622300">
            <a:lnSpc>
              <a:spcPct val="90000"/>
            </a:lnSpc>
            <a:spcBef>
              <a:spcPct val="0"/>
            </a:spcBef>
            <a:spcAft>
              <a:spcPct val="35000"/>
            </a:spcAft>
            <a:buNone/>
          </a:pPr>
          <a:r>
            <a:rPr lang="en-GB" sz="1100" kern="1200" dirty="0"/>
            <a:t>Electrical test equipment </a:t>
          </a:r>
        </a:p>
        <a:p>
          <a:pPr marL="0" lvl="0" indent="0" algn="l" defTabSz="622300">
            <a:lnSpc>
              <a:spcPct val="90000"/>
            </a:lnSpc>
            <a:spcBef>
              <a:spcPct val="0"/>
            </a:spcBef>
            <a:spcAft>
              <a:spcPct val="35000"/>
            </a:spcAft>
            <a:buNone/>
          </a:pPr>
          <a:r>
            <a:rPr lang="en-GB" sz="1100" kern="1200" dirty="0"/>
            <a:t>Umbilical test equipment </a:t>
          </a:r>
        </a:p>
        <a:p>
          <a:pPr marL="0" lvl="0" indent="0" algn="l" defTabSz="622300">
            <a:lnSpc>
              <a:spcPct val="90000"/>
            </a:lnSpc>
            <a:spcBef>
              <a:spcPct val="0"/>
            </a:spcBef>
            <a:spcAft>
              <a:spcPct val="35000"/>
            </a:spcAft>
            <a:buNone/>
          </a:pPr>
          <a:r>
            <a:rPr lang="en-GB" sz="1100" kern="1200" dirty="0"/>
            <a:t>Pressure testing services</a:t>
          </a:r>
          <a:endParaRPr lang="en-GB" sz="1400" kern="1200" dirty="0"/>
        </a:p>
      </dsp:txBody>
      <dsp:txXfrm>
        <a:off x="1230699" y="1621284"/>
        <a:ext cx="4185850" cy="1473894"/>
      </dsp:txXfrm>
    </dsp:sp>
    <dsp:sp modelId="{0C2D1FAB-C1DB-4D42-87D5-A26C72522367}">
      <dsp:nvSpPr>
        <dsp:cNvPr id="0" name=""/>
        <dsp:cNvSpPr/>
      </dsp:nvSpPr>
      <dsp:spPr>
        <a:xfrm>
          <a:off x="147389" y="1768673"/>
          <a:ext cx="1083310" cy="1179115"/>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E79DBB-919C-403C-BF94-A9DAF3087C87}">
      <dsp:nvSpPr>
        <dsp:cNvPr id="0" name=""/>
        <dsp:cNvSpPr/>
      </dsp:nvSpPr>
      <dsp:spPr>
        <a:xfrm>
          <a:off x="0" y="3242568"/>
          <a:ext cx="5416549" cy="147389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t>SERVICES </a:t>
          </a:r>
        </a:p>
        <a:p>
          <a:pPr marL="0" lvl="0" indent="0" algn="l" defTabSz="622300">
            <a:lnSpc>
              <a:spcPct val="90000"/>
            </a:lnSpc>
            <a:spcBef>
              <a:spcPct val="0"/>
            </a:spcBef>
            <a:spcAft>
              <a:spcPct val="35000"/>
            </a:spcAft>
            <a:buNone/>
          </a:pPr>
          <a:r>
            <a:rPr lang="en-GB" sz="1100" kern="1200"/>
            <a:t>Calibration services </a:t>
          </a:r>
        </a:p>
        <a:p>
          <a:pPr marL="0" lvl="0" indent="0" algn="l" defTabSz="622300">
            <a:lnSpc>
              <a:spcPct val="90000"/>
            </a:lnSpc>
            <a:spcBef>
              <a:spcPct val="0"/>
            </a:spcBef>
            <a:spcAft>
              <a:spcPct val="35000"/>
            </a:spcAft>
            <a:buNone/>
          </a:pPr>
          <a:r>
            <a:rPr lang="en-GB" sz="1100" kern="1200"/>
            <a:t>Product support</a:t>
          </a:r>
          <a:r>
            <a:rPr lang="en-GB" sz="1100" b="1" kern="1200"/>
            <a:t> </a:t>
          </a:r>
        </a:p>
        <a:p>
          <a:pPr marL="0" lvl="0" indent="0" algn="l" defTabSz="622300">
            <a:lnSpc>
              <a:spcPct val="90000"/>
            </a:lnSpc>
            <a:spcBef>
              <a:spcPct val="0"/>
            </a:spcBef>
            <a:spcAft>
              <a:spcPct val="35000"/>
            </a:spcAft>
            <a:buNone/>
          </a:pPr>
          <a:r>
            <a:rPr lang="en-GB" sz="1100" kern="1200"/>
            <a:t>Field operation support</a:t>
          </a:r>
          <a:r>
            <a:rPr lang="en-GB" sz="1100" b="1" kern="1200"/>
            <a:t> </a:t>
          </a:r>
        </a:p>
        <a:p>
          <a:pPr marL="0" lvl="0" indent="0" algn="l" defTabSz="622300">
            <a:lnSpc>
              <a:spcPct val="90000"/>
            </a:lnSpc>
            <a:spcBef>
              <a:spcPct val="0"/>
            </a:spcBef>
            <a:spcAft>
              <a:spcPct val="35000"/>
            </a:spcAft>
            <a:buNone/>
          </a:pPr>
          <a:r>
            <a:rPr lang="en-GB" sz="1100" kern="1200"/>
            <a:t>Training and technical support</a:t>
          </a:r>
          <a:r>
            <a:rPr lang="en-GB" sz="1100" b="1" kern="1200"/>
            <a:t> </a:t>
          </a:r>
        </a:p>
        <a:p>
          <a:pPr marL="0" lvl="0" indent="0" algn="l" defTabSz="622300">
            <a:lnSpc>
              <a:spcPct val="90000"/>
            </a:lnSpc>
            <a:spcBef>
              <a:spcPct val="0"/>
            </a:spcBef>
            <a:spcAft>
              <a:spcPct val="35000"/>
            </a:spcAft>
            <a:buNone/>
          </a:pPr>
          <a:r>
            <a:rPr lang="en-GB" sz="1100" kern="1200"/>
            <a:t>Service and recertification</a:t>
          </a:r>
          <a:endParaRPr lang="en-GB" sz="1400" kern="1200" dirty="0"/>
        </a:p>
      </dsp:txBody>
      <dsp:txXfrm>
        <a:off x="1230699" y="3242568"/>
        <a:ext cx="4185850" cy="1473894"/>
      </dsp:txXfrm>
    </dsp:sp>
    <dsp:sp modelId="{B644DF82-DBD8-44F6-8E12-C5FD4CAFB87C}">
      <dsp:nvSpPr>
        <dsp:cNvPr id="0" name=""/>
        <dsp:cNvSpPr/>
      </dsp:nvSpPr>
      <dsp:spPr>
        <a:xfrm>
          <a:off x="147389" y="3389957"/>
          <a:ext cx="1083310" cy="1179115"/>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BF2B6-2FB2-424B-A696-1D0FDE77A75F}">
      <dsp:nvSpPr>
        <dsp:cNvPr id="0" name=""/>
        <dsp:cNvSpPr/>
      </dsp:nvSpPr>
      <dsp:spPr>
        <a:xfrm>
          <a:off x="2661" y="0"/>
          <a:ext cx="2611633" cy="4300312"/>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E&amp;I </a:t>
          </a:r>
          <a:br>
            <a:rPr lang="en-GB" sz="1800" kern="1200"/>
          </a:br>
          <a:r>
            <a:rPr lang="en-GB" sz="1800" kern="1200"/>
            <a:t>Inspection </a:t>
          </a:r>
          <a:br>
            <a:rPr lang="en-GB" sz="1800" kern="1200"/>
          </a:br>
          <a:r>
            <a:rPr lang="en-GB" sz="1800" kern="1200"/>
            <a:t>and Maintenance</a:t>
          </a:r>
        </a:p>
      </dsp:txBody>
      <dsp:txXfrm>
        <a:off x="2661" y="0"/>
        <a:ext cx="2611633" cy="1290093"/>
      </dsp:txXfrm>
    </dsp:sp>
    <dsp:sp modelId="{2DAD7ADC-413B-45C6-8B46-911D6B5D7796}">
      <dsp:nvSpPr>
        <dsp:cNvPr id="0" name=""/>
        <dsp:cNvSpPr/>
      </dsp:nvSpPr>
      <dsp:spPr>
        <a:xfrm>
          <a:off x="263824" y="1290303"/>
          <a:ext cx="2089306" cy="412865"/>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Survey and data gathering of ex equipment on installations</a:t>
          </a:r>
        </a:p>
      </dsp:txBody>
      <dsp:txXfrm>
        <a:off x="275916" y="1302395"/>
        <a:ext cx="2065122" cy="388681"/>
      </dsp:txXfrm>
    </dsp:sp>
    <dsp:sp modelId="{7C0174BA-0898-4F7D-8F08-EF4ACB595C0D}">
      <dsp:nvSpPr>
        <dsp:cNvPr id="0" name=""/>
        <dsp:cNvSpPr/>
      </dsp:nvSpPr>
      <dsp:spPr>
        <a:xfrm>
          <a:off x="263824" y="1766687"/>
          <a:ext cx="2089306" cy="412865"/>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Equipment maintenance and repair</a:t>
          </a:r>
        </a:p>
      </dsp:txBody>
      <dsp:txXfrm>
        <a:off x="275916" y="1778779"/>
        <a:ext cx="2065122" cy="388681"/>
      </dsp:txXfrm>
    </dsp:sp>
    <dsp:sp modelId="{8DB96A6F-00DB-4BE5-BBD8-641FCE059D62}">
      <dsp:nvSpPr>
        <dsp:cNvPr id="0" name=""/>
        <dsp:cNvSpPr/>
      </dsp:nvSpPr>
      <dsp:spPr>
        <a:xfrm>
          <a:off x="263824" y="2243070"/>
          <a:ext cx="2089306" cy="412865"/>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Management of clients’ ex registers</a:t>
          </a:r>
        </a:p>
      </dsp:txBody>
      <dsp:txXfrm>
        <a:off x="275916" y="2255162"/>
        <a:ext cx="2065122" cy="388681"/>
      </dsp:txXfrm>
    </dsp:sp>
    <dsp:sp modelId="{B56B86D1-5646-4E8A-BA57-19A921C853A6}">
      <dsp:nvSpPr>
        <dsp:cNvPr id="0" name=""/>
        <dsp:cNvSpPr/>
      </dsp:nvSpPr>
      <dsp:spPr>
        <a:xfrm>
          <a:off x="263824" y="2719453"/>
          <a:ext cx="2089306" cy="412865"/>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Visual, close and detailed inspections</a:t>
          </a:r>
        </a:p>
      </dsp:txBody>
      <dsp:txXfrm>
        <a:off x="275916" y="2731545"/>
        <a:ext cx="2065122" cy="388681"/>
      </dsp:txXfrm>
    </dsp:sp>
    <dsp:sp modelId="{F27BDBF8-F7AC-45E1-BADE-343E2B8533C9}">
      <dsp:nvSpPr>
        <dsp:cNvPr id="0" name=""/>
        <dsp:cNvSpPr/>
      </dsp:nvSpPr>
      <dsp:spPr>
        <a:xfrm>
          <a:off x="263824" y="3195837"/>
          <a:ext cx="2089306" cy="412865"/>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Electronic tagging and marketing of ex equipment</a:t>
          </a:r>
        </a:p>
      </dsp:txBody>
      <dsp:txXfrm>
        <a:off x="275916" y="3207929"/>
        <a:ext cx="2065122" cy="388681"/>
      </dsp:txXfrm>
    </dsp:sp>
    <dsp:sp modelId="{A6931440-9AC2-4224-BE76-613446EE8EE4}">
      <dsp:nvSpPr>
        <dsp:cNvPr id="0" name=""/>
        <dsp:cNvSpPr/>
      </dsp:nvSpPr>
      <dsp:spPr>
        <a:xfrm>
          <a:off x="263824" y="3672220"/>
          <a:ext cx="2089306" cy="412865"/>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Implementation of ex strategies</a:t>
          </a:r>
        </a:p>
      </dsp:txBody>
      <dsp:txXfrm>
        <a:off x="275916" y="3684312"/>
        <a:ext cx="2065122" cy="388681"/>
      </dsp:txXfrm>
    </dsp:sp>
    <dsp:sp modelId="{679B3472-46DF-42F0-B10C-A0EDF96DBCA0}">
      <dsp:nvSpPr>
        <dsp:cNvPr id="0" name=""/>
        <dsp:cNvSpPr/>
      </dsp:nvSpPr>
      <dsp:spPr>
        <a:xfrm>
          <a:off x="2810167" y="0"/>
          <a:ext cx="2611633" cy="4300312"/>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E&amp;I </a:t>
          </a:r>
          <a:br>
            <a:rPr lang="en-GB" sz="1800" kern="1200"/>
          </a:br>
          <a:r>
            <a:rPr lang="en-GB" sz="1800" kern="1200"/>
            <a:t>Installation and maintenance</a:t>
          </a:r>
        </a:p>
      </dsp:txBody>
      <dsp:txXfrm>
        <a:off x="2810167" y="0"/>
        <a:ext cx="2611633" cy="1290093"/>
      </dsp:txXfrm>
    </dsp:sp>
    <dsp:sp modelId="{8B75D34A-2E11-4AB8-8CB1-8A366B488C7D}">
      <dsp:nvSpPr>
        <dsp:cNvPr id="0" name=""/>
        <dsp:cNvSpPr/>
      </dsp:nvSpPr>
      <dsp:spPr>
        <a:xfrm>
          <a:off x="3071330" y="1290907"/>
          <a:ext cx="2089306" cy="497486"/>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E&amp;I modification scopes</a:t>
          </a:r>
        </a:p>
      </dsp:txBody>
      <dsp:txXfrm>
        <a:off x="3085901" y="1305478"/>
        <a:ext cx="2060164" cy="468344"/>
      </dsp:txXfrm>
    </dsp:sp>
    <dsp:sp modelId="{667B5BF4-150A-45B0-A9B6-FCAFA07C112C}">
      <dsp:nvSpPr>
        <dsp:cNvPr id="0" name=""/>
        <dsp:cNvSpPr/>
      </dsp:nvSpPr>
      <dsp:spPr>
        <a:xfrm>
          <a:off x="3071330" y="1864929"/>
          <a:ext cx="2089306" cy="497486"/>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E&amp;I installation scopes</a:t>
          </a:r>
        </a:p>
      </dsp:txBody>
      <dsp:txXfrm>
        <a:off x="3085901" y="1879500"/>
        <a:ext cx="2060164" cy="468344"/>
      </dsp:txXfrm>
    </dsp:sp>
    <dsp:sp modelId="{3A6C46FC-95C2-4873-9CFC-676A68531D52}">
      <dsp:nvSpPr>
        <dsp:cNvPr id="0" name=""/>
        <dsp:cNvSpPr/>
      </dsp:nvSpPr>
      <dsp:spPr>
        <a:xfrm>
          <a:off x="3071330" y="2438951"/>
          <a:ext cx="2089306" cy="497486"/>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Testing and inspection services</a:t>
          </a:r>
        </a:p>
      </dsp:txBody>
      <dsp:txXfrm>
        <a:off x="3085901" y="2453522"/>
        <a:ext cx="2060164" cy="468344"/>
      </dsp:txXfrm>
    </dsp:sp>
    <dsp:sp modelId="{4E0CCB3D-173F-446D-9A98-ED2EF44AAFF5}">
      <dsp:nvSpPr>
        <dsp:cNvPr id="0" name=""/>
        <dsp:cNvSpPr/>
      </dsp:nvSpPr>
      <dsp:spPr>
        <a:xfrm>
          <a:off x="3071330" y="3012974"/>
          <a:ext cx="2089306" cy="497486"/>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Shutdown maintenance personnel</a:t>
          </a:r>
        </a:p>
      </dsp:txBody>
      <dsp:txXfrm>
        <a:off x="3085901" y="3027545"/>
        <a:ext cx="2060164" cy="468344"/>
      </dsp:txXfrm>
    </dsp:sp>
    <dsp:sp modelId="{9787CB6E-7BF9-462B-A42C-4861C658E911}">
      <dsp:nvSpPr>
        <dsp:cNvPr id="0" name=""/>
        <dsp:cNvSpPr/>
      </dsp:nvSpPr>
      <dsp:spPr>
        <a:xfrm>
          <a:off x="3071330" y="3586996"/>
          <a:ext cx="2089306" cy="497486"/>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CAP437 lighting installations</a:t>
          </a:r>
        </a:p>
      </dsp:txBody>
      <dsp:txXfrm>
        <a:off x="3085901" y="3601567"/>
        <a:ext cx="2060164" cy="468344"/>
      </dsp:txXfrm>
    </dsp:sp>
    <dsp:sp modelId="{020A2737-6751-436D-BC9D-CFAAC7F59F01}">
      <dsp:nvSpPr>
        <dsp:cNvPr id="0" name=""/>
        <dsp:cNvSpPr/>
      </dsp:nvSpPr>
      <dsp:spPr>
        <a:xfrm>
          <a:off x="5617673" y="0"/>
          <a:ext cx="2611633" cy="4300312"/>
        </a:xfrm>
        <a:prstGeom prst="roundRect">
          <a:avLst>
            <a:gd name="adj" fmla="val 10000"/>
          </a:avLst>
        </a:prstGeom>
        <a:solidFill>
          <a:schemeClr val="accent6">
            <a:lumMod val="20000"/>
            <a:lumOff val="8000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Supply of hazardous area and industrial electrical equipment</a:t>
          </a:r>
        </a:p>
      </dsp:txBody>
      <dsp:txXfrm>
        <a:off x="5617673" y="0"/>
        <a:ext cx="2611633" cy="1290093"/>
      </dsp:txXfrm>
    </dsp:sp>
    <dsp:sp modelId="{8785A8B8-C6AA-4E98-AE66-00A0FE0EA941}">
      <dsp:nvSpPr>
        <dsp:cNvPr id="0" name=""/>
        <dsp:cNvSpPr/>
      </dsp:nvSpPr>
      <dsp:spPr>
        <a:xfrm>
          <a:off x="5878837" y="1290881"/>
          <a:ext cx="2089306" cy="30777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Fixed ex LED lighting</a:t>
          </a:r>
        </a:p>
      </dsp:txBody>
      <dsp:txXfrm>
        <a:off x="5887851" y="1299895"/>
        <a:ext cx="2071278" cy="289744"/>
      </dsp:txXfrm>
    </dsp:sp>
    <dsp:sp modelId="{D40261C4-6351-4A3D-8AEF-58B6AB8FA75E}">
      <dsp:nvSpPr>
        <dsp:cNvPr id="0" name=""/>
        <dsp:cNvSpPr/>
      </dsp:nvSpPr>
      <dsp:spPr>
        <a:xfrm>
          <a:off x="5878837" y="1646003"/>
          <a:ext cx="2089306" cy="30777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Temporary and portable ex LED lighting</a:t>
          </a:r>
        </a:p>
      </dsp:txBody>
      <dsp:txXfrm>
        <a:off x="5887851" y="1655017"/>
        <a:ext cx="2071278" cy="289744"/>
      </dsp:txXfrm>
    </dsp:sp>
    <dsp:sp modelId="{1DA9CD90-302B-4BCC-A557-8595EA5AE915}">
      <dsp:nvSpPr>
        <dsp:cNvPr id="0" name=""/>
        <dsp:cNvSpPr/>
      </dsp:nvSpPr>
      <dsp:spPr>
        <a:xfrm>
          <a:off x="5878837" y="2001125"/>
          <a:ext cx="2089306" cy="30777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Ex cable glands and thread conversion accessories</a:t>
          </a:r>
        </a:p>
      </dsp:txBody>
      <dsp:txXfrm>
        <a:off x="5887851" y="2010139"/>
        <a:ext cx="2071278" cy="289744"/>
      </dsp:txXfrm>
    </dsp:sp>
    <dsp:sp modelId="{B4601441-546D-48B2-A4CD-AE9D5FF629E1}">
      <dsp:nvSpPr>
        <dsp:cNvPr id="0" name=""/>
        <dsp:cNvSpPr/>
      </dsp:nvSpPr>
      <dsp:spPr>
        <a:xfrm>
          <a:off x="5878837" y="2356247"/>
          <a:ext cx="2089306" cy="30777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Ex junction boxes</a:t>
          </a:r>
        </a:p>
      </dsp:txBody>
      <dsp:txXfrm>
        <a:off x="5887851" y="2365261"/>
        <a:ext cx="2071278" cy="289744"/>
      </dsp:txXfrm>
    </dsp:sp>
    <dsp:sp modelId="{04A6009F-8C5B-4E4D-8006-30DF51E706B6}">
      <dsp:nvSpPr>
        <dsp:cNvPr id="0" name=""/>
        <dsp:cNvSpPr/>
      </dsp:nvSpPr>
      <dsp:spPr>
        <a:xfrm>
          <a:off x="5878837" y="2711369"/>
          <a:ext cx="2089306" cy="30777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Industrial enclosures</a:t>
          </a:r>
        </a:p>
      </dsp:txBody>
      <dsp:txXfrm>
        <a:off x="5887851" y="2720383"/>
        <a:ext cx="2071278" cy="289744"/>
      </dsp:txXfrm>
    </dsp:sp>
    <dsp:sp modelId="{E0DB91EC-7025-4131-90B5-E04F56DEE9E2}">
      <dsp:nvSpPr>
        <dsp:cNvPr id="0" name=""/>
        <dsp:cNvSpPr/>
      </dsp:nvSpPr>
      <dsp:spPr>
        <a:xfrm>
          <a:off x="5878837" y="3066492"/>
          <a:ext cx="2089306" cy="30777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Cable containment</a:t>
          </a:r>
        </a:p>
      </dsp:txBody>
      <dsp:txXfrm>
        <a:off x="5887851" y="3075506"/>
        <a:ext cx="2071278" cy="289744"/>
      </dsp:txXfrm>
    </dsp:sp>
    <dsp:sp modelId="{F78187F4-95C2-4F09-8568-4BA93A3E37B1}">
      <dsp:nvSpPr>
        <dsp:cNvPr id="0" name=""/>
        <dsp:cNvSpPr/>
      </dsp:nvSpPr>
      <dsp:spPr>
        <a:xfrm>
          <a:off x="5878837" y="3421614"/>
          <a:ext cx="2089306" cy="30777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Wiring accessories</a:t>
          </a:r>
        </a:p>
      </dsp:txBody>
      <dsp:txXfrm>
        <a:off x="5887851" y="3430628"/>
        <a:ext cx="2071278" cy="289744"/>
      </dsp:txXfrm>
    </dsp:sp>
    <dsp:sp modelId="{995FFBCD-1622-458A-95C3-263D2DB8E0B5}">
      <dsp:nvSpPr>
        <dsp:cNvPr id="0" name=""/>
        <dsp:cNvSpPr/>
      </dsp:nvSpPr>
      <dsp:spPr>
        <a:xfrm>
          <a:off x="5878837" y="3776736"/>
          <a:ext cx="2089306" cy="30777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Identification products</a:t>
          </a:r>
        </a:p>
      </dsp:txBody>
      <dsp:txXfrm>
        <a:off x="5887851" y="3785750"/>
        <a:ext cx="2071278" cy="289744"/>
      </dsp:txXfrm>
    </dsp:sp>
    <dsp:sp modelId="{70844019-6D3D-463D-9702-AEBF420ECB5F}">
      <dsp:nvSpPr>
        <dsp:cNvPr id="0" name=""/>
        <dsp:cNvSpPr/>
      </dsp:nvSpPr>
      <dsp:spPr>
        <a:xfrm>
          <a:off x="8425179" y="0"/>
          <a:ext cx="2611633" cy="4300312"/>
        </a:xfrm>
        <a:prstGeom prst="roundRect">
          <a:avLst>
            <a:gd name="adj" fmla="val 10000"/>
          </a:avLst>
        </a:prstGeom>
        <a:solidFill>
          <a:schemeClr val="accent5">
            <a:lumMod val="20000"/>
            <a:lumOff val="8000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Leading certified assembler of </a:t>
          </a:r>
          <a:r>
            <a:rPr lang="en-GB" sz="1800" b="0" i="0" kern="1200" dirty="0" err="1"/>
            <a:t>Weidmüller</a:t>
          </a:r>
          <a:r>
            <a:rPr lang="en-GB" sz="1800" b="0" i="0" kern="1200" dirty="0"/>
            <a:t> </a:t>
          </a:r>
          <a:r>
            <a:rPr lang="en-GB" sz="1800" kern="1200" dirty="0"/>
            <a:t>junction box enclosures in the UAE</a:t>
          </a:r>
        </a:p>
      </dsp:txBody>
      <dsp:txXfrm>
        <a:off x="8425179" y="0"/>
        <a:ext cx="2611633" cy="1290093"/>
      </dsp:txXfrm>
    </dsp:sp>
    <dsp:sp modelId="{7246AE87-87D0-4345-8351-3317F5B07B2F}">
      <dsp:nvSpPr>
        <dsp:cNvPr id="0" name=""/>
        <dsp:cNvSpPr/>
      </dsp:nvSpPr>
      <dsp:spPr>
        <a:xfrm>
          <a:off x="8686343" y="1291353"/>
          <a:ext cx="2089306" cy="129660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Authorised to assemble junction boxes under ATEX and IECEx certification for leading European manufacturer, </a:t>
          </a:r>
          <a:r>
            <a:rPr lang="en-GB" sz="1200" b="0" i="0" kern="1200" dirty="0" err="1"/>
            <a:t>Weidmüller</a:t>
          </a:r>
          <a:endParaRPr lang="en-GB" sz="1200" kern="1200" dirty="0"/>
        </a:p>
      </dsp:txBody>
      <dsp:txXfrm>
        <a:off x="8724319" y="1329329"/>
        <a:ext cx="2013354" cy="1220650"/>
      </dsp:txXfrm>
    </dsp:sp>
    <dsp:sp modelId="{6929E2BB-E93E-4C7D-B9B5-B9140EA7532D}">
      <dsp:nvSpPr>
        <dsp:cNvPr id="0" name=""/>
        <dsp:cNvSpPr/>
      </dsp:nvSpPr>
      <dsp:spPr>
        <a:xfrm>
          <a:off x="8686343" y="2787433"/>
          <a:ext cx="2089306" cy="1296602"/>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Assembly service includes: design, population, drilling and tapping</a:t>
          </a:r>
        </a:p>
      </dsp:txBody>
      <dsp:txXfrm>
        <a:off x="8724319" y="2825409"/>
        <a:ext cx="2013354" cy="12206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0D4F4-DC55-449A-AACF-618ECF034896}">
      <dsp:nvSpPr>
        <dsp:cNvPr id="0" name=""/>
        <dsp:cNvSpPr/>
      </dsp:nvSpPr>
      <dsp:spPr>
        <a:xfrm>
          <a:off x="0" y="0"/>
          <a:ext cx="11039475" cy="2122408"/>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493878-10B4-4328-A7E9-5273B715408A}">
      <dsp:nvSpPr>
        <dsp:cNvPr id="0" name=""/>
        <dsp:cNvSpPr/>
      </dsp:nvSpPr>
      <dsp:spPr>
        <a:xfrm>
          <a:off x="334731" y="282987"/>
          <a:ext cx="1920372" cy="1556432"/>
        </a:xfrm>
        <a:prstGeom prst="roundRect">
          <a:avLst>
            <a:gd name="adj" fmla="val 1000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77B83-B4E9-49A8-A4C6-2CA398274DD5}">
      <dsp:nvSpPr>
        <dsp:cNvPr id="0" name=""/>
        <dsp:cNvSpPr/>
      </dsp:nvSpPr>
      <dsp:spPr>
        <a:xfrm rot="10800000">
          <a:off x="334731" y="2122408"/>
          <a:ext cx="1920372" cy="2594054"/>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WESTHILL,</a:t>
          </a:r>
          <a:br>
            <a:rPr lang="en-GB" sz="1300" b="1" kern="1200">
              <a:solidFill>
                <a:schemeClr val="bg1"/>
              </a:solidFill>
            </a:rPr>
          </a:br>
          <a:r>
            <a:rPr lang="en-GB" sz="1300" b="1" kern="1200">
              <a:solidFill>
                <a:schemeClr val="bg1"/>
              </a:solidFill>
            </a:rPr>
            <a:t>ABERDEEN</a:t>
          </a:r>
          <a:br>
            <a:rPr lang="en-GB" sz="1300" b="1" kern="1200">
              <a:solidFill>
                <a:schemeClr val="bg1"/>
              </a:solidFill>
            </a:rPr>
          </a:br>
          <a:br>
            <a:rPr lang="en-GB" sz="1300" b="1" kern="1200">
              <a:solidFill>
                <a:schemeClr val="bg1"/>
              </a:solidFill>
            </a:rPr>
          </a:br>
          <a:r>
            <a:rPr lang="en-GB" sz="1300" b="0" kern="1200">
              <a:solidFill>
                <a:schemeClr val="bg1"/>
              </a:solidFill>
            </a:rPr>
            <a:t>Corporate Headquarters</a:t>
          </a:r>
          <a:endParaRPr lang="en-GB" sz="1300" b="1" kern="1200"/>
        </a:p>
        <a:p>
          <a:pPr marL="57150" lvl="1" indent="-57150" algn="l" defTabSz="444500">
            <a:lnSpc>
              <a:spcPct val="90000"/>
            </a:lnSpc>
            <a:spcBef>
              <a:spcPct val="0"/>
            </a:spcBef>
            <a:spcAft>
              <a:spcPct val="15000"/>
            </a:spcAft>
            <a:buNone/>
          </a:pPr>
          <a:r>
            <a:rPr lang="en-GB" sz="1000" b="0" kern="1200">
              <a:solidFill>
                <a:schemeClr val="bg1"/>
              </a:solidFill>
            </a:rPr>
            <a:t>Management team </a:t>
          </a:r>
          <a:endParaRPr lang="en-GB" sz="1000" b="1" kern="1200"/>
        </a:p>
      </dsp:txBody>
      <dsp:txXfrm rot="10800000">
        <a:off x="393789" y="2122408"/>
        <a:ext cx="1802256" cy="2534996"/>
      </dsp:txXfrm>
    </dsp:sp>
    <dsp:sp modelId="{C4FC4C62-B479-4959-B071-5B0A4CD88817}">
      <dsp:nvSpPr>
        <dsp:cNvPr id="0" name=""/>
        <dsp:cNvSpPr/>
      </dsp:nvSpPr>
      <dsp:spPr>
        <a:xfrm>
          <a:off x="2447141" y="282987"/>
          <a:ext cx="1920372" cy="1556432"/>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C9B2F5-BEB4-4B60-B1EA-DE07B0EABFCB}">
      <dsp:nvSpPr>
        <dsp:cNvPr id="0" name=""/>
        <dsp:cNvSpPr/>
      </dsp:nvSpPr>
      <dsp:spPr>
        <a:xfrm rot="10800000">
          <a:off x="2447141" y="2122408"/>
          <a:ext cx="1920372" cy="2594054"/>
        </a:xfrm>
        <a:prstGeom prst="round2SameRect">
          <a:avLst>
            <a:gd name="adj1" fmla="val 10500"/>
            <a:gd name="adj2" fmla="val 0"/>
          </a:avLst>
        </a:prstGeom>
        <a:solidFill>
          <a:schemeClr val="accent2">
            <a:hueOff val="-3085798"/>
            <a:satOff val="-2586"/>
            <a:lumOff val="-99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ARTEMIS HOUSE, </a:t>
          </a:r>
          <a:br>
            <a:rPr lang="en-GB" sz="1300" b="1" kern="1200">
              <a:solidFill>
                <a:schemeClr val="bg1"/>
              </a:solidFill>
            </a:rPr>
          </a:br>
          <a:r>
            <a:rPr lang="en-GB" sz="1300" b="1" kern="1200">
              <a:solidFill>
                <a:schemeClr val="bg1"/>
              </a:solidFill>
            </a:rPr>
            <a:t>GREAT YARMOUTH</a:t>
          </a:r>
          <a:br>
            <a:rPr lang="en-GB" sz="1300" b="1" kern="1200">
              <a:solidFill>
                <a:schemeClr val="bg1"/>
              </a:solidFill>
            </a:rPr>
          </a:br>
          <a:br>
            <a:rPr lang="en-GB" sz="1300" b="1" kern="1200">
              <a:solidFill>
                <a:schemeClr val="bg1"/>
              </a:solidFill>
            </a:rPr>
          </a:br>
          <a:r>
            <a:rPr lang="en-GB" sz="1300" b="0" kern="1200">
              <a:solidFill>
                <a:schemeClr val="bg1"/>
              </a:solidFill>
            </a:rPr>
            <a:t>Subsea Controls Centre of Excellence</a:t>
          </a:r>
          <a:br>
            <a:rPr lang="en-GB" sz="1300" b="0" kern="1200">
              <a:solidFill>
                <a:schemeClr val="bg1"/>
              </a:solidFill>
            </a:rPr>
          </a:br>
          <a:endParaRPr lang="en-GB" sz="1300" b="1" kern="1200"/>
        </a:p>
        <a:p>
          <a:pPr marL="57150" lvl="1" indent="-57150" algn="l" defTabSz="444500">
            <a:lnSpc>
              <a:spcPct val="90000"/>
            </a:lnSpc>
            <a:spcBef>
              <a:spcPct val="0"/>
            </a:spcBef>
            <a:spcAft>
              <a:spcPct val="15000"/>
            </a:spcAft>
            <a:buNone/>
          </a:pPr>
          <a:r>
            <a:rPr lang="en-GB" sz="1000" b="0" kern="1200">
              <a:solidFill>
                <a:schemeClr val="bg1"/>
              </a:solidFill>
            </a:rPr>
            <a:t>Office: 2,100 sqm </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Workshop: 3,900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External: 1,219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Clean rooms: 1 </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Crane: 20t (1)</a:t>
          </a:r>
          <a:endParaRPr lang="en-GB" sz="1000" b="0" kern="1200" dirty="0">
            <a:solidFill>
              <a:schemeClr val="bg1"/>
            </a:solidFill>
          </a:endParaRPr>
        </a:p>
      </dsp:txBody>
      <dsp:txXfrm rot="10800000">
        <a:off x="2506199" y="2122408"/>
        <a:ext cx="1802256" cy="2534996"/>
      </dsp:txXfrm>
    </dsp:sp>
    <dsp:sp modelId="{A46341C4-BE0D-41D2-80E0-9613C5C6A37D}">
      <dsp:nvSpPr>
        <dsp:cNvPr id="0" name=""/>
        <dsp:cNvSpPr/>
      </dsp:nvSpPr>
      <dsp:spPr>
        <a:xfrm>
          <a:off x="4559551" y="282987"/>
          <a:ext cx="1920372" cy="1556432"/>
        </a:xfrm>
        <a:prstGeom prst="roundRect">
          <a:avLst>
            <a:gd name="adj" fmla="val 1000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2E2A55-41B6-4266-A026-477A77DA8919}">
      <dsp:nvSpPr>
        <dsp:cNvPr id="0" name=""/>
        <dsp:cNvSpPr/>
      </dsp:nvSpPr>
      <dsp:spPr>
        <a:xfrm rot="10800000">
          <a:off x="4559551" y="2122408"/>
          <a:ext cx="1920372" cy="2594054"/>
        </a:xfrm>
        <a:prstGeom prst="round2SameRect">
          <a:avLst>
            <a:gd name="adj1" fmla="val 10500"/>
            <a:gd name="adj2" fmla="val 0"/>
          </a:avLst>
        </a:prstGeom>
        <a:solidFill>
          <a:schemeClr val="accent2">
            <a:hueOff val="-6171595"/>
            <a:satOff val="-5172"/>
            <a:lumOff val="-19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SKENE, </a:t>
          </a:r>
          <a:br>
            <a:rPr lang="en-GB" sz="1300" b="1" kern="1200">
              <a:solidFill>
                <a:schemeClr val="bg1"/>
              </a:solidFill>
            </a:rPr>
          </a:br>
          <a:r>
            <a:rPr lang="en-GB" sz="1300" b="1" kern="1200">
              <a:solidFill>
                <a:schemeClr val="bg1"/>
              </a:solidFill>
            </a:rPr>
            <a:t>ABERDEEN</a:t>
          </a:r>
          <a:br>
            <a:rPr lang="en-GB" sz="1300" b="1" kern="1200">
              <a:solidFill>
                <a:schemeClr val="bg1"/>
              </a:solidFill>
            </a:rPr>
          </a:br>
          <a:br>
            <a:rPr lang="en-GB" sz="1300" b="1" kern="1200">
              <a:solidFill>
                <a:schemeClr val="bg1"/>
              </a:solidFill>
            </a:rPr>
          </a:br>
          <a:r>
            <a:rPr lang="en-GB" sz="1300" b="0" kern="1200"/>
            <a:t>IWOCS Centre of Excellence</a:t>
          </a:r>
          <a:br>
            <a:rPr lang="en-GB" sz="1300" b="0" kern="1200"/>
          </a:br>
          <a:endParaRPr lang="en-GB" sz="1300" b="0" kern="1200"/>
        </a:p>
        <a:p>
          <a:pPr marL="57150" lvl="1" indent="-57150" algn="l" defTabSz="444500">
            <a:lnSpc>
              <a:spcPct val="90000"/>
            </a:lnSpc>
            <a:spcBef>
              <a:spcPct val="0"/>
            </a:spcBef>
            <a:spcAft>
              <a:spcPct val="15000"/>
            </a:spcAft>
            <a:buNone/>
          </a:pPr>
          <a:r>
            <a:rPr lang="en-GB" sz="1000" b="0" kern="1200">
              <a:solidFill>
                <a:schemeClr val="bg1"/>
              </a:solidFill>
            </a:rPr>
            <a:t>External test facility</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Workshop: 4,500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Yard: 6,600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150 tonne SIT area</a:t>
          </a:r>
          <a:endParaRPr lang="en-GB" sz="1000" b="0" kern="1200" dirty="0">
            <a:solidFill>
              <a:schemeClr val="bg1"/>
            </a:solidFill>
          </a:endParaRPr>
        </a:p>
      </dsp:txBody>
      <dsp:txXfrm rot="10800000">
        <a:off x="4618609" y="2122408"/>
        <a:ext cx="1802256" cy="2534996"/>
      </dsp:txXfrm>
    </dsp:sp>
    <dsp:sp modelId="{FDC547C8-3A8B-46D9-891A-6CE1A2EA7535}">
      <dsp:nvSpPr>
        <dsp:cNvPr id="0" name=""/>
        <dsp:cNvSpPr/>
      </dsp:nvSpPr>
      <dsp:spPr>
        <a:xfrm>
          <a:off x="6671961" y="282987"/>
          <a:ext cx="1920372" cy="1556432"/>
        </a:xfrm>
        <a:prstGeom prst="roundRect">
          <a:avLst>
            <a:gd name="adj" fmla="val 1000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3494B1-2BD6-4696-8FD1-AC037F32D147}">
      <dsp:nvSpPr>
        <dsp:cNvPr id="0" name=""/>
        <dsp:cNvSpPr/>
      </dsp:nvSpPr>
      <dsp:spPr>
        <a:xfrm rot="10800000">
          <a:off x="6671961" y="2122408"/>
          <a:ext cx="1920372" cy="2594054"/>
        </a:xfrm>
        <a:prstGeom prst="round2SameRect">
          <a:avLst>
            <a:gd name="adj1" fmla="val 10500"/>
            <a:gd name="adj2" fmla="val 0"/>
          </a:avLst>
        </a:prstGeom>
        <a:solidFill>
          <a:schemeClr val="accent2">
            <a:hueOff val="-9257392"/>
            <a:satOff val="-7758"/>
            <a:lumOff val="-29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t>GREENBANK, ABERDEEN</a:t>
          </a:r>
          <a:br>
            <a:rPr lang="en-GB" sz="1300" b="1" kern="1200"/>
          </a:br>
          <a:br>
            <a:rPr lang="en-GB" sz="1300" b="1" kern="1200"/>
          </a:br>
          <a:r>
            <a:rPr lang="en-GB" sz="1300" b="0" kern="1200">
              <a:solidFill>
                <a:schemeClr val="bg1"/>
              </a:solidFill>
            </a:rPr>
            <a:t>Sampling Centre of Excellence</a:t>
          </a:r>
          <a:br>
            <a:rPr lang="en-GB" sz="1300" b="0" kern="1200">
              <a:solidFill>
                <a:schemeClr val="bg1"/>
              </a:solidFill>
            </a:rPr>
          </a:br>
          <a:endParaRPr lang="en-GB" sz="1300" b="1" kern="1200"/>
        </a:p>
        <a:p>
          <a:pPr marL="57150" lvl="1" indent="-57150" algn="l" defTabSz="444500">
            <a:lnSpc>
              <a:spcPct val="90000"/>
            </a:lnSpc>
            <a:spcBef>
              <a:spcPct val="0"/>
            </a:spcBef>
            <a:spcAft>
              <a:spcPct val="15000"/>
            </a:spcAft>
            <a:buNone/>
          </a:pPr>
          <a:r>
            <a:rPr lang="en-GB" sz="1000" b="0" kern="1200">
              <a:solidFill>
                <a:schemeClr val="bg1"/>
              </a:solidFill>
            </a:rPr>
            <a:t>Warehouse:1,059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Test/Assembly: 800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Manufacturing: 691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Production: 1,194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Test Bay: 3 x 30,000psi</a:t>
          </a:r>
          <a:endParaRPr lang="en-GB" sz="1000" b="0" kern="1200" dirty="0">
            <a:solidFill>
              <a:schemeClr val="bg1"/>
            </a:solidFill>
          </a:endParaRPr>
        </a:p>
      </dsp:txBody>
      <dsp:txXfrm rot="10800000">
        <a:off x="6731019" y="2122408"/>
        <a:ext cx="1802256" cy="2534996"/>
      </dsp:txXfrm>
    </dsp:sp>
    <dsp:sp modelId="{73065D6B-5BC3-4AF3-8F58-EBCA38381B83}">
      <dsp:nvSpPr>
        <dsp:cNvPr id="0" name=""/>
        <dsp:cNvSpPr/>
      </dsp:nvSpPr>
      <dsp:spPr>
        <a:xfrm>
          <a:off x="8784371" y="282987"/>
          <a:ext cx="1920372" cy="1556432"/>
        </a:xfrm>
        <a:prstGeom prst="roundRect">
          <a:avLst>
            <a:gd name="adj" fmla="val 10000"/>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0ABB72-5431-45C6-B6CE-6FE35D9F47D3}">
      <dsp:nvSpPr>
        <dsp:cNvPr id="0" name=""/>
        <dsp:cNvSpPr/>
      </dsp:nvSpPr>
      <dsp:spPr>
        <a:xfrm rot="10800000">
          <a:off x="8784371" y="2122408"/>
          <a:ext cx="1920372" cy="2594054"/>
        </a:xfrm>
        <a:prstGeom prst="round2SameRect">
          <a:avLst>
            <a:gd name="adj1" fmla="val 10500"/>
            <a:gd name="adj2" fmla="val 0"/>
          </a:avLst>
        </a:prstGeom>
        <a:solidFill>
          <a:schemeClr val="accent2">
            <a:hueOff val="-12343190"/>
            <a:satOff val="-10344"/>
            <a:lumOff val="-3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CUMBERNAULD</a:t>
          </a:r>
          <a:br>
            <a:rPr lang="en-GB" sz="1300" b="1" kern="1200">
              <a:solidFill>
                <a:schemeClr val="bg1"/>
              </a:solidFill>
            </a:rPr>
          </a:br>
          <a:r>
            <a:rPr lang="en-GB" sz="1300" b="1" kern="1200">
              <a:solidFill>
                <a:schemeClr val="bg1"/>
              </a:solidFill>
            </a:rPr>
            <a:t>LANARKSHIRE</a:t>
          </a:r>
          <a:br>
            <a:rPr lang="en-GB" sz="1300" b="1" kern="1200">
              <a:solidFill>
                <a:schemeClr val="bg1"/>
              </a:solidFill>
            </a:rPr>
          </a:br>
          <a:br>
            <a:rPr lang="en-GB" sz="1300" b="1" kern="1200">
              <a:solidFill>
                <a:schemeClr val="bg1"/>
              </a:solidFill>
            </a:rPr>
          </a:br>
          <a:r>
            <a:rPr lang="en-GB" sz="1300" b="0" kern="1200">
              <a:solidFill>
                <a:schemeClr val="bg1"/>
              </a:solidFill>
            </a:rPr>
            <a:t>Measurement Centre of Excellence</a:t>
          </a:r>
          <a:br>
            <a:rPr lang="en-GB" sz="1300" b="0" kern="1200">
              <a:solidFill>
                <a:schemeClr val="bg1"/>
              </a:solidFill>
            </a:rPr>
          </a:br>
          <a:endParaRPr lang="en-GB" sz="1300" b="1"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Site: 800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Workshop: 186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Testing laboratory: 100 sqm</a:t>
          </a:r>
          <a:endParaRPr lang="en-GB" sz="1000" b="0" kern="1200" dirty="0">
            <a:solidFill>
              <a:schemeClr val="bg1"/>
            </a:solidFill>
          </a:endParaRPr>
        </a:p>
        <a:p>
          <a:pPr marL="57150" lvl="1" indent="-57150" algn="l" defTabSz="444500">
            <a:lnSpc>
              <a:spcPct val="90000"/>
            </a:lnSpc>
            <a:spcBef>
              <a:spcPct val="0"/>
            </a:spcBef>
            <a:spcAft>
              <a:spcPct val="15000"/>
            </a:spcAft>
            <a:buNone/>
          </a:pPr>
          <a:r>
            <a:rPr lang="en-GB" sz="1000" b="0" kern="1200">
              <a:solidFill>
                <a:schemeClr val="bg1"/>
              </a:solidFill>
            </a:rPr>
            <a:t>Office: 550 sqm</a:t>
          </a:r>
          <a:endParaRPr lang="en-GB" sz="1000" b="0" kern="1200" dirty="0">
            <a:solidFill>
              <a:schemeClr val="bg1"/>
            </a:solidFill>
          </a:endParaRPr>
        </a:p>
      </dsp:txBody>
      <dsp:txXfrm rot="10800000">
        <a:off x="8843429" y="2122408"/>
        <a:ext cx="1802256" cy="25349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0D4F4-DC55-449A-AACF-618ECF034896}">
      <dsp:nvSpPr>
        <dsp:cNvPr id="0" name=""/>
        <dsp:cNvSpPr/>
      </dsp:nvSpPr>
      <dsp:spPr>
        <a:xfrm>
          <a:off x="0" y="0"/>
          <a:ext cx="11039475" cy="2122408"/>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493878-10B4-4328-A7E9-5273B715408A}">
      <dsp:nvSpPr>
        <dsp:cNvPr id="0" name=""/>
        <dsp:cNvSpPr/>
      </dsp:nvSpPr>
      <dsp:spPr>
        <a:xfrm>
          <a:off x="334731" y="282987"/>
          <a:ext cx="1920372" cy="1556432"/>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77B83-B4E9-49A8-A4C6-2CA398274DD5}">
      <dsp:nvSpPr>
        <dsp:cNvPr id="0" name=""/>
        <dsp:cNvSpPr/>
      </dsp:nvSpPr>
      <dsp:spPr>
        <a:xfrm rot="10800000">
          <a:off x="334731" y="2122408"/>
          <a:ext cx="1920372" cy="2594054"/>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DUBAI</a:t>
          </a:r>
          <a:br>
            <a:rPr lang="en-GB" sz="1300" b="1" kern="1200">
              <a:solidFill>
                <a:schemeClr val="bg1"/>
              </a:solidFill>
            </a:rPr>
          </a:br>
          <a:r>
            <a:rPr lang="en-GB" sz="1300" b="1" kern="1200">
              <a:solidFill>
                <a:schemeClr val="bg1"/>
              </a:solidFill>
            </a:rPr>
            <a:t>UAE</a:t>
          </a:r>
        </a:p>
        <a:p>
          <a:pPr marL="0" lvl="0" indent="0" algn="l" defTabSz="577850">
            <a:lnSpc>
              <a:spcPct val="90000"/>
            </a:lnSpc>
            <a:spcBef>
              <a:spcPct val="0"/>
            </a:spcBef>
            <a:spcAft>
              <a:spcPct val="35000"/>
            </a:spcAft>
            <a:buNone/>
          </a:pPr>
          <a:r>
            <a:rPr lang="en-GB" sz="1300" b="0" kern="1200">
              <a:solidFill>
                <a:schemeClr val="bg1"/>
              </a:solidFill>
            </a:rPr>
            <a:t>Centre of Excellence for the Design and Manufacture of Topside Production Equipment</a:t>
          </a:r>
          <a:endParaRPr lang="en-GB" sz="1300" b="0" kern="1200"/>
        </a:p>
        <a:p>
          <a:pPr marL="57150" lvl="1" indent="-57150" algn="l" defTabSz="444500">
            <a:lnSpc>
              <a:spcPct val="90000"/>
            </a:lnSpc>
            <a:spcBef>
              <a:spcPct val="0"/>
            </a:spcBef>
            <a:spcAft>
              <a:spcPct val="15000"/>
            </a:spcAft>
            <a:buFont typeface="Arial" panose="020B0604020202020204" pitchFamily="34" charset="0"/>
            <a:buNone/>
          </a:pPr>
          <a:r>
            <a:rPr lang="en-GB" sz="1000" b="0" kern="1200">
              <a:solidFill>
                <a:schemeClr val="bg1"/>
              </a:solidFill>
            </a:rPr>
            <a:t>Assembly: 1,700 sqm</a:t>
          </a:r>
          <a:endParaRPr lang="en-GB" sz="1000" b="0" kern="1200"/>
        </a:p>
        <a:p>
          <a:pPr marL="57150" lvl="1" indent="-57150" algn="l" defTabSz="444500">
            <a:lnSpc>
              <a:spcPct val="90000"/>
            </a:lnSpc>
            <a:spcBef>
              <a:spcPct val="0"/>
            </a:spcBef>
            <a:spcAft>
              <a:spcPct val="15000"/>
            </a:spcAft>
            <a:buFont typeface="Arial" panose="020B0604020202020204" pitchFamily="34" charset="0"/>
            <a:buNone/>
          </a:pPr>
          <a:r>
            <a:rPr lang="en-GB" sz="1000" b="0" kern="1200">
              <a:solidFill>
                <a:schemeClr val="bg1"/>
              </a:solidFill>
            </a:rPr>
            <a:t>Test: 205 sqm</a:t>
          </a:r>
          <a:endParaRPr lang="en-GB" sz="1000" b="0" kern="1200"/>
        </a:p>
        <a:p>
          <a:pPr marL="57150" lvl="1" indent="-57150" algn="l" defTabSz="444500">
            <a:lnSpc>
              <a:spcPct val="90000"/>
            </a:lnSpc>
            <a:spcBef>
              <a:spcPct val="0"/>
            </a:spcBef>
            <a:spcAft>
              <a:spcPct val="15000"/>
            </a:spcAft>
            <a:buFont typeface="Arial" panose="020B0604020202020204" pitchFamily="34" charset="0"/>
            <a:buNone/>
          </a:pPr>
          <a:r>
            <a:rPr lang="en-GB" sz="1000" b="0" kern="1200">
              <a:solidFill>
                <a:schemeClr val="bg1"/>
              </a:solidFill>
            </a:rPr>
            <a:t>Fabrication: 1,600 sqm</a:t>
          </a:r>
          <a:endParaRPr lang="en-GB" sz="1000" b="0" kern="1200"/>
        </a:p>
        <a:p>
          <a:pPr marL="57150" lvl="1" indent="-57150" algn="l" defTabSz="444500">
            <a:lnSpc>
              <a:spcPct val="90000"/>
            </a:lnSpc>
            <a:spcBef>
              <a:spcPct val="0"/>
            </a:spcBef>
            <a:spcAft>
              <a:spcPct val="15000"/>
            </a:spcAft>
            <a:buFont typeface="Arial" panose="020B0604020202020204" pitchFamily="34" charset="0"/>
            <a:buNone/>
          </a:pPr>
          <a:r>
            <a:rPr lang="en-GB" sz="1000" b="0" kern="1200">
              <a:solidFill>
                <a:schemeClr val="bg1"/>
              </a:solidFill>
            </a:rPr>
            <a:t>Warehouse: 245 sqm</a:t>
          </a:r>
          <a:endParaRPr lang="en-GB" sz="1000" b="0" kern="1200"/>
        </a:p>
        <a:p>
          <a:pPr marL="57150" lvl="1" indent="-57150" algn="l" defTabSz="444500">
            <a:lnSpc>
              <a:spcPct val="90000"/>
            </a:lnSpc>
            <a:spcBef>
              <a:spcPct val="0"/>
            </a:spcBef>
            <a:spcAft>
              <a:spcPct val="15000"/>
            </a:spcAft>
            <a:buFont typeface="Arial" panose="020B0604020202020204" pitchFamily="34" charset="0"/>
            <a:buNone/>
          </a:pPr>
          <a:r>
            <a:rPr lang="en-GB" sz="1000" b="0" kern="1200">
              <a:solidFill>
                <a:schemeClr val="bg1"/>
              </a:solidFill>
            </a:rPr>
            <a:t>External yard: 750 sqm</a:t>
          </a:r>
          <a:endParaRPr lang="en-GB" sz="1000" b="0" kern="1200"/>
        </a:p>
        <a:p>
          <a:pPr marL="57150" lvl="1" indent="-57150" algn="l" defTabSz="444500">
            <a:lnSpc>
              <a:spcPct val="90000"/>
            </a:lnSpc>
            <a:spcBef>
              <a:spcPct val="0"/>
            </a:spcBef>
            <a:spcAft>
              <a:spcPct val="15000"/>
            </a:spcAft>
            <a:buFont typeface="Arial" panose="020B0604020202020204" pitchFamily="34" charset="0"/>
            <a:buNone/>
          </a:pPr>
          <a:r>
            <a:rPr lang="en-GB" sz="1000" b="0" kern="1200">
              <a:solidFill>
                <a:schemeClr val="bg1"/>
              </a:solidFill>
            </a:rPr>
            <a:t>Crane: 10 ton (1)</a:t>
          </a:r>
          <a:endParaRPr lang="en-GB" sz="600" b="0" kern="1200"/>
        </a:p>
      </dsp:txBody>
      <dsp:txXfrm rot="10800000">
        <a:off x="393789" y="2122408"/>
        <a:ext cx="1802256" cy="2534996"/>
      </dsp:txXfrm>
    </dsp:sp>
    <dsp:sp modelId="{4FC6A6EB-EE9A-48E8-B367-5FB663B6A6CA}">
      <dsp:nvSpPr>
        <dsp:cNvPr id="0" name=""/>
        <dsp:cNvSpPr/>
      </dsp:nvSpPr>
      <dsp:spPr>
        <a:xfrm>
          <a:off x="2447141" y="282987"/>
          <a:ext cx="1920372" cy="1556432"/>
        </a:xfrm>
        <a:prstGeom prst="roundRect">
          <a:avLst>
            <a:gd name="adj" fmla="val 1000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480675-771E-4888-9A3E-5AA6E3F8F854}">
      <dsp:nvSpPr>
        <dsp:cNvPr id="0" name=""/>
        <dsp:cNvSpPr/>
      </dsp:nvSpPr>
      <dsp:spPr>
        <a:xfrm rot="10800000">
          <a:off x="2447141" y="2122408"/>
          <a:ext cx="1920372" cy="2594054"/>
        </a:xfrm>
        <a:prstGeom prst="round2SameRect">
          <a:avLst>
            <a:gd name="adj1" fmla="val 10500"/>
            <a:gd name="adj2" fmla="val 0"/>
          </a:avLst>
        </a:prstGeom>
        <a:solidFill>
          <a:schemeClr val="accent2">
            <a:hueOff val="-3085798"/>
            <a:satOff val="-2586"/>
            <a:lumOff val="-99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Font typeface="Arial" panose="020B0604020202020204" pitchFamily="34" charset="0"/>
            <a:buNone/>
          </a:pPr>
          <a:r>
            <a:rPr lang="en-GB" sz="1300" b="1" kern="1200">
              <a:solidFill>
                <a:schemeClr val="bg1"/>
              </a:solidFill>
            </a:rPr>
            <a:t>ABU DHABI</a:t>
          </a:r>
          <a:br>
            <a:rPr lang="en-GB" sz="1300" b="1" kern="1200">
              <a:solidFill>
                <a:schemeClr val="bg1"/>
              </a:solidFill>
            </a:rPr>
          </a:br>
          <a:r>
            <a:rPr lang="en-GB" sz="1300" b="1" kern="1200">
              <a:solidFill>
                <a:schemeClr val="bg1"/>
              </a:solidFill>
            </a:rPr>
            <a:t>UAE</a:t>
          </a:r>
          <a:br>
            <a:rPr lang="en-GB" sz="1300" b="0" kern="1200">
              <a:solidFill>
                <a:schemeClr val="bg1"/>
              </a:solidFill>
            </a:rPr>
          </a:br>
          <a:r>
            <a:rPr lang="en-GB" sz="1300" b="0" kern="1200">
              <a:solidFill>
                <a:schemeClr val="bg1"/>
              </a:solidFill>
            </a:rPr>
            <a:t>Service Centre of Excellence for the Middle East and Africa</a:t>
          </a:r>
        </a:p>
        <a:p>
          <a:pPr marL="0" lvl="0" indent="0" algn="l" defTabSz="577850">
            <a:lnSpc>
              <a:spcPct val="90000"/>
            </a:lnSpc>
            <a:spcBef>
              <a:spcPct val="0"/>
            </a:spcBef>
            <a:spcAft>
              <a:spcPct val="35000"/>
            </a:spcAft>
            <a:buFont typeface="Arial" panose="020B0604020202020204" pitchFamily="34" charset="0"/>
            <a:buNone/>
          </a:pPr>
          <a:r>
            <a:rPr lang="en-GB" sz="1000" b="0" kern="1200">
              <a:solidFill>
                <a:schemeClr val="bg1"/>
              </a:solidFill>
            </a:rPr>
            <a:t>Site: 2,850 sqm</a:t>
          </a:r>
        </a:p>
        <a:p>
          <a:pPr marL="0" lvl="0" indent="0" algn="l" defTabSz="577850">
            <a:lnSpc>
              <a:spcPct val="90000"/>
            </a:lnSpc>
            <a:spcBef>
              <a:spcPct val="0"/>
            </a:spcBef>
            <a:spcAft>
              <a:spcPct val="35000"/>
            </a:spcAft>
            <a:buFont typeface="Arial" panose="020B0604020202020204" pitchFamily="34" charset="0"/>
            <a:buNone/>
          </a:pPr>
          <a:r>
            <a:rPr lang="en-GB" sz="1000" b="0" kern="1200">
              <a:solidFill>
                <a:schemeClr val="bg1"/>
              </a:solidFill>
            </a:rPr>
            <a:t>Service workshop: 1,050 sqm</a:t>
          </a:r>
        </a:p>
        <a:p>
          <a:pPr marL="0" lvl="0" indent="0" algn="l" defTabSz="577850">
            <a:lnSpc>
              <a:spcPct val="90000"/>
            </a:lnSpc>
            <a:spcBef>
              <a:spcPct val="0"/>
            </a:spcBef>
            <a:spcAft>
              <a:spcPct val="35000"/>
            </a:spcAft>
            <a:buFont typeface="Arial" panose="020B0604020202020204" pitchFamily="34" charset="0"/>
            <a:buNone/>
          </a:pPr>
          <a:r>
            <a:rPr lang="en-GB" sz="1000" b="0" kern="1200">
              <a:solidFill>
                <a:schemeClr val="bg1"/>
              </a:solidFill>
            </a:rPr>
            <a:t>Office: 800 spm</a:t>
          </a:r>
          <a:endParaRPr lang="en-GB" sz="1000" b="0" kern="1200"/>
        </a:p>
      </dsp:txBody>
      <dsp:txXfrm rot="10800000">
        <a:off x="2506199" y="2122408"/>
        <a:ext cx="1802256" cy="2534996"/>
      </dsp:txXfrm>
    </dsp:sp>
    <dsp:sp modelId="{A46341C4-BE0D-41D2-80E0-9613C5C6A37D}">
      <dsp:nvSpPr>
        <dsp:cNvPr id="0" name=""/>
        <dsp:cNvSpPr/>
      </dsp:nvSpPr>
      <dsp:spPr>
        <a:xfrm>
          <a:off x="4559551" y="282987"/>
          <a:ext cx="1920372" cy="1556432"/>
        </a:xfrm>
        <a:prstGeom prst="roundRect">
          <a:avLst>
            <a:gd name="adj" fmla="val 1000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2E2A55-41B6-4266-A026-477A77DA8919}">
      <dsp:nvSpPr>
        <dsp:cNvPr id="0" name=""/>
        <dsp:cNvSpPr/>
      </dsp:nvSpPr>
      <dsp:spPr>
        <a:xfrm rot="10800000">
          <a:off x="4559551" y="2122408"/>
          <a:ext cx="1920372" cy="2594054"/>
        </a:xfrm>
        <a:prstGeom prst="round2SameRect">
          <a:avLst>
            <a:gd name="adj1" fmla="val 10500"/>
            <a:gd name="adj2" fmla="val 0"/>
          </a:avLst>
        </a:prstGeom>
        <a:solidFill>
          <a:schemeClr val="accent2">
            <a:hueOff val="-6171595"/>
            <a:satOff val="-5172"/>
            <a:lumOff val="-19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DAMMAM</a:t>
          </a:r>
          <a:br>
            <a:rPr lang="en-GB" sz="1300" b="1" kern="1200">
              <a:solidFill>
                <a:schemeClr val="bg1"/>
              </a:solidFill>
            </a:rPr>
          </a:br>
          <a:r>
            <a:rPr lang="en-GB" sz="1300" b="1" kern="1200">
              <a:solidFill>
                <a:schemeClr val="bg1"/>
              </a:solidFill>
            </a:rPr>
            <a:t>ARABIA SAUDIA</a:t>
          </a:r>
        </a:p>
        <a:p>
          <a:pPr marL="0" lvl="0" indent="0" algn="l" defTabSz="577850">
            <a:lnSpc>
              <a:spcPct val="90000"/>
            </a:lnSpc>
            <a:spcBef>
              <a:spcPct val="0"/>
            </a:spcBef>
            <a:spcAft>
              <a:spcPct val="35000"/>
            </a:spcAft>
            <a:buNone/>
          </a:pPr>
          <a:r>
            <a:rPr lang="en-GB" sz="1300" b="0" kern="1200">
              <a:solidFill>
                <a:schemeClr val="bg1"/>
              </a:solidFill>
            </a:rPr>
            <a:t>Controls Technology Supply and Service Centre</a:t>
          </a:r>
        </a:p>
        <a:p>
          <a:pPr marL="0" lvl="0" indent="0" algn="l" defTabSz="577850">
            <a:lnSpc>
              <a:spcPct val="90000"/>
            </a:lnSpc>
            <a:spcBef>
              <a:spcPct val="0"/>
            </a:spcBef>
            <a:spcAft>
              <a:spcPct val="35000"/>
            </a:spcAft>
            <a:buNone/>
          </a:pPr>
          <a:r>
            <a:rPr lang="en-GB" sz="1000" b="0" kern="1200">
              <a:solidFill>
                <a:schemeClr val="bg1"/>
              </a:solidFill>
            </a:rPr>
            <a:t>Office: 150 sqm</a:t>
          </a:r>
        </a:p>
        <a:p>
          <a:pPr marL="0" lvl="0" indent="0" algn="l" defTabSz="577850">
            <a:lnSpc>
              <a:spcPct val="90000"/>
            </a:lnSpc>
            <a:spcBef>
              <a:spcPct val="0"/>
            </a:spcBef>
            <a:spcAft>
              <a:spcPct val="35000"/>
            </a:spcAft>
            <a:buNone/>
          </a:pPr>
          <a:r>
            <a:rPr lang="en-GB" sz="1000" b="0" kern="1200">
              <a:solidFill>
                <a:schemeClr val="bg1"/>
              </a:solidFill>
            </a:rPr>
            <a:t>Warehouse: 800 sqm</a:t>
          </a:r>
        </a:p>
        <a:p>
          <a:pPr marL="0" lvl="0" indent="0" algn="l" defTabSz="577850">
            <a:lnSpc>
              <a:spcPct val="90000"/>
            </a:lnSpc>
            <a:spcBef>
              <a:spcPct val="0"/>
            </a:spcBef>
            <a:spcAft>
              <a:spcPct val="35000"/>
            </a:spcAft>
            <a:buNone/>
          </a:pPr>
          <a:r>
            <a:rPr lang="en-GB" sz="1000" b="0" kern="1200">
              <a:solidFill>
                <a:schemeClr val="bg1"/>
              </a:solidFill>
            </a:rPr>
            <a:t>Assembly: 800 sqm</a:t>
          </a:r>
        </a:p>
        <a:p>
          <a:pPr marL="0" lvl="0" indent="0" algn="l" defTabSz="577850">
            <a:lnSpc>
              <a:spcPct val="90000"/>
            </a:lnSpc>
            <a:spcBef>
              <a:spcPct val="0"/>
            </a:spcBef>
            <a:spcAft>
              <a:spcPct val="35000"/>
            </a:spcAft>
            <a:buNone/>
          </a:pPr>
          <a:r>
            <a:rPr lang="en-GB" sz="1000" b="0" kern="1200">
              <a:solidFill>
                <a:schemeClr val="bg1"/>
              </a:solidFill>
            </a:rPr>
            <a:t>External yard: 1,00 sqm</a:t>
          </a:r>
        </a:p>
      </dsp:txBody>
      <dsp:txXfrm rot="10800000">
        <a:off x="4618609" y="2122408"/>
        <a:ext cx="1802256" cy="2534996"/>
      </dsp:txXfrm>
    </dsp:sp>
    <dsp:sp modelId="{099B8A10-D998-44C5-AEE6-811630051E0A}">
      <dsp:nvSpPr>
        <dsp:cNvPr id="0" name=""/>
        <dsp:cNvSpPr/>
      </dsp:nvSpPr>
      <dsp:spPr>
        <a:xfrm>
          <a:off x="6671961" y="282987"/>
          <a:ext cx="1920372" cy="1556432"/>
        </a:xfrm>
        <a:prstGeom prst="roundRect">
          <a:avLst>
            <a:gd name="adj" fmla="val 10000"/>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A8F547-2269-4C3C-8A1C-079B0E69561F}">
      <dsp:nvSpPr>
        <dsp:cNvPr id="0" name=""/>
        <dsp:cNvSpPr/>
      </dsp:nvSpPr>
      <dsp:spPr>
        <a:xfrm rot="10800000">
          <a:off x="6671961" y="2122408"/>
          <a:ext cx="1920372" cy="2594054"/>
        </a:xfrm>
        <a:prstGeom prst="round2SameRect">
          <a:avLst>
            <a:gd name="adj1" fmla="val 10500"/>
            <a:gd name="adj2" fmla="val 0"/>
          </a:avLst>
        </a:prstGeom>
        <a:solidFill>
          <a:schemeClr val="accent2">
            <a:hueOff val="-9257392"/>
            <a:satOff val="-7758"/>
            <a:lumOff val="-29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DOHA</a:t>
          </a:r>
          <a:br>
            <a:rPr lang="en-GB" sz="1300" b="1" kern="1200">
              <a:solidFill>
                <a:schemeClr val="bg1"/>
              </a:solidFill>
            </a:rPr>
          </a:br>
          <a:r>
            <a:rPr lang="en-GB" sz="1300" b="1" kern="1200">
              <a:solidFill>
                <a:schemeClr val="bg1"/>
              </a:solidFill>
            </a:rPr>
            <a:t>QATAR</a:t>
          </a:r>
        </a:p>
        <a:p>
          <a:pPr marL="0" lvl="0" indent="0" algn="l" defTabSz="577850">
            <a:lnSpc>
              <a:spcPct val="90000"/>
            </a:lnSpc>
            <a:spcBef>
              <a:spcPct val="0"/>
            </a:spcBef>
            <a:spcAft>
              <a:spcPct val="35000"/>
            </a:spcAft>
            <a:buNone/>
          </a:pPr>
          <a:r>
            <a:rPr lang="en-GB" sz="1300" b="0" kern="1200">
              <a:solidFill>
                <a:schemeClr val="bg1"/>
              </a:solidFill>
            </a:rPr>
            <a:t>Controls Technology Supply and Service Centre</a:t>
          </a:r>
        </a:p>
        <a:p>
          <a:pPr marL="0" lvl="0" indent="0" algn="l" defTabSz="577850">
            <a:lnSpc>
              <a:spcPct val="90000"/>
            </a:lnSpc>
            <a:spcBef>
              <a:spcPct val="0"/>
            </a:spcBef>
            <a:spcAft>
              <a:spcPct val="35000"/>
            </a:spcAft>
            <a:buNone/>
          </a:pPr>
          <a:r>
            <a:rPr lang="en-GB" sz="1000" b="0" kern="1200">
              <a:solidFill>
                <a:schemeClr val="bg1"/>
              </a:solidFill>
            </a:rPr>
            <a:t>Internal: 2,000 sqm</a:t>
          </a:r>
        </a:p>
        <a:p>
          <a:pPr marL="0" lvl="0" indent="0" algn="l" defTabSz="577850">
            <a:lnSpc>
              <a:spcPct val="90000"/>
            </a:lnSpc>
            <a:spcBef>
              <a:spcPct val="0"/>
            </a:spcBef>
            <a:spcAft>
              <a:spcPct val="35000"/>
            </a:spcAft>
            <a:buNone/>
          </a:pPr>
          <a:r>
            <a:rPr lang="en-GB" sz="1000" b="0" kern="1200">
              <a:solidFill>
                <a:schemeClr val="bg1"/>
              </a:solidFill>
            </a:rPr>
            <a:t>External: 300 sqm</a:t>
          </a:r>
        </a:p>
        <a:p>
          <a:pPr marL="0" lvl="0" indent="0" algn="l" defTabSz="577850">
            <a:lnSpc>
              <a:spcPct val="90000"/>
            </a:lnSpc>
            <a:spcBef>
              <a:spcPct val="0"/>
            </a:spcBef>
            <a:spcAft>
              <a:spcPct val="35000"/>
            </a:spcAft>
            <a:buNone/>
          </a:pPr>
          <a:endParaRPr lang="en-GB" sz="1400" b="0" kern="1200" dirty="0">
            <a:solidFill>
              <a:schemeClr val="bg1"/>
            </a:solidFill>
          </a:endParaRPr>
        </a:p>
      </dsp:txBody>
      <dsp:txXfrm rot="10800000">
        <a:off x="6731019" y="2122408"/>
        <a:ext cx="1802256" cy="2534996"/>
      </dsp:txXfrm>
    </dsp:sp>
    <dsp:sp modelId="{73065D6B-5BC3-4AF3-8F58-EBCA38381B83}">
      <dsp:nvSpPr>
        <dsp:cNvPr id="0" name=""/>
        <dsp:cNvSpPr/>
      </dsp:nvSpPr>
      <dsp:spPr>
        <a:xfrm>
          <a:off x="8784371" y="282987"/>
          <a:ext cx="1920372" cy="1556432"/>
        </a:xfrm>
        <a:prstGeom prst="roundRect">
          <a:avLst>
            <a:gd name="adj" fmla="val 10000"/>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0ABB72-5431-45C6-B6CE-6FE35D9F47D3}">
      <dsp:nvSpPr>
        <dsp:cNvPr id="0" name=""/>
        <dsp:cNvSpPr/>
      </dsp:nvSpPr>
      <dsp:spPr>
        <a:xfrm rot="10800000">
          <a:off x="8784371" y="2122408"/>
          <a:ext cx="1920372" cy="2594054"/>
        </a:xfrm>
        <a:prstGeom prst="round2SameRect">
          <a:avLst>
            <a:gd name="adj1" fmla="val 10500"/>
            <a:gd name="adj2" fmla="val 0"/>
          </a:avLst>
        </a:prstGeom>
        <a:solidFill>
          <a:schemeClr val="accent2">
            <a:hueOff val="-12343190"/>
            <a:satOff val="-10344"/>
            <a:lumOff val="-3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l" defTabSz="577850">
            <a:lnSpc>
              <a:spcPct val="90000"/>
            </a:lnSpc>
            <a:spcBef>
              <a:spcPct val="0"/>
            </a:spcBef>
            <a:spcAft>
              <a:spcPct val="35000"/>
            </a:spcAft>
            <a:buNone/>
          </a:pPr>
          <a:r>
            <a:rPr lang="en-GB" sz="1300" b="1" kern="1200">
              <a:solidFill>
                <a:schemeClr val="bg1"/>
              </a:solidFill>
            </a:rPr>
            <a:t>CHENNAI</a:t>
          </a:r>
          <a:br>
            <a:rPr lang="en-GB" sz="1300" b="1" kern="1200">
              <a:solidFill>
                <a:schemeClr val="bg1"/>
              </a:solidFill>
            </a:rPr>
          </a:br>
          <a:r>
            <a:rPr lang="en-GB" sz="1300" b="1" kern="1200">
              <a:solidFill>
                <a:schemeClr val="bg1"/>
              </a:solidFill>
            </a:rPr>
            <a:t>INDIA</a:t>
          </a:r>
        </a:p>
        <a:p>
          <a:pPr marL="0" lvl="0" indent="0" algn="l" defTabSz="577850">
            <a:lnSpc>
              <a:spcPct val="90000"/>
            </a:lnSpc>
            <a:spcBef>
              <a:spcPct val="0"/>
            </a:spcBef>
            <a:spcAft>
              <a:spcPct val="35000"/>
            </a:spcAft>
            <a:buNone/>
          </a:pPr>
          <a:r>
            <a:rPr lang="en-GB" sz="1300" b="0" kern="1200">
              <a:solidFill>
                <a:schemeClr val="bg1"/>
              </a:solidFill>
            </a:rPr>
            <a:t>Global Engineering Centre of Excellence</a:t>
          </a:r>
        </a:p>
        <a:p>
          <a:pPr marL="0" lvl="0" indent="0" algn="l" defTabSz="577850">
            <a:lnSpc>
              <a:spcPct val="90000"/>
            </a:lnSpc>
            <a:spcBef>
              <a:spcPct val="0"/>
            </a:spcBef>
            <a:spcAft>
              <a:spcPct val="35000"/>
            </a:spcAft>
            <a:buNone/>
          </a:pPr>
          <a:endParaRPr lang="en-GB" sz="1400" b="0" kern="1200">
            <a:solidFill>
              <a:schemeClr val="bg1"/>
            </a:solidFill>
          </a:endParaRPr>
        </a:p>
        <a:p>
          <a:pPr marL="0" lvl="0" indent="0" algn="l" defTabSz="577850">
            <a:lnSpc>
              <a:spcPct val="90000"/>
            </a:lnSpc>
            <a:spcBef>
              <a:spcPct val="0"/>
            </a:spcBef>
            <a:spcAft>
              <a:spcPct val="35000"/>
            </a:spcAft>
            <a:buNone/>
          </a:pPr>
          <a:endParaRPr lang="en-GB" sz="1400" b="0" kern="1200">
            <a:solidFill>
              <a:schemeClr val="bg1"/>
            </a:solidFill>
          </a:endParaRPr>
        </a:p>
        <a:p>
          <a:pPr marL="0" lvl="0" indent="0" algn="l" defTabSz="577850">
            <a:lnSpc>
              <a:spcPct val="90000"/>
            </a:lnSpc>
            <a:spcBef>
              <a:spcPct val="0"/>
            </a:spcBef>
            <a:spcAft>
              <a:spcPct val="35000"/>
            </a:spcAft>
            <a:buNone/>
          </a:pPr>
          <a:endParaRPr lang="en-GB" sz="1400" b="0" kern="1200">
            <a:solidFill>
              <a:schemeClr val="bg1"/>
            </a:solidFill>
          </a:endParaRPr>
        </a:p>
        <a:p>
          <a:pPr marL="0" lvl="0" indent="0" algn="l" defTabSz="577850">
            <a:lnSpc>
              <a:spcPct val="90000"/>
            </a:lnSpc>
            <a:spcBef>
              <a:spcPct val="0"/>
            </a:spcBef>
            <a:spcAft>
              <a:spcPct val="35000"/>
            </a:spcAft>
            <a:buNone/>
          </a:pPr>
          <a:endParaRPr lang="en-GB" sz="1400" b="0" kern="1200" dirty="0">
            <a:solidFill>
              <a:schemeClr val="bg1"/>
            </a:solidFill>
          </a:endParaRPr>
        </a:p>
      </dsp:txBody>
      <dsp:txXfrm rot="10800000">
        <a:off x="8843429" y="2122408"/>
        <a:ext cx="1802256" cy="2534996"/>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0.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5C20707-80AA-47E6-BE45-969A7F9189F6}" type="datetimeFigureOut">
              <a:rPr lang="en-GB" smtClean="0"/>
              <a:pPr/>
              <a:t>24/02/2025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B50DDA0-B43E-4C63-B3A0-EE29D5CBCF04}" type="slidenum">
              <a:rPr lang="en-GB" smtClean="0"/>
              <a:pPr/>
              <a:t>‹#›</a:t>
            </a:fld>
            <a:endParaRPr lang="en-GB"/>
          </a:p>
        </p:txBody>
      </p:sp>
    </p:spTree>
    <p:extLst>
      <p:ext uri="{BB962C8B-B14F-4D97-AF65-F5344CB8AC3E}">
        <p14:creationId xmlns:p14="http://schemas.microsoft.com/office/powerpoint/2010/main" val="3357514251"/>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21T11:33:19.63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0,'1587'0,"-1560"0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4:59.64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5.343"/>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5.59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0,'3'0,"2"2,3 0,1 1,0 3,1-1,-1-1,0-1</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5.71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5.87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6.02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6.18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6.34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6.51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6.69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6.86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4:59.801"/>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7.02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1,'0'1,"2"1,2 2,3 1,1 2,-2-1</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7.19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7.34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7.51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0,'2'0,"0"2,1 0,1 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7.68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1,'0'1,"0"3,0 0</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7.82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8.003"/>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0,'0'2,"2"1,2 1,0 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8.15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0,'0'3,"0"1</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8.323"/>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8.47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4:59.96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8.70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1,'0'0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8.96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9.15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1,'0'0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9.31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20 20,'-2'-2,"0"-1,-3-1,-1-1,1 0</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9.49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9.81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55 7,'-1'0,"-3"0,-2 0,-1 0,-1 0,1-1,0-1,-1 0,2 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9.98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0.23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0,'1'0,"1"0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0.41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0.581"/>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0.11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0.72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0,'2'0,"0"2,0 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1.04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0,'2'0,"1"2,3 0,0 2,0-1,-1 0</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1.20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1,'0'0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1.37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0,'2'0,"0"2,2 0,1 3,2 2,-1 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1.55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1.73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1,'0'1,"0"1</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1.89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1,'0'1,"2"1,0 2,0-1</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2.23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0,'2'0,"0"2,0 1,1 1,0 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2.423"/>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2.67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4 1,'-1'0,"-1"0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0.29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32.96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5 6,'0'-1,"-2"-1,0 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6:13.20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0.50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6 0,'0'2,"0"3,-1 1,-1 1,0-1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1.20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234 0,'-1'2,"-3"2,0 1,-1 1,-1 0,-2 1,0 1,-1 0,0-1,0-1,1-1,1-1,1 0,1 0,0 1,0-1,0 0,-3 2,-2 2,-2 1,-3 0,-2 2,2 0,0-1,0 0,2-2,3-2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1.55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0,'1'0,"3"0,0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1.72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0,'1'0,"3"2,0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1.91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0,'2'0,"0"0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21T11:33:20.33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945 0,'-428'17,"5"-6,353-12,47 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2.06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17,'1'-1,"3"-1,0-2,0-1,-2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2.247"/>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2.39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2.547"/>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2.72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2.89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3.06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3.23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3.453"/>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4,'1'0,"1"-1,0-2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3.64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21T11:33:21.122"/>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3.791"/>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4.127"/>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1,'0'0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4.65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18 1,'-2'0,"0"1,0 3,-1 0,0 1,0 1,1 1,1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4.87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1,'0'0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5.03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5.18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1,'0'0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5.36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5.51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5.71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11 0,'-1'2,"-1"2,-2 0,1-1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5.87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21T11:33:21.48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0 0</inkml:trace>
  <inkml:trace contextRef="#ctx0" brushRef="#br0" timeOffset="1">0 0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6.03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10 1,'0'1,"-2"3,-1 2,-1-1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6.39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17 0,'-2'0,"-1"2,-3 0,1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6.891"/>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44 0,'-2'0,"-2"2,-1 0,-2 0,-2-1,0 1,2-2</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7.10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7.36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4 0,'-1'0,"-1"0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7.50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7.64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7.99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60 1,'-2'0,"-3"0,-2 1,-4 3,-1 0,0-1,2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08.17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0.19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0,'1'2,"3"0,1 1,2 3,2-1,-2 0,0 0,1 1,0-1,0 0,-1 1,0-1,0-1,0-1,0 0,-1 0,1-1,-1 1,0 0,0 0,0 0,0 0,-1 1,0 0,1-1,-1 1,1 0,0-2,0 2,0-1,-1-1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21T11:33:21.823"/>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0,'4'0,"2"0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0.42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0.573"/>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0.75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1.03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1.19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1.36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1.52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1.67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1.831"/>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1.987"/>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1:33:26.904"/>
    </inkml:context>
    <inkml:brush xml:id="br0">
      <inkml:brushProperty name="width" value="0.35" units="cm"/>
      <inkml:brushProperty name="height" value="0.35" units="cm"/>
      <inkml:brushProperty name="color" value="#FFFFFF"/>
    </inkml:brush>
  </inkml:definitions>
  <inkml:trace contextRef="#ctx0" brushRef="#br0">599 1 24575,'-54'-1'0,"-108"6"0,144-3 0,0 0 0,0 2 0,1 0 0,-1 2 0,1 0 0,-31 15 0,3 2 0,24-13 0,0 1 0,1 1 0,-34 26 0,48-32 0,0 0 0,0 0 0,0 1 0,1-1 0,0 1 0,1 0 0,0 0 0,0 1 0,0 0 0,1-1 0,0 1 0,0 0 0,1 1 0,-2 11 0,3-13 0,0 0 0,1 1 0,0-1 0,0 0 0,0 0 0,1 0 0,0 0 0,1 1 0,-1-1 0,1-1 0,1 1 0,-1 0 0,1 0 0,0-1 0,1 0 0,0 1 0,0-1 0,0-1 0,1 1 0,-1-1 0,1 1 0,1-1 0,-1-1 0,1 1 0,-1-1 0,1 0 0,1 0 0,-1-1 0,0 0 0,1 0 0,0 0 0,0-1 0,0 0 0,11 2 0,11 0-314,-1-1 0,44-2-1,-64-1-107</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2.34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2.49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2.66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2.81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2.97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3.117"/>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3.28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3.44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3.60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3.79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1:33:30.733"/>
    </inkml:context>
    <inkml:brush xml:id="br0">
      <inkml:brushProperty name="width" value="0.35" units="cm"/>
      <inkml:brushProperty name="height" value="0.35" units="cm"/>
      <inkml:brushProperty name="color" value="#FFFFFF"/>
    </inkml:brush>
  </inkml:definitions>
  <inkml:trace contextRef="#ctx0" brushRef="#br0">75 328 24575,'14'-5'0,"1"0"0,-1 1 0,1 1 0,0 0 0,-1 1 0,26-1 0,5-1 0,609-46 0,-437 50 0,43-2 0,-233-2 0,1-2 0,-1 0 0,-1-2 0,1-1 0,26-12 0,28-10 0,-72 28 0,0 0 0,0 0 0,0-1 0,0 0 0,-1-1 0,1 0 0,-1 0 0,-1-1 0,1 0 0,-1 0 0,12-14 0,-18 20 0,-1-1 0,1 0 0,-1 1 0,1-1 0,-1 1 0,0-1 0,1 0 0,-1 1 0,0-1 0,0 0 0,1 0 0,-1 1 0,0-1 0,0 0 0,0 1 0,0-1 0,0 0 0,0 0 0,0 1 0,0-1 0,0 0 0,0 1 0,-1-1 0,1 0 0,0 0 0,0 1 0,-1-1 0,1 0 0,-1 0 0,-22-10 0,-35 6 0,54 5 0,-3 0 0,-260-14 0,51-14 0,150 21 0,-1 2 0,-99 6 0,58 1 0,68 1 0,0 1 0,0 2 0,0 2 0,-64 22 0,30-9 0,32-10 0,21-7 0,0 1 0,1 2 0,0 0 0,-20 10 0,34-13 0,0-1 0,0 1 0,0 0 0,1 0 0,0 1 0,0 0 0,0 0 0,1 0 0,-1 0 0,1 1 0,1 0 0,-1-1 0,1 2 0,0-1 0,0 0 0,-4 13 0,2 3 0,1 0 0,0 0 0,2 0 0,0 0 0,2 1 0,2 28 0,-1-47 0,0 0 0,0-1 0,0 1 0,0 0 0,1 0 0,0-1 0,-1 1 0,1-1 0,1 0 0,-1 1 0,0-1 0,1 0 0,-1 0 0,1-1 0,0 1 0,0 0 0,0-1 0,1 0 0,-1 0 0,0 0 0,1 0 0,-1 0 0,1-1 0,0 1 0,0-1 0,-1 0 0,1 0 0,5 0 0,13 3 0,0-1 0,1-2 0,37 0 0,-45-2 0,1187-3 0,-1178 5 0,-1 0 0,0 2 0,0 1 0,30 8 0,-40-8 0,1 1 0,0 0 0,-1 1 0,0 0 0,-1 1 0,1 0 0,-1 1 0,12 11 0,-23-18 0,1-1 0,-1 1 0,-1 0 0,1 0 0,0 0 0,0 0 0,0 0 0,0 0 0,-1 0 0,1 0 0,0 0 0,-1 0 0,1 0 0,-1 0 0,1 0 0,-1 1 0,1-1 0,-1 0 0,0 0 0,0 0 0,0 1 0,0 1 0,0-2 0,-1 0 0,1 0 0,-1 0 0,0 0 0,1 0 0,-1-1 0,0 1 0,0 0 0,0 0 0,0-1 0,1 1 0,-1 0 0,0-1 0,0 1 0,0-1 0,-1 1 0,1-1 0,0 1 0,-2-1 0,-10 3 0,0 0 0,0-2 0,-20 1 0,18-1 0,-165 29 0,95-14 0,-91 6 0,17-9 0,118-12 0,1 1 0,0 2 0,-50 13 0,46-7 0,0-2 0,-1-1 0,-49 0 0,-139-8 0,88-2 0,109 3 0,-22 1 0,0-3 0,-89-13 0,135 12 0,-46-4 0,55 11 0,11 4 0,14 5 0,15 0 0,2-1 0,-1-2 0,1-2 0,1-2 0,0-1 0,-1-2 0,1-1 0,44-5 0,-60 0 0,0-2 0,0 0 0,-1-2 0,32-13 0,37-10 0,25 5 0,0 5 0,139-5 0,-191 16-1365</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3.969"/>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4.13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4.28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4.45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4.587"/>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4.74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5.163"/>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5.34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5.96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6.14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3:20.348"/>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7.111"/>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7.280"/>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7.42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7.61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7.761"/>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7.93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8.12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8.303"/>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8.48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8.847"/>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4:59.43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242 160,'-1'2,"-3"4,-3 4,-4 3,-3 3,-3 1,-3 3,0-2,-1-1,3-1,2-4,4-1,3-2,2 0,2-2,0-1,6-1,9-2,10 0,4-4,3-2,1-3,-1-3,-2-1,-2-3,-3 0,-6 0,-4 4,-6 7,-7 7,-6 5,-9 6,-7 5,-3 1,-2 3,2-3,4-2,6-4,6-6,9-11,10-12,9-11,6-8,7-10,1-1,-3 3,-3 6,-7 10,-5 14,-9 13,-7 11,-6 7,-7 5,-3 1,-1 1,0-3,2-6,4-4,3-5,5-8,9-6,3-5,5-3,5-5,2-3,3-1,-2 0,-1 4,-6 5,-6 7,-9 10,-8 6,-5 6,-4 3,-4 2,-1 0,1-2,2-4,7-7,11-9,10-13,9-10,5-1,0-1,1 2,-4 3,-3 4,-4 6,-5 8,-7 6,-5 5,-5 2,-3 3,-1-1,3-1,9-3,10-3,12-3,10-8,3-6,7-5,1-5,-5 0,-5 1,-12 5,-9 5,-11 3,-9 9,-5 3,-7 9,-8 9,-5 8,-1 2,4-1,5-4,7-6,18-9,19-12,21-13,30-24,21-18,8-8,-6-3,-11 5,-18 10,-20 19,-21 19,-23 21,-23 21,-12 10,-14 10,-10 3,-7 2,0-2,-1-4,6-5,6-8,14-8,13-9,15-7,17-14,17-16,20-18,10-11,7-9,2-2,-7 7,-11 11,-12 11,-12 13,-13 12,-11 12,-14 13,-11 12,-2 2,-1 4,3-2,6-6,10-8,16-13,13-13,16-17,14-16,5-6,2-5,-2 0,-7 6,-15 13,-21 20,-17 19,-15 17,-16 18,-15 16,-6 5,4-1,11-11,17-17,16-17,19-15,13-16,8-8,9-10,4-5,1 1,1-2,-1 2,-2 1,-4 7,-4 4,-8 6,-10 12,-11 11,-15 13,-10 12,-3 2,-2 1,3-2,5-4,6-9,9-13,13-22,12-19,11-14,5-3,0 3,-3 8,-4 8,-8 11,-8 13,-7 11,-8 12,-4 5,-2 4,-4 3,3-4,1-3,4-4,6-7,7-8,9-12,5-8,4-9,2-3,-2 1,-3 3,-3 4,-4 5,-4 3,-3 3</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9.041"/>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9.205"/>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9.47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1,'0'0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19.728"/>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4 1,'-1'0,"-1"0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0.037"/>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0.25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0 0,'0'0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0.784"/>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1,'1'0,"3"0,0 1,1 2,1-1,0 1,0 0,-1 1,1 0,0-1,-1 1,1 0,1 0,-2 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4.546"/>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236 228,'-2'0,"0"-2,-2 0,1-1,3 2,6 5,6 5,3 4,2 1,-1 0,0 1,0-1,-1-2,-2 0,-2-3,-2-1,-1-2,-4-4,-5-5,-6-7,-5-4,-3-2,-3-3,1 2,3 3,3 3,2 2,2 3,0 0,2 0,0 2,2 3,5 6,5 3,5 5,1 4,2 1,5 5,0-1,0-1,-2 0,-1-5,-4-3,-4-3,-9-9,-5-6,-5-3,-5-5,-3-3,-3-2,-1-1,1 0,4 3,2 2,4 2,3 3,5 3,5 5,3 7,5 5,4 6,4 4,1 2,-2-2,-4-10,-6-11,-6-11,-4-6,-5-9,-3-2,1 3,1 6,1 7,4 10,4 11,7 11,6 10,4 4,2 5,2-2,-3-6,-3-5,-3-9,-6-11,-9-11,-11-16,-10-12,-5-7,-5-9,3 1,4 5,5 10,11 16,11 16,9 15,7 10,3 4,3 4,0-1,-3-4,-3-7,-7-9,-4-12,-7-15,-8-15,-7-17,-4-5,-3-3,1 6,4 10,5 13,9 20,8 14,9 15,13 17,9 11,4 5,1 0,-1-4,-6-7,-6-13,-10-10,-12-16,-17-23,-13-16,-12-19,-7-7,-4-8,3 4,6 7,13 17,14 21,12 17,10 14,9 12,7 11,4 10,1 0,-1 1,-5-8,-6-8,-11-15,-9-12,-16-19,-9-11,-9-13,-6-8,0 1,7 8,9 11,14 18,17 19,13 14,12 14,3 3,4 7,-1-3,-6-7,-6-7,-8-9,-5-8,-11-10,-11-15,-13-13,-10-10,-6-8,-3-1,2 1,9 8,8 7,10 14,9 11,8 14,13 16,9 9,9 5,2 3,0-4,-7-10,-14-17,-18-20,-15-15,-11-12,-7-4,1 2,3 6,7 6,8 10,9 13,12 8,5 8,7 4,4 1,-2-3,-3-3,-5-4,-5-8,-11-7,-5-4,-4-4,-4-3,-1 2,1 0,0 0,1 4,3 2,3 3,1 3,1 1,0 1,2 1,-1-1,0 1,2-1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5.001"/>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9T14:45:25.172"/>
    </inkml:context>
    <inkml:brush xml:id="br0">
      <inkml:brushProperty name="width" value="0.2" units="cm"/>
      <inkml:brushProperty name="height" value="1.2" units="cm"/>
      <inkml:brushProperty name="color" value="#5B6770"/>
      <inkml:brushProperty name="ignorePressure" value="1"/>
      <inkml:brushProperty name="inkEffects" value="pencil"/>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A455CD-431F-4608-BE9D-B2AF9A52FA32}" type="datetimeFigureOut">
              <a:rPr lang="en-GB" smtClean="0"/>
              <a:t>24/02/2025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B7E3CC-67DF-4784-923D-A06FF1DF95D3}" type="slidenum">
              <a:rPr lang="en-GB" smtClean="0"/>
              <a:t>‹#›</a:t>
            </a:fld>
            <a:endParaRPr lang="en-GB"/>
          </a:p>
        </p:txBody>
      </p:sp>
    </p:spTree>
    <p:extLst>
      <p:ext uri="{BB962C8B-B14F-4D97-AF65-F5344CB8AC3E}">
        <p14:creationId xmlns:p14="http://schemas.microsoft.com/office/powerpoint/2010/main" val="248975198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differencebetween.com/difference-between-methane-and-carbon-dioxide/#Carbon%20Dioxid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08693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FFFFFF"/>
                </a:solidFill>
                <a:effectLst/>
                <a:latin typeface="Lexend"/>
              </a:rPr>
              <a:t>Proserv has a voluntary committee called the Carbon Action Group (CAG). This group provides advice and support to site representatives around the company, sharing data and progress on our efforts to reduce Proserv’s carbon footprint across all scopes. Site representatives at each facility develop their own initiatives and targets, initially focusing on reducing emissions created by travel, power, water and waste. This ensures that targets are realistic and that solutions can be tailored to each site, according to local conditions.</a:t>
            </a:r>
          </a:p>
          <a:p>
            <a:endParaRPr lang="en-US" b="0" i="0" dirty="0">
              <a:solidFill>
                <a:srgbClr val="FFFFFF"/>
              </a:solidFill>
              <a:effectLst/>
              <a:latin typeface="Lexend"/>
            </a:endParaRPr>
          </a:p>
          <a:p>
            <a:pPr algn="l"/>
            <a:r>
              <a:rPr lang="en-US" b="0" i="0" dirty="0">
                <a:solidFill>
                  <a:srgbClr val="FFFFFF"/>
                </a:solidFill>
                <a:effectLst/>
                <a:latin typeface="Lexend"/>
              </a:rPr>
              <a:t>Proserv’s strategy aims to reduce, balance and support across all three emissions scopes.</a:t>
            </a:r>
          </a:p>
          <a:p>
            <a:pPr algn="l"/>
            <a:r>
              <a:rPr lang="en-US" b="0" i="0" dirty="0">
                <a:solidFill>
                  <a:srgbClr val="FFFFFF"/>
                </a:solidFill>
                <a:effectLst/>
                <a:latin typeface="Lexend"/>
              </a:rPr>
              <a:t> </a:t>
            </a:r>
          </a:p>
          <a:p>
            <a:pPr algn="l"/>
            <a:r>
              <a:rPr lang="en-US" b="0" i="0" dirty="0">
                <a:solidFill>
                  <a:srgbClr val="FFFFFF"/>
                </a:solidFill>
                <a:effectLst/>
                <a:latin typeface="Lexend"/>
              </a:rPr>
              <a:t>SCOPE 1: all direct emissions from activities under our control.</a:t>
            </a:r>
          </a:p>
          <a:p>
            <a:pPr algn="l"/>
            <a:r>
              <a:rPr lang="en-US" b="0" i="0" dirty="0">
                <a:solidFill>
                  <a:srgbClr val="FFFFFF"/>
                </a:solidFill>
                <a:effectLst/>
                <a:latin typeface="Lexend"/>
              </a:rPr>
              <a:t>SCOPE 2: indirect emissions from power sources purchased and used by Proserv.</a:t>
            </a:r>
          </a:p>
          <a:p>
            <a:pPr algn="l"/>
            <a:r>
              <a:rPr lang="en-US" b="0" i="0" dirty="0">
                <a:solidFill>
                  <a:srgbClr val="FFFFFF"/>
                </a:solidFill>
                <a:effectLst/>
                <a:latin typeface="Lexend"/>
              </a:rPr>
              <a:t>SCOPE 3: all other indirect emissions from Proserv activities occurring from sources that we do not own or control.</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333333"/>
                </a:solidFill>
                <a:effectLst/>
                <a:latin typeface="Open Sans" panose="020B0606030504020204" pitchFamily="34" charset="0"/>
              </a:rPr>
              <a:t>carbon neutral refers to the state of achieving net zero carbon emission, whereas net zero refers to zero </a:t>
            </a:r>
            <a:r>
              <a:rPr lang="en-US" b="1" i="0" u="none" strike="noStrike" dirty="0">
                <a:solidFill>
                  <a:srgbClr val="3D84DC"/>
                </a:solidFill>
                <a:effectLst/>
                <a:latin typeface="Open Sans" panose="020B0606030504020204" pitchFamily="34" charset="0"/>
                <a:hlinkClick r:id="rId3"/>
              </a:rPr>
              <a:t>carbon dioxide</a:t>
            </a:r>
            <a:r>
              <a:rPr lang="en-US" b="1" i="0" dirty="0">
                <a:solidFill>
                  <a:srgbClr val="333333"/>
                </a:solidFill>
                <a:effectLst/>
                <a:latin typeface="Open Sans" panose="020B0606030504020204" pitchFamily="34" charset="0"/>
              </a:rPr>
              <a:t> emission</a:t>
            </a:r>
            <a:endParaRPr lang="en-GB" dirty="0"/>
          </a:p>
          <a:p>
            <a:endParaRPr lang="en-GB" dirty="0"/>
          </a:p>
        </p:txBody>
      </p:sp>
    </p:spTree>
    <p:extLst>
      <p:ext uri="{BB962C8B-B14F-4D97-AF65-F5344CB8AC3E}">
        <p14:creationId xmlns:p14="http://schemas.microsoft.com/office/powerpoint/2010/main" val="3658797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91481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0D0812F5-6220-024A-AC5F-2289F6220BE4}" type="slidenum">
              <a:rPr kumimoji="0" 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112679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1950736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30215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4989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Risk of Failure and Poor Reliability on already installed systems </a:t>
            </a:r>
          </a:p>
          <a:p>
            <a:pPr lvl="1"/>
            <a:r>
              <a:rPr lang="en-GB" dirty="0"/>
              <a:t>Failed wells without adequate support from the OEM require an alternative control solution to reinstate well production without full system replacement</a:t>
            </a:r>
          </a:p>
          <a:p>
            <a:pPr lvl="1"/>
            <a:endParaRPr lang="en-GB" dirty="0"/>
          </a:p>
          <a:p>
            <a:r>
              <a:rPr lang="en-GB" dirty="0"/>
              <a:t>Long Term Obsolescence Support for Extended Well Life</a:t>
            </a:r>
          </a:p>
          <a:p>
            <a:pPr lvl="1"/>
            <a:r>
              <a:rPr lang="en-GB" dirty="0"/>
              <a:t>Support for extended field life and even for original design life may have limited part obsolescence support and / or engineering support from the OEM</a:t>
            </a:r>
          </a:p>
          <a:p>
            <a:pPr lvl="1"/>
            <a:endParaRPr lang="en-GB" dirty="0"/>
          </a:p>
          <a:p>
            <a:r>
              <a:rPr lang="en-GB" dirty="0"/>
              <a:t>Extending Fields for Additional Wells</a:t>
            </a:r>
          </a:p>
          <a:p>
            <a:pPr lvl="1"/>
            <a:r>
              <a:rPr lang="en-GB" dirty="0"/>
              <a:t>Adding wells to brownfield subsea systems requires interfacing with existing and often unsupported aging technology both subsea and topside</a:t>
            </a:r>
          </a:p>
          <a:p>
            <a:pPr lvl="1"/>
            <a:endParaRPr lang="en-GB" dirty="0"/>
          </a:p>
          <a:p>
            <a:r>
              <a:rPr lang="en-GB" dirty="0"/>
              <a:t>Additional Instrumentation for Production Optimisation</a:t>
            </a:r>
          </a:p>
          <a:p>
            <a:pPr lvl="1"/>
            <a:r>
              <a:rPr lang="en-GB" dirty="0"/>
              <a:t>Instrumentation to provide essential information to maximise remaining production may not be supported by the existing control system</a:t>
            </a:r>
          </a:p>
          <a:p>
            <a:endParaRPr lang="en-GB" dirty="0"/>
          </a:p>
        </p:txBody>
      </p:sp>
    </p:spTree>
    <p:extLst>
      <p:ext uri="{BB962C8B-B14F-4D97-AF65-F5344CB8AC3E}">
        <p14:creationId xmlns:p14="http://schemas.microsoft.com/office/powerpoint/2010/main" val="3652417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82541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10299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85328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solidFill>
              </a:rPr>
              <a:t>Proserv has evolved significantly over the years both through organic growth and strategic acquisition in order to develop our controls expertise. Recent partnerships have further strengthened our move into intelligence solutions and renewables.</a:t>
            </a:r>
            <a:endParaRPr lang="en-GB" dirty="0">
              <a:solidFill>
                <a:schemeClr val="bg2"/>
              </a:solidFill>
            </a:endParaRPr>
          </a:p>
        </p:txBody>
      </p:sp>
    </p:spTree>
    <p:extLst>
      <p:ext uri="{BB962C8B-B14F-4D97-AF65-F5344CB8AC3E}">
        <p14:creationId xmlns:p14="http://schemas.microsoft.com/office/powerpoint/2010/main" val="23122656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83317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1960</a:t>
            </a:r>
            <a:br>
              <a:rPr lang="en-GB" sz="1200" dirty="0"/>
            </a:br>
            <a:r>
              <a:rPr lang="en-GB" sz="1200" dirty="0"/>
              <a:t>Established to specialise in controls technology to the oil and gas industry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1990</a:t>
            </a:r>
            <a:br>
              <a:rPr lang="en-GB" sz="1200" dirty="0"/>
            </a:br>
            <a:r>
              <a:rPr lang="en-GB" sz="1200" dirty="0"/>
              <a:t>Developed the first complete multiplexed electro-hydraulic subsea control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2013</a:t>
            </a:r>
            <a:br>
              <a:rPr lang="en-GB" sz="1200" dirty="0"/>
            </a:br>
            <a:r>
              <a:rPr lang="en-GB" sz="1200" dirty="0"/>
              <a:t>Acquired Weatherford’s subsea and topside controls business, EP solutions, to strengthen its position as a significant player in the global subsea controls market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2014</a:t>
            </a:r>
            <a:br>
              <a:rPr lang="en-GB" sz="1200" dirty="0"/>
            </a:br>
            <a:r>
              <a:rPr lang="en-GB" sz="1200" dirty="0"/>
              <a:t>Launched Artemis 2G, a next generation subsea electronics module offering </a:t>
            </a:r>
            <a:r>
              <a:rPr lang="en-GB" sz="1200" dirty="0" err="1"/>
              <a:t>unparalled</a:t>
            </a:r>
            <a:r>
              <a:rPr lang="en-GB" sz="1200" dirty="0"/>
              <a:t> communications speeds and reliability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2016</a:t>
            </a:r>
            <a:br>
              <a:rPr lang="en-GB" sz="1200" dirty="0"/>
            </a:br>
            <a:r>
              <a:rPr lang="en-GB" sz="1200" dirty="0"/>
              <a:t>Designed and built the world first fully certified subsea sampling cylinder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2018</a:t>
            </a:r>
            <a:br>
              <a:rPr lang="en-GB" sz="1200" dirty="0"/>
            </a:br>
            <a:r>
              <a:rPr lang="en-GB" sz="1200" dirty="0"/>
              <a:t>Established Proserv’s flagship centre of excellence for subsea controls and engineering in Great Yarmouth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2019</a:t>
            </a:r>
            <a:br>
              <a:rPr lang="en-GB" sz="1200" dirty="0"/>
            </a:br>
            <a:r>
              <a:rPr lang="en-GB" sz="1200" dirty="0"/>
              <a:t>Acquires SEG to enhance range of topside systems offerings into fiscal metering and PLC system integration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2020</a:t>
            </a:r>
            <a:br>
              <a:rPr lang="en-GB" sz="1200" dirty="0"/>
            </a:br>
            <a:r>
              <a:rPr lang="en-GB" sz="1200" dirty="0"/>
              <a:t>Signed collaboration agreement with </a:t>
            </a:r>
            <a:r>
              <a:rPr lang="en-GB" sz="1200" dirty="0" err="1"/>
              <a:t>Dril</a:t>
            </a:r>
            <a:r>
              <a:rPr lang="en-GB" sz="1200" dirty="0"/>
              <a:t>-Quip to outsource the development and manufacturing of subsea control systems to Proserv</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2020</a:t>
            </a:r>
            <a:br>
              <a:rPr lang="en-GB" sz="1200" dirty="0"/>
            </a:br>
            <a:r>
              <a:rPr lang="en-GB" sz="1200" dirty="0"/>
              <a:t>Formed strategic alliances with power monitoring (Synaptec) firm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2021</a:t>
            </a:r>
            <a:br>
              <a:rPr lang="en-GB" sz="1200" dirty="0"/>
            </a:br>
            <a:r>
              <a:rPr lang="en-GB" sz="1200" dirty="0"/>
              <a:t>Secured funding to develop ECG™ holistic cable monitoring system for offshore wind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2022</a:t>
            </a:r>
            <a:br>
              <a:rPr lang="en-GB" sz="1200" dirty="0"/>
            </a:br>
            <a:r>
              <a:rPr lang="en-GB" sz="1200" dirty="0"/>
              <a:t>Acquired minority stake in power system monitoring expert, with first offshore wind contract awarded Feb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2022</a:t>
            </a:r>
            <a:br>
              <a:rPr lang="en-GB" sz="1200" dirty="0"/>
            </a:br>
            <a:r>
              <a:rPr lang="en-GB" sz="1200" dirty="0"/>
              <a:t>Formed a strategic alliance to further advance the development of optimisation software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Proserv and SMS launch joint sampling service centre in Malaysia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Partnerships – </a:t>
            </a:r>
            <a:r>
              <a:rPr lang="en-GB" sz="1200" dirty="0" err="1"/>
              <a:t>Mocean</a:t>
            </a:r>
            <a:r>
              <a:rPr lang="en-GB" sz="1200" dirty="0"/>
              <a:t> Energy, </a:t>
            </a:r>
            <a:r>
              <a:rPr lang="en-GB" sz="1200" dirty="0" err="1"/>
              <a:t>Verlume</a:t>
            </a:r>
            <a:r>
              <a:rPr lang="en-GB" sz="1200" dirty="0"/>
              <a:t>, FALCOR Engineering and Contracting, </a:t>
            </a:r>
            <a:r>
              <a:rPr lang="en-GB" sz="1200"/>
              <a:t>Historic win - ECG </a:t>
            </a:r>
            <a:r>
              <a:rPr lang="en-GB" sz="1200" dirty="0"/>
              <a:t>is going to be deployed on Dogger Bank 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dirty="0"/>
          </a:p>
        </p:txBody>
      </p:sp>
    </p:spTree>
    <p:extLst>
      <p:ext uri="{BB962C8B-B14F-4D97-AF65-F5344CB8AC3E}">
        <p14:creationId xmlns:p14="http://schemas.microsoft.com/office/powerpoint/2010/main" val="925927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74044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how of Proserv to create unique value through brining value by empowering innovation through partnerships.  Which shortens the adoption cycle.</a:t>
            </a:r>
          </a:p>
          <a:p>
            <a:endParaRPr lang="en-GB" dirty="0"/>
          </a:p>
          <a:p>
            <a:r>
              <a:rPr lang="en-GB" dirty="0"/>
              <a:t>Empowering choice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t>Alliances can bring a positive impact to operations as companies come together to offer integrated solutions, saving time, simplifying logistics and driving </a:t>
            </a:r>
            <a:r>
              <a:rPr lang="en-US" sz="1200" b="0" i="0" u="none" strike="noStrike" baseline="0" dirty="0" err="1"/>
              <a:t>standardisation</a:t>
            </a:r>
            <a:r>
              <a:rPr lang="en-US" sz="1200" b="0" i="0" u="none" strike="noStrike" baseline="0" dirty="0"/>
              <a:t>. </a:t>
            </a:r>
            <a:r>
              <a:rPr lang="en-GB" sz="1200" dirty="0"/>
              <a:t>We have an agnostic approach towards alliances and can accommodate client requests whether as part of a partnership or standalone.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Empower innovation</a:t>
            </a:r>
          </a:p>
          <a:p>
            <a:pPr algn="l">
              <a:spcBef>
                <a:spcPts val="0"/>
              </a:spcBef>
            </a:pPr>
            <a:r>
              <a:rPr lang="en-US" sz="1200" b="0" i="0" dirty="0">
                <a:solidFill>
                  <a:srgbClr val="5B6770"/>
                </a:solidFill>
                <a:effectLst/>
                <a:latin typeface="+mj-lt"/>
              </a:rPr>
              <a:t>Proserv partners with complimentary, emerging technology companies to create compelling solutions for customers. These relationships enable Proserv to be at the forefront of technology advancements as we continue to identify innovative ways to create value for our customers throughout the energy transition. </a:t>
            </a:r>
          </a:p>
          <a:p>
            <a:pPr algn="l">
              <a:spcBef>
                <a:spcPts val="0"/>
              </a:spcBef>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Tree>
    <p:extLst>
      <p:ext uri="{BB962C8B-B14F-4D97-AF65-F5344CB8AC3E}">
        <p14:creationId xmlns:p14="http://schemas.microsoft.com/office/powerpoint/2010/main" val="4084966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82875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Proserv are controls specialists. The other OEMs are much larger companies that cover the full range of a subsea production system. They are great companies for dealing with ‘dumb’ kit – i.e. trees, manifolds etc – pure manufacturing. However, subsea control systems are complex pieces of engineering and software. And research shows they are the one thing most likely to fail out of the entire production system. A subsea control system requires specialist knowledge and attention. This is why we specialise in controls. And we are so good at this one piece of the production system, that in 2019 </a:t>
            </a:r>
            <a:r>
              <a:rPr lang="en-GB" dirty="0" err="1"/>
              <a:t>Dril</a:t>
            </a:r>
            <a:r>
              <a:rPr lang="en-GB" dirty="0"/>
              <a:t>-Quip stopped manufacturing controls and specified that they would exclusively use our controls going forward. They made the choice to go partner up with a controls specialist. We are one green dot in this graph – but, when it comes to ensuring the best performance, best return on investment, best uptime – it’s the only green dot that matters.</a:t>
            </a:r>
          </a:p>
        </p:txBody>
      </p:sp>
    </p:spTree>
    <p:extLst>
      <p:ext uri="{BB962C8B-B14F-4D97-AF65-F5344CB8AC3E}">
        <p14:creationId xmlns:p14="http://schemas.microsoft.com/office/powerpoint/2010/main" val="2054708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53112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16486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sv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4.sv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ront Page">
    <p:spTree>
      <p:nvGrpSpPr>
        <p:cNvPr id="1" name=""/>
        <p:cNvGrpSpPr/>
        <p:nvPr/>
      </p:nvGrpSpPr>
      <p:grpSpPr>
        <a:xfrm>
          <a:off x="0" y="0"/>
          <a:ext cx="0" cy="0"/>
          <a:chOff x="0" y="0"/>
          <a:chExt cx="0" cy="0"/>
        </a:xfrm>
      </p:grpSpPr>
      <p:pic>
        <p:nvPicPr>
          <p:cNvPr id="10" name="Picture 9" descr="A close-up of a wave&#10;&#10;Description automatically generated with low confidence">
            <a:extLst>
              <a:ext uri="{FF2B5EF4-FFF2-40B4-BE49-F238E27FC236}">
                <a16:creationId xmlns:a16="http://schemas.microsoft.com/office/drawing/2014/main" id="{9AB1EEC8-A0B7-4038-89E0-CC0895B0B6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604" y="2397766"/>
            <a:ext cx="12191999" cy="4198623"/>
          </a:xfrm>
          <a:prstGeom prst="rect">
            <a:avLst/>
          </a:prstGeom>
        </p:spPr>
      </p:pic>
      <p:sp>
        <p:nvSpPr>
          <p:cNvPr id="2" name="Title 1">
            <a:extLst>
              <a:ext uri="{FF2B5EF4-FFF2-40B4-BE49-F238E27FC236}">
                <a16:creationId xmlns:a16="http://schemas.microsoft.com/office/drawing/2014/main" id="{3610CD3E-F0DC-401B-BD92-CCB90F73D29F}"/>
              </a:ext>
            </a:extLst>
          </p:cNvPr>
          <p:cNvSpPr>
            <a:spLocks noGrp="1"/>
          </p:cNvSpPr>
          <p:nvPr>
            <p:ph type="title" hasCustomPrompt="1"/>
          </p:nvPr>
        </p:nvSpPr>
        <p:spPr>
          <a:xfrm>
            <a:off x="590478" y="1405950"/>
            <a:ext cx="11069638" cy="671009"/>
          </a:xfrm>
          <a:prstGeom prst="rect">
            <a:avLst/>
          </a:prstGeom>
        </p:spPr>
        <p:txBody>
          <a:bodyPr anchor="ctr"/>
          <a:lstStyle>
            <a:lvl1pPr>
              <a:defRPr sz="3200">
                <a:solidFill>
                  <a:schemeClr val="tx2"/>
                </a:solidFill>
              </a:defRPr>
            </a:lvl1pPr>
          </a:lstStyle>
          <a:p>
            <a:pPr lvl="0"/>
            <a:r>
              <a:rPr lang="en-US"/>
              <a:t>Title</a:t>
            </a:r>
            <a:endParaRPr lang="en-US" dirty="0"/>
          </a:p>
        </p:txBody>
      </p:sp>
      <p:pic>
        <p:nvPicPr>
          <p:cNvPr id="4" name="Picture 3">
            <a:extLst>
              <a:ext uri="{FF2B5EF4-FFF2-40B4-BE49-F238E27FC236}">
                <a16:creationId xmlns:a16="http://schemas.microsoft.com/office/drawing/2014/main" id="{938EFFD8-5147-4DE3-8D78-53BC181945C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739405" y="519720"/>
            <a:ext cx="1876862" cy="474542"/>
          </a:xfrm>
          <a:prstGeom prst="rect">
            <a:avLst/>
          </a:prstGeom>
        </p:spPr>
      </p:pic>
      <p:sp>
        <p:nvSpPr>
          <p:cNvPr id="6" name="Rectangle 5">
            <a:extLst>
              <a:ext uri="{FF2B5EF4-FFF2-40B4-BE49-F238E27FC236}">
                <a16:creationId xmlns:a16="http://schemas.microsoft.com/office/drawing/2014/main" id="{80D9259D-F7F2-4B8B-A6B7-94D051E214E0}"/>
              </a:ext>
            </a:extLst>
          </p:cNvPr>
          <p:cNvSpPr/>
          <p:nvPr userDrawn="1"/>
        </p:nvSpPr>
        <p:spPr>
          <a:xfrm>
            <a:off x="-9604" y="6596390"/>
            <a:ext cx="12201604" cy="261610"/>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2"/>
              </a:solidFill>
            </a:endParaRPr>
          </a:p>
        </p:txBody>
      </p:sp>
      <p:sp>
        <p:nvSpPr>
          <p:cNvPr id="7" name="Text Placeholder 6">
            <a:extLst>
              <a:ext uri="{FF2B5EF4-FFF2-40B4-BE49-F238E27FC236}">
                <a16:creationId xmlns:a16="http://schemas.microsoft.com/office/drawing/2014/main" id="{C742F4CA-4492-4003-B818-AA107C00A9CE}"/>
              </a:ext>
            </a:extLst>
          </p:cNvPr>
          <p:cNvSpPr>
            <a:spLocks noGrp="1"/>
          </p:cNvSpPr>
          <p:nvPr>
            <p:ph type="body" sz="quarter" idx="10" hasCustomPrompt="1"/>
          </p:nvPr>
        </p:nvSpPr>
        <p:spPr>
          <a:xfrm>
            <a:off x="590478" y="2076959"/>
            <a:ext cx="11025260" cy="357795"/>
          </a:xfrm>
          <a:prstGeom prst="rect">
            <a:avLst/>
          </a:prstGeom>
        </p:spPr>
        <p:txBody>
          <a:bodyPr/>
          <a:lstStyle>
            <a:lvl1pPr marL="0" indent="0">
              <a:buNone/>
              <a:defRPr>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endParaRPr lang="en-GB"/>
          </a:p>
        </p:txBody>
      </p:sp>
      <p:sp>
        <p:nvSpPr>
          <p:cNvPr id="5" name="TextBox 4">
            <a:extLst>
              <a:ext uri="{FF2B5EF4-FFF2-40B4-BE49-F238E27FC236}">
                <a16:creationId xmlns:a16="http://schemas.microsoft.com/office/drawing/2014/main" id="{C5802308-FD4B-4038-B1F3-08F24F543FCE}"/>
              </a:ext>
            </a:extLst>
          </p:cNvPr>
          <p:cNvSpPr txBox="1"/>
          <p:nvPr userDrawn="1"/>
        </p:nvSpPr>
        <p:spPr>
          <a:xfrm>
            <a:off x="5082574" y="6596390"/>
            <a:ext cx="6577542" cy="261610"/>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100">
                <a:solidFill>
                  <a:schemeClr val="bg2"/>
                </a:solidFill>
              </a:rPr>
              <a:t>CONTROL </a:t>
            </a:r>
            <a:r>
              <a:rPr lang="en-GB" sz="1100" b="1">
                <a:solidFill>
                  <a:schemeClr val="accent1"/>
                </a:solidFill>
              </a:rPr>
              <a:t>I</a:t>
            </a:r>
            <a:r>
              <a:rPr lang="en-GB" sz="1100">
                <a:solidFill>
                  <a:schemeClr val="bg2"/>
                </a:solidFill>
              </a:rPr>
              <a:t> MONITORING </a:t>
            </a:r>
            <a:r>
              <a:rPr lang="en-GB" sz="1100" b="1">
                <a:solidFill>
                  <a:schemeClr val="accent1"/>
                </a:solidFill>
              </a:rPr>
              <a:t>I</a:t>
            </a:r>
            <a:r>
              <a:rPr lang="en-GB" sz="1100" b="1">
                <a:solidFill>
                  <a:schemeClr val="bg2"/>
                </a:solidFill>
              </a:rPr>
              <a:t> </a:t>
            </a:r>
            <a:r>
              <a:rPr lang="en-GB" sz="1100" dirty="0">
                <a:solidFill>
                  <a:schemeClr val="bg2"/>
                </a:solidFill>
              </a:rPr>
              <a:t>INTELLIGENCE </a:t>
            </a:r>
            <a:r>
              <a:rPr lang="en-GB" sz="1100" b="1">
                <a:solidFill>
                  <a:schemeClr val="accent1"/>
                </a:solidFill>
              </a:rPr>
              <a:t>I</a:t>
            </a:r>
            <a:r>
              <a:rPr lang="en-GB" sz="1100">
                <a:solidFill>
                  <a:schemeClr val="bg2"/>
                </a:solidFill>
              </a:rPr>
              <a:t> OPTIMISATION</a:t>
            </a:r>
            <a:endParaRPr lang="en-GB" sz="1100" dirty="0">
              <a:solidFill>
                <a:schemeClr val="bg2"/>
              </a:solidFill>
            </a:endParaRPr>
          </a:p>
        </p:txBody>
      </p:sp>
    </p:spTree>
    <p:extLst>
      <p:ext uri="{BB962C8B-B14F-4D97-AF65-F5344CB8AC3E}">
        <p14:creationId xmlns:p14="http://schemas.microsoft.com/office/powerpoint/2010/main" val="4224408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Image Below">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575734" y="5121276"/>
            <a:ext cx="11040533" cy="1008063"/>
          </a:xfrm>
          <a:prstGeom prst="rect">
            <a:avLst/>
          </a:prstGeom>
        </p:spPr>
        <p:txBody>
          <a:bodyPr/>
          <a:lstStyle>
            <a:lvl1pPr marL="0" indent="0">
              <a:buNone/>
              <a:defRPr>
                <a:solidFill>
                  <a:schemeClr val="accent2"/>
                </a:solidFill>
              </a:defRPr>
            </a:lvl1pPr>
          </a:lstStyle>
          <a:p>
            <a:r>
              <a:rPr lang="en-GB"/>
              <a:t>Click icon to add picture</a:t>
            </a:r>
            <a:endParaRPr lang="en-GB" dirty="0"/>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1"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82A57090-3B3C-4669-91CD-5E8B94E6B7A9}"/>
              </a:ext>
            </a:extLst>
          </p:cNvPr>
          <p:cNvSpPr>
            <a:spLocks noGrp="1"/>
          </p:cNvSpPr>
          <p:nvPr>
            <p:ph idx="1" hasCustomPrompt="1"/>
          </p:nvPr>
        </p:nvSpPr>
        <p:spPr>
          <a:xfrm>
            <a:off x="575734" y="1412877"/>
            <a:ext cx="11040533" cy="352901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747228641"/>
      </p:ext>
    </p:extLst>
  </p:cSld>
  <p:clrMapOvr>
    <a:masterClrMapping/>
  </p:clrMapOvr>
  <p:extLst>
    <p:ext uri="{DCECCB84-F9BA-43D5-87BE-67443E8EF086}">
      <p15:sldGuideLst xmlns:p15="http://schemas.microsoft.com/office/powerpoint/2012/main">
        <p15:guide id="3" orient="horz" pos="3113" userDrawn="1">
          <p15:clr>
            <a:srgbClr val="FBAE40"/>
          </p15:clr>
        </p15:guide>
        <p15:guide id="4" orient="horz" pos="322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Three Images">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8771467" y="1412876"/>
            <a:ext cx="2844800" cy="1358494"/>
          </a:xfrm>
          <a:prstGeom prst="rect">
            <a:avLst/>
          </a:prstGeom>
        </p:spPr>
        <p:txBody>
          <a:bodyPr/>
          <a:lstStyle>
            <a:lvl1pPr marL="0" indent="0">
              <a:buNone/>
              <a:defRPr>
                <a:solidFill>
                  <a:schemeClr val="accent2"/>
                </a:solidFill>
              </a:defRPr>
            </a:lvl1pPr>
          </a:lstStyle>
          <a:p>
            <a:r>
              <a:rPr lang="en-GB"/>
              <a:t>Click icon to add picture</a:t>
            </a:r>
          </a:p>
        </p:txBody>
      </p:sp>
      <p:sp>
        <p:nvSpPr>
          <p:cNvPr id="11" name="Picture Placeholder 9"/>
          <p:cNvSpPr>
            <a:spLocks noGrp="1"/>
          </p:cNvSpPr>
          <p:nvPr>
            <p:ph type="pic" sz="quarter" idx="16"/>
          </p:nvPr>
        </p:nvSpPr>
        <p:spPr>
          <a:xfrm>
            <a:off x="8771467" y="3078040"/>
            <a:ext cx="2844800" cy="1358494"/>
          </a:xfrm>
          <a:prstGeom prst="rect">
            <a:avLst/>
          </a:prstGeom>
        </p:spPr>
        <p:txBody>
          <a:bodyPr/>
          <a:lstStyle>
            <a:lvl1pPr marL="0" indent="0">
              <a:buNone/>
              <a:defRPr>
                <a:solidFill>
                  <a:schemeClr val="accent2"/>
                </a:solidFill>
              </a:defRPr>
            </a:lvl1pPr>
          </a:lstStyle>
          <a:p>
            <a:r>
              <a:rPr lang="en-GB"/>
              <a:t>Click icon to add picture</a:t>
            </a:r>
          </a:p>
        </p:txBody>
      </p:sp>
      <p:sp>
        <p:nvSpPr>
          <p:cNvPr id="12" name="Picture Placeholder 9"/>
          <p:cNvSpPr>
            <a:spLocks noGrp="1"/>
          </p:cNvSpPr>
          <p:nvPr>
            <p:ph type="pic" sz="quarter" idx="17"/>
          </p:nvPr>
        </p:nvSpPr>
        <p:spPr>
          <a:xfrm>
            <a:off x="8735485" y="4743204"/>
            <a:ext cx="2880783" cy="1386134"/>
          </a:xfrm>
          <a:prstGeom prst="rect">
            <a:avLst/>
          </a:prstGeom>
        </p:spPr>
        <p:txBody>
          <a:bodyPr/>
          <a:lstStyle>
            <a:lvl1pPr marL="0" indent="0">
              <a:buNone/>
              <a:defRPr>
                <a:solidFill>
                  <a:schemeClr val="accent2"/>
                </a:solidFill>
              </a:defRPr>
            </a:lvl1pPr>
          </a:lstStyle>
          <a:p>
            <a:r>
              <a:rPr lang="en-GB"/>
              <a:t>Click icon to add picture</a:t>
            </a:r>
          </a:p>
        </p:txBody>
      </p:sp>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9"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3" name="Content Placeholder 2">
            <a:extLst>
              <a:ext uri="{FF2B5EF4-FFF2-40B4-BE49-F238E27FC236}">
                <a16:creationId xmlns:a16="http://schemas.microsoft.com/office/drawing/2014/main" id="{9BDB166A-6095-41BC-9321-D097C9CC8495}"/>
              </a:ext>
            </a:extLst>
          </p:cNvPr>
          <p:cNvSpPr>
            <a:spLocks noGrp="1"/>
          </p:cNvSpPr>
          <p:nvPr>
            <p:ph idx="1" hasCustomPrompt="1"/>
          </p:nvPr>
        </p:nvSpPr>
        <p:spPr>
          <a:xfrm>
            <a:off x="575735" y="1412876"/>
            <a:ext cx="7439554"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717613174"/>
      </p:ext>
    </p:extLst>
  </p:cSld>
  <p:clrMapOvr>
    <a:masterClrMapping/>
  </p:clrMapOvr>
  <p:extLst>
    <p:ext uri="{DCECCB84-F9BA-43D5-87BE-67443E8EF086}">
      <p15:sldGuideLst xmlns:p15="http://schemas.microsoft.com/office/powerpoint/2012/main">
        <p15:guide id="1" pos="5049" userDrawn="1">
          <p15:clr>
            <a:srgbClr val="FBAE40"/>
          </p15:clr>
        </p15:guide>
        <p15:guide id="2" pos="5503" userDrawn="1">
          <p15:clr>
            <a:srgbClr val="FBAE40"/>
          </p15:clr>
        </p15:guide>
        <p15:guide id="5" orient="horz" pos="1752" userDrawn="1">
          <p15:clr>
            <a:srgbClr val="FBAE40"/>
          </p15:clr>
        </p15:guide>
        <p15:guide id="6" orient="horz" pos="1933" userDrawn="1">
          <p15:clr>
            <a:srgbClr val="FBAE40"/>
          </p15:clr>
        </p15:guide>
        <p15:guide id="7" orient="horz" pos="2795" userDrawn="1">
          <p15:clr>
            <a:srgbClr val="FBAE40"/>
          </p15:clr>
        </p15:guide>
        <p15:guide id="8" orient="horz" pos="297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Quadrant">
    <p:spTree>
      <p:nvGrpSpPr>
        <p:cNvPr id="1" name=""/>
        <p:cNvGrpSpPr/>
        <p:nvPr/>
      </p:nvGrpSpPr>
      <p:grpSpPr>
        <a:xfrm>
          <a:off x="0" y="0"/>
          <a:ext cx="0" cy="0"/>
          <a:chOff x="0" y="0"/>
          <a:chExt cx="0" cy="0"/>
        </a:xfrm>
      </p:grpSpPr>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2"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166089EB-559C-4DD7-9D36-3C019921652E}"/>
              </a:ext>
            </a:extLst>
          </p:cNvPr>
          <p:cNvSpPr>
            <a:spLocks noGrp="1"/>
          </p:cNvSpPr>
          <p:nvPr>
            <p:ph idx="1" hasCustomPrompt="1"/>
          </p:nvPr>
        </p:nvSpPr>
        <p:spPr>
          <a:xfrm>
            <a:off x="575734" y="1412876"/>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3" name="Content Placeholder 2">
            <a:extLst>
              <a:ext uri="{FF2B5EF4-FFF2-40B4-BE49-F238E27FC236}">
                <a16:creationId xmlns:a16="http://schemas.microsoft.com/office/drawing/2014/main" id="{182D49DC-D661-4033-B49F-CD9EE611716C}"/>
              </a:ext>
            </a:extLst>
          </p:cNvPr>
          <p:cNvSpPr>
            <a:spLocks noGrp="1"/>
          </p:cNvSpPr>
          <p:nvPr>
            <p:ph idx="11" hasCustomPrompt="1"/>
          </p:nvPr>
        </p:nvSpPr>
        <p:spPr>
          <a:xfrm>
            <a:off x="6335713" y="1412875"/>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4" name="Content Placeholder 2">
            <a:extLst>
              <a:ext uri="{FF2B5EF4-FFF2-40B4-BE49-F238E27FC236}">
                <a16:creationId xmlns:a16="http://schemas.microsoft.com/office/drawing/2014/main" id="{55109CBD-A409-4F9E-96BA-E271C47E48B4}"/>
              </a:ext>
            </a:extLst>
          </p:cNvPr>
          <p:cNvSpPr>
            <a:spLocks noGrp="1"/>
          </p:cNvSpPr>
          <p:nvPr>
            <p:ph idx="12" hasCustomPrompt="1"/>
          </p:nvPr>
        </p:nvSpPr>
        <p:spPr>
          <a:xfrm>
            <a:off x="6335713" y="3868927"/>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9" name="Content Placeholder 2">
            <a:extLst>
              <a:ext uri="{FF2B5EF4-FFF2-40B4-BE49-F238E27FC236}">
                <a16:creationId xmlns:a16="http://schemas.microsoft.com/office/drawing/2014/main" id="{D1BF556B-3B67-4F55-B83E-8168713A1CAB}"/>
              </a:ext>
            </a:extLst>
          </p:cNvPr>
          <p:cNvSpPr>
            <a:spLocks noGrp="1"/>
          </p:cNvSpPr>
          <p:nvPr>
            <p:ph idx="13" hasCustomPrompt="1"/>
          </p:nvPr>
        </p:nvSpPr>
        <p:spPr>
          <a:xfrm>
            <a:off x="576263" y="3860801"/>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498043435"/>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319" userDrawn="1">
          <p15:clr>
            <a:srgbClr val="FBAE40"/>
          </p15:clr>
        </p15:guide>
        <p15:guide id="6" orient="horz" pos="245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6A2A671B-4CC1-4C6C-9D7C-75B651882DC6}"/>
              </a:ext>
            </a:extLst>
          </p:cNvPr>
          <p:cNvSpPr>
            <a:spLocks noGrp="1"/>
          </p:cNvSpPr>
          <p:nvPr>
            <p:ph idx="12" hasCustomPrompt="1"/>
          </p:nvPr>
        </p:nvSpPr>
        <p:spPr>
          <a:xfrm>
            <a:off x="575734" y="1412875"/>
            <a:ext cx="11040004" cy="3816350"/>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1" name="Content Placeholder 2">
            <a:extLst>
              <a:ext uri="{FF2B5EF4-FFF2-40B4-BE49-F238E27FC236}">
                <a16:creationId xmlns:a16="http://schemas.microsoft.com/office/drawing/2014/main" id="{866C1AE7-2B95-4985-B2C0-BED8FEBC1D71}"/>
              </a:ext>
            </a:extLst>
          </p:cNvPr>
          <p:cNvSpPr>
            <a:spLocks noGrp="1"/>
          </p:cNvSpPr>
          <p:nvPr>
            <p:ph idx="13" hasCustomPrompt="1"/>
          </p:nvPr>
        </p:nvSpPr>
        <p:spPr>
          <a:xfrm>
            <a:off x="576263" y="5486331"/>
            <a:ext cx="11039475" cy="64300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62154404"/>
      </p:ext>
    </p:extLst>
  </p:cSld>
  <p:clrMapOvr>
    <a:masterClrMapping/>
  </p:clrMapOvr>
  <p:extLst>
    <p:ext uri="{DCECCB84-F9BA-43D5-87BE-67443E8EF086}">
      <p15:sldGuideLst xmlns:p15="http://schemas.microsoft.com/office/powerpoint/2012/main">
        <p15:guide id="3" orient="horz" pos="3294" userDrawn="1">
          <p15:clr>
            <a:srgbClr val="FBAE40"/>
          </p15:clr>
        </p15:guide>
        <p15:guide id="4" orient="horz" pos="343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Two Columns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F22341CA-4E63-4103-9669-7912B878DB03}"/>
              </a:ext>
            </a:extLst>
          </p:cNvPr>
          <p:cNvSpPr>
            <a:spLocks noGrp="1"/>
          </p:cNvSpPr>
          <p:nvPr>
            <p:ph idx="12" hasCustomPrompt="1"/>
          </p:nvPr>
        </p:nvSpPr>
        <p:spPr>
          <a:xfrm>
            <a:off x="575734" y="1412875"/>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Content Placeholder 2">
            <a:extLst>
              <a:ext uri="{FF2B5EF4-FFF2-40B4-BE49-F238E27FC236}">
                <a16:creationId xmlns:a16="http://schemas.microsoft.com/office/drawing/2014/main" id="{7966E851-0653-4C9F-922C-A770F000C1EB}"/>
              </a:ext>
            </a:extLst>
          </p:cNvPr>
          <p:cNvSpPr>
            <a:spLocks noGrp="1"/>
          </p:cNvSpPr>
          <p:nvPr>
            <p:ph idx="18" hasCustomPrompt="1"/>
          </p:nvPr>
        </p:nvSpPr>
        <p:spPr>
          <a:xfrm>
            <a:off x="6407131" y="1416050"/>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6" name="Content Placeholder 2">
            <a:extLst>
              <a:ext uri="{FF2B5EF4-FFF2-40B4-BE49-F238E27FC236}">
                <a16:creationId xmlns:a16="http://schemas.microsoft.com/office/drawing/2014/main" id="{08417937-85C6-41C3-874B-960E38A85D37}"/>
              </a:ext>
            </a:extLst>
          </p:cNvPr>
          <p:cNvSpPr>
            <a:spLocks noGrp="1"/>
          </p:cNvSpPr>
          <p:nvPr>
            <p:ph idx="19" hasCustomPrompt="1"/>
          </p:nvPr>
        </p:nvSpPr>
        <p:spPr>
          <a:xfrm>
            <a:off x="575734"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7" name="Content Placeholder 2">
            <a:extLst>
              <a:ext uri="{FF2B5EF4-FFF2-40B4-BE49-F238E27FC236}">
                <a16:creationId xmlns:a16="http://schemas.microsoft.com/office/drawing/2014/main" id="{8B3A36A0-C8EC-4620-ACB1-1172DD305F19}"/>
              </a:ext>
            </a:extLst>
          </p:cNvPr>
          <p:cNvSpPr>
            <a:spLocks noGrp="1"/>
          </p:cNvSpPr>
          <p:nvPr>
            <p:ph idx="20" hasCustomPrompt="1"/>
          </p:nvPr>
        </p:nvSpPr>
        <p:spPr>
          <a:xfrm>
            <a:off x="6383338"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095902550"/>
      </p:ext>
    </p:extLst>
  </p:cSld>
  <p:clrMapOvr>
    <a:masterClrMapping/>
  </p:clrMapOvr>
  <p:extLst>
    <p:ext uri="{DCECCB84-F9BA-43D5-87BE-67443E8EF086}">
      <p15:sldGuideLst xmlns:p15="http://schemas.microsoft.com/office/powerpoint/2012/main">
        <p15:guide id="1" pos="3659" userDrawn="1">
          <p15:clr>
            <a:srgbClr val="FBAE40"/>
          </p15:clr>
        </p15:guide>
        <p15:guide id="2" pos="402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8" name="TextBox 7"/>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err="1"/>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2839" y="731477"/>
            <a:ext cx="2237846" cy="1038076"/>
          </a:xfrm>
          <a:prstGeom prst="rect">
            <a:avLst/>
          </a:prstGeom>
        </p:spPr>
      </p:pic>
      <p:sp>
        <p:nvSpPr>
          <p:cNvPr id="11" name="Rectangle 10"/>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7" name="Graphic 6">
            <a:extLst>
              <a:ext uri="{FF2B5EF4-FFF2-40B4-BE49-F238E27FC236}">
                <a16:creationId xmlns:a16="http://schemas.microsoft.com/office/drawing/2014/main" id="{8432F7A9-B82B-40C0-A785-C7CFDC5606CF}"/>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2335" r="18423" b="23526"/>
          <a:stretch/>
        </p:blipFill>
        <p:spPr>
          <a:xfrm>
            <a:off x="-1" y="2201465"/>
            <a:ext cx="12192001" cy="3544403"/>
          </a:xfrm>
          <a:prstGeom prst="rect">
            <a:avLst/>
          </a:prstGeom>
        </p:spPr>
      </p:pic>
      <p:sp>
        <p:nvSpPr>
          <p:cNvPr id="13" name="TextBox 12">
            <a:extLst>
              <a:ext uri="{FF2B5EF4-FFF2-40B4-BE49-F238E27FC236}">
                <a16:creationId xmlns:a16="http://schemas.microsoft.com/office/drawing/2014/main" id="{4EEE96EA-6AA8-4F22-A28F-0F4A198940FD}"/>
              </a:ext>
            </a:extLst>
          </p:cNvPr>
          <p:cNvSpPr txBox="1"/>
          <p:nvPr userDrawn="1"/>
        </p:nvSpPr>
        <p:spPr>
          <a:xfrm>
            <a:off x="5082574" y="5849913"/>
            <a:ext cx="6577542" cy="276999"/>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200">
                <a:solidFill>
                  <a:schemeClr val="tx2"/>
                </a:solidFill>
              </a:rPr>
              <a:t>CONTROL </a:t>
            </a:r>
            <a:r>
              <a:rPr lang="en-GB" sz="1200" b="1">
                <a:solidFill>
                  <a:schemeClr val="accent1"/>
                </a:solidFill>
              </a:rPr>
              <a:t>I</a:t>
            </a:r>
            <a:r>
              <a:rPr lang="en-GB" sz="1200">
                <a:solidFill>
                  <a:schemeClr val="accent1"/>
                </a:solidFill>
              </a:rPr>
              <a:t> </a:t>
            </a:r>
            <a:r>
              <a:rPr lang="en-GB" sz="1200">
                <a:solidFill>
                  <a:schemeClr val="tx2"/>
                </a:solidFill>
              </a:rPr>
              <a:t>MONITORING </a:t>
            </a:r>
            <a:r>
              <a:rPr lang="en-GB" sz="1200" b="1">
                <a:solidFill>
                  <a:schemeClr val="accent1"/>
                </a:solidFill>
              </a:rPr>
              <a:t>I</a:t>
            </a:r>
            <a:r>
              <a:rPr lang="en-GB" sz="1200" b="1">
                <a:solidFill>
                  <a:schemeClr val="tx2"/>
                </a:solidFill>
              </a:rPr>
              <a:t> </a:t>
            </a:r>
            <a:r>
              <a:rPr lang="en-GB" sz="1200" dirty="0">
                <a:solidFill>
                  <a:schemeClr val="tx2"/>
                </a:solidFill>
              </a:rPr>
              <a:t>INTELLIGENCE </a:t>
            </a:r>
            <a:r>
              <a:rPr lang="en-GB" sz="1200" b="1">
                <a:solidFill>
                  <a:schemeClr val="accent1"/>
                </a:solidFill>
              </a:rPr>
              <a:t>I</a:t>
            </a:r>
            <a:r>
              <a:rPr lang="en-GB" sz="1200">
                <a:solidFill>
                  <a:schemeClr val="tx2"/>
                </a:solidFill>
              </a:rPr>
              <a:t> OPTIMISATION</a:t>
            </a:r>
            <a:endParaRPr lang="en-GB" sz="1200" dirty="0">
              <a:solidFill>
                <a:schemeClr val="tx2"/>
              </a:solidFill>
            </a:endParaRPr>
          </a:p>
        </p:txBody>
      </p:sp>
    </p:spTree>
    <p:extLst>
      <p:ext uri="{BB962C8B-B14F-4D97-AF65-F5344CB8AC3E}">
        <p14:creationId xmlns:p14="http://schemas.microsoft.com/office/powerpoint/2010/main" val="1189448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GB"/>
              <a:t>Click icon to add picture</a:t>
            </a:r>
          </a:p>
        </p:txBody>
      </p:sp>
      <p:sp>
        <p:nvSpPr>
          <p:cNvPr id="23" name="Content Placeholder 22"/>
          <p:cNvSpPr>
            <a:spLocks noGrp="1"/>
          </p:cNvSpPr>
          <p:nvPr>
            <p:ph sz="quarter" idx="14" hasCustomPrompt="1"/>
          </p:nvPr>
        </p:nvSpPr>
        <p:spPr>
          <a:xfrm>
            <a:off x="4127500" y="1412875"/>
            <a:ext cx="7488768"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a:p>
            <a:pPr lvl="0"/>
            <a:endParaRPr lang="en-GB"/>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Tree>
    <p:extLst>
      <p:ext uri="{BB962C8B-B14F-4D97-AF65-F5344CB8AC3E}">
        <p14:creationId xmlns:p14="http://schemas.microsoft.com/office/powerpoint/2010/main" val="4255258240"/>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16464"/>
          </a:xfrm>
          <a:prstGeom prst="rect">
            <a:avLst/>
          </a:prstGeom>
          <a:noFill/>
        </p:spPr>
        <p:txBody>
          <a:bodyPr/>
          <a:lstStyle>
            <a:lvl1pPr marL="0" indent="0">
              <a:buNone/>
              <a:defRPr>
                <a:solidFill>
                  <a:schemeClr val="accent2"/>
                </a:solidFill>
              </a:defRPr>
            </a:lvl1pPr>
          </a:lstStyle>
          <a:p>
            <a:r>
              <a:rPr lang="en-GB"/>
              <a:t>Click icon to add picture</a:t>
            </a:r>
            <a:endParaRPr lang="en-GB" dirty="0"/>
          </a:p>
        </p:txBody>
      </p:sp>
      <p:sp>
        <p:nvSpPr>
          <p:cNvPr id="23" name="Content Placeholder 22"/>
          <p:cNvSpPr>
            <a:spLocks noGrp="1"/>
          </p:cNvSpPr>
          <p:nvPr>
            <p:ph sz="quarter" idx="14" hasCustomPrompt="1"/>
          </p:nvPr>
        </p:nvSpPr>
        <p:spPr>
          <a:xfrm>
            <a:off x="4127500" y="1412875"/>
            <a:ext cx="7488768"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a:p>
            <a:pPr lvl="0"/>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18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3087294535"/>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1:3 Ratio">
    <p:spTree>
      <p:nvGrpSpPr>
        <p:cNvPr id="1" name=""/>
        <p:cNvGrpSpPr/>
        <p:nvPr/>
      </p:nvGrpSpPr>
      <p:grpSpPr>
        <a:xfrm>
          <a:off x="0" y="0"/>
          <a:ext cx="0" cy="0"/>
          <a:chOff x="0" y="0"/>
          <a:chExt cx="0" cy="0"/>
        </a:xfrm>
      </p:grpSpPr>
      <p:sp>
        <p:nvSpPr>
          <p:cNvPr id="6" name="Content Placeholder 5"/>
          <p:cNvSpPr>
            <a:spLocks noGrp="1"/>
          </p:cNvSpPr>
          <p:nvPr>
            <p:ph sz="quarter" idx="14" hasCustomPrompt="1"/>
          </p:nvPr>
        </p:nvSpPr>
        <p:spPr>
          <a:xfrm>
            <a:off x="575733" y="1412875"/>
            <a:ext cx="2927351"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b="0">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a:p>
            <a:pPr lvl="0"/>
            <a:endParaRPr lang="en-GB" dirty="0"/>
          </a:p>
        </p:txBody>
      </p:sp>
      <p:sp>
        <p:nvSpPr>
          <p:cNvPr id="8" name="Content Placeholder 7"/>
          <p:cNvSpPr>
            <a:spLocks noGrp="1"/>
          </p:cNvSpPr>
          <p:nvPr>
            <p:ph sz="quarter" idx="15" hasCustomPrompt="1"/>
          </p:nvPr>
        </p:nvSpPr>
        <p:spPr>
          <a:xfrm>
            <a:off x="4127501" y="1412876"/>
            <a:ext cx="7488767"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a:p>
            <a:pPr lvl="0"/>
            <a:endParaRPr lang="en-GB" dirty="0"/>
          </a:p>
        </p:txBody>
      </p:sp>
      <p:sp>
        <p:nvSpPr>
          <p:cNvPr id="15"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18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3589056243"/>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ront Page">
    <p:spTree>
      <p:nvGrpSpPr>
        <p:cNvPr id="1" name=""/>
        <p:cNvGrpSpPr/>
        <p:nvPr/>
      </p:nvGrpSpPr>
      <p:grpSpPr>
        <a:xfrm>
          <a:off x="0" y="0"/>
          <a:ext cx="0" cy="0"/>
          <a:chOff x="0" y="0"/>
          <a:chExt cx="0" cy="0"/>
        </a:xfrm>
      </p:grpSpPr>
      <p:pic>
        <p:nvPicPr>
          <p:cNvPr id="10" name="Picture 9" descr="A close-up of a wave&#10;&#10;Description automatically generated with low confidence">
            <a:extLst>
              <a:ext uri="{FF2B5EF4-FFF2-40B4-BE49-F238E27FC236}">
                <a16:creationId xmlns:a16="http://schemas.microsoft.com/office/drawing/2014/main" id="{9AB1EEC8-A0B7-4038-89E0-CC0895B0B6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604" y="2397766"/>
            <a:ext cx="12191999" cy="4198623"/>
          </a:xfrm>
          <a:prstGeom prst="rect">
            <a:avLst/>
          </a:prstGeom>
        </p:spPr>
      </p:pic>
      <p:sp>
        <p:nvSpPr>
          <p:cNvPr id="2" name="Title 1">
            <a:extLst>
              <a:ext uri="{FF2B5EF4-FFF2-40B4-BE49-F238E27FC236}">
                <a16:creationId xmlns:a16="http://schemas.microsoft.com/office/drawing/2014/main" id="{3610CD3E-F0DC-401B-BD92-CCB90F73D29F}"/>
              </a:ext>
            </a:extLst>
          </p:cNvPr>
          <p:cNvSpPr>
            <a:spLocks noGrp="1"/>
          </p:cNvSpPr>
          <p:nvPr>
            <p:ph type="title" hasCustomPrompt="1"/>
          </p:nvPr>
        </p:nvSpPr>
        <p:spPr>
          <a:xfrm>
            <a:off x="590478" y="1405950"/>
            <a:ext cx="11069638" cy="671009"/>
          </a:xfrm>
          <a:prstGeom prst="rect">
            <a:avLst/>
          </a:prstGeom>
        </p:spPr>
        <p:txBody>
          <a:bodyPr anchor="ctr"/>
          <a:lstStyle>
            <a:lvl1pPr>
              <a:defRPr sz="3200">
                <a:solidFill>
                  <a:schemeClr val="tx2"/>
                </a:solidFill>
              </a:defRPr>
            </a:lvl1pPr>
          </a:lstStyle>
          <a:p>
            <a:pPr lvl="0"/>
            <a:r>
              <a:rPr lang="en-US"/>
              <a:t>Title</a:t>
            </a:r>
            <a:endParaRPr lang="en-US" dirty="0"/>
          </a:p>
        </p:txBody>
      </p:sp>
      <p:pic>
        <p:nvPicPr>
          <p:cNvPr id="4" name="Picture 3">
            <a:extLst>
              <a:ext uri="{FF2B5EF4-FFF2-40B4-BE49-F238E27FC236}">
                <a16:creationId xmlns:a16="http://schemas.microsoft.com/office/drawing/2014/main" id="{938EFFD8-5147-4DE3-8D78-53BC181945C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739405" y="519720"/>
            <a:ext cx="1876862" cy="474542"/>
          </a:xfrm>
          <a:prstGeom prst="rect">
            <a:avLst/>
          </a:prstGeom>
        </p:spPr>
      </p:pic>
      <p:sp>
        <p:nvSpPr>
          <p:cNvPr id="6" name="Rectangle 5">
            <a:extLst>
              <a:ext uri="{FF2B5EF4-FFF2-40B4-BE49-F238E27FC236}">
                <a16:creationId xmlns:a16="http://schemas.microsoft.com/office/drawing/2014/main" id="{80D9259D-F7F2-4B8B-A6B7-94D051E214E0}"/>
              </a:ext>
            </a:extLst>
          </p:cNvPr>
          <p:cNvSpPr/>
          <p:nvPr userDrawn="1"/>
        </p:nvSpPr>
        <p:spPr>
          <a:xfrm>
            <a:off x="-9604" y="6596390"/>
            <a:ext cx="12201604" cy="261610"/>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2"/>
              </a:solidFill>
            </a:endParaRPr>
          </a:p>
        </p:txBody>
      </p:sp>
      <p:sp>
        <p:nvSpPr>
          <p:cNvPr id="7" name="Text Placeholder 6">
            <a:extLst>
              <a:ext uri="{FF2B5EF4-FFF2-40B4-BE49-F238E27FC236}">
                <a16:creationId xmlns:a16="http://schemas.microsoft.com/office/drawing/2014/main" id="{C742F4CA-4492-4003-B818-AA107C00A9CE}"/>
              </a:ext>
            </a:extLst>
          </p:cNvPr>
          <p:cNvSpPr>
            <a:spLocks noGrp="1"/>
          </p:cNvSpPr>
          <p:nvPr>
            <p:ph type="body" sz="quarter" idx="10" hasCustomPrompt="1"/>
          </p:nvPr>
        </p:nvSpPr>
        <p:spPr>
          <a:xfrm>
            <a:off x="590478" y="2076959"/>
            <a:ext cx="11025260" cy="357795"/>
          </a:xfrm>
          <a:prstGeom prst="rect">
            <a:avLst/>
          </a:prstGeom>
        </p:spPr>
        <p:txBody>
          <a:bodyPr/>
          <a:lstStyle>
            <a:lvl1pPr marL="0" indent="0">
              <a:buNone/>
              <a:defRPr>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endParaRPr lang="en-GB"/>
          </a:p>
        </p:txBody>
      </p:sp>
      <p:sp>
        <p:nvSpPr>
          <p:cNvPr id="5" name="TextBox 4">
            <a:extLst>
              <a:ext uri="{FF2B5EF4-FFF2-40B4-BE49-F238E27FC236}">
                <a16:creationId xmlns:a16="http://schemas.microsoft.com/office/drawing/2014/main" id="{C5802308-FD4B-4038-B1F3-08F24F543FCE}"/>
              </a:ext>
            </a:extLst>
          </p:cNvPr>
          <p:cNvSpPr txBox="1"/>
          <p:nvPr userDrawn="1"/>
        </p:nvSpPr>
        <p:spPr>
          <a:xfrm>
            <a:off x="5082574" y="6596390"/>
            <a:ext cx="6577542" cy="261610"/>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100" dirty="0">
                <a:solidFill>
                  <a:schemeClr val="bg2"/>
                </a:solidFill>
              </a:rPr>
              <a:t>CONTROL </a:t>
            </a:r>
            <a:r>
              <a:rPr lang="en-GB" sz="1100" b="1" dirty="0">
                <a:solidFill>
                  <a:schemeClr val="accent1"/>
                </a:solidFill>
              </a:rPr>
              <a:t>I</a:t>
            </a:r>
            <a:r>
              <a:rPr lang="en-GB" sz="1100" dirty="0">
                <a:solidFill>
                  <a:schemeClr val="bg2"/>
                </a:solidFill>
              </a:rPr>
              <a:t> MONITORING </a:t>
            </a:r>
            <a:r>
              <a:rPr lang="en-GB" sz="1100" b="1" dirty="0">
                <a:solidFill>
                  <a:schemeClr val="accent1"/>
                </a:solidFill>
              </a:rPr>
              <a:t>I</a:t>
            </a:r>
            <a:r>
              <a:rPr lang="en-GB" sz="1100" b="1" dirty="0">
                <a:solidFill>
                  <a:schemeClr val="bg2"/>
                </a:solidFill>
              </a:rPr>
              <a:t> </a:t>
            </a:r>
            <a:r>
              <a:rPr lang="en-GB" sz="1100" dirty="0">
                <a:solidFill>
                  <a:schemeClr val="bg2"/>
                </a:solidFill>
              </a:rPr>
              <a:t>INTELLIGENCE </a:t>
            </a:r>
            <a:r>
              <a:rPr lang="en-GB" sz="1100" b="1" dirty="0">
                <a:solidFill>
                  <a:schemeClr val="accent1"/>
                </a:solidFill>
              </a:rPr>
              <a:t>I</a:t>
            </a:r>
            <a:r>
              <a:rPr lang="en-GB" sz="1100" dirty="0">
                <a:solidFill>
                  <a:schemeClr val="bg2"/>
                </a:solidFill>
              </a:rPr>
              <a:t> OPTIMISATION</a:t>
            </a:r>
          </a:p>
        </p:txBody>
      </p:sp>
    </p:spTree>
    <p:extLst>
      <p:ext uri="{BB962C8B-B14F-4D97-AF65-F5344CB8AC3E}">
        <p14:creationId xmlns:p14="http://schemas.microsoft.com/office/powerpoint/2010/main" val="230934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575734" y="720536"/>
            <a:ext cx="11040533" cy="382587"/>
          </a:xfrm>
          <a:prstGeom prst="rect">
            <a:avLst/>
          </a:prstGeom>
        </p:spPr>
        <p:txBody>
          <a:bodyPr/>
          <a:lstStyle>
            <a:lvl1pPr algn="l">
              <a:defRPr sz="2000" b="0">
                <a:solidFill>
                  <a:schemeClr val="bg1"/>
                </a:solidFill>
                <a:latin typeface="Arial" pitchFamily="34" charset="0"/>
                <a:cs typeface="Arial" pitchFamily="34" charset="0"/>
              </a:defRPr>
            </a:lvl1pPr>
          </a:lstStyle>
          <a:p>
            <a:pPr lvl="0"/>
            <a:r>
              <a:rPr lang="en-GB" dirty="0"/>
              <a:t>Table of Contents</a:t>
            </a:r>
          </a:p>
        </p:txBody>
      </p:sp>
      <p:sp>
        <p:nvSpPr>
          <p:cNvPr id="8" name="Picture Placeholder 7"/>
          <p:cNvSpPr>
            <a:spLocks noGrp="1"/>
          </p:cNvSpPr>
          <p:nvPr>
            <p:ph type="pic" sz="quarter" idx="11"/>
          </p:nvPr>
        </p:nvSpPr>
        <p:spPr>
          <a:xfrm>
            <a:off x="8466667" y="1412876"/>
            <a:ext cx="3149600" cy="4716463"/>
          </a:xfrm>
          <a:prstGeom prst="rect">
            <a:avLst/>
          </a:prstGeom>
        </p:spPr>
        <p:txBody>
          <a:bodyPr/>
          <a:lstStyle>
            <a:lvl1pPr>
              <a:defRPr>
                <a:solidFill>
                  <a:schemeClr val="accent2"/>
                </a:solidFill>
              </a:defRPr>
            </a:lvl1pPr>
          </a:lstStyle>
          <a:p>
            <a:r>
              <a:rPr lang="en-GB"/>
              <a:t>Click icon to add picture</a:t>
            </a:r>
            <a:endParaRPr lang="en-GB" dirty="0"/>
          </a:p>
        </p:txBody>
      </p:sp>
      <p:sp>
        <p:nvSpPr>
          <p:cNvPr id="10" name="Text Placeholder 9"/>
          <p:cNvSpPr>
            <a:spLocks noGrp="1"/>
          </p:cNvSpPr>
          <p:nvPr>
            <p:ph type="body" sz="quarter" idx="12"/>
          </p:nvPr>
        </p:nvSpPr>
        <p:spPr>
          <a:xfrm>
            <a:off x="575733" y="1412876"/>
            <a:ext cx="7213600" cy="4716463"/>
          </a:xfrm>
          <a:prstGeom prst="rect">
            <a:avLst/>
          </a:prstGeom>
        </p:spPr>
        <p:txBody>
          <a:bodyPr/>
          <a:lstStyle>
            <a:lvl1pPr>
              <a:spcBef>
                <a:spcPts val="600"/>
              </a:spcBef>
              <a:spcAft>
                <a:spcPts val="600"/>
              </a:spcAft>
              <a:buFont typeface="+mj-lt"/>
              <a:buAutoNum type="arabicPeriod"/>
              <a:defRPr>
                <a:solidFill>
                  <a:schemeClr val="accent2"/>
                </a:solidFill>
              </a:defRPr>
            </a:lvl1pPr>
            <a:lvl2pPr marL="457200" indent="0">
              <a:buFont typeface="+mj-lt"/>
              <a:buNone/>
              <a:defRPr>
                <a:solidFill>
                  <a:schemeClr val="accent2"/>
                </a:solidFill>
              </a:defRPr>
            </a:lvl2pPr>
            <a:lvl3pPr marL="1257300" indent="-342900">
              <a:buFont typeface="+mj-lt"/>
              <a:buAutoNum type="arabicPeriod"/>
              <a:defRPr/>
            </a:lvl3pPr>
            <a:lvl4pPr>
              <a:buFont typeface="+mj-lt"/>
              <a:buAutoNum type="arabicPeriod"/>
              <a:defRPr/>
            </a:lvl4pPr>
            <a:lvl5pPr>
              <a:buFont typeface="+mj-lt"/>
              <a:buAutoNum type="arabicPeriod"/>
              <a:defRPr/>
            </a:lvl5pPr>
          </a:lstStyle>
          <a:p>
            <a:pPr lvl="0"/>
            <a:r>
              <a:rPr lang="en-GB"/>
              <a:t>Click to edit Master text styles</a:t>
            </a:r>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lumMod val="75000"/>
                  </a:schemeClr>
                </a:solidFill>
              </a:defRPr>
            </a:lvl1pPr>
          </a:lstStyle>
          <a:p>
            <a:endParaRPr lang="en-GB" dirty="0"/>
          </a:p>
        </p:txBody>
      </p:sp>
    </p:spTree>
    <p:extLst>
      <p:ext uri="{BB962C8B-B14F-4D97-AF65-F5344CB8AC3E}">
        <p14:creationId xmlns:p14="http://schemas.microsoft.com/office/powerpoint/2010/main" val="2985763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575734" y="720536"/>
            <a:ext cx="11040533" cy="382587"/>
          </a:xfrm>
          <a:prstGeom prst="rect">
            <a:avLst/>
          </a:prstGeom>
        </p:spPr>
        <p:txBody>
          <a:bodyPr/>
          <a:lstStyle>
            <a:lvl1pPr algn="l">
              <a:defRPr sz="2000" b="0">
                <a:solidFill>
                  <a:schemeClr val="bg1"/>
                </a:solidFill>
                <a:latin typeface="Arial" pitchFamily="34" charset="0"/>
                <a:cs typeface="Arial" pitchFamily="34" charset="0"/>
              </a:defRPr>
            </a:lvl1pPr>
          </a:lstStyle>
          <a:p>
            <a:pPr lvl="0"/>
            <a:r>
              <a:rPr lang="en-GB" dirty="0"/>
              <a:t>Table of Contents</a:t>
            </a:r>
          </a:p>
        </p:txBody>
      </p:sp>
      <p:sp>
        <p:nvSpPr>
          <p:cNvPr id="8" name="Picture Placeholder 7"/>
          <p:cNvSpPr>
            <a:spLocks noGrp="1"/>
          </p:cNvSpPr>
          <p:nvPr>
            <p:ph type="pic" sz="quarter" idx="11"/>
          </p:nvPr>
        </p:nvSpPr>
        <p:spPr>
          <a:xfrm>
            <a:off x="8466667" y="1412876"/>
            <a:ext cx="3149600" cy="4716463"/>
          </a:xfrm>
          <a:prstGeom prst="rect">
            <a:avLst/>
          </a:prstGeom>
        </p:spPr>
        <p:txBody>
          <a:bodyPr/>
          <a:lstStyle>
            <a:lvl1pPr>
              <a:defRPr>
                <a:solidFill>
                  <a:schemeClr val="accent2"/>
                </a:solidFill>
              </a:defRPr>
            </a:lvl1pPr>
          </a:lstStyle>
          <a:p>
            <a:r>
              <a:rPr lang="en-US" dirty="0"/>
              <a:t>Click icon to add picture</a:t>
            </a:r>
            <a:endParaRPr lang="en-GB" dirty="0"/>
          </a:p>
        </p:txBody>
      </p:sp>
      <p:sp>
        <p:nvSpPr>
          <p:cNvPr id="10" name="Text Placeholder 9"/>
          <p:cNvSpPr>
            <a:spLocks noGrp="1"/>
          </p:cNvSpPr>
          <p:nvPr>
            <p:ph type="body" sz="quarter" idx="12"/>
          </p:nvPr>
        </p:nvSpPr>
        <p:spPr>
          <a:xfrm>
            <a:off x="575733" y="1412876"/>
            <a:ext cx="7213600" cy="4716463"/>
          </a:xfrm>
          <a:prstGeom prst="rect">
            <a:avLst/>
          </a:prstGeom>
        </p:spPr>
        <p:txBody>
          <a:bodyPr/>
          <a:lstStyle>
            <a:lvl1pPr>
              <a:spcBef>
                <a:spcPts val="600"/>
              </a:spcBef>
              <a:spcAft>
                <a:spcPts val="600"/>
              </a:spcAft>
              <a:buFont typeface="+mj-lt"/>
              <a:buAutoNum type="arabicPeriod"/>
              <a:defRPr>
                <a:solidFill>
                  <a:schemeClr val="accent2"/>
                </a:solidFill>
              </a:defRPr>
            </a:lvl1pPr>
            <a:lvl2pPr marL="457200" indent="0">
              <a:buFont typeface="+mj-lt"/>
              <a:buNone/>
              <a:defRPr>
                <a:solidFill>
                  <a:schemeClr val="accent2"/>
                </a:solidFill>
              </a:defRPr>
            </a:lvl2pPr>
            <a:lvl3pPr marL="1257300" indent="-342900">
              <a:buFont typeface="+mj-lt"/>
              <a:buAutoNum type="arabicPeriod"/>
              <a:defRPr/>
            </a:lvl3pPr>
            <a:lvl4pPr>
              <a:buFont typeface="+mj-lt"/>
              <a:buAutoNum type="arabicPeriod"/>
              <a:defRPr/>
            </a:lvl4pPr>
            <a:lvl5pPr>
              <a:buFont typeface="+mj-lt"/>
              <a:buAutoNum type="arabicPeriod"/>
              <a:defRPr/>
            </a:lvl5pPr>
          </a:lstStyle>
          <a:p>
            <a:pPr lvl="0"/>
            <a:r>
              <a:rPr lang="en-US"/>
              <a:t>Click to edit Master text styles</a:t>
            </a:r>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lumMod val="75000"/>
                  </a:schemeClr>
                </a:solidFill>
              </a:defRPr>
            </a:lvl1pPr>
          </a:lstStyle>
          <a:p>
            <a:endParaRPr lang="en-GB" dirty="0"/>
          </a:p>
        </p:txBody>
      </p:sp>
    </p:spTree>
    <p:extLst>
      <p:ext uri="{BB962C8B-B14F-4D97-AF65-F5344CB8AC3E}">
        <p14:creationId xmlns:p14="http://schemas.microsoft.com/office/powerpoint/2010/main" val="2677057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pli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8772C0-CD03-41FD-BC0B-95A010FF652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187" r="19046"/>
          <a:stretch/>
        </p:blipFill>
        <p:spPr>
          <a:xfrm>
            <a:off x="0" y="1196105"/>
            <a:ext cx="12192000" cy="5170513"/>
          </a:xfrm>
          <a:prstGeom prst="rect">
            <a:avLst/>
          </a:prstGeom>
        </p:spPr>
      </p:pic>
      <p:sp>
        <p:nvSpPr>
          <p:cNvPr id="9" name="TextBox 8"/>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a:p>
        </p:txBody>
      </p:sp>
      <p:sp>
        <p:nvSpPr>
          <p:cNvPr id="11"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pic>
        <p:nvPicPr>
          <p:cNvPr id="12" name="Picture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13" name="Rectangle 12"/>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0" name="Title 1">
            <a:extLst>
              <a:ext uri="{FF2B5EF4-FFF2-40B4-BE49-F238E27FC236}">
                <a16:creationId xmlns:a16="http://schemas.microsoft.com/office/drawing/2014/main" id="{3C624CAF-72DF-4715-A236-E37C282E2C50}"/>
              </a:ext>
            </a:extLst>
          </p:cNvPr>
          <p:cNvSpPr>
            <a:spLocks noGrp="1"/>
          </p:cNvSpPr>
          <p:nvPr>
            <p:ph type="title" hasCustomPrompt="1"/>
          </p:nvPr>
        </p:nvSpPr>
        <p:spPr>
          <a:xfrm>
            <a:off x="576262" y="561975"/>
            <a:ext cx="6281737" cy="2867025"/>
          </a:xfrm>
          <a:prstGeom prst="rect">
            <a:avLst/>
          </a:prstGeom>
        </p:spPr>
        <p:txBody>
          <a:bodyPr anchor="ctr"/>
          <a:lstStyle>
            <a:lvl1pPr>
              <a:defRPr sz="3600">
                <a:solidFill>
                  <a:schemeClr val="accent2"/>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2946510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3"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0"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6" name="Content Placeholder 2">
            <a:extLst>
              <a:ext uri="{FF2B5EF4-FFF2-40B4-BE49-F238E27FC236}">
                <a16:creationId xmlns:a16="http://schemas.microsoft.com/office/drawing/2014/main" id="{CF864BAA-E8E7-4986-82ED-73AF20A4DF5D}"/>
              </a:ext>
            </a:extLst>
          </p:cNvPr>
          <p:cNvSpPr>
            <a:spLocks noGrp="1"/>
          </p:cNvSpPr>
          <p:nvPr>
            <p:ph idx="1" hasCustomPrompt="1"/>
          </p:nvPr>
        </p:nvSpPr>
        <p:spPr>
          <a:xfrm>
            <a:off x="575734" y="1412876"/>
            <a:ext cx="11040533"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654615911"/>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dirty="0"/>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81F813B6-7F77-406C-A766-74BC1847D187}"/>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129681599"/>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4" name="Picture Placeholder 19"/>
          <p:cNvSpPr>
            <a:spLocks noGrp="1"/>
          </p:cNvSpPr>
          <p:nvPr>
            <p:ph type="pic" sz="quarter" idx="13"/>
          </p:nvPr>
        </p:nvSpPr>
        <p:spPr>
          <a:xfrm>
            <a:off x="8079318" y="1412875"/>
            <a:ext cx="3536949" cy="4716464"/>
          </a:xfrm>
          <a:prstGeom prst="rect">
            <a:avLst/>
          </a:prstGeom>
          <a:noFill/>
        </p:spPr>
        <p:txBody>
          <a:bodyPr/>
          <a:lstStyle>
            <a:lvl1pPr marL="0" indent="0">
              <a:buNone/>
              <a:defRPr>
                <a:solidFill>
                  <a:schemeClr val="accent2"/>
                </a:solidFill>
              </a:defRPr>
            </a:lvl1pPr>
          </a:lstStyle>
          <a:p>
            <a:r>
              <a:rPr lang="en-US" dirty="0"/>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E90F63F0-B068-41D5-87ED-C56CBADC6507}"/>
              </a:ext>
            </a:extLst>
          </p:cNvPr>
          <p:cNvSpPr>
            <a:spLocks noGrp="1"/>
          </p:cNvSpPr>
          <p:nvPr>
            <p:ph idx="1" hasCustomPrompt="1"/>
          </p:nvPr>
        </p:nvSpPr>
        <p:spPr>
          <a:xfrm>
            <a:off x="575734" y="1412876"/>
            <a:ext cx="6960129"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79936354"/>
      </p:ext>
    </p:extLst>
  </p:cSld>
  <p:clrMapOvr>
    <a:masterClrMapping/>
  </p:clrMapOvr>
  <p:extLst>
    <p:ext uri="{DCECCB84-F9BA-43D5-87BE-67443E8EF086}">
      <p15:sldGuideLst xmlns:p15="http://schemas.microsoft.com/office/powerpoint/2012/main">
        <p15:guide id="1" pos="4747">
          <p15:clr>
            <a:srgbClr val="FBAE40"/>
          </p15:clr>
        </p15:guide>
        <p15:guide id="2" pos="50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1:3 Ratio">
    <p:spTree>
      <p:nvGrpSpPr>
        <p:cNvPr id="1" name=""/>
        <p:cNvGrpSpPr/>
        <p:nvPr/>
      </p:nvGrpSpPr>
      <p:grpSpPr>
        <a:xfrm>
          <a:off x="0" y="0"/>
          <a:ext cx="0" cy="0"/>
          <a:chOff x="0" y="0"/>
          <a:chExt cx="0" cy="0"/>
        </a:xfrm>
      </p:grpSpPr>
      <p:sp>
        <p:nvSpPr>
          <p:cNvPr id="6" name="Content Placeholder 5"/>
          <p:cNvSpPr>
            <a:spLocks noGrp="1"/>
          </p:cNvSpPr>
          <p:nvPr>
            <p:ph sz="quarter" idx="14" hasCustomPrompt="1"/>
          </p:nvPr>
        </p:nvSpPr>
        <p:spPr>
          <a:xfrm>
            <a:off x="575733" y="1412875"/>
            <a:ext cx="2927351" cy="4716464"/>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b="0">
                <a:solidFill>
                  <a:schemeClr val="accent2"/>
                </a:solidFill>
                <a:latin typeface="+mj-lt"/>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j-lt"/>
              </a:defRPr>
            </a:lvl2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4pPr>
            <a:lvl6pPr marL="25146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6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28AAA490-C3E2-49AD-91EE-5FDB54240488}"/>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220967738"/>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adrant Photos">
    <p:spTree>
      <p:nvGrpSpPr>
        <p:cNvPr id="1" name=""/>
        <p:cNvGrpSpPr/>
        <p:nvPr/>
      </p:nvGrpSpPr>
      <p:grpSpPr>
        <a:xfrm>
          <a:off x="0" y="0"/>
          <a:ext cx="0" cy="0"/>
          <a:chOff x="0" y="0"/>
          <a:chExt cx="0" cy="0"/>
        </a:xfrm>
      </p:grpSpPr>
      <p:sp>
        <p:nvSpPr>
          <p:cNvPr id="3" name="Picture Placeholder 2"/>
          <p:cNvSpPr>
            <a:spLocks noGrp="1"/>
          </p:cNvSpPr>
          <p:nvPr>
            <p:ph type="pic" sz="quarter" idx="19"/>
          </p:nvPr>
        </p:nvSpPr>
        <p:spPr>
          <a:xfrm>
            <a:off x="586870" y="1412876"/>
            <a:ext cx="5253567" cy="2160588"/>
          </a:xfrm>
          <a:prstGeom prst="rect">
            <a:avLst/>
          </a:prstGeom>
        </p:spPr>
        <p:txBody>
          <a:bodyPr/>
          <a:lstStyle>
            <a:lvl1pPr>
              <a:defRPr>
                <a:solidFill>
                  <a:schemeClr val="accent2"/>
                </a:solidFill>
              </a:defRPr>
            </a:lvl1pPr>
          </a:lstStyle>
          <a:p>
            <a:r>
              <a:rPr lang="en-US" dirty="0"/>
              <a:t>Click icon to add picture</a:t>
            </a:r>
            <a:endParaRPr lang="en-GB" dirty="0"/>
          </a:p>
        </p:txBody>
      </p:sp>
      <p:sp>
        <p:nvSpPr>
          <p:cNvPr id="10" name="Picture Placeholder 2"/>
          <p:cNvSpPr>
            <a:spLocks noGrp="1"/>
          </p:cNvSpPr>
          <p:nvPr>
            <p:ph type="pic" sz="quarter" idx="20"/>
          </p:nvPr>
        </p:nvSpPr>
        <p:spPr>
          <a:xfrm>
            <a:off x="6366935" y="1412875"/>
            <a:ext cx="5253567" cy="2160588"/>
          </a:xfrm>
          <a:prstGeom prst="rect">
            <a:avLst/>
          </a:prstGeom>
        </p:spPr>
        <p:txBody>
          <a:bodyPr/>
          <a:lstStyle>
            <a:lvl1pPr>
              <a:defRPr>
                <a:solidFill>
                  <a:schemeClr val="accent2"/>
                </a:solidFill>
              </a:defRPr>
            </a:lvl1pPr>
          </a:lstStyle>
          <a:p>
            <a:r>
              <a:rPr lang="en-US" dirty="0"/>
              <a:t>Click icon to add picture</a:t>
            </a:r>
            <a:endParaRPr lang="en-GB" dirty="0"/>
          </a:p>
        </p:txBody>
      </p:sp>
      <p:sp>
        <p:nvSpPr>
          <p:cNvPr id="12" name="Picture Placeholder 2"/>
          <p:cNvSpPr>
            <a:spLocks noGrp="1"/>
          </p:cNvSpPr>
          <p:nvPr>
            <p:ph type="pic" sz="quarter" idx="21"/>
          </p:nvPr>
        </p:nvSpPr>
        <p:spPr>
          <a:xfrm>
            <a:off x="591788" y="3964404"/>
            <a:ext cx="5253567" cy="2160588"/>
          </a:xfrm>
          <a:prstGeom prst="rect">
            <a:avLst/>
          </a:prstGeom>
        </p:spPr>
        <p:txBody>
          <a:bodyPr/>
          <a:lstStyle>
            <a:lvl1pPr>
              <a:defRPr>
                <a:solidFill>
                  <a:schemeClr val="accent2"/>
                </a:solidFill>
              </a:defRPr>
            </a:lvl1pPr>
          </a:lstStyle>
          <a:p>
            <a:r>
              <a:rPr lang="en-US" dirty="0"/>
              <a:t>Click icon to add picture</a:t>
            </a:r>
            <a:endParaRPr lang="en-GB" dirty="0"/>
          </a:p>
        </p:txBody>
      </p:sp>
      <p:sp>
        <p:nvSpPr>
          <p:cNvPr id="13" name="Picture Placeholder 2"/>
          <p:cNvSpPr>
            <a:spLocks noGrp="1"/>
          </p:cNvSpPr>
          <p:nvPr>
            <p:ph type="pic" sz="quarter" idx="22"/>
          </p:nvPr>
        </p:nvSpPr>
        <p:spPr>
          <a:xfrm>
            <a:off x="6362328" y="3968751"/>
            <a:ext cx="5253567" cy="2160588"/>
          </a:xfrm>
          <a:prstGeom prst="rect">
            <a:avLst/>
          </a:prstGeom>
        </p:spPr>
        <p:txBody>
          <a:bodyPr/>
          <a:lstStyle>
            <a:lvl1pPr>
              <a:defRPr>
                <a:solidFill>
                  <a:schemeClr val="accent2"/>
                </a:solidFill>
              </a:defRPr>
            </a:lvl1pPr>
          </a:lstStyle>
          <a:p>
            <a:r>
              <a:rPr lang="en-US" dirty="0"/>
              <a:t>Click icon to add picture</a:t>
            </a:r>
            <a:endParaRPr lang="en-GB" dirty="0"/>
          </a:p>
        </p:txBody>
      </p:sp>
      <p:sp>
        <p:nvSpPr>
          <p:cNvPr id="17"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578331497"/>
      </p:ext>
    </p:extLst>
  </p:cSld>
  <p:clrMapOvr>
    <a:masterClrMapping/>
  </p:clrMapOvr>
  <p:extLst>
    <p:ext uri="{DCECCB84-F9BA-43D5-87BE-67443E8EF086}">
      <p15:sldGuideLst xmlns:p15="http://schemas.microsoft.com/office/powerpoint/2012/main">
        <p15:guide id="1" pos="3689">
          <p15:clr>
            <a:srgbClr val="FBAE40"/>
          </p15:clr>
        </p15:guide>
        <p15:guide id="2" pos="3991">
          <p15:clr>
            <a:srgbClr val="FBAE40"/>
          </p15:clr>
        </p15:guide>
        <p15:guide id="5" orient="horz" pos="2500">
          <p15:clr>
            <a:srgbClr val="FBAE40"/>
          </p15:clr>
        </p15:guide>
        <p15:guide id="6" orient="horz" pos="227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Quadrant Photos">
    <p:spTree>
      <p:nvGrpSpPr>
        <p:cNvPr id="1" name=""/>
        <p:cNvGrpSpPr/>
        <p:nvPr/>
      </p:nvGrpSpPr>
      <p:grpSpPr>
        <a:xfrm>
          <a:off x="0" y="0"/>
          <a:ext cx="0" cy="0"/>
          <a:chOff x="0" y="0"/>
          <a:chExt cx="0" cy="0"/>
        </a:xfrm>
      </p:grpSpPr>
      <p:sp>
        <p:nvSpPr>
          <p:cNvPr id="3" name="Picture Placeholder 2"/>
          <p:cNvSpPr>
            <a:spLocks noGrp="1"/>
          </p:cNvSpPr>
          <p:nvPr>
            <p:ph type="pic" sz="quarter" idx="19"/>
          </p:nvPr>
        </p:nvSpPr>
        <p:spPr>
          <a:xfrm>
            <a:off x="586871" y="1412875"/>
            <a:ext cx="3240000" cy="1260000"/>
          </a:xfrm>
          <a:prstGeom prst="rect">
            <a:avLst/>
          </a:prstGeom>
        </p:spPr>
        <p:txBody>
          <a:bodyPr/>
          <a:lstStyle>
            <a:lvl1pPr>
              <a:defRPr>
                <a:solidFill>
                  <a:schemeClr val="accent2"/>
                </a:solidFill>
              </a:defRPr>
            </a:lvl1pPr>
          </a:lstStyle>
          <a:p>
            <a:r>
              <a:rPr lang="en-US" dirty="0"/>
              <a:t>Click icon to add picture</a:t>
            </a:r>
            <a:endParaRPr lang="en-GB" dirty="0"/>
          </a:p>
        </p:txBody>
      </p:sp>
      <p:sp>
        <p:nvSpPr>
          <p:cNvPr id="10" name="Picture Placeholder 2"/>
          <p:cNvSpPr>
            <a:spLocks noGrp="1"/>
          </p:cNvSpPr>
          <p:nvPr>
            <p:ph type="pic" sz="quarter" idx="20"/>
          </p:nvPr>
        </p:nvSpPr>
        <p:spPr>
          <a:xfrm>
            <a:off x="4476000" y="1412874"/>
            <a:ext cx="3240000" cy="1260000"/>
          </a:xfrm>
          <a:prstGeom prst="rect">
            <a:avLst/>
          </a:prstGeom>
        </p:spPr>
        <p:txBody>
          <a:bodyPr/>
          <a:lstStyle>
            <a:lvl1pPr>
              <a:defRPr>
                <a:solidFill>
                  <a:schemeClr val="accent2"/>
                </a:solidFill>
              </a:defRPr>
            </a:lvl1pPr>
          </a:lstStyle>
          <a:p>
            <a:r>
              <a:rPr lang="en-US" dirty="0"/>
              <a:t>Click icon to add picture</a:t>
            </a:r>
            <a:endParaRPr lang="en-GB" dirty="0"/>
          </a:p>
        </p:txBody>
      </p:sp>
      <p:sp>
        <p:nvSpPr>
          <p:cNvPr id="13" name="Picture Placeholder 2"/>
          <p:cNvSpPr>
            <a:spLocks noGrp="1"/>
          </p:cNvSpPr>
          <p:nvPr>
            <p:ph type="pic" sz="quarter" idx="22"/>
          </p:nvPr>
        </p:nvSpPr>
        <p:spPr>
          <a:xfrm>
            <a:off x="8365129" y="1412875"/>
            <a:ext cx="3240000" cy="1260000"/>
          </a:xfrm>
          <a:prstGeom prst="rect">
            <a:avLst/>
          </a:prstGeom>
        </p:spPr>
        <p:txBody>
          <a:bodyPr/>
          <a:lstStyle>
            <a:lvl1pPr>
              <a:defRPr>
                <a:solidFill>
                  <a:schemeClr val="accent2"/>
                </a:solidFill>
              </a:defRPr>
            </a:lvl1pPr>
          </a:lstStyle>
          <a:p>
            <a:r>
              <a:rPr lang="en-US" dirty="0"/>
              <a:t>Click icon to add picture</a:t>
            </a:r>
            <a:endParaRPr lang="en-GB" dirty="0"/>
          </a:p>
        </p:txBody>
      </p:sp>
      <p:sp>
        <p:nvSpPr>
          <p:cNvPr id="17"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1478331117"/>
      </p:ext>
    </p:extLst>
  </p:cSld>
  <p:clrMapOvr>
    <a:masterClrMapping/>
  </p:clrMapOvr>
  <p:extLst>
    <p:ext uri="{DCECCB84-F9BA-43D5-87BE-67443E8EF086}">
      <p15:sldGuideLst xmlns:p15="http://schemas.microsoft.com/office/powerpoint/2012/main">
        <p15:guide id="1" pos="3689">
          <p15:clr>
            <a:srgbClr val="FBAE40"/>
          </p15:clr>
        </p15:guide>
        <p15:guide id="2" pos="3991">
          <p15:clr>
            <a:srgbClr val="FBAE40"/>
          </p15:clr>
        </p15:guide>
        <p15:guide id="5" orient="horz" pos="2500">
          <p15:clr>
            <a:srgbClr val="FBAE40"/>
          </p15:clr>
        </p15:guide>
        <p15:guide id="6" orient="horz" pos="227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Image Below">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575734" y="5121276"/>
            <a:ext cx="11040533" cy="1008063"/>
          </a:xfrm>
          <a:prstGeom prst="rect">
            <a:avLst/>
          </a:prstGeom>
        </p:spPr>
        <p:txBody>
          <a:bodyPr/>
          <a:lstStyle>
            <a:lvl1pPr marL="0" indent="0">
              <a:buNone/>
              <a:defRPr>
                <a:solidFill>
                  <a:schemeClr val="accent2"/>
                </a:solidFill>
              </a:defRPr>
            </a:lvl1pPr>
          </a:lstStyle>
          <a:p>
            <a:r>
              <a:rPr lang="en-US" dirty="0"/>
              <a:t>Click icon to add picture</a:t>
            </a:r>
            <a:endParaRPr lang="en-GB" dirty="0"/>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1"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82A57090-3B3C-4669-91CD-5E8B94E6B7A9}"/>
              </a:ext>
            </a:extLst>
          </p:cNvPr>
          <p:cNvSpPr>
            <a:spLocks noGrp="1"/>
          </p:cNvSpPr>
          <p:nvPr>
            <p:ph idx="1" hasCustomPrompt="1"/>
          </p:nvPr>
        </p:nvSpPr>
        <p:spPr>
          <a:xfrm>
            <a:off x="575734" y="1412877"/>
            <a:ext cx="11040533" cy="352901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981799413"/>
      </p:ext>
    </p:extLst>
  </p:cSld>
  <p:clrMapOvr>
    <a:masterClrMapping/>
  </p:clrMapOvr>
  <p:extLst>
    <p:ext uri="{DCECCB84-F9BA-43D5-87BE-67443E8EF086}">
      <p15:sldGuideLst xmlns:p15="http://schemas.microsoft.com/office/powerpoint/2012/main">
        <p15:guide id="3" orient="horz" pos="3113">
          <p15:clr>
            <a:srgbClr val="FBAE40"/>
          </p15:clr>
        </p15:guide>
        <p15:guide id="4" orient="horz" pos="322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Three Images">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8771467" y="1412876"/>
            <a:ext cx="2844800" cy="1358494"/>
          </a:xfrm>
          <a:prstGeom prst="rect">
            <a:avLst/>
          </a:prstGeom>
        </p:spPr>
        <p:txBody>
          <a:bodyPr/>
          <a:lstStyle>
            <a:lvl1pPr marL="0" indent="0">
              <a:buNone/>
              <a:defRPr>
                <a:solidFill>
                  <a:schemeClr val="accent2"/>
                </a:solidFill>
              </a:defRPr>
            </a:lvl1pPr>
          </a:lstStyle>
          <a:p>
            <a:r>
              <a:rPr lang="en-US" dirty="0"/>
              <a:t>Click icon to add picture</a:t>
            </a:r>
            <a:endParaRPr lang="en-GB" dirty="0"/>
          </a:p>
        </p:txBody>
      </p:sp>
      <p:sp>
        <p:nvSpPr>
          <p:cNvPr id="11" name="Picture Placeholder 9"/>
          <p:cNvSpPr>
            <a:spLocks noGrp="1"/>
          </p:cNvSpPr>
          <p:nvPr>
            <p:ph type="pic" sz="quarter" idx="16"/>
          </p:nvPr>
        </p:nvSpPr>
        <p:spPr>
          <a:xfrm>
            <a:off x="8771467" y="3078040"/>
            <a:ext cx="2844800" cy="1358494"/>
          </a:xfrm>
          <a:prstGeom prst="rect">
            <a:avLst/>
          </a:prstGeom>
        </p:spPr>
        <p:txBody>
          <a:bodyPr/>
          <a:lstStyle>
            <a:lvl1pPr marL="0" indent="0">
              <a:buNone/>
              <a:defRPr>
                <a:solidFill>
                  <a:schemeClr val="accent2"/>
                </a:solidFill>
              </a:defRPr>
            </a:lvl1pPr>
          </a:lstStyle>
          <a:p>
            <a:r>
              <a:rPr lang="en-US" dirty="0"/>
              <a:t>Click icon to add picture</a:t>
            </a:r>
            <a:endParaRPr lang="en-GB" dirty="0"/>
          </a:p>
        </p:txBody>
      </p:sp>
      <p:sp>
        <p:nvSpPr>
          <p:cNvPr id="12" name="Picture Placeholder 9"/>
          <p:cNvSpPr>
            <a:spLocks noGrp="1"/>
          </p:cNvSpPr>
          <p:nvPr>
            <p:ph type="pic" sz="quarter" idx="17"/>
          </p:nvPr>
        </p:nvSpPr>
        <p:spPr>
          <a:xfrm>
            <a:off x="8735485" y="4743204"/>
            <a:ext cx="2880783" cy="1386134"/>
          </a:xfrm>
          <a:prstGeom prst="rect">
            <a:avLst/>
          </a:prstGeom>
        </p:spPr>
        <p:txBody>
          <a:bodyPr/>
          <a:lstStyle>
            <a:lvl1pPr marL="0" indent="0">
              <a:buNone/>
              <a:defRPr>
                <a:solidFill>
                  <a:schemeClr val="accent2"/>
                </a:solidFill>
              </a:defRPr>
            </a:lvl1pPr>
          </a:lstStyle>
          <a:p>
            <a:r>
              <a:rPr lang="en-US" dirty="0"/>
              <a:t>Click icon to add picture</a:t>
            </a:r>
            <a:endParaRPr lang="en-GB" dirty="0"/>
          </a:p>
        </p:txBody>
      </p:sp>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9"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3" name="Content Placeholder 2">
            <a:extLst>
              <a:ext uri="{FF2B5EF4-FFF2-40B4-BE49-F238E27FC236}">
                <a16:creationId xmlns:a16="http://schemas.microsoft.com/office/drawing/2014/main" id="{9BDB166A-6095-41BC-9321-D097C9CC8495}"/>
              </a:ext>
            </a:extLst>
          </p:cNvPr>
          <p:cNvSpPr>
            <a:spLocks noGrp="1"/>
          </p:cNvSpPr>
          <p:nvPr>
            <p:ph idx="1" hasCustomPrompt="1"/>
          </p:nvPr>
        </p:nvSpPr>
        <p:spPr>
          <a:xfrm>
            <a:off x="575735" y="1412876"/>
            <a:ext cx="7439554"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144711479"/>
      </p:ext>
    </p:extLst>
  </p:cSld>
  <p:clrMapOvr>
    <a:masterClrMapping/>
  </p:clrMapOvr>
  <p:extLst>
    <p:ext uri="{DCECCB84-F9BA-43D5-87BE-67443E8EF086}">
      <p15:sldGuideLst xmlns:p15="http://schemas.microsoft.com/office/powerpoint/2012/main">
        <p15:guide id="1" pos="5049">
          <p15:clr>
            <a:srgbClr val="FBAE40"/>
          </p15:clr>
        </p15:guide>
        <p15:guide id="2" pos="5503">
          <p15:clr>
            <a:srgbClr val="FBAE40"/>
          </p15:clr>
        </p15:guide>
        <p15:guide id="5" orient="horz" pos="1752">
          <p15:clr>
            <a:srgbClr val="FBAE40"/>
          </p15:clr>
        </p15:guide>
        <p15:guide id="6" orient="horz" pos="1933">
          <p15:clr>
            <a:srgbClr val="FBAE40"/>
          </p15:clr>
        </p15:guide>
        <p15:guide id="7" orient="horz" pos="2795">
          <p15:clr>
            <a:srgbClr val="FBAE40"/>
          </p15:clr>
        </p15:guide>
        <p15:guide id="8" orient="horz" pos="29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Spli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8772C0-CD03-41FD-BC0B-95A010FF652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187" r="19046"/>
          <a:stretch/>
        </p:blipFill>
        <p:spPr>
          <a:xfrm>
            <a:off x="0" y="1196105"/>
            <a:ext cx="12192000" cy="5170513"/>
          </a:xfrm>
          <a:prstGeom prst="rect">
            <a:avLst/>
          </a:prstGeom>
        </p:spPr>
      </p:pic>
      <p:sp>
        <p:nvSpPr>
          <p:cNvPr id="9" name="TextBox 8"/>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err="1"/>
          </a:p>
        </p:txBody>
      </p:sp>
      <p:sp>
        <p:nvSpPr>
          <p:cNvPr id="11"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pic>
        <p:nvPicPr>
          <p:cNvPr id="12" name="Picture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13" name="Rectangle 12"/>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 name="Title 1">
            <a:extLst>
              <a:ext uri="{FF2B5EF4-FFF2-40B4-BE49-F238E27FC236}">
                <a16:creationId xmlns:a16="http://schemas.microsoft.com/office/drawing/2014/main" id="{3C624CAF-72DF-4715-A236-E37C282E2C50}"/>
              </a:ext>
            </a:extLst>
          </p:cNvPr>
          <p:cNvSpPr>
            <a:spLocks noGrp="1"/>
          </p:cNvSpPr>
          <p:nvPr>
            <p:ph type="title" hasCustomPrompt="1"/>
          </p:nvPr>
        </p:nvSpPr>
        <p:spPr>
          <a:xfrm>
            <a:off x="576262" y="561975"/>
            <a:ext cx="6281737" cy="2867025"/>
          </a:xfrm>
          <a:prstGeom prst="rect">
            <a:avLst/>
          </a:prstGeom>
        </p:spPr>
        <p:txBody>
          <a:bodyPr anchor="ctr"/>
          <a:lstStyle>
            <a:lvl1pPr>
              <a:defRPr sz="3600">
                <a:solidFill>
                  <a:schemeClr val="accent2"/>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5460389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Quadrant">
    <p:spTree>
      <p:nvGrpSpPr>
        <p:cNvPr id="1" name=""/>
        <p:cNvGrpSpPr/>
        <p:nvPr/>
      </p:nvGrpSpPr>
      <p:grpSpPr>
        <a:xfrm>
          <a:off x="0" y="0"/>
          <a:ext cx="0" cy="0"/>
          <a:chOff x="0" y="0"/>
          <a:chExt cx="0" cy="0"/>
        </a:xfrm>
      </p:grpSpPr>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2"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166089EB-559C-4DD7-9D36-3C019921652E}"/>
              </a:ext>
            </a:extLst>
          </p:cNvPr>
          <p:cNvSpPr>
            <a:spLocks noGrp="1"/>
          </p:cNvSpPr>
          <p:nvPr>
            <p:ph idx="1" hasCustomPrompt="1"/>
          </p:nvPr>
        </p:nvSpPr>
        <p:spPr>
          <a:xfrm>
            <a:off x="575734" y="1412876"/>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3" name="Content Placeholder 2">
            <a:extLst>
              <a:ext uri="{FF2B5EF4-FFF2-40B4-BE49-F238E27FC236}">
                <a16:creationId xmlns:a16="http://schemas.microsoft.com/office/drawing/2014/main" id="{182D49DC-D661-4033-B49F-CD9EE611716C}"/>
              </a:ext>
            </a:extLst>
          </p:cNvPr>
          <p:cNvSpPr>
            <a:spLocks noGrp="1"/>
          </p:cNvSpPr>
          <p:nvPr>
            <p:ph idx="11" hasCustomPrompt="1"/>
          </p:nvPr>
        </p:nvSpPr>
        <p:spPr>
          <a:xfrm>
            <a:off x="6335713" y="1412875"/>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4" name="Content Placeholder 2">
            <a:extLst>
              <a:ext uri="{FF2B5EF4-FFF2-40B4-BE49-F238E27FC236}">
                <a16:creationId xmlns:a16="http://schemas.microsoft.com/office/drawing/2014/main" id="{55109CBD-A409-4F9E-96BA-E271C47E48B4}"/>
              </a:ext>
            </a:extLst>
          </p:cNvPr>
          <p:cNvSpPr>
            <a:spLocks noGrp="1"/>
          </p:cNvSpPr>
          <p:nvPr>
            <p:ph idx="12" hasCustomPrompt="1"/>
          </p:nvPr>
        </p:nvSpPr>
        <p:spPr>
          <a:xfrm>
            <a:off x="6335713" y="3868927"/>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9" name="Content Placeholder 2">
            <a:extLst>
              <a:ext uri="{FF2B5EF4-FFF2-40B4-BE49-F238E27FC236}">
                <a16:creationId xmlns:a16="http://schemas.microsoft.com/office/drawing/2014/main" id="{D1BF556B-3B67-4F55-B83E-8168713A1CAB}"/>
              </a:ext>
            </a:extLst>
          </p:cNvPr>
          <p:cNvSpPr>
            <a:spLocks noGrp="1"/>
          </p:cNvSpPr>
          <p:nvPr>
            <p:ph idx="13" hasCustomPrompt="1"/>
          </p:nvPr>
        </p:nvSpPr>
        <p:spPr>
          <a:xfrm>
            <a:off x="576263" y="3860801"/>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418368232"/>
      </p:ext>
    </p:extLst>
  </p:cSld>
  <p:clrMapOvr>
    <a:masterClrMapping/>
  </p:clrMapOvr>
  <p:extLst>
    <p:ext uri="{DCECCB84-F9BA-43D5-87BE-67443E8EF086}">
      <p15:sldGuideLst xmlns:p15="http://schemas.microsoft.com/office/powerpoint/2012/main">
        <p15:guide id="1" pos="3689">
          <p15:clr>
            <a:srgbClr val="FBAE40"/>
          </p15:clr>
        </p15:guide>
        <p15:guide id="2" pos="3991">
          <p15:clr>
            <a:srgbClr val="FBAE40"/>
          </p15:clr>
        </p15:guide>
        <p15:guide id="5" orient="horz" pos="2319">
          <p15:clr>
            <a:srgbClr val="FBAE40"/>
          </p15:clr>
        </p15:guide>
        <p15:guide id="6" orient="horz" pos="2455">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6A2A671B-4CC1-4C6C-9D7C-75B651882DC6}"/>
              </a:ext>
            </a:extLst>
          </p:cNvPr>
          <p:cNvSpPr>
            <a:spLocks noGrp="1"/>
          </p:cNvSpPr>
          <p:nvPr>
            <p:ph idx="12" hasCustomPrompt="1"/>
          </p:nvPr>
        </p:nvSpPr>
        <p:spPr>
          <a:xfrm>
            <a:off x="575734" y="1412875"/>
            <a:ext cx="11040004" cy="3816350"/>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1" name="Content Placeholder 2">
            <a:extLst>
              <a:ext uri="{FF2B5EF4-FFF2-40B4-BE49-F238E27FC236}">
                <a16:creationId xmlns:a16="http://schemas.microsoft.com/office/drawing/2014/main" id="{866C1AE7-2B95-4985-B2C0-BED8FEBC1D71}"/>
              </a:ext>
            </a:extLst>
          </p:cNvPr>
          <p:cNvSpPr>
            <a:spLocks noGrp="1"/>
          </p:cNvSpPr>
          <p:nvPr>
            <p:ph idx="13" hasCustomPrompt="1"/>
          </p:nvPr>
        </p:nvSpPr>
        <p:spPr>
          <a:xfrm>
            <a:off x="576263" y="5486331"/>
            <a:ext cx="11039475" cy="64300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851450334"/>
      </p:ext>
    </p:extLst>
  </p:cSld>
  <p:clrMapOvr>
    <a:masterClrMapping/>
  </p:clrMapOvr>
  <p:extLst>
    <p:ext uri="{DCECCB84-F9BA-43D5-87BE-67443E8EF086}">
      <p15:sldGuideLst xmlns:p15="http://schemas.microsoft.com/office/powerpoint/2012/main">
        <p15:guide id="3" orient="horz" pos="3294">
          <p15:clr>
            <a:srgbClr val="FBAE40"/>
          </p15:clr>
        </p15:guide>
        <p15:guide id="4" orient="horz" pos="343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Two Columns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F22341CA-4E63-4103-9669-7912B878DB03}"/>
              </a:ext>
            </a:extLst>
          </p:cNvPr>
          <p:cNvSpPr>
            <a:spLocks noGrp="1"/>
          </p:cNvSpPr>
          <p:nvPr>
            <p:ph idx="12" hasCustomPrompt="1"/>
          </p:nvPr>
        </p:nvSpPr>
        <p:spPr>
          <a:xfrm>
            <a:off x="575734" y="1412875"/>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Content Placeholder 2">
            <a:extLst>
              <a:ext uri="{FF2B5EF4-FFF2-40B4-BE49-F238E27FC236}">
                <a16:creationId xmlns:a16="http://schemas.microsoft.com/office/drawing/2014/main" id="{7966E851-0653-4C9F-922C-A770F000C1EB}"/>
              </a:ext>
            </a:extLst>
          </p:cNvPr>
          <p:cNvSpPr>
            <a:spLocks noGrp="1"/>
          </p:cNvSpPr>
          <p:nvPr>
            <p:ph idx="18" hasCustomPrompt="1"/>
          </p:nvPr>
        </p:nvSpPr>
        <p:spPr>
          <a:xfrm>
            <a:off x="6407131" y="1416050"/>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6" name="Content Placeholder 2">
            <a:extLst>
              <a:ext uri="{FF2B5EF4-FFF2-40B4-BE49-F238E27FC236}">
                <a16:creationId xmlns:a16="http://schemas.microsoft.com/office/drawing/2014/main" id="{08417937-85C6-41C3-874B-960E38A85D37}"/>
              </a:ext>
            </a:extLst>
          </p:cNvPr>
          <p:cNvSpPr>
            <a:spLocks noGrp="1"/>
          </p:cNvSpPr>
          <p:nvPr>
            <p:ph idx="19" hasCustomPrompt="1"/>
          </p:nvPr>
        </p:nvSpPr>
        <p:spPr>
          <a:xfrm>
            <a:off x="575734"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7" name="Content Placeholder 2">
            <a:extLst>
              <a:ext uri="{FF2B5EF4-FFF2-40B4-BE49-F238E27FC236}">
                <a16:creationId xmlns:a16="http://schemas.microsoft.com/office/drawing/2014/main" id="{8B3A36A0-C8EC-4620-ACB1-1172DD305F19}"/>
              </a:ext>
            </a:extLst>
          </p:cNvPr>
          <p:cNvSpPr>
            <a:spLocks noGrp="1"/>
          </p:cNvSpPr>
          <p:nvPr>
            <p:ph idx="20" hasCustomPrompt="1"/>
          </p:nvPr>
        </p:nvSpPr>
        <p:spPr>
          <a:xfrm>
            <a:off x="6383338"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823395639"/>
      </p:ext>
    </p:extLst>
  </p:cSld>
  <p:clrMapOvr>
    <a:masterClrMapping/>
  </p:clrMapOvr>
  <p:extLst>
    <p:ext uri="{DCECCB84-F9BA-43D5-87BE-67443E8EF086}">
      <p15:sldGuideLst xmlns:p15="http://schemas.microsoft.com/office/powerpoint/2012/main">
        <p15:guide id="1" pos="3659">
          <p15:clr>
            <a:srgbClr val="FBAE40"/>
          </p15:clr>
        </p15:guide>
        <p15:guide id="2" pos="402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8" name="TextBox 7"/>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2839" y="731477"/>
            <a:ext cx="2237846" cy="1038076"/>
          </a:xfrm>
          <a:prstGeom prst="rect">
            <a:avLst/>
          </a:prstGeom>
        </p:spPr>
      </p:pic>
      <p:sp>
        <p:nvSpPr>
          <p:cNvPr id="11" name="Rectangle 10"/>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pic>
        <p:nvPicPr>
          <p:cNvPr id="7" name="Graphic 6">
            <a:extLst>
              <a:ext uri="{FF2B5EF4-FFF2-40B4-BE49-F238E27FC236}">
                <a16:creationId xmlns:a16="http://schemas.microsoft.com/office/drawing/2014/main" id="{8432F7A9-B82B-40C0-A785-C7CFDC5606CF}"/>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2335" r="18423" b="23526"/>
          <a:stretch/>
        </p:blipFill>
        <p:spPr>
          <a:xfrm>
            <a:off x="-1" y="2201465"/>
            <a:ext cx="12192001" cy="3544403"/>
          </a:xfrm>
          <a:prstGeom prst="rect">
            <a:avLst/>
          </a:prstGeom>
        </p:spPr>
      </p:pic>
      <p:sp>
        <p:nvSpPr>
          <p:cNvPr id="13" name="TextBox 12">
            <a:extLst>
              <a:ext uri="{FF2B5EF4-FFF2-40B4-BE49-F238E27FC236}">
                <a16:creationId xmlns:a16="http://schemas.microsoft.com/office/drawing/2014/main" id="{4EEE96EA-6AA8-4F22-A28F-0F4A198940FD}"/>
              </a:ext>
            </a:extLst>
          </p:cNvPr>
          <p:cNvSpPr txBox="1"/>
          <p:nvPr userDrawn="1"/>
        </p:nvSpPr>
        <p:spPr>
          <a:xfrm>
            <a:off x="5082574" y="5849913"/>
            <a:ext cx="6577542" cy="276999"/>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200" dirty="0">
                <a:solidFill>
                  <a:schemeClr val="tx2"/>
                </a:solidFill>
              </a:rPr>
              <a:t>CONTROL </a:t>
            </a:r>
            <a:r>
              <a:rPr lang="en-GB" sz="1200" b="1" dirty="0">
                <a:solidFill>
                  <a:schemeClr val="accent1"/>
                </a:solidFill>
              </a:rPr>
              <a:t>I</a:t>
            </a:r>
            <a:r>
              <a:rPr lang="en-GB" sz="1200" dirty="0">
                <a:solidFill>
                  <a:schemeClr val="accent1"/>
                </a:solidFill>
              </a:rPr>
              <a:t> </a:t>
            </a:r>
            <a:r>
              <a:rPr lang="en-GB" sz="1200" dirty="0">
                <a:solidFill>
                  <a:schemeClr val="tx2"/>
                </a:solidFill>
              </a:rPr>
              <a:t>MONITORING </a:t>
            </a:r>
            <a:r>
              <a:rPr lang="en-GB" sz="1200" b="1" dirty="0">
                <a:solidFill>
                  <a:schemeClr val="accent1"/>
                </a:solidFill>
              </a:rPr>
              <a:t>I</a:t>
            </a:r>
            <a:r>
              <a:rPr lang="en-GB" sz="1200" b="1" dirty="0">
                <a:solidFill>
                  <a:schemeClr val="tx2"/>
                </a:solidFill>
              </a:rPr>
              <a:t> </a:t>
            </a:r>
            <a:r>
              <a:rPr lang="en-GB" sz="1200" dirty="0">
                <a:solidFill>
                  <a:schemeClr val="tx2"/>
                </a:solidFill>
              </a:rPr>
              <a:t>INTELLIGENCE </a:t>
            </a:r>
            <a:r>
              <a:rPr lang="en-GB" sz="1200" b="1" dirty="0">
                <a:solidFill>
                  <a:schemeClr val="accent1"/>
                </a:solidFill>
              </a:rPr>
              <a:t>I</a:t>
            </a:r>
            <a:r>
              <a:rPr lang="en-GB" sz="1200" dirty="0">
                <a:solidFill>
                  <a:schemeClr val="tx2"/>
                </a:solidFill>
              </a:rPr>
              <a:t> OPTIMISATION</a:t>
            </a:r>
          </a:p>
        </p:txBody>
      </p:sp>
    </p:spTree>
    <p:extLst>
      <p:ext uri="{BB962C8B-B14F-4D97-AF65-F5344CB8AC3E}">
        <p14:creationId xmlns:p14="http://schemas.microsoft.com/office/powerpoint/2010/main" val="1292024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Content – Option 2 Yellow">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B42B0E6-EA58-44AB-B55F-885BEC6B7EE6}"/>
              </a:ext>
            </a:extLst>
          </p:cNvPr>
          <p:cNvSpPr txBox="1">
            <a:spLocks/>
          </p:cNvSpPr>
          <p:nvPr userDrawn="1"/>
        </p:nvSpPr>
        <p:spPr>
          <a:xfrm>
            <a:off x="11682477" y="6574973"/>
            <a:ext cx="509524" cy="285875"/>
          </a:xfrm>
          <a:prstGeom prst="rect">
            <a:avLst/>
          </a:prstGeom>
        </p:spPr>
        <p:txBody>
          <a:bodyPr vert="horz" lIns="72000" tIns="45720" rIns="0" bIns="45720" rtlCol="0" anchor="ctr" anchorCtr="1"/>
          <a:lstStyle>
            <a:defPPr>
              <a:defRPr lang="en-US"/>
            </a:defPPr>
            <a:lvl1pPr marL="0" algn="l" defTabSz="914400" rtl="0" eaLnBrk="1" latinLnBrk="0" hangingPunct="1">
              <a:defRPr sz="800" kern="1200">
                <a:solidFill>
                  <a:schemeClr val="accent3"/>
                </a:solidFill>
                <a:latin typeface="Source Sans Pro" pitchFamily="34" charset="0"/>
                <a:ea typeface="Source Sans Pro"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FontTx/>
              <a:buNone/>
            </a:pPr>
            <a:fld id="{DC6A5864-62EE-2F48-AEC4-3D428DEAFACA}" type="slidenum">
              <a:rPr lang="en-US" sz="1200" baseline="0" smtClean="0">
                <a:solidFill>
                  <a:schemeClr val="tx1"/>
                </a:solidFill>
                <a:latin typeface="Source Sans Pro" panose="020B0503030403020204" pitchFamily="34" charset="77"/>
              </a:rPr>
              <a:pPr>
                <a:buFontTx/>
                <a:buNone/>
              </a:pPr>
              <a:t>‹#›</a:t>
            </a:fld>
            <a:endParaRPr lang="en-US" sz="1400" baseline="0" dirty="0">
              <a:solidFill>
                <a:schemeClr val="tx1"/>
              </a:solidFill>
              <a:latin typeface="Source Sans Pro" panose="020B0503030403020204" pitchFamily="34" charset="77"/>
            </a:endParaRPr>
          </a:p>
        </p:txBody>
      </p:sp>
    </p:spTree>
    <p:extLst>
      <p:ext uri="{BB962C8B-B14F-4D97-AF65-F5344CB8AC3E}">
        <p14:creationId xmlns:p14="http://schemas.microsoft.com/office/powerpoint/2010/main" val="1778019206"/>
      </p:ext>
    </p:extLst>
  </p:cSld>
  <p:clrMapOvr>
    <a:masterClrMapping/>
  </p:clrMapOvr>
  <p:extLst>
    <p:ext uri="{DCECCB84-F9BA-43D5-87BE-67443E8EF086}">
      <p15:sldGuideLst xmlns:p15="http://schemas.microsoft.com/office/powerpoint/2012/main">
        <p15:guide id="1" orient="horz" pos="913">
          <p15:clr>
            <a:srgbClr val="FBAE40"/>
          </p15:clr>
        </p15:guide>
        <p15:guide id="2" pos="325">
          <p15:clr>
            <a:srgbClr val="FBAE40"/>
          </p15:clr>
        </p15:guide>
        <p15:guide id="3" pos="7355">
          <p15:clr>
            <a:srgbClr val="FBAE40"/>
          </p15:clr>
        </p15:guide>
        <p15:guide id="4" orient="horz" pos="1253">
          <p15:clr>
            <a:srgbClr val="FBAE40"/>
          </p15:clr>
        </p15:guide>
        <p15:guide id="5" orient="horz" pos="386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ront Page">
    <p:spTree>
      <p:nvGrpSpPr>
        <p:cNvPr id="1" name=""/>
        <p:cNvGrpSpPr/>
        <p:nvPr/>
      </p:nvGrpSpPr>
      <p:grpSpPr>
        <a:xfrm>
          <a:off x="0" y="0"/>
          <a:ext cx="0" cy="0"/>
          <a:chOff x="0" y="0"/>
          <a:chExt cx="0" cy="0"/>
        </a:xfrm>
      </p:grpSpPr>
      <p:pic>
        <p:nvPicPr>
          <p:cNvPr id="10" name="Picture 9" descr="A close-up of a wave&#10;&#10;Description automatically generated with low confidence">
            <a:extLst>
              <a:ext uri="{FF2B5EF4-FFF2-40B4-BE49-F238E27FC236}">
                <a16:creationId xmlns:a16="http://schemas.microsoft.com/office/drawing/2014/main" id="{9AB1EEC8-A0B7-4038-89E0-CC0895B0B6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604" y="2397766"/>
            <a:ext cx="12191999" cy="4198623"/>
          </a:xfrm>
          <a:prstGeom prst="rect">
            <a:avLst/>
          </a:prstGeom>
        </p:spPr>
      </p:pic>
      <p:sp>
        <p:nvSpPr>
          <p:cNvPr id="2" name="Title 1">
            <a:extLst>
              <a:ext uri="{FF2B5EF4-FFF2-40B4-BE49-F238E27FC236}">
                <a16:creationId xmlns:a16="http://schemas.microsoft.com/office/drawing/2014/main" id="{3610CD3E-F0DC-401B-BD92-CCB90F73D29F}"/>
              </a:ext>
            </a:extLst>
          </p:cNvPr>
          <p:cNvSpPr>
            <a:spLocks noGrp="1"/>
          </p:cNvSpPr>
          <p:nvPr>
            <p:ph type="title" hasCustomPrompt="1"/>
          </p:nvPr>
        </p:nvSpPr>
        <p:spPr>
          <a:xfrm>
            <a:off x="590478" y="1405950"/>
            <a:ext cx="11069638" cy="671009"/>
          </a:xfrm>
          <a:prstGeom prst="rect">
            <a:avLst/>
          </a:prstGeom>
        </p:spPr>
        <p:txBody>
          <a:bodyPr anchor="ctr"/>
          <a:lstStyle>
            <a:lvl1pPr>
              <a:defRPr sz="3200">
                <a:solidFill>
                  <a:schemeClr val="tx2"/>
                </a:solidFill>
              </a:defRPr>
            </a:lvl1pPr>
          </a:lstStyle>
          <a:p>
            <a:pPr lvl="0"/>
            <a:r>
              <a:rPr lang="en-US"/>
              <a:t>Title</a:t>
            </a:r>
          </a:p>
        </p:txBody>
      </p:sp>
      <p:pic>
        <p:nvPicPr>
          <p:cNvPr id="4" name="Picture 3">
            <a:extLst>
              <a:ext uri="{FF2B5EF4-FFF2-40B4-BE49-F238E27FC236}">
                <a16:creationId xmlns:a16="http://schemas.microsoft.com/office/drawing/2014/main" id="{938EFFD8-5147-4DE3-8D78-53BC181945C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739405" y="519720"/>
            <a:ext cx="1876862" cy="474542"/>
          </a:xfrm>
          <a:prstGeom prst="rect">
            <a:avLst/>
          </a:prstGeom>
        </p:spPr>
      </p:pic>
      <p:sp>
        <p:nvSpPr>
          <p:cNvPr id="6" name="Rectangle 5">
            <a:extLst>
              <a:ext uri="{FF2B5EF4-FFF2-40B4-BE49-F238E27FC236}">
                <a16:creationId xmlns:a16="http://schemas.microsoft.com/office/drawing/2014/main" id="{80D9259D-F7F2-4B8B-A6B7-94D051E214E0}"/>
              </a:ext>
            </a:extLst>
          </p:cNvPr>
          <p:cNvSpPr/>
          <p:nvPr userDrawn="1"/>
        </p:nvSpPr>
        <p:spPr>
          <a:xfrm>
            <a:off x="-9604" y="6596390"/>
            <a:ext cx="12201604" cy="261610"/>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2"/>
              </a:solidFill>
            </a:endParaRPr>
          </a:p>
        </p:txBody>
      </p:sp>
      <p:sp>
        <p:nvSpPr>
          <p:cNvPr id="7" name="Text Placeholder 6">
            <a:extLst>
              <a:ext uri="{FF2B5EF4-FFF2-40B4-BE49-F238E27FC236}">
                <a16:creationId xmlns:a16="http://schemas.microsoft.com/office/drawing/2014/main" id="{C742F4CA-4492-4003-B818-AA107C00A9CE}"/>
              </a:ext>
            </a:extLst>
          </p:cNvPr>
          <p:cNvSpPr>
            <a:spLocks noGrp="1"/>
          </p:cNvSpPr>
          <p:nvPr>
            <p:ph type="body" sz="quarter" idx="10" hasCustomPrompt="1"/>
          </p:nvPr>
        </p:nvSpPr>
        <p:spPr>
          <a:xfrm>
            <a:off x="590478" y="2076959"/>
            <a:ext cx="11025260" cy="357795"/>
          </a:xfrm>
          <a:prstGeom prst="rect">
            <a:avLst/>
          </a:prstGeom>
        </p:spPr>
        <p:txBody>
          <a:bodyPr/>
          <a:lstStyle>
            <a:lvl1pPr marL="0" indent="0">
              <a:buNone/>
              <a:defRPr>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endParaRPr lang="en-GB"/>
          </a:p>
        </p:txBody>
      </p:sp>
      <p:sp>
        <p:nvSpPr>
          <p:cNvPr id="5" name="TextBox 4">
            <a:extLst>
              <a:ext uri="{FF2B5EF4-FFF2-40B4-BE49-F238E27FC236}">
                <a16:creationId xmlns:a16="http://schemas.microsoft.com/office/drawing/2014/main" id="{C5802308-FD4B-4038-B1F3-08F24F543FCE}"/>
              </a:ext>
            </a:extLst>
          </p:cNvPr>
          <p:cNvSpPr txBox="1"/>
          <p:nvPr userDrawn="1"/>
        </p:nvSpPr>
        <p:spPr>
          <a:xfrm>
            <a:off x="5082574" y="6596390"/>
            <a:ext cx="6577542" cy="261610"/>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100">
                <a:solidFill>
                  <a:schemeClr val="bg2"/>
                </a:solidFill>
              </a:rPr>
              <a:t>CONTROL </a:t>
            </a:r>
            <a:r>
              <a:rPr lang="en-GB" sz="1100" b="1">
                <a:solidFill>
                  <a:schemeClr val="accent1"/>
                </a:solidFill>
              </a:rPr>
              <a:t>I</a:t>
            </a:r>
            <a:r>
              <a:rPr lang="en-GB" sz="1100">
                <a:solidFill>
                  <a:schemeClr val="bg2"/>
                </a:solidFill>
              </a:rPr>
              <a:t> MONITORING </a:t>
            </a:r>
            <a:r>
              <a:rPr lang="en-GB" sz="1100" b="1">
                <a:solidFill>
                  <a:schemeClr val="accent1"/>
                </a:solidFill>
              </a:rPr>
              <a:t>I</a:t>
            </a:r>
            <a:r>
              <a:rPr lang="en-GB" sz="1100" b="1">
                <a:solidFill>
                  <a:schemeClr val="bg2"/>
                </a:solidFill>
              </a:rPr>
              <a:t> </a:t>
            </a:r>
            <a:r>
              <a:rPr lang="en-GB" sz="1100">
                <a:solidFill>
                  <a:schemeClr val="bg2"/>
                </a:solidFill>
              </a:rPr>
              <a:t>INTELLIGENCE </a:t>
            </a:r>
            <a:r>
              <a:rPr lang="en-GB" sz="1100" b="1">
                <a:solidFill>
                  <a:schemeClr val="accent1"/>
                </a:solidFill>
              </a:rPr>
              <a:t>I</a:t>
            </a:r>
            <a:r>
              <a:rPr lang="en-GB" sz="1100">
                <a:solidFill>
                  <a:schemeClr val="bg2"/>
                </a:solidFill>
              </a:rPr>
              <a:t> OPTIMISATION</a:t>
            </a:r>
          </a:p>
        </p:txBody>
      </p:sp>
    </p:spTree>
    <p:extLst>
      <p:ext uri="{BB962C8B-B14F-4D97-AF65-F5344CB8AC3E}">
        <p14:creationId xmlns:p14="http://schemas.microsoft.com/office/powerpoint/2010/main" val="1738817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575734" y="720536"/>
            <a:ext cx="11040533" cy="382587"/>
          </a:xfrm>
          <a:prstGeom prst="rect">
            <a:avLst/>
          </a:prstGeom>
        </p:spPr>
        <p:txBody>
          <a:bodyPr/>
          <a:lstStyle>
            <a:lvl1pPr algn="l">
              <a:defRPr sz="2000" b="0">
                <a:solidFill>
                  <a:schemeClr val="bg1"/>
                </a:solidFill>
                <a:latin typeface="Arial" pitchFamily="34" charset="0"/>
                <a:cs typeface="Arial" pitchFamily="34" charset="0"/>
              </a:defRPr>
            </a:lvl1pPr>
          </a:lstStyle>
          <a:p>
            <a:pPr lvl="0"/>
            <a:r>
              <a:rPr lang="en-GB"/>
              <a:t>Table of Contents</a:t>
            </a:r>
          </a:p>
        </p:txBody>
      </p:sp>
      <p:sp>
        <p:nvSpPr>
          <p:cNvPr id="8" name="Picture Placeholder 7"/>
          <p:cNvSpPr>
            <a:spLocks noGrp="1"/>
          </p:cNvSpPr>
          <p:nvPr>
            <p:ph type="pic" sz="quarter" idx="11"/>
          </p:nvPr>
        </p:nvSpPr>
        <p:spPr>
          <a:xfrm>
            <a:off x="8466667" y="1412876"/>
            <a:ext cx="3149600" cy="4716463"/>
          </a:xfrm>
          <a:prstGeom prst="rect">
            <a:avLst/>
          </a:prstGeom>
        </p:spPr>
        <p:txBody>
          <a:bodyPr/>
          <a:lstStyle>
            <a:lvl1pPr>
              <a:defRPr>
                <a:solidFill>
                  <a:schemeClr val="accent2"/>
                </a:solidFill>
              </a:defRPr>
            </a:lvl1pPr>
          </a:lstStyle>
          <a:p>
            <a:r>
              <a:rPr lang="en-US"/>
              <a:t>Click icon to add picture</a:t>
            </a:r>
            <a:endParaRPr lang="en-GB"/>
          </a:p>
        </p:txBody>
      </p:sp>
      <p:sp>
        <p:nvSpPr>
          <p:cNvPr id="10" name="Text Placeholder 9"/>
          <p:cNvSpPr>
            <a:spLocks noGrp="1"/>
          </p:cNvSpPr>
          <p:nvPr>
            <p:ph type="body" sz="quarter" idx="12"/>
          </p:nvPr>
        </p:nvSpPr>
        <p:spPr>
          <a:xfrm>
            <a:off x="575733" y="1412876"/>
            <a:ext cx="7213600" cy="4716463"/>
          </a:xfrm>
          <a:prstGeom prst="rect">
            <a:avLst/>
          </a:prstGeom>
        </p:spPr>
        <p:txBody>
          <a:bodyPr/>
          <a:lstStyle>
            <a:lvl1pPr>
              <a:spcBef>
                <a:spcPts val="600"/>
              </a:spcBef>
              <a:spcAft>
                <a:spcPts val="600"/>
              </a:spcAft>
              <a:buFont typeface="+mj-lt"/>
              <a:buAutoNum type="arabicPeriod"/>
              <a:defRPr>
                <a:solidFill>
                  <a:schemeClr val="accent2"/>
                </a:solidFill>
              </a:defRPr>
            </a:lvl1pPr>
            <a:lvl2pPr marL="457200" indent="0">
              <a:buFont typeface="+mj-lt"/>
              <a:buNone/>
              <a:defRPr>
                <a:solidFill>
                  <a:schemeClr val="accent2"/>
                </a:solidFill>
              </a:defRPr>
            </a:lvl2pPr>
            <a:lvl3pPr marL="1257300" indent="-342900">
              <a:buFont typeface="+mj-lt"/>
              <a:buAutoNum type="arabicPeriod"/>
              <a:defRPr/>
            </a:lvl3pPr>
            <a:lvl4pPr>
              <a:buFont typeface="+mj-lt"/>
              <a:buAutoNum type="arabicPeriod"/>
              <a:defRPr/>
            </a:lvl4pPr>
            <a:lvl5pPr>
              <a:buFont typeface="+mj-lt"/>
              <a:buAutoNum type="arabicPeriod"/>
              <a:defRPr/>
            </a:lvl5pPr>
          </a:lstStyle>
          <a:p>
            <a:pPr lvl="0"/>
            <a:r>
              <a:rPr lang="en-US"/>
              <a:t>Click to edit Master text styles</a:t>
            </a:r>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lumMod val="75000"/>
                  </a:schemeClr>
                </a:solidFill>
              </a:defRPr>
            </a:lvl1pPr>
          </a:lstStyle>
          <a:p>
            <a:endParaRPr lang="en-GB"/>
          </a:p>
        </p:txBody>
      </p:sp>
    </p:spTree>
    <p:extLst>
      <p:ext uri="{BB962C8B-B14F-4D97-AF65-F5344CB8AC3E}">
        <p14:creationId xmlns:p14="http://schemas.microsoft.com/office/powerpoint/2010/main" val="25236090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Spli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8772C0-CD03-41FD-BC0B-95A010FF652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187" r="19046"/>
          <a:stretch/>
        </p:blipFill>
        <p:spPr>
          <a:xfrm>
            <a:off x="0" y="1196105"/>
            <a:ext cx="12192000" cy="5170513"/>
          </a:xfrm>
          <a:prstGeom prst="rect">
            <a:avLst/>
          </a:prstGeom>
        </p:spPr>
      </p:pic>
      <p:sp>
        <p:nvSpPr>
          <p:cNvPr id="9" name="TextBox 8"/>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err="1"/>
          </a:p>
        </p:txBody>
      </p:sp>
      <p:sp>
        <p:nvSpPr>
          <p:cNvPr id="11"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pic>
        <p:nvPicPr>
          <p:cNvPr id="12" name="Picture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13" name="Rectangle 12"/>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 name="Title 1">
            <a:extLst>
              <a:ext uri="{FF2B5EF4-FFF2-40B4-BE49-F238E27FC236}">
                <a16:creationId xmlns:a16="http://schemas.microsoft.com/office/drawing/2014/main" id="{3C624CAF-72DF-4715-A236-E37C282E2C50}"/>
              </a:ext>
            </a:extLst>
          </p:cNvPr>
          <p:cNvSpPr>
            <a:spLocks noGrp="1"/>
          </p:cNvSpPr>
          <p:nvPr>
            <p:ph type="title" hasCustomPrompt="1"/>
          </p:nvPr>
        </p:nvSpPr>
        <p:spPr>
          <a:xfrm>
            <a:off x="576262" y="561975"/>
            <a:ext cx="6281737" cy="2867025"/>
          </a:xfrm>
          <a:prstGeom prst="rect">
            <a:avLst/>
          </a:prstGeom>
        </p:spPr>
        <p:txBody>
          <a:bodyPr anchor="ctr"/>
          <a:lstStyle>
            <a:lvl1pPr>
              <a:defRPr sz="3600">
                <a:solidFill>
                  <a:schemeClr val="accent2"/>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Tree>
    <p:extLst>
      <p:ext uri="{BB962C8B-B14F-4D97-AF65-F5344CB8AC3E}">
        <p14:creationId xmlns:p14="http://schemas.microsoft.com/office/powerpoint/2010/main" val="25321335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3"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
        <p:nvSpPr>
          <p:cNvPr id="10"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6" name="Content Placeholder 2">
            <a:extLst>
              <a:ext uri="{FF2B5EF4-FFF2-40B4-BE49-F238E27FC236}">
                <a16:creationId xmlns:a16="http://schemas.microsoft.com/office/drawing/2014/main" id="{CF864BAA-E8E7-4986-82ED-73AF20A4DF5D}"/>
              </a:ext>
            </a:extLst>
          </p:cNvPr>
          <p:cNvSpPr>
            <a:spLocks noGrp="1"/>
          </p:cNvSpPr>
          <p:nvPr>
            <p:ph idx="1" hasCustomPrompt="1"/>
          </p:nvPr>
        </p:nvSpPr>
        <p:spPr>
          <a:xfrm>
            <a:off x="575734" y="1412876"/>
            <a:ext cx="11040533"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Tree>
    <p:extLst>
      <p:ext uri="{BB962C8B-B14F-4D97-AF65-F5344CB8AC3E}">
        <p14:creationId xmlns:p14="http://schemas.microsoft.com/office/powerpoint/2010/main" val="3791244381"/>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a:t>Click icon to add picture</a:t>
            </a:r>
            <a:endParaRPr lang="en-GB"/>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
        <p:nvSpPr>
          <p:cNvPr id="8" name="Content Placeholder 2">
            <a:extLst>
              <a:ext uri="{FF2B5EF4-FFF2-40B4-BE49-F238E27FC236}">
                <a16:creationId xmlns:a16="http://schemas.microsoft.com/office/drawing/2014/main" id="{81F813B6-7F77-406C-A766-74BC1847D187}"/>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Tree>
    <p:extLst>
      <p:ext uri="{BB962C8B-B14F-4D97-AF65-F5344CB8AC3E}">
        <p14:creationId xmlns:p14="http://schemas.microsoft.com/office/powerpoint/2010/main" val="1413308963"/>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3"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0"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6" name="Content Placeholder 2">
            <a:extLst>
              <a:ext uri="{FF2B5EF4-FFF2-40B4-BE49-F238E27FC236}">
                <a16:creationId xmlns:a16="http://schemas.microsoft.com/office/drawing/2014/main" id="{CF864BAA-E8E7-4986-82ED-73AF20A4DF5D}"/>
              </a:ext>
            </a:extLst>
          </p:cNvPr>
          <p:cNvSpPr>
            <a:spLocks noGrp="1"/>
          </p:cNvSpPr>
          <p:nvPr>
            <p:ph idx="1" hasCustomPrompt="1"/>
          </p:nvPr>
        </p:nvSpPr>
        <p:spPr>
          <a:xfrm>
            <a:off x="575734" y="1412876"/>
            <a:ext cx="11040533"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119817998"/>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4" name="Picture Placeholder 19"/>
          <p:cNvSpPr>
            <a:spLocks noGrp="1"/>
          </p:cNvSpPr>
          <p:nvPr>
            <p:ph type="pic" sz="quarter" idx="13"/>
          </p:nvPr>
        </p:nvSpPr>
        <p:spPr>
          <a:xfrm>
            <a:off x="8079318" y="1412875"/>
            <a:ext cx="3536949" cy="4716464"/>
          </a:xfrm>
          <a:prstGeom prst="rect">
            <a:avLst/>
          </a:prstGeom>
          <a:noFill/>
        </p:spPr>
        <p:txBody>
          <a:bodyPr/>
          <a:lstStyle>
            <a:lvl1pPr marL="0" indent="0">
              <a:buNone/>
              <a:defRPr>
                <a:solidFill>
                  <a:schemeClr val="accent2"/>
                </a:solidFill>
              </a:defRPr>
            </a:lvl1pPr>
          </a:lstStyle>
          <a:p>
            <a:r>
              <a:rPr lang="en-US"/>
              <a:t>Click icon to add picture</a:t>
            </a:r>
            <a:endParaRPr lang="en-GB"/>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
        <p:nvSpPr>
          <p:cNvPr id="8" name="Content Placeholder 2">
            <a:extLst>
              <a:ext uri="{FF2B5EF4-FFF2-40B4-BE49-F238E27FC236}">
                <a16:creationId xmlns:a16="http://schemas.microsoft.com/office/drawing/2014/main" id="{E90F63F0-B068-41D5-87ED-C56CBADC6507}"/>
              </a:ext>
            </a:extLst>
          </p:cNvPr>
          <p:cNvSpPr>
            <a:spLocks noGrp="1"/>
          </p:cNvSpPr>
          <p:nvPr>
            <p:ph idx="1" hasCustomPrompt="1"/>
          </p:nvPr>
        </p:nvSpPr>
        <p:spPr>
          <a:xfrm>
            <a:off x="575734" y="1412876"/>
            <a:ext cx="6960129"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Tree>
    <p:extLst>
      <p:ext uri="{BB962C8B-B14F-4D97-AF65-F5344CB8AC3E}">
        <p14:creationId xmlns:p14="http://schemas.microsoft.com/office/powerpoint/2010/main" val="2377067757"/>
      </p:ext>
    </p:extLst>
  </p:cSld>
  <p:clrMapOvr>
    <a:masterClrMapping/>
  </p:clrMapOvr>
  <p:extLst>
    <p:ext uri="{DCECCB84-F9BA-43D5-87BE-67443E8EF086}">
      <p15:sldGuideLst xmlns:p15="http://schemas.microsoft.com/office/powerpoint/2012/main">
        <p15:guide id="1" pos="4747">
          <p15:clr>
            <a:srgbClr val="FBAE40"/>
          </p15:clr>
        </p15:guide>
        <p15:guide id="2" pos="50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1:3 Ratio">
    <p:spTree>
      <p:nvGrpSpPr>
        <p:cNvPr id="1" name=""/>
        <p:cNvGrpSpPr/>
        <p:nvPr/>
      </p:nvGrpSpPr>
      <p:grpSpPr>
        <a:xfrm>
          <a:off x="0" y="0"/>
          <a:ext cx="0" cy="0"/>
          <a:chOff x="0" y="0"/>
          <a:chExt cx="0" cy="0"/>
        </a:xfrm>
      </p:grpSpPr>
      <p:sp>
        <p:nvSpPr>
          <p:cNvPr id="6" name="Content Placeholder 5"/>
          <p:cNvSpPr>
            <a:spLocks noGrp="1"/>
          </p:cNvSpPr>
          <p:nvPr>
            <p:ph sz="quarter" idx="14" hasCustomPrompt="1"/>
          </p:nvPr>
        </p:nvSpPr>
        <p:spPr>
          <a:xfrm>
            <a:off x="575733" y="1412875"/>
            <a:ext cx="2927351" cy="4716464"/>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b="0">
                <a:solidFill>
                  <a:schemeClr val="accent2"/>
                </a:solidFill>
                <a:latin typeface="+mj-lt"/>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j-lt"/>
              </a:defRPr>
            </a:lvl2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4pPr>
            <a:lvl6pPr marL="25146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6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
        <p:nvSpPr>
          <p:cNvPr id="15"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
        <p:nvSpPr>
          <p:cNvPr id="9" name="Content Placeholder 2">
            <a:extLst>
              <a:ext uri="{FF2B5EF4-FFF2-40B4-BE49-F238E27FC236}">
                <a16:creationId xmlns:a16="http://schemas.microsoft.com/office/drawing/2014/main" id="{28AAA490-C3E2-49AD-91EE-5FDB54240488}"/>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Tree>
    <p:extLst>
      <p:ext uri="{BB962C8B-B14F-4D97-AF65-F5344CB8AC3E}">
        <p14:creationId xmlns:p14="http://schemas.microsoft.com/office/powerpoint/2010/main" val="643396905"/>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adrant Photos">
    <p:spTree>
      <p:nvGrpSpPr>
        <p:cNvPr id="1" name=""/>
        <p:cNvGrpSpPr/>
        <p:nvPr/>
      </p:nvGrpSpPr>
      <p:grpSpPr>
        <a:xfrm>
          <a:off x="0" y="0"/>
          <a:ext cx="0" cy="0"/>
          <a:chOff x="0" y="0"/>
          <a:chExt cx="0" cy="0"/>
        </a:xfrm>
      </p:grpSpPr>
      <p:sp>
        <p:nvSpPr>
          <p:cNvPr id="3" name="Picture Placeholder 2"/>
          <p:cNvSpPr>
            <a:spLocks noGrp="1"/>
          </p:cNvSpPr>
          <p:nvPr>
            <p:ph type="pic" sz="quarter" idx="19"/>
          </p:nvPr>
        </p:nvSpPr>
        <p:spPr>
          <a:xfrm>
            <a:off x="586870" y="1412876"/>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0" name="Picture Placeholder 2"/>
          <p:cNvSpPr>
            <a:spLocks noGrp="1"/>
          </p:cNvSpPr>
          <p:nvPr>
            <p:ph type="pic" sz="quarter" idx="20"/>
          </p:nvPr>
        </p:nvSpPr>
        <p:spPr>
          <a:xfrm>
            <a:off x="6366935" y="1412875"/>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2" name="Picture Placeholder 2"/>
          <p:cNvSpPr>
            <a:spLocks noGrp="1"/>
          </p:cNvSpPr>
          <p:nvPr>
            <p:ph type="pic" sz="quarter" idx="21"/>
          </p:nvPr>
        </p:nvSpPr>
        <p:spPr>
          <a:xfrm>
            <a:off x="591788" y="3964404"/>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3" name="Picture Placeholder 2"/>
          <p:cNvSpPr>
            <a:spLocks noGrp="1"/>
          </p:cNvSpPr>
          <p:nvPr>
            <p:ph type="pic" sz="quarter" idx="22"/>
          </p:nvPr>
        </p:nvSpPr>
        <p:spPr>
          <a:xfrm>
            <a:off x="6362328" y="3968751"/>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7"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Tree>
    <p:extLst>
      <p:ext uri="{BB962C8B-B14F-4D97-AF65-F5344CB8AC3E}">
        <p14:creationId xmlns:p14="http://schemas.microsoft.com/office/powerpoint/2010/main" val="1073877210"/>
      </p:ext>
    </p:extLst>
  </p:cSld>
  <p:clrMapOvr>
    <a:masterClrMapping/>
  </p:clrMapOvr>
  <p:extLst>
    <p:ext uri="{DCECCB84-F9BA-43D5-87BE-67443E8EF086}">
      <p15:sldGuideLst xmlns:p15="http://schemas.microsoft.com/office/powerpoint/2012/main">
        <p15:guide id="1" pos="3689">
          <p15:clr>
            <a:srgbClr val="FBAE40"/>
          </p15:clr>
        </p15:guide>
        <p15:guide id="2" pos="3991">
          <p15:clr>
            <a:srgbClr val="FBAE40"/>
          </p15:clr>
        </p15:guide>
        <p15:guide id="5" orient="horz" pos="2500">
          <p15:clr>
            <a:srgbClr val="FBAE40"/>
          </p15:clr>
        </p15:guide>
        <p15:guide id="6" orient="horz" pos="2273">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Image Below">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575734" y="5121276"/>
            <a:ext cx="11040533" cy="1008063"/>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11"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
        <p:nvSpPr>
          <p:cNvPr id="9" name="Content Placeholder 2">
            <a:extLst>
              <a:ext uri="{FF2B5EF4-FFF2-40B4-BE49-F238E27FC236}">
                <a16:creationId xmlns:a16="http://schemas.microsoft.com/office/drawing/2014/main" id="{82A57090-3B3C-4669-91CD-5E8B94E6B7A9}"/>
              </a:ext>
            </a:extLst>
          </p:cNvPr>
          <p:cNvSpPr>
            <a:spLocks noGrp="1"/>
          </p:cNvSpPr>
          <p:nvPr>
            <p:ph idx="1" hasCustomPrompt="1"/>
          </p:nvPr>
        </p:nvSpPr>
        <p:spPr>
          <a:xfrm>
            <a:off x="575734" y="1412877"/>
            <a:ext cx="11040533" cy="352901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Tree>
    <p:extLst>
      <p:ext uri="{BB962C8B-B14F-4D97-AF65-F5344CB8AC3E}">
        <p14:creationId xmlns:p14="http://schemas.microsoft.com/office/powerpoint/2010/main" val="4003245867"/>
      </p:ext>
    </p:extLst>
  </p:cSld>
  <p:clrMapOvr>
    <a:masterClrMapping/>
  </p:clrMapOvr>
  <p:extLst>
    <p:ext uri="{DCECCB84-F9BA-43D5-87BE-67443E8EF086}">
      <p15:sldGuideLst xmlns:p15="http://schemas.microsoft.com/office/powerpoint/2012/main">
        <p15:guide id="3" orient="horz" pos="3113">
          <p15:clr>
            <a:srgbClr val="FBAE40"/>
          </p15:clr>
        </p15:guide>
        <p15:guide id="4" orient="horz" pos="322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with Three Images">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8771467" y="1412876"/>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1" name="Picture Placeholder 9"/>
          <p:cNvSpPr>
            <a:spLocks noGrp="1"/>
          </p:cNvSpPr>
          <p:nvPr>
            <p:ph type="pic" sz="quarter" idx="16"/>
          </p:nvPr>
        </p:nvSpPr>
        <p:spPr>
          <a:xfrm>
            <a:off x="8771467" y="3078040"/>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2" name="Picture Placeholder 9"/>
          <p:cNvSpPr>
            <a:spLocks noGrp="1"/>
          </p:cNvSpPr>
          <p:nvPr>
            <p:ph type="pic" sz="quarter" idx="17"/>
          </p:nvPr>
        </p:nvSpPr>
        <p:spPr>
          <a:xfrm>
            <a:off x="8735485" y="4743204"/>
            <a:ext cx="2880783" cy="138613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9"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
        <p:nvSpPr>
          <p:cNvPr id="13" name="Content Placeholder 2">
            <a:extLst>
              <a:ext uri="{FF2B5EF4-FFF2-40B4-BE49-F238E27FC236}">
                <a16:creationId xmlns:a16="http://schemas.microsoft.com/office/drawing/2014/main" id="{9BDB166A-6095-41BC-9321-D097C9CC8495}"/>
              </a:ext>
            </a:extLst>
          </p:cNvPr>
          <p:cNvSpPr>
            <a:spLocks noGrp="1"/>
          </p:cNvSpPr>
          <p:nvPr>
            <p:ph idx="1" hasCustomPrompt="1"/>
          </p:nvPr>
        </p:nvSpPr>
        <p:spPr>
          <a:xfrm>
            <a:off x="575735" y="1412876"/>
            <a:ext cx="7439554"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Tree>
    <p:extLst>
      <p:ext uri="{BB962C8B-B14F-4D97-AF65-F5344CB8AC3E}">
        <p14:creationId xmlns:p14="http://schemas.microsoft.com/office/powerpoint/2010/main" val="2341752339"/>
      </p:ext>
    </p:extLst>
  </p:cSld>
  <p:clrMapOvr>
    <a:masterClrMapping/>
  </p:clrMapOvr>
  <p:extLst>
    <p:ext uri="{DCECCB84-F9BA-43D5-87BE-67443E8EF086}">
      <p15:sldGuideLst xmlns:p15="http://schemas.microsoft.com/office/powerpoint/2012/main">
        <p15:guide id="1" pos="5049">
          <p15:clr>
            <a:srgbClr val="FBAE40"/>
          </p15:clr>
        </p15:guide>
        <p15:guide id="2" pos="5503">
          <p15:clr>
            <a:srgbClr val="FBAE40"/>
          </p15:clr>
        </p15:guide>
        <p15:guide id="5" orient="horz" pos="1752">
          <p15:clr>
            <a:srgbClr val="FBAE40"/>
          </p15:clr>
        </p15:guide>
        <p15:guide id="6" orient="horz" pos="1933">
          <p15:clr>
            <a:srgbClr val="FBAE40"/>
          </p15:clr>
        </p15:guide>
        <p15:guide id="7" orient="horz" pos="2795">
          <p15:clr>
            <a:srgbClr val="FBAE40"/>
          </p15:clr>
        </p15:guide>
        <p15:guide id="8" orient="horz" pos="2976">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Quadrant">
    <p:spTree>
      <p:nvGrpSpPr>
        <p:cNvPr id="1" name=""/>
        <p:cNvGrpSpPr/>
        <p:nvPr/>
      </p:nvGrpSpPr>
      <p:grpSpPr>
        <a:xfrm>
          <a:off x="0" y="0"/>
          <a:ext cx="0" cy="0"/>
          <a:chOff x="0" y="0"/>
          <a:chExt cx="0" cy="0"/>
        </a:xfrm>
      </p:grpSpPr>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12"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
        <p:nvSpPr>
          <p:cNvPr id="9" name="Content Placeholder 2">
            <a:extLst>
              <a:ext uri="{FF2B5EF4-FFF2-40B4-BE49-F238E27FC236}">
                <a16:creationId xmlns:a16="http://schemas.microsoft.com/office/drawing/2014/main" id="{166089EB-559C-4DD7-9D36-3C019921652E}"/>
              </a:ext>
            </a:extLst>
          </p:cNvPr>
          <p:cNvSpPr>
            <a:spLocks noGrp="1"/>
          </p:cNvSpPr>
          <p:nvPr>
            <p:ph idx="1" hasCustomPrompt="1"/>
          </p:nvPr>
        </p:nvSpPr>
        <p:spPr>
          <a:xfrm>
            <a:off x="575734" y="1412876"/>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
        <p:nvSpPr>
          <p:cNvPr id="13" name="Content Placeholder 2">
            <a:extLst>
              <a:ext uri="{FF2B5EF4-FFF2-40B4-BE49-F238E27FC236}">
                <a16:creationId xmlns:a16="http://schemas.microsoft.com/office/drawing/2014/main" id="{182D49DC-D661-4033-B49F-CD9EE611716C}"/>
              </a:ext>
            </a:extLst>
          </p:cNvPr>
          <p:cNvSpPr>
            <a:spLocks noGrp="1"/>
          </p:cNvSpPr>
          <p:nvPr>
            <p:ph idx="11" hasCustomPrompt="1"/>
          </p:nvPr>
        </p:nvSpPr>
        <p:spPr>
          <a:xfrm>
            <a:off x="6335713" y="1412875"/>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
        <p:nvSpPr>
          <p:cNvPr id="14" name="Content Placeholder 2">
            <a:extLst>
              <a:ext uri="{FF2B5EF4-FFF2-40B4-BE49-F238E27FC236}">
                <a16:creationId xmlns:a16="http://schemas.microsoft.com/office/drawing/2014/main" id="{55109CBD-A409-4F9E-96BA-E271C47E48B4}"/>
              </a:ext>
            </a:extLst>
          </p:cNvPr>
          <p:cNvSpPr>
            <a:spLocks noGrp="1"/>
          </p:cNvSpPr>
          <p:nvPr>
            <p:ph idx="12" hasCustomPrompt="1"/>
          </p:nvPr>
        </p:nvSpPr>
        <p:spPr>
          <a:xfrm>
            <a:off x="6335713" y="3868927"/>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
        <p:nvSpPr>
          <p:cNvPr id="19" name="Content Placeholder 2">
            <a:extLst>
              <a:ext uri="{FF2B5EF4-FFF2-40B4-BE49-F238E27FC236}">
                <a16:creationId xmlns:a16="http://schemas.microsoft.com/office/drawing/2014/main" id="{D1BF556B-3B67-4F55-B83E-8168713A1CAB}"/>
              </a:ext>
            </a:extLst>
          </p:cNvPr>
          <p:cNvSpPr>
            <a:spLocks noGrp="1"/>
          </p:cNvSpPr>
          <p:nvPr>
            <p:ph idx="13" hasCustomPrompt="1"/>
          </p:nvPr>
        </p:nvSpPr>
        <p:spPr>
          <a:xfrm>
            <a:off x="576263" y="3860801"/>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Tree>
    <p:extLst>
      <p:ext uri="{BB962C8B-B14F-4D97-AF65-F5344CB8AC3E}">
        <p14:creationId xmlns:p14="http://schemas.microsoft.com/office/powerpoint/2010/main" val="3927677664"/>
      </p:ext>
    </p:extLst>
  </p:cSld>
  <p:clrMapOvr>
    <a:masterClrMapping/>
  </p:clrMapOvr>
  <p:extLst>
    <p:ext uri="{DCECCB84-F9BA-43D5-87BE-67443E8EF086}">
      <p15:sldGuideLst xmlns:p15="http://schemas.microsoft.com/office/powerpoint/2012/main">
        <p15:guide id="1" pos="3689">
          <p15:clr>
            <a:srgbClr val="FBAE40"/>
          </p15:clr>
        </p15:guide>
        <p15:guide id="2" pos="3991">
          <p15:clr>
            <a:srgbClr val="FBAE40"/>
          </p15:clr>
        </p15:guide>
        <p15:guide id="5" orient="horz" pos="2319">
          <p15:clr>
            <a:srgbClr val="FBAE40"/>
          </p15:clr>
        </p15:guide>
        <p15:guide id="6" orient="horz" pos="2455">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
        <p:nvSpPr>
          <p:cNvPr id="9" name="Content Placeholder 2">
            <a:extLst>
              <a:ext uri="{FF2B5EF4-FFF2-40B4-BE49-F238E27FC236}">
                <a16:creationId xmlns:a16="http://schemas.microsoft.com/office/drawing/2014/main" id="{6A2A671B-4CC1-4C6C-9D7C-75B651882DC6}"/>
              </a:ext>
            </a:extLst>
          </p:cNvPr>
          <p:cNvSpPr>
            <a:spLocks noGrp="1"/>
          </p:cNvSpPr>
          <p:nvPr>
            <p:ph idx="12" hasCustomPrompt="1"/>
          </p:nvPr>
        </p:nvSpPr>
        <p:spPr>
          <a:xfrm>
            <a:off x="575734" y="1412875"/>
            <a:ext cx="11040004" cy="3816350"/>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
        <p:nvSpPr>
          <p:cNvPr id="11" name="Content Placeholder 2">
            <a:extLst>
              <a:ext uri="{FF2B5EF4-FFF2-40B4-BE49-F238E27FC236}">
                <a16:creationId xmlns:a16="http://schemas.microsoft.com/office/drawing/2014/main" id="{866C1AE7-2B95-4985-B2C0-BED8FEBC1D71}"/>
              </a:ext>
            </a:extLst>
          </p:cNvPr>
          <p:cNvSpPr>
            <a:spLocks noGrp="1"/>
          </p:cNvSpPr>
          <p:nvPr>
            <p:ph idx="13" hasCustomPrompt="1"/>
          </p:nvPr>
        </p:nvSpPr>
        <p:spPr>
          <a:xfrm>
            <a:off x="576263" y="5486331"/>
            <a:ext cx="11039475" cy="64300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Tree>
    <p:extLst>
      <p:ext uri="{BB962C8B-B14F-4D97-AF65-F5344CB8AC3E}">
        <p14:creationId xmlns:p14="http://schemas.microsoft.com/office/powerpoint/2010/main" val="3920876184"/>
      </p:ext>
    </p:extLst>
  </p:cSld>
  <p:clrMapOvr>
    <a:masterClrMapping/>
  </p:clrMapOvr>
  <p:extLst>
    <p:ext uri="{DCECCB84-F9BA-43D5-87BE-67443E8EF086}">
      <p15:sldGuideLst xmlns:p15="http://schemas.microsoft.com/office/powerpoint/2012/main">
        <p15:guide id="3" orient="horz" pos="3294">
          <p15:clr>
            <a:srgbClr val="FBAE40"/>
          </p15:clr>
        </p15:guide>
        <p15:guide id="4" orient="horz" pos="343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Two Columns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
        <p:nvSpPr>
          <p:cNvPr id="9" name="Content Placeholder 2">
            <a:extLst>
              <a:ext uri="{FF2B5EF4-FFF2-40B4-BE49-F238E27FC236}">
                <a16:creationId xmlns:a16="http://schemas.microsoft.com/office/drawing/2014/main" id="{F22341CA-4E63-4103-9669-7912B878DB03}"/>
              </a:ext>
            </a:extLst>
          </p:cNvPr>
          <p:cNvSpPr>
            <a:spLocks noGrp="1"/>
          </p:cNvSpPr>
          <p:nvPr>
            <p:ph idx="12" hasCustomPrompt="1"/>
          </p:nvPr>
        </p:nvSpPr>
        <p:spPr>
          <a:xfrm>
            <a:off x="575734" y="1412875"/>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
        <p:nvSpPr>
          <p:cNvPr id="15" name="Content Placeholder 2">
            <a:extLst>
              <a:ext uri="{FF2B5EF4-FFF2-40B4-BE49-F238E27FC236}">
                <a16:creationId xmlns:a16="http://schemas.microsoft.com/office/drawing/2014/main" id="{7966E851-0653-4C9F-922C-A770F000C1EB}"/>
              </a:ext>
            </a:extLst>
          </p:cNvPr>
          <p:cNvSpPr>
            <a:spLocks noGrp="1"/>
          </p:cNvSpPr>
          <p:nvPr>
            <p:ph idx="18" hasCustomPrompt="1"/>
          </p:nvPr>
        </p:nvSpPr>
        <p:spPr>
          <a:xfrm>
            <a:off x="6407131" y="1416050"/>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
        <p:nvSpPr>
          <p:cNvPr id="16" name="Content Placeholder 2">
            <a:extLst>
              <a:ext uri="{FF2B5EF4-FFF2-40B4-BE49-F238E27FC236}">
                <a16:creationId xmlns:a16="http://schemas.microsoft.com/office/drawing/2014/main" id="{08417937-85C6-41C3-874B-960E38A85D37}"/>
              </a:ext>
            </a:extLst>
          </p:cNvPr>
          <p:cNvSpPr>
            <a:spLocks noGrp="1"/>
          </p:cNvSpPr>
          <p:nvPr>
            <p:ph idx="19" hasCustomPrompt="1"/>
          </p:nvPr>
        </p:nvSpPr>
        <p:spPr>
          <a:xfrm>
            <a:off x="575734"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
        <p:nvSpPr>
          <p:cNvPr id="17" name="Content Placeholder 2">
            <a:extLst>
              <a:ext uri="{FF2B5EF4-FFF2-40B4-BE49-F238E27FC236}">
                <a16:creationId xmlns:a16="http://schemas.microsoft.com/office/drawing/2014/main" id="{8B3A36A0-C8EC-4620-ACB1-1172DD305F19}"/>
              </a:ext>
            </a:extLst>
          </p:cNvPr>
          <p:cNvSpPr>
            <a:spLocks noGrp="1"/>
          </p:cNvSpPr>
          <p:nvPr>
            <p:ph idx="20" hasCustomPrompt="1"/>
          </p:nvPr>
        </p:nvSpPr>
        <p:spPr>
          <a:xfrm>
            <a:off x="6383338"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p:txBody>
      </p:sp>
    </p:spTree>
    <p:extLst>
      <p:ext uri="{BB962C8B-B14F-4D97-AF65-F5344CB8AC3E}">
        <p14:creationId xmlns:p14="http://schemas.microsoft.com/office/powerpoint/2010/main" val="2516069408"/>
      </p:ext>
    </p:extLst>
  </p:cSld>
  <p:clrMapOvr>
    <a:masterClrMapping/>
  </p:clrMapOvr>
  <p:extLst>
    <p:ext uri="{DCECCB84-F9BA-43D5-87BE-67443E8EF086}">
      <p15:sldGuideLst xmlns:p15="http://schemas.microsoft.com/office/powerpoint/2012/main">
        <p15:guide id="1" pos="3659">
          <p15:clr>
            <a:srgbClr val="FBAE40"/>
          </p15:clr>
        </p15:guide>
        <p15:guide id="2" pos="402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sp>
        <p:nvSpPr>
          <p:cNvPr id="8" name="TextBox 7"/>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err="1"/>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2839" y="731477"/>
            <a:ext cx="2237846" cy="1038076"/>
          </a:xfrm>
          <a:prstGeom prst="rect">
            <a:avLst/>
          </a:prstGeom>
        </p:spPr>
      </p:pic>
      <p:sp>
        <p:nvSpPr>
          <p:cNvPr id="11" name="Rectangle 10"/>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7" name="Graphic 6">
            <a:extLst>
              <a:ext uri="{FF2B5EF4-FFF2-40B4-BE49-F238E27FC236}">
                <a16:creationId xmlns:a16="http://schemas.microsoft.com/office/drawing/2014/main" id="{8432F7A9-B82B-40C0-A785-C7CFDC5606CF}"/>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2335" r="18423" b="23526"/>
          <a:stretch/>
        </p:blipFill>
        <p:spPr>
          <a:xfrm>
            <a:off x="-1" y="2201465"/>
            <a:ext cx="12192001" cy="3544403"/>
          </a:xfrm>
          <a:prstGeom prst="rect">
            <a:avLst/>
          </a:prstGeom>
        </p:spPr>
      </p:pic>
      <p:sp>
        <p:nvSpPr>
          <p:cNvPr id="13" name="TextBox 12">
            <a:extLst>
              <a:ext uri="{FF2B5EF4-FFF2-40B4-BE49-F238E27FC236}">
                <a16:creationId xmlns:a16="http://schemas.microsoft.com/office/drawing/2014/main" id="{4EEE96EA-6AA8-4F22-A28F-0F4A198940FD}"/>
              </a:ext>
            </a:extLst>
          </p:cNvPr>
          <p:cNvSpPr txBox="1"/>
          <p:nvPr userDrawn="1"/>
        </p:nvSpPr>
        <p:spPr>
          <a:xfrm>
            <a:off x="5082574" y="5849913"/>
            <a:ext cx="6577542" cy="276999"/>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200">
                <a:solidFill>
                  <a:schemeClr val="tx2"/>
                </a:solidFill>
              </a:rPr>
              <a:t>CONTROL </a:t>
            </a:r>
            <a:r>
              <a:rPr lang="en-GB" sz="1200" b="1">
                <a:solidFill>
                  <a:schemeClr val="accent1"/>
                </a:solidFill>
              </a:rPr>
              <a:t>I</a:t>
            </a:r>
            <a:r>
              <a:rPr lang="en-GB" sz="1200">
                <a:solidFill>
                  <a:schemeClr val="accent1"/>
                </a:solidFill>
              </a:rPr>
              <a:t> </a:t>
            </a:r>
            <a:r>
              <a:rPr lang="en-GB" sz="1200">
                <a:solidFill>
                  <a:schemeClr val="tx2"/>
                </a:solidFill>
              </a:rPr>
              <a:t>MONITORING </a:t>
            </a:r>
            <a:r>
              <a:rPr lang="en-GB" sz="1200" b="1">
                <a:solidFill>
                  <a:schemeClr val="accent1"/>
                </a:solidFill>
              </a:rPr>
              <a:t>I</a:t>
            </a:r>
            <a:r>
              <a:rPr lang="en-GB" sz="1200" b="1">
                <a:solidFill>
                  <a:schemeClr val="tx2"/>
                </a:solidFill>
              </a:rPr>
              <a:t> </a:t>
            </a:r>
            <a:r>
              <a:rPr lang="en-GB" sz="1200">
                <a:solidFill>
                  <a:schemeClr val="tx2"/>
                </a:solidFill>
              </a:rPr>
              <a:t>INTELLIGENCE </a:t>
            </a:r>
            <a:r>
              <a:rPr lang="en-GB" sz="1200" b="1">
                <a:solidFill>
                  <a:schemeClr val="accent1"/>
                </a:solidFill>
              </a:rPr>
              <a:t>I</a:t>
            </a:r>
            <a:r>
              <a:rPr lang="en-GB" sz="1200">
                <a:solidFill>
                  <a:schemeClr val="tx2"/>
                </a:solidFill>
              </a:rPr>
              <a:t> OPTIMISATION</a:t>
            </a:r>
          </a:p>
        </p:txBody>
      </p:sp>
    </p:spTree>
    <p:extLst>
      <p:ext uri="{BB962C8B-B14F-4D97-AF65-F5344CB8AC3E}">
        <p14:creationId xmlns:p14="http://schemas.microsoft.com/office/powerpoint/2010/main" val="5659224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74025-059A-E72B-4A80-D0ABC844DA9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6A39CC2-D1B5-2718-E299-066B5FB081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2597990-D0E7-F2B5-82F4-719A69264A8C}"/>
              </a:ext>
            </a:extLst>
          </p:cNvPr>
          <p:cNvSpPr>
            <a:spLocks noGrp="1"/>
          </p:cNvSpPr>
          <p:nvPr>
            <p:ph type="dt" sz="half" idx="10"/>
          </p:nvPr>
        </p:nvSpPr>
        <p:spPr/>
        <p:txBody>
          <a:bodyPr/>
          <a:lstStyle/>
          <a:p>
            <a:fld id="{07F7E06A-1E82-3745-8256-21FB83740F41}" type="datetimeFigureOut">
              <a:rPr lang="en-US" smtClean="0"/>
              <a:t>2/24/25</a:t>
            </a:fld>
            <a:endParaRPr lang="en-US"/>
          </a:p>
        </p:txBody>
      </p:sp>
      <p:sp>
        <p:nvSpPr>
          <p:cNvPr id="5" name="Footer Placeholder 4">
            <a:extLst>
              <a:ext uri="{FF2B5EF4-FFF2-40B4-BE49-F238E27FC236}">
                <a16:creationId xmlns:a16="http://schemas.microsoft.com/office/drawing/2014/main" id="{1E82EF66-92A3-A061-9AA3-2FD62204E9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DF0BEA-AC84-2478-7EF4-FE516FE36176}"/>
              </a:ext>
            </a:extLst>
          </p:cNvPr>
          <p:cNvSpPr>
            <a:spLocks noGrp="1"/>
          </p:cNvSpPr>
          <p:nvPr>
            <p:ph type="sldNum" sz="quarter" idx="12"/>
          </p:nvPr>
        </p:nvSpPr>
        <p:spPr/>
        <p:txBody>
          <a:bodyPr/>
          <a:lstStyle/>
          <a:p>
            <a:fld id="{37DEE2BC-38DE-A543-A67A-4F30C561879B}" type="slidenum">
              <a:rPr lang="en-US" smtClean="0"/>
              <a:t>‹#›</a:t>
            </a:fld>
            <a:endParaRPr lang="en-US"/>
          </a:p>
        </p:txBody>
      </p:sp>
    </p:spTree>
    <p:extLst>
      <p:ext uri="{BB962C8B-B14F-4D97-AF65-F5344CB8AC3E}">
        <p14:creationId xmlns:p14="http://schemas.microsoft.com/office/powerpoint/2010/main" val="139271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GB"/>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81F813B6-7F77-406C-A766-74BC1847D187}"/>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876626681"/>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D566E-104C-2F9B-88D7-08DD743C2E3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BC0D79B-48A0-9B9C-3A33-59C0AEE2F31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BD38A62-CDD4-661B-2C25-E2FCB78BA52D}"/>
              </a:ext>
            </a:extLst>
          </p:cNvPr>
          <p:cNvSpPr>
            <a:spLocks noGrp="1"/>
          </p:cNvSpPr>
          <p:nvPr>
            <p:ph type="dt" sz="half" idx="10"/>
          </p:nvPr>
        </p:nvSpPr>
        <p:spPr/>
        <p:txBody>
          <a:bodyPr/>
          <a:lstStyle/>
          <a:p>
            <a:fld id="{B784A007-98FD-FC47-90EE-1AC6F55DB297}" type="datetimeFigureOut">
              <a:rPr lang="en-US" smtClean="0"/>
              <a:t>2/24/25</a:t>
            </a:fld>
            <a:endParaRPr lang="en-US"/>
          </a:p>
        </p:txBody>
      </p:sp>
      <p:sp>
        <p:nvSpPr>
          <p:cNvPr id="5" name="Footer Placeholder 4">
            <a:extLst>
              <a:ext uri="{FF2B5EF4-FFF2-40B4-BE49-F238E27FC236}">
                <a16:creationId xmlns:a16="http://schemas.microsoft.com/office/drawing/2014/main" id="{153BB9C2-11DC-2956-C33D-7283B18015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B34FCC-35F9-6671-8D10-4B39A2B89377}"/>
              </a:ext>
            </a:extLst>
          </p:cNvPr>
          <p:cNvSpPr>
            <a:spLocks noGrp="1"/>
          </p:cNvSpPr>
          <p:nvPr>
            <p:ph type="sldNum" sz="quarter" idx="12"/>
          </p:nvPr>
        </p:nvSpPr>
        <p:spPr/>
        <p:txBody>
          <a:bodyPr/>
          <a:lstStyle/>
          <a:p>
            <a:fld id="{A51328F7-AB3D-964D-9F0A-A766F2FD4F2B}" type="slidenum">
              <a:rPr lang="en-US" smtClean="0"/>
              <a:t>‹#›</a:t>
            </a:fld>
            <a:endParaRPr lang="en-US"/>
          </a:p>
        </p:txBody>
      </p:sp>
    </p:spTree>
    <p:extLst>
      <p:ext uri="{BB962C8B-B14F-4D97-AF65-F5344CB8AC3E}">
        <p14:creationId xmlns:p14="http://schemas.microsoft.com/office/powerpoint/2010/main" val="2256556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4" name="Picture Placeholder 19"/>
          <p:cNvSpPr>
            <a:spLocks noGrp="1"/>
          </p:cNvSpPr>
          <p:nvPr>
            <p:ph type="pic" sz="quarter" idx="13"/>
          </p:nvPr>
        </p:nvSpPr>
        <p:spPr>
          <a:xfrm>
            <a:off x="8079318" y="1412875"/>
            <a:ext cx="3536949" cy="4716464"/>
          </a:xfrm>
          <a:prstGeom prst="rect">
            <a:avLst/>
          </a:prstGeom>
          <a:noFill/>
        </p:spPr>
        <p:txBody>
          <a:bodyPr/>
          <a:lstStyle>
            <a:lvl1pPr marL="0" indent="0">
              <a:buNone/>
              <a:defRPr>
                <a:solidFill>
                  <a:schemeClr val="accent2"/>
                </a:solidFill>
              </a:defRPr>
            </a:lvl1pPr>
          </a:lstStyle>
          <a:p>
            <a:r>
              <a:rPr lang="en-GB"/>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E90F63F0-B068-41D5-87ED-C56CBADC6507}"/>
              </a:ext>
            </a:extLst>
          </p:cNvPr>
          <p:cNvSpPr>
            <a:spLocks noGrp="1"/>
          </p:cNvSpPr>
          <p:nvPr>
            <p:ph idx="1" hasCustomPrompt="1"/>
          </p:nvPr>
        </p:nvSpPr>
        <p:spPr>
          <a:xfrm>
            <a:off x="575734" y="1412876"/>
            <a:ext cx="6960129"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27511660"/>
      </p:ext>
    </p:extLst>
  </p:cSld>
  <p:clrMapOvr>
    <a:masterClrMapping/>
  </p:clrMapOvr>
  <p:extLst>
    <p:ext uri="{DCECCB84-F9BA-43D5-87BE-67443E8EF086}">
      <p15:sldGuideLst xmlns:p15="http://schemas.microsoft.com/office/powerpoint/2012/main">
        <p15:guide id="1" pos="4747" userDrawn="1">
          <p15:clr>
            <a:srgbClr val="FBAE40"/>
          </p15:clr>
        </p15:guide>
        <p15:guide id="2" pos="50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1:3 Ratio">
    <p:spTree>
      <p:nvGrpSpPr>
        <p:cNvPr id="1" name=""/>
        <p:cNvGrpSpPr/>
        <p:nvPr/>
      </p:nvGrpSpPr>
      <p:grpSpPr>
        <a:xfrm>
          <a:off x="0" y="0"/>
          <a:ext cx="0" cy="0"/>
          <a:chOff x="0" y="0"/>
          <a:chExt cx="0" cy="0"/>
        </a:xfrm>
      </p:grpSpPr>
      <p:sp>
        <p:nvSpPr>
          <p:cNvPr id="6" name="Content Placeholder 5"/>
          <p:cNvSpPr>
            <a:spLocks noGrp="1"/>
          </p:cNvSpPr>
          <p:nvPr>
            <p:ph sz="quarter" idx="14" hasCustomPrompt="1"/>
          </p:nvPr>
        </p:nvSpPr>
        <p:spPr>
          <a:xfrm>
            <a:off x="575733" y="1412875"/>
            <a:ext cx="2927351" cy="4716464"/>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b="0">
                <a:solidFill>
                  <a:schemeClr val="accent2"/>
                </a:solidFill>
                <a:latin typeface="+mj-lt"/>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j-lt"/>
              </a:defRPr>
            </a:lvl2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4pPr>
            <a:lvl6pPr marL="25146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6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28AAA490-C3E2-49AD-91EE-5FDB54240488}"/>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96391154"/>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adrant Photos">
    <p:spTree>
      <p:nvGrpSpPr>
        <p:cNvPr id="1" name=""/>
        <p:cNvGrpSpPr/>
        <p:nvPr/>
      </p:nvGrpSpPr>
      <p:grpSpPr>
        <a:xfrm>
          <a:off x="0" y="0"/>
          <a:ext cx="0" cy="0"/>
          <a:chOff x="0" y="0"/>
          <a:chExt cx="0" cy="0"/>
        </a:xfrm>
      </p:grpSpPr>
      <p:sp>
        <p:nvSpPr>
          <p:cNvPr id="3" name="Picture Placeholder 2"/>
          <p:cNvSpPr>
            <a:spLocks noGrp="1"/>
          </p:cNvSpPr>
          <p:nvPr>
            <p:ph type="pic" sz="quarter" idx="19"/>
          </p:nvPr>
        </p:nvSpPr>
        <p:spPr>
          <a:xfrm>
            <a:off x="586870" y="1412876"/>
            <a:ext cx="5253567" cy="2160588"/>
          </a:xfrm>
          <a:prstGeom prst="rect">
            <a:avLst/>
          </a:prstGeom>
        </p:spPr>
        <p:txBody>
          <a:bodyPr/>
          <a:lstStyle>
            <a:lvl1pPr>
              <a:defRPr>
                <a:solidFill>
                  <a:schemeClr val="accent2"/>
                </a:solidFill>
              </a:defRPr>
            </a:lvl1pPr>
          </a:lstStyle>
          <a:p>
            <a:r>
              <a:rPr lang="en-GB"/>
              <a:t>Click icon to add picture</a:t>
            </a:r>
            <a:endParaRPr lang="en-GB" dirty="0"/>
          </a:p>
        </p:txBody>
      </p:sp>
      <p:sp>
        <p:nvSpPr>
          <p:cNvPr id="10" name="Picture Placeholder 2"/>
          <p:cNvSpPr>
            <a:spLocks noGrp="1"/>
          </p:cNvSpPr>
          <p:nvPr>
            <p:ph type="pic" sz="quarter" idx="20"/>
          </p:nvPr>
        </p:nvSpPr>
        <p:spPr>
          <a:xfrm>
            <a:off x="6366935" y="1412875"/>
            <a:ext cx="5253567" cy="2160588"/>
          </a:xfrm>
          <a:prstGeom prst="rect">
            <a:avLst/>
          </a:prstGeom>
        </p:spPr>
        <p:txBody>
          <a:bodyPr/>
          <a:lstStyle>
            <a:lvl1pPr>
              <a:defRPr>
                <a:solidFill>
                  <a:schemeClr val="accent2"/>
                </a:solidFill>
              </a:defRPr>
            </a:lvl1pPr>
          </a:lstStyle>
          <a:p>
            <a:r>
              <a:rPr lang="en-GB"/>
              <a:t>Click icon to add picture</a:t>
            </a:r>
          </a:p>
        </p:txBody>
      </p:sp>
      <p:sp>
        <p:nvSpPr>
          <p:cNvPr id="12" name="Picture Placeholder 2"/>
          <p:cNvSpPr>
            <a:spLocks noGrp="1"/>
          </p:cNvSpPr>
          <p:nvPr>
            <p:ph type="pic" sz="quarter" idx="21"/>
          </p:nvPr>
        </p:nvSpPr>
        <p:spPr>
          <a:xfrm>
            <a:off x="591788" y="3964404"/>
            <a:ext cx="5253567" cy="2160588"/>
          </a:xfrm>
          <a:prstGeom prst="rect">
            <a:avLst/>
          </a:prstGeom>
        </p:spPr>
        <p:txBody>
          <a:bodyPr/>
          <a:lstStyle>
            <a:lvl1pPr>
              <a:defRPr>
                <a:solidFill>
                  <a:schemeClr val="accent2"/>
                </a:solidFill>
              </a:defRPr>
            </a:lvl1pPr>
          </a:lstStyle>
          <a:p>
            <a:r>
              <a:rPr lang="en-GB"/>
              <a:t>Click icon to add picture</a:t>
            </a:r>
          </a:p>
        </p:txBody>
      </p:sp>
      <p:sp>
        <p:nvSpPr>
          <p:cNvPr id="13" name="Picture Placeholder 2"/>
          <p:cNvSpPr>
            <a:spLocks noGrp="1"/>
          </p:cNvSpPr>
          <p:nvPr>
            <p:ph type="pic" sz="quarter" idx="22"/>
          </p:nvPr>
        </p:nvSpPr>
        <p:spPr>
          <a:xfrm>
            <a:off x="6362328" y="3968751"/>
            <a:ext cx="5253567" cy="2160588"/>
          </a:xfrm>
          <a:prstGeom prst="rect">
            <a:avLst/>
          </a:prstGeom>
        </p:spPr>
        <p:txBody>
          <a:bodyPr/>
          <a:lstStyle>
            <a:lvl1pPr>
              <a:defRPr>
                <a:solidFill>
                  <a:schemeClr val="accent2"/>
                </a:solidFill>
              </a:defRPr>
            </a:lvl1pPr>
          </a:lstStyle>
          <a:p>
            <a:r>
              <a:rPr lang="en-GB"/>
              <a:t>Click icon to add picture</a:t>
            </a:r>
          </a:p>
        </p:txBody>
      </p:sp>
      <p:sp>
        <p:nvSpPr>
          <p:cNvPr id="17"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3481823150"/>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500" userDrawn="1">
          <p15:clr>
            <a:srgbClr val="FBAE40"/>
          </p15:clr>
        </p15:guide>
        <p15:guide id="6" orient="horz" pos="227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adrant Photos">
    <p:spTree>
      <p:nvGrpSpPr>
        <p:cNvPr id="1" name=""/>
        <p:cNvGrpSpPr/>
        <p:nvPr/>
      </p:nvGrpSpPr>
      <p:grpSpPr>
        <a:xfrm>
          <a:off x="0" y="0"/>
          <a:ext cx="0" cy="0"/>
          <a:chOff x="0" y="0"/>
          <a:chExt cx="0" cy="0"/>
        </a:xfrm>
      </p:grpSpPr>
      <p:sp>
        <p:nvSpPr>
          <p:cNvPr id="3" name="Picture Placeholder 2"/>
          <p:cNvSpPr>
            <a:spLocks noGrp="1"/>
          </p:cNvSpPr>
          <p:nvPr>
            <p:ph type="pic" sz="quarter" idx="19"/>
          </p:nvPr>
        </p:nvSpPr>
        <p:spPr>
          <a:xfrm>
            <a:off x="586871" y="1412875"/>
            <a:ext cx="3240000" cy="1260000"/>
          </a:xfrm>
          <a:prstGeom prst="rect">
            <a:avLst/>
          </a:prstGeom>
        </p:spPr>
        <p:txBody>
          <a:bodyPr/>
          <a:lstStyle>
            <a:lvl1pPr>
              <a:defRPr>
                <a:solidFill>
                  <a:schemeClr val="accent2"/>
                </a:solidFill>
              </a:defRPr>
            </a:lvl1pPr>
          </a:lstStyle>
          <a:p>
            <a:r>
              <a:rPr lang="en-GB"/>
              <a:t>Click icon to add picture</a:t>
            </a:r>
            <a:endParaRPr lang="en-GB" dirty="0"/>
          </a:p>
        </p:txBody>
      </p:sp>
      <p:sp>
        <p:nvSpPr>
          <p:cNvPr id="10" name="Picture Placeholder 2"/>
          <p:cNvSpPr>
            <a:spLocks noGrp="1"/>
          </p:cNvSpPr>
          <p:nvPr>
            <p:ph type="pic" sz="quarter" idx="20"/>
          </p:nvPr>
        </p:nvSpPr>
        <p:spPr>
          <a:xfrm>
            <a:off x="4476000" y="1412874"/>
            <a:ext cx="3240000" cy="1260000"/>
          </a:xfrm>
          <a:prstGeom prst="rect">
            <a:avLst/>
          </a:prstGeom>
        </p:spPr>
        <p:txBody>
          <a:bodyPr/>
          <a:lstStyle>
            <a:lvl1pPr>
              <a:defRPr>
                <a:solidFill>
                  <a:schemeClr val="accent2"/>
                </a:solidFill>
              </a:defRPr>
            </a:lvl1pPr>
          </a:lstStyle>
          <a:p>
            <a:r>
              <a:rPr lang="en-GB"/>
              <a:t>Click icon to add picture</a:t>
            </a:r>
          </a:p>
        </p:txBody>
      </p:sp>
      <p:sp>
        <p:nvSpPr>
          <p:cNvPr id="13" name="Picture Placeholder 2"/>
          <p:cNvSpPr>
            <a:spLocks noGrp="1"/>
          </p:cNvSpPr>
          <p:nvPr>
            <p:ph type="pic" sz="quarter" idx="22"/>
          </p:nvPr>
        </p:nvSpPr>
        <p:spPr>
          <a:xfrm>
            <a:off x="8365129" y="1412875"/>
            <a:ext cx="3240000" cy="1260000"/>
          </a:xfrm>
          <a:prstGeom prst="rect">
            <a:avLst/>
          </a:prstGeom>
        </p:spPr>
        <p:txBody>
          <a:bodyPr/>
          <a:lstStyle>
            <a:lvl1pPr>
              <a:defRPr>
                <a:solidFill>
                  <a:schemeClr val="accent2"/>
                </a:solidFill>
              </a:defRPr>
            </a:lvl1pPr>
          </a:lstStyle>
          <a:p>
            <a:r>
              <a:rPr lang="en-GB"/>
              <a:t>Click icon to add picture</a:t>
            </a:r>
          </a:p>
        </p:txBody>
      </p:sp>
      <p:sp>
        <p:nvSpPr>
          <p:cNvPr id="17"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1362090578"/>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500" userDrawn="1">
          <p15:clr>
            <a:srgbClr val="FBAE40"/>
          </p15:clr>
        </p15:guide>
        <p15:guide id="6" orient="horz" pos="227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3.sv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2.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3.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12.sv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1.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 y="720535"/>
            <a:ext cx="12191999" cy="38258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 name="TextBox 3"/>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solidFill>
                  <a:schemeClr val="accent2"/>
                </a:solidFill>
              </a:rPr>
              <a:pPr marL="0" indent="0" algn="l">
                <a:spcBef>
                  <a:spcPts val="600"/>
                </a:spcBef>
                <a:spcAft>
                  <a:spcPts val="600"/>
                </a:spcAft>
                <a:buClr>
                  <a:srgbClr val="F2A900"/>
                </a:buClr>
                <a:buFont typeface="Arial" panose="020B0604020202020204" pitchFamily="34" charset="0"/>
                <a:buNone/>
              </a:pPr>
              <a:t>‹#›</a:t>
            </a:fld>
            <a:endParaRPr lang="en-GB" sz="1000" dirty="0" err="1">
              <a:solidFill>
                <a:schemeClr val="accent2"/>
              </a:solidFill>
            </a:endParaRPr>
          </a:p>
        </p:txBody>
      </p:sp>
      <p:pic>
        <p:nvPicPr>
          <p:cNvPr id="2" name="Picture 1"/>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5" name="Rectangle 4"/>
          <p:cNvSpPr/>
          <p:nvPr userDrawn="1"/>
        </p:nvSpPr>
        <p:spPr>
          <a:xfrm>
            <a:off x="0" y="6742632"/>
            <a:ext cx="12192000" cy="11536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8" name="Graphic 7">
            <a:extLst>
              <a:ext uri="{FF2B5EF4-FFF2-40B4-BE49-F238E27FC236}">
                <a16:creationId xmlns:a16="http://schemas.microsoft.com/office/drawing/2014/main" id="{64EE897C-86A7-4EED-84BD-0F38696A0850}"/>
              </a:ext>
            </a:extLst>
          </p:cNvPr>
          <p:cNvPicPr>
            <a:picLocks noChangeAspect="1"/>
          </p:cNvPicPr>
          <p:nvPr userDrawn="1"/>
        </p:nvPicPr>
        <p:blipFill rotWithShape="1">
          <a:blip r:embed="rId21">
            <a:extLst>
              <a:ext uri="{96DAC541-7B7A-43D3-8B79-37D633B846F1}">
                <asvg:svgBlip xmlns:asvg="http://schemas.microsoft.com/office/drawing/2016/SVG/main" r:embed="rId22"/>
              </a:ext>
            </a:extLst>
          </a:blip>
          <a:srcRect l="12254" t="70158" r="17000" b="22649"/>
          <a:stretch/>
        </p:blipFill>
        <p:spPr>
          <a:xfrm>
            <a:off x="-3" y="720535"/>
            <a:ext cx="12192001" cy="382588"/>
          </a:xfrm>
          <a:prstGeom prst="rect">
            <a:avLst/>
          </a:prstGeom>
        </p:spPr>
      </p:pic>
      <p:sp>
        <p:nvSpPr>
          <p:cNvPr id="11" name="Rectangle 10">
            <a:extLst>
              <a:ext uri="{FF2B5EF4-FFF2-40B4-BE49-F238E27FC236}">
                <a16:creationId xmlns:a16="http://schemas.microsoft.com/office/drawing/2014/main" id="{E890D7DB-05FC-4509-BE8B-734FF7DD1E49}"/>
              </a:ext>
            </a:extLst>
          </p:cNvPr>
          <p:cNvSpPr/>
          <p:nvPr userDrawn="1"/>
        </p:nvSpPr>
        <p:spPr>
          <a:xfrm>
            <a:off x="-5829" y="1103123"/>
            <a:ext cx="12197830" cy="45719"/>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1530297380"/>
      </p:ext>
    </p:extLst>
  </p:cSld>
  <p:clrMap bg1="lt1" tx1="dk1" bg2="lt2" tx2="dk2" accent1="accent1" accent2="accent2" accent3="accent3" accent4="accent4" accent5="accent5" accent6="accent6" hlink="hlink" folHlink="folHlink"/>
  <p:sldLayoutIdLst>
    <p:sldLayoutId id="2147483716" r:id="rId1"/>
    <p:sldLayoutId id="2147483707" r:id="rId2"/>
    <p:sldLayoutId id="2147483695" r:id="rId3"/>
    <p:sldLayoutId id="2147483693" r:id="rId4"/>
    <p:sldLayoutId id="2147483691" r:id="rId5"/>
    <p:sldLayoutId id="2147483705" r:id="rId6"/>
    <p:sldLayoutId id="2147483692" r:id="rId7"/>
    <p:sldLayoutId id="2147483706" r:id="rId8"/>
    <p:sldLayoutId id="2147483714" r:id="rId9"/>
    <p:sldLayoutId id="2147483698" r:id="rId10"/>
    <p:sldLayoutId id="2147483699" r:id="rId11"/>
    <p:sldLayoutId id="2147483702" r:id="rId12"/>
    <p:sldLayoutId id="2147483703" r:id="rId13"/>
    <p:sldLayoutId id="2147483704" r:id="rId14"/>
    <p:sldLayoutId id="2147483696" r:id="rId15"/>
    <p:sldLayoutId id="2147483717" r:id="rId16"/>
    <p:sldLayoutId id="2147483718" r:id="rId17"/>
    <p:sldLayoutId id="2147483719" r:id="rId18"/>
  </p:sldLayoutIdLst>
  <p:hf sldNum="0" hdr="0" ftr="0" dt="0"/>
  <p:txStyles>
    <p:titleStyle>
      <a:lvl1pPr algn="l" defTabSz="457200" rtl="0" eaLnBrk="1" fontAlgn="base" hangingPunct="1">
        <a:spcBef>
          <a:spcPct val="0"/>
        </a:spcBef>
        <a:spcAft>
          <a:spcPct val="0"/>
        </a:spcAft>
        <a:defRPr sz="2000"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17" userDrawn="1">
          <p15:clr>
            <a:srgbClr val="F26B43"/>
          </p15:clr>
        </p15:guide>
        <p15:guide id="2" pos="363" userDrawn="1">
          <p15:clr>
            <a:srgbClr val="F26B43"/>
          </p15:clr>
        </p15:guide>
        <p15:guide id="3" orient="horz" pos="3861" userDrawn="1">
          <p15:clr>
            <a:srgbClr val="F26B43"/>
          </p15:clr>
        </p15:guide>
        <p15:guide id="4" orient="horz" pos="89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 y="720535"/>
            <a:ext cx="12191999" cy="38258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 name="TextBox 3"/>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solidFill>
                  <a:schemeClr val="accent2"/>
                </a:solidFill>
              </a:rPr>
              <a:pPr marL="0" indent="0" algn="l">
                <a:spcBef>
                  <a:spcPts val="600"/>
                </a:spcBef>
                <a:spcAft>
                  <a:spcPts val="600"/>
                </a:spcAft>
                <a:buClr>
                  <a:srgbClr val="F2A900"/>
                </a:buClr>
                <a:buFont typeface="Arial" panose="020B0604020202020204" pitchFamily="34" charset="0"/>
                <a:buNone/>
              </a:pPr>
              <a:t>‹#›</a:t>
            </a:fld>
            <a:endParaRPr lang="en-GB" sz="1000" dirty="0">
              <a:solidFill>
                <a:schemeClr val="accent2"/>
              </a:solidFill>
            </a:endParaRPr>
          </a:p>
        </p:txBody>
      </p:sp>
      <p:pic>
        <p:nvPicPr>
          <p:cNvPr id="2" name="Picture 1"/>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5" name="Rectangle 4"/>
          <p:cNvSpPr/>
          <p:nvPr userDrawn="1"/>
        </p:nvSpPr>
        <p:spPr>
          <a:xfrm>
            <a:off x="0" y="6742632"/>
            <a:ext cx="12192000" cy="11536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pic>
        <p:nvPicPr>
          <p:cNvPr id="8" name="Graphic 7">
            <a:extLst>
              <a:ext uri="{FF2B5EF4-FFF2-40B4-BE49-F238E27FC236}">
                <a16:creationId xmlns:a16="http://schemas.microsoft.com/office/drawing/2014/main" id="{64EE897C-86A7-4EED-84BD-0F38696A0850}"/>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12254" t="70158" r="17000" b="22649"/>
          <a:stretch/>
        </p:blipFill>
        <p:spPr>
          <a:xfrm>
            <a:off x="-3" y="720535"/>
            <a:ext cx="12192001" cy="382588"/>
          </a:xfrm>
          <a:prstGeom prst="rect">
            <a:avLst/>
          </a:prstGeom>
        </p:spPr>
      </p:pic>
      <p:sp>
        <p:nvSpPr>
          <p:cNvPr id="11" name="Rectangle 10">
            <a:extLst>
              <a:ext uri="{FF2B5EF4-FFF2-40B4-BE49-F238E27FC236}">
                <a16:creationId xmlns:a16="http://schemas.microsoft.com/office/drawing/2014/main" id="{E890D7DB-05FC-4509-BE8B-734FF7DD1E49}"/>
              </a:ext>
            </a:extLst>
          </p:cNvPr>
          <p:cNvSpPr/>
          <p:nvPr userDrawn="1"/>
        </p:nvSpPr>
        <p:spPr>
          <a:xfrm>
            <a:off x="-5829" y="1103123"/>
            <a:ext cx="12197830" cy="45719"/>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Tree>
    <p:extLst>
      <p:ext uri="{BB962C8B-B14F-4D97-AF65-F5344CB8AC3E}">
        <p14:creationId xmlns:p14="http://schemas.microsoft.com/office/powerpoint/2010/main" val="4254729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Lst>
  <p:hf sldNum="0" hdr="0" ftr="0" dt="0"/>
  <p:txStyles>
    <p:titleStyle>
      <a:lvl1pPr algn="l" defTabSz="457200" rtl="0" eaLnBrk="1" fontAlgn="base" hangingPunct="1">
        <a:spcBef>
          <a:spcPct val="0"/>
        </a:spcBef>
        <a:spcAft>
          <a:spcPct val="0"/>
        </a:spcAft>
        <a:defRPr sz="2000"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17">
          <p15:clr>
            <a:srgbClr val="F26B43"/>
          </p15:clr>
        </p15:guide>
        <p15:guide id="2" pos="363">
          <p15:clr>
            <a:srgbClr val="F26B43"/>
          </p15:clr>
        </p15:guide>
        <p15:guide id="3" orient="horz" pos="3861">
          <p15:clr>
            <a:srgbClr val="F26B43"/>
          </p15:clr>
        </p15:guide>
        <p15:guide id="4" orient="horz" pos="89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 y="720535"/>
            <a:ext cx="12191999" cy="38258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solidFill>
                  <a:schemeClr val="accent2"/>
                </a:solidFill>
              </a:rPr>
              <a:pPr marL="0" indent="0" algn="l">
                <a:spcBef>
                  <a:spcPts val="600"/>
                </a:spcBef>
                <a:spcAft>
                  <a:spcPts val="600"/>
                </a:spcAft>
                <a:buClr>
                  <a:srgbClr val="F2A900"/>
                </a:buClr>
                <a:buFont typeface="Arial" panose="020B0604020202020204" pitchFamily="34" charset="0"/>
                <a:buNone/>
              </a:pPr>
              <a:t>‹#›</a:t>
            </a:fld>
            <a:endParaRPr lang="en-GB" sz="1000" err="1">
              <a:solidFill>
                <a:schemeClr val="accent2"/>
              </a:solidFill>
            </a:endParaRPr>
          </a:p>
        </p:txBody>
      </p:sp>
      <p:pic>
        <p:nvPicPr>
          <p:cNvPr id="2" name="Picture 1"/>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5" name="Rectangle 4"/>
          <p:cNvSpPr/>
          <p:nvPr userDrawn="1"/>
        </p:nvSpPr>
        <p:spPr>
          <a:xfrm>
            <a:off x="0" y="6742632"/>
            <a:ext cx="12192000" cy="11536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8" name="Graphic 7">
            <a:extLst>
              <a:ext uri="{FF2B5EF4-FFF2-40B4-BE49-F238E27FC236}">
                <a16:creationId xmlns:a16="http://schemas.microsoft.com/office/drawing/2014/main" id="{64EE897C-86A7-4EED-84BD-0F38696A0850}"/>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12254" t="70158" r="17000" b="22649"/>
          <a:stretch/>
        </p:blipFill>
        <p:spPr>
          <a:xfrm>
            <a:off x="-3" y="720535"/>
            <a:ext cx="12192001" cy="382588"/>
          </a:xfrm>
          <a:prstGeom prst="rect">
            <a:avLst/>
          </a:prstGeom>
        </p:spPr>
      </p:pic>
      <p:sp>
        <p:nvSpPr>
          <p:cNvPr id="11" name="Rectangle 10">
            <a:extLst>
              <a:ext uri="{FF2B5EF4-FFF2-40B4-BE49-F238E27FC236}">
                <a16:creationId xmlns:a16="http://schemas.microsoft.com/office/drawing/2014/main" id="{E890D7DB-05FC-4509-BE8B-734FF7DD1E49}"/>
              </a:ext>
            </a:extLst>
          </p:cNvPr>
          <p:cNvSpPr/>
          <p:nvPr userDrawn="1"/>
        </p:nvSpPr>
        <p:spPr>
          <a:xfrm>
            <a:off x="-5829" y="1103123"/>
            <a:ext cx="12197830" cy="45719"/>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324943008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Lst>
  <p:hf sldNum="0" hdr="0" ftr="0" dt="0"/>
  <p:txStyles>
    <p:titleStyle>
      <a:lvl1pPr algn="l" defTabSz="457200" rtl="0" eaLnBrk="1" fontAlgn="base" hangingPunct="1">
        <a:spcBef>
          <a:spcPct val="0"/>
        </a:spcBef>
        <a:spcAft>
          <a:spcPct val="0"/>
        </a:spcAft>
        <a:defRPr sz="2000"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17">
          <p15:clr>
            <a:srgbClr val="F26B43"/>
          </p15:clr>
        </p15:guide>
        <p15:guide id="2" pos="363">
          <p15:clr>
            <a:srgbClr val="F26B43"/>
          </p15:clr>
        </p15:guide>
        <p15:guide id="3" orient="horz" pos="3861">
          <p15:clr>
            <a:srgbClr val="F26B43"/>
          </p15:clr>
        </p15:guide>
        <p15:guide id="4" orient="horz" pos="89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70.png"/><Relationship Id="rId3" Type="http://schemas.openxmlformats.org/officeDocument/2006/relationships/image" Target="../media/image72.jpeg"/><Relationship Id="rId7" Type="http://schemas.openxmlformats.org/officeDocument/2006/relationships/diagramData" Target="../diagrams/data2.xml"/><Relationship Id="rId12" Type="http://schemas.openxmlformats.org/officeDocument/2006/relationships/image" Target="../media/image71.png"/><Relationship Id="rId2" Type="http://schemas.openxmlformats.org/officeDocument/2006/relationships/image" Target="../media/image63.jpeg"/><Relationship Id="rId1" Type="http://schemas.openxmlformats.org/officeDocument/2006/relationships/slideLayout" Target="../slideLayouts/slideLayout7.xml"/><Relationship Id="rId6" Type="http://schemas.openxmlformats.org/officeDocument/2006/relationships/image" Target="../media/image75.jpeg"/><Relationship Id="rId11" Type="http://schemas.microsoft.com/office/2007/relationships/diagramDrawing" Target="../diagrams/drawing2.xml"/><Relationship Id="rId5" Type="http://schemas.openxmlformats.org/officeDocument/2006/relationships/image" Target="../media/image74.jpeg"/><Relationship Id="rId15" Type="http://schemas.openxmlformats.org/officeDocument/2006/relationships/image" Target="../media/image69.png"/><Relationship Id="rId10" Type="http://schemas.openxmlformats.org/officeDocument/2006/relationships/diagramColors" Target="../diagrams/colors2.xml"/><Relationship Id="rId4" Type="http://schemas.openxmlformats.org/officeDocument/2006/relationships/image" Target="../media/image73.jpeg"/><Relationship Id="rId9" Type="http://schemas.openxmlformats.org/officeDocument/2006/relationships/diagramQuickStyle" Target="../diagrams/quickStyle2.xml"/><Relationship Id="rId14" Type="http://schemas.openxmlformats.org/officeDocument/2006/relationships/image" Target="../media/image68.png"/></Relationships>
</file>

<file path=ppt/slides/_rels/slide1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hdphoto" Target="../media/hdphoto1.wdp"/><Relationship Id="rId7" Type="http://schemas.openxmlformats.org/officeDocument/2006/relationships/image" Target="../media/image81.jpe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1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4.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svg"/></Relationships>
</file>

<file path=ppt/slides/_rels/slide15.xml.rels><?xml version="1.0" encoding="UTF-8" standalone="yes"?>
<Relationships xmlns="http://schemas.openxmlformats.org/package/2006/relationships"><Relationship Id="rId8" Type="http://schemas.openxmlformats.org/officeDocument/2006/relationships/image" Target="../media/image98.png"/><Relationship Id="rId13" Type="http://schemas.microsoft.com/office/2007/relationships/diagramDrawing" Target="../diagrams/drawing3.xml"/><Relationship Id="rId18" Type="http://schemas.openxmlformats.org/officeDocument/2006/relationships/image" Target="../media/image103.png"/><Relationship Id="rId3" Type="http://schemas.openxmlformats.org/officeDocument/2006/relationships/image" Target="../media/image93.svg"/><Relationship Id="rId7" Type="http://schemas.openxmlformats.org/officeDocument/2006/relationships/image" Target="../media/image97.svg"/><Relationship Id="rId12" Type="http://schemas.openxmlformats.org/officeDocument/2006/relationships/diagramColors" Target="../diagrams/colors3.xml"/><Relationship Id="rId17" Type="http://schemas.openxmlformats.org/officeDocument/2006/relationships/image" Target="../media/image102.png"/><Relationship Id="rId2" Type="http://schemas.openxmlformats.org/officeDocument/2006/relationships/image" Target="../media/image92.png"/><Relationship Id="rId16" Type="http://schemas.openxmlformats.org/officeDocument/2006/relationships/image" Target="../media/image101.png"/><Relationship Id="rId1" Type="http://schemas.openxmlformats.org/officeDocument/2006/relationships/slideLayout" Target="../slideLayouts/slideLayout7.xml"/><Relationship Id="rId6" Type="http://schemas.openxmlformats.org/officeDocument/2006/relationships/image" Target="../media/image96.png"/><Relationship Id="rId11" Type="http://schemas.openxmlformats.org/officeDocument/2006/relationships/diagramQuickStyle" Target="../diagrams/quickStyle3.xml"/><Relationship Id="rId5" Type="http://schemas.openxmlformats.org/officeDocument/2006/relationships/image" Target="../media/image95.svg"/><Relationship Id="rId15" Type="http://schemas.openxmlformats.org/officeDocument/2006/relationships/image" Target="../media/image100.png"/><Relationship Id="rId10" Type="http://schemas.openxmlformats.org/officeDocument/2006/relationships/diagramLayout" Target="../diagrams/layout3.xml"/><Relationship Id="rId19" Type="http://schemas.openxmlformats.org/officeDocument/2006/relationships/image" Target="../media/image104.png"/><Relationship Id="rId4" Type="http://schemas.openxmlformats.org/officeDocument/2006/relationships/image" Target="../media/image94.png"/><Relationship Id="rId9" Type="http://schemas.openxmlformats.org/officeDocument/2006/relationships/diagramData" Target="../diagrams/data3.xml"/><Relationship Id="rId14" Type="http://schemas.openxmlformats.org/officeDocument/2006/relationships/image" Target="../media/image99.png"/></Relationships>
</file>

<file path=ppt/slides/_rels/slide1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07.svg"/></Relationships>
</file>

<file path=ppt/slides/_rels/slide18.xml.rels><?xml version="1.0" encoding="UTF-8" standalone="yes"?>
<Relationships xmlns="http://schemas.openxmlformats.org/package/2006/relationships"><Relationship Id="rId8" Type="http://schemas.openxmlformats.org/officeDocument/2006/relationships/image" Target="../media/image950.png"/><Relationship Id="rId13" Type="http://schemas.openxmlformats.org/officeDocument/2006/relationships/image" Target="../media/image97.png"/><Relationship Id="rId18" Type="http://schemas.openxmlformats.org/officeDocument/2006/relationships/image" Target="../media/image110.png"/><Relationship Id="rId3" Type="http://schemas.openxmlformats.org/officeDocument/2006/relationships/image" Target="../media/image108.png"/><Relationship Id="rId7" Type="http://schemas.openxmlformats.org/officeDocument/2006/relationships/customXml" Target="../ink/ink2.xml"/><Relationship Id="rId12" Type="http://schemas.openxmlformats.org/officeDocument/2006/relationships/customXml" Target="../ink/ink5.xml"/><Relationship Id="rId17" Type="http://schemas.openxmlformats.org/officeDocument/2006/relationships/image" Target="../media/image991.png"/><Relationship Id="rId2" Type="http://schemas.openxmlformats.org/officeDocument/2006/relationships/notesSlide" Target="../notesSlides/notesSlide7.xml"/><Relationship Id="rId16" Type="http://schemas.openxmlformats.org/officeDocument/2006/relationships/customXml" Target="../ink/ink7.xml"/><Relationship Id="rId1" Type="http://schemas.openxmlformats.org/officeDocument/2006/relationships/slideLayout" Target="../slideLayouts/slideLayout4.xml"/><Relationship Id="rId6" Type="http://schemas.openxmlformats.org/officeDocument/2006/relationships/image" Target="../media/image940.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image" Target="../media/image980.png"/><Relationship Id="rId10" Type="http://schemas.openxmlformats.org/officeDocument/2006/relationships/image" Target="../media/image960.png"/><Relationship Id="rId4" Type="http://schemas.openxmlformats.org/officeDocument/2006/relationships/image" Target="../media/image109.png"/><Relationship Id="rId9" Type="http://schemas.openxmlformats.org/officeDocument/2006/relationships/customXml" Target="../ink/ink3.xml"/><Relationship Id="rId14" Type="http://schemas.openxmlformats.org/officeDocument/2006/relationships/customXml" Target="../ink/ink6.xml"/></Relationships>
</file>

<file path=ppt/slides/_rels/slide19.xml.rels><?xml version="1.0" encoding="UTF-8" standalone="yes"?>
<Relationships xmlns="http://schemas.openxmlformats.org/package/2006/relationships"><Relationship Id="rId8" Type="http://schemas.openxmlformats.org/officeDocument/2006/relationships/image" Target="../media/image116.jpeg"/><Relationship Id="rId3" Type="http://schemas.openxmlformats.org/officeDocument/2006/relationships/image" Target="../media/image111.png"/><Relationship Id="rId7" Type="http://schemas.openxmlformats.org/officeDocument/2006/relationships/image" Target="../media/image115.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14.jpeg"/><Relationship Id="rId11" Type="http://schemas.openxmlformats.org/officeDocument/2006/relationships/image" Target="../media/image119.emf"/><Relationship Id="rId5" Type="http://schemas.openxmlformats.org/officeDocument/2006/relationships/image" Target="../media/image113.png"/><Relationship Id="rId10" Type="http://schemas.openxmlformats.org/officeDocument/2006/relationships/image" Target="../media/image118.jpeg"/><Relationship Id="rId4" Type="http://schemas.openxmlformats.org/officeDocument/2006/relationships/image" Target="../media/image112.jpeg"/><Relationship Id="rId9" Type="http://schemas.openxmlformats.org/officeDocument/2006/relationships/image" Target="../media/image117.png"/></Relationships>
</file>

<file path=ppt/slides/_rels/slide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2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131.jpe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 Id="rId9" Type="http://schemas.openxmlformats.org/officeDocument/2006/relationships/image" Target="../media/image132.png"/></Relationships>
</file>

<file path=ppt/slides/_rels/slide25.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2.xml"/><Relationship Id="rId1" Type="http://schemas.openxmlformats.org/officeDocument/2006/relationships/slideLayout" Target="../slideLayouts/slideLayout34.xml"/><Relationship Id="rId4" Type="http://schemas.openxmlformats.org/officeDocument/2006/relationships/image" Target="../media/image134.jpeg"/></Relationships>
</file>

<file path=ppt/slides/_rels/slide2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diagramLayout" Target="../diagrams/layout4.xml"/><Relationship Id="rId7" Type="http://schemas.openxmlformats.org/officeDocument/2006/relationships/image" Target="../media/image136.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144.svg"/><Relationship Id="rId3" Type="http://schemas.openxmlformats.org/officeDocument/2006/relationships/image" Target="../media/image141.png"/><Relationship Id="rId7" Type="http://schemas.openxmlformats.org/officeDocument/2006/relationships/image" Target="../media/image14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142.png"/></Relationships>
</file>

<file path=ppt/slides/_rels/slide32.xml.rels><?xml version="1.0" encoding="UTF-8" standalone="yes"?>
<Relationships xmlns="http://schemas.openxmlformats.org/package/2006/relationships"><Relationship Id="rId3" Type="http://schemas.openxmlformats.org/officeDocument/2006/relationships/image" Target="../media/image146.svg"/><Relationship Id="rId2" Type="http://schemas.openxmlformats.org/officeDocument/2006/relationships/image" Target="../media/image145.png"/><Relationship Id="rId1" Type="http://schemas.openxmlformats.org/officeDocument/2006/relationships/slideLayout" Target="../slideLayouts/slideLayout6.xml"/><Relationship Id="rId4" Type="http://schemas.openxmlformats.org/officeDocument/2006/relationships/image" Target="../media/image147.jpeg"/></Relationships>
</file>

<file path=ppt/slides/_rels/slide33.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9.xml"/><Relationship Id="rId6" Type="http://schemas.openxmlformats.org/officeDocument/2006/relationships/image" Target="../media/image152.jpeg"/><Relationship Id="rId5" Type="http://schemas.openxmlformats.org/officeDocument/2006/relationships/image" Target="../media/image151.jpeg"/><Relationship Id="rId4" Type="http://schemas.openxmlformats.org/officeDocument/2006/relationships/image" Target="../media/image150.jpeg"/></Relationships>
</file>

<file path=ppt/slides/_rels/slide34.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95.svg"/><Relationship Id="rId7" Type="http://schemas.openxmlformats.org/officeDocument/2006/relationships/image" Target="../media/image93.sv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92.png"/><Relationship Id="rId11" Type="http://schemas.openxmlformats.org/officeDocument/2006/relationships/image" Target="../media/image144.svg"/><Relationship Id="rId5" Type="http://schemas.openxmlformats.org/officeDocument/2006/relationships/image" Target="../media/image97.svg"/><Relationship Id="rId10" Type="http://schemas.openxmlformats.org/officeDocument/2006/relationships/image" Target="../media/image143.png"/><Relationship Id="rId4" Type="http://schemas.openxmlformats.org/officeDocument/2006/relationships/image" Target="../media/image96.png"/><Relationship Id="rId9" Type="http://schemas.openxmlformats.org/officeDocument/2006/relationships/image" Target="../media/image154.svg"/></Relationships>
</file>

<file path=ppt/slides/_rels/slide35.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158.jpeg"/><Relationship Id="rId4" Type="http://schemas.openxmlformats.org/officeDocument/2006/relationships/image" Target="../media/image157.jpeg"/></Relationships>
</file>

<file path=ppt/slides/_rels/slide37.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image" Target="../media/image96.png"/><Relationship Id="rId1" Type="http://schemas.openxmlformats.org/officeDocument/2006/relationships/slideLayout" Target="../slideLayouts/slideLayout7.xml"/><Relationship Id="rId5" Type="http://schemas.openxmlformats.org/officeDocument/2006/relationships/image" Target="../media/image144.svg"/><Relationship Id="rId4" Type="http://schemas.openxmlformats.org/officeDocument/2006/relationships/image" Target="../media/image143.png"/></Relationships>
</file>

<file path=ppt/slides/_rels/slide38.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png"/><Relationship Id="rId1" Type="http://schemas.openxmlformats.org/officeDocument/2006/relationships/slideLayout" Target="../slideLayouts/slideLayout9.xml"/><Relationship Id="rId4" Type="http://schemas.openxmlformats.org/officeDocument/2006/relationships/image" Target="../media/image162.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154.svg"/><Relationship Id="rId2" Type="http://schemas.openxmlformats.org/officeDocument/2006/relationships/image" Target="../media/image153.png"/><Relationship Id="rId1" Type="http://schemas.openxmlformats.org/officeDocument/2006/relationships/slideLayout" Target="../slideLayouts/slideLayout7.xml"/><Relationship Id="rId5" Type="http://schemas.openxmlformats.org/officeDocument/2006/relationships/image" Target="../media/image144.svg"/><Relationship Id="rId4" Type="http://schemas.openxmlformats.org/officeDocument/2006/relationships/image" Target="../media/image143.png"/></Relationships>
</file>

<file path=ppt/slides/_rels/slide41.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64.jpeg"/><Relationship Id="rId1" Type="http://schemas.openxmlformats.org/officeDocument/2006/relationships/slideLayout" Target="../slideLayouts/slideLayout9.xml"/><Relationship Id="rId4" Type="http://schemas.openxmlformats.org/officeDocument/2006/relationships/image" Target="../media/image16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68.png"/></Relationships>
</file>

<file path=ppt/slides/_rels/slide4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9.jpeg"/><Relationship Id="rId7" Type="http://schemas.openxmlformats.org/officeDocument/2006/relationships/diagramColors" Target="../diagrams/colors5.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322.png"/><Relationship Id="rId4" Type="http://schemas.openxmlformats.org/officeDocument/2006/relationships/diagramData" Target="../diagrams/data5.xml"/><Relationship Id="rId9" Type="http://schemas.openxmlformats.org/officeDocument/2006/relationships/image" Target="../media/image177.png"/></Relationships>
</file>

<file path=ppt/slides/_rels/slide46.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0.jpeg"/><Relationship Id="rId7" Type="http://schemas.openxmlformats.org/officeDocument/2006/relationships/image" Target="../media/image184.png"/><Relationship Id="rId2" Type="http://schemas.openxmlformats.org/officeDocument/2006/relationships/image" Target="../media/image179.jpeg"/><Relationship Id="rId1" Type="http://schemas.openxmlformats.org/officeDocument/2006/relationships/slideLayout" Target="../slideLayouts/slideLayout6.xml"/><Relationship Id="rId6" Type="http://schemas.openxmlformats.org/officeDocument/2006/relationships/image" Target="../media/image183.png"/><Relationship Id="rId5" Type="http://schemas.openxmlformats.org/officeDocument/2006/relationships/image" Target="../media/image182.png"/><Relationship Id="rId4" Type="http://schemas.openxmlformats.org/officeDocument/2006/relationships/image" Target="../media/image181.jpeg"/></Relationships>
</file>

<file path=ppt/slides/_rels/slide48.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jpeg"/><Relationship Id="rId1" Type="http://schemas.openxmlformats.org/officeDocument/2006/relationships/slideLayout" Target="../slideLayouts/slideLayout6.xml"/><Relationship Id="rId6" Type="http://schemas.openxmlformats.org/officeDocument/2006/relationships/image" Target="../media/image190.jpeg"/><Relationship Id="rId5" Type="http://schemas.openxmlformats.org/officeDocument/2006/relationships/image" Target="../media/image189.png"/><Relationship Id="rId4" Type="http://schemas.openxmlformats.org/officeDocument/2006/relationships/image" Target="../media/image188.png"/></Relationships>
</file>

<file path=ppt/slides/_rels/slide49.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50.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199.jpeg"/><Relationship Id="rId2" Type="http://schemas.openxmlformats.org/officeDocument/2006/relationships/image" Target="../media/image194.png"/><Relationship Id="rId1" Type="http://schemas.openxmlformats.org/officeDocument/2006/relationships/slideLayout" Target="../slideLayouts/slideLayout5.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52.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04.jpeg"/><Relationship Id="rId7" Type="http://schemas.openxmlformats.org/officeDocument/2006/relationships/diagramColors" Target="../diagrams/colors6.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08.png"/></Relationships>
</file>

<file path=ppt/slides/_rels/slide56.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8.xml.rels><?xml version="1.0" encoding="UTF-8" standalone="yes"?>
<Relationships xmlns="http://schemas.openxmlformats.org/package/2006/relationships"><Relationship Id="rId117" Type="http://schemas.openxmlformats.org/officeDocument/2006/relationships/customXml" Target="../ink/ink81.xml"/><Relationship Id="rId21" Type="http://schemas.openxmlformats.org/officeDocument/2006/relationships/customXml" Target="../ink/ink19.xml"/><Relationship Id="rId42" Type="http://schemas.openxmlformats.org/officeDocument/2006/relationships/image" Target="../media/image540.png"/><Relationship Id="rId63" Type="http://schemas.openxmlformats.org/officeDocument/2006/relationships/image" Target="../media/image630.png"/><Relationship Id="rId84" Type="http://schemas.openxmlformats.org/officeDocument/2006/relationships/image" Target="../media/image72.png"/><Relationship Id="rId138" Type="http://schemas.openxmlformats.org/officeDocument/2006/relationships/customXml" Target="../ink/ink97.xml"/><Relationship Id="rId159" Type="http://schemas.openxmlformats.org/officeDocument/2006/relationships/customXml" Target="../ink/ink112.xml"/><Relationship Id="rId170" Type="http://schemas.openxmlformats.org/officeDocument/2006/relationships/customXml" Target="../ink/ink118.xml"/><Relationship Id="rId191" Type="http://schemas.openxmlformats.org/officeDocument/2006/relationships/customXml" Target="../ink/ink129.xml"/><Relationship Id="rId205" Type="http://schemas.openxmlformats.org/officeDocument/2006/relationships/customXml" Target="../ink/ink137.xml"/><Relationship Id="rId107" Type="http://schemas.openxmlformats.org/officeDocument/2006/relationships/customXml" Target="../ink/ink74.xml"/><Relationship Id="rId11" Type="http://schemas.openxmlformats.org/officeDocument/2006/relationships/customXml" Target="../ink/ink13.xml"/><Relationship Id="rId32" Type="http://schemas.openxmlformats.org/officeDocument/2006/relationships/image" Target="../media/image51.png"/><Relationship Id="rId53" Type="http://schemas.openxmlformats.org/officeDocument/2006/relationships/image" Target="../media/image580.png"/><Relationship Id="rId74" Type="http://schemas.openxmlformats.org/officeDocument/2006/relationships/customXml" Target="../ink/ink49.xml"/><Relationship Id="rId128" Type="http://schemas.openxmlformats.org/officeDocument/2006/relationships/customXml" Target="../ink/ink91.xml"/><Relationship Id="rId149" Type="http://schemas.openxmlformats.org/officeDocument/2006/relationships/customXml" Target="../ink/ink104.xml"/><Relationship Id="rId5" Type="http://schemas.openxmlformats.org/officeDocument/2006/relationships/customXml" Target="../ink/ink9.xml"/><Relationship Id="rId95" Type="http://schemas.openxmlformats.org/officeDocument/2006/relationships/customXml" Target="../ink/ink62.xml"/><Relationship Id="rId160" Type="http://schemas.openxmlformats.org/officeDocument/2006/relationships/customXml" Target="../ink/ink113.xml"/><Relationship Id="rId181" Type="http://schemas.openxmlformats.org/officeDocument/2006/relationships/customXml" Target="../ink/ink124.xml"/><Relationship Id="rId216" Type="http://schemas.openxmlformats.org/officeDocument/2006/relationships/image" Target="../media/image212.svg"/><Relationship Id="rId22" Type="http://schemas.openxmlformats.org/officeDocument/2006/relationships/image" Target="../media/image460.png"/><Relationship Id="rId43" Type="http://schemas.openxmlformats.org/officeDocument/2006/relationships/customXml" Target="../ink/ink32.xml"/><Relationship Id="rId64" Type="http://schemas.openxmlformats.org/officeDocument/2006/relationships/customXml" Target="../ink/ink44.xml"/><Relationship Id="rId118" Type="http://schemas.openxmlformats.org/officeDocument/2006/relationships/customXml" Target="../ink/ink82.xml"/><Relationship Id="rId139" Type="http://schemas.openxmlformats.org/officeDocument/2006/relationships/image" Target="../media/image850.png"/><Relationship Id="rId85" Type="http://schemas.openxmlformats.org/officeDocument/2006/relationships/customXml" Target="../ink/ink56.xml"/><Relationship Id="rId150" Type="http://schemas.openxmlformats.org/officeDocument/2006/relationships/customXml" Target="../ink/ink105.xml"/><Relationship Id="rId171" Type="http://schemas.openxmlformats.org/officeDocument/2006/relationships/image" Target="../media/image961.png"/><Relationship Id="rId192" Type="http://schemas.openxmlformats.org/officeDocument/2006/relationships/customXml" Target="../ink/ink130.xml"/><Relationship Id="rId206" Type="http://schemas.openxmlformats.org/officeDocument/2006/relationships/image" Target="../media/image1120.png"/><Relationship Id="rId12" Type="http://schemas.openxmlformats.org/officeDocument/2006/relationships/customXml" Target="../ink/ink14.xml"/><Relationship Id="rId33" Type="http://schemas.openxmlformats.org/officeDocument/2006/relationships/customXml" Target="../ink/ink25.xml"/><Relationship Id="rId108" Type="http://schemas.openxmlformats.org/officeDocument/2006/relationships/customXml" Target="../ink/ink75.xml"/><Relationship Id="rId129" Type="http://schemas.openxmlformats.org/officeDocument/2006/relationships/customXml" Target="../ink/ink92.xml"/><Relationship Id="rId54" Type="http://schemas.openxmlformats.org/officeDocument/2006/relationships/customXml" Target="../ink/ink39.xml"/><Relationship Id="rId75" Type="http://schemas.openxmlformats.org/officeDocument/2006/relationships/image" Target="../media/image690.png"/><Relationship Id="rId96" Type="http://schemas.openxmlformats.org/officeDocument/2006/relationships/customXml" Target="../ink/ink63.xml"/><Relationship Id="rId140" Type="http://schemas.openxmlformats.org/officeDocument/2006/relationships/customXml" Target="../ink/ink98.xml"/><Relationship Id="rId161" Type="http://schemas.openxmlformats.org/officeDocument/2006/relationships/image" Target="../media/image910.png"/><Relationship Id="rId182" Type="http://schemas.openxmlformats.org/officeDocument/2006/relationships/image" Target="../media/image1010.png"/><Relationship Id="rId217" Type="http://schemas.openxmlformats.org/officeDocument/2006/relationships/image" Target="../media/image213.png"/><Relationship Id="rId6" Type="http://schemas.openxmlformats.org/officeDocument/2006/relationships/image" Target="../media/image40.png"/><Relationship Id="rId23" Type="http://schemas.openxmlformats.org/officeDocument/2006/relationships/customXml" Target="../ink/ink20.xml"/><Relationship Id="rId119" Type="http://schemas.openxmlformats.org/officeDocument/2006/relationships/customXml" Target="../ink/ink83.xml"/><Relationship Id="rId44" Type="http://schemas.openxmlformats.org/officeDocument/2006/relationships/image" Target="../media/image550.png"/><Relationship Id="rId65" Type="http://schemas.openxmlformats.org/officeDocument/2006/relationships/image" Target="../media/image640.png"/><Relationship Id="rId86" Type="http://schemas.openxmlformats.org/officeDocument/2006/relationships/image" Target="../media/image730.png"/><Relationship Id="rId130" Type="http://schemas.openxmlformats.org/officeDocument/2006/relationships/image" Target="../media/image810.png"/><Relationship Id="rId151" Type="http://schemas.openxmlformats.org/officeDocument/2006/relationships/customXml" Target="../ink/ink106.xml"/><Relationship Id="rId172" Type="http://schemas.openxmlformats.org/officeDocument/2006/relationships/customXml" Target="../ink/ink119.xml"/><Relationship Id="rId193" Type="http://schemas.openxmlformats.org/officeDocument/2006/relationships/image" Target="../media/image1060.png"/><Relationship Id="rId207" Type="http://schemas.openxmlformats.org/officeDocument/2006/relationships/customXml" Target="../ink/ink138.xml"/><Relationship Id="rId13" Type="http://schemas.openxmlformats.org/officeDocument/2006/relationships/customXml" Target="../ink/ink15.xml"/><Relationship Id="rId109" Type="http://schemas.openxmlformats.org/officeDocument/2006/relationships/customXml" Target="../ink/ink76.xml"/><Relationship Id="rId34" Type="http://schemas.openxmlformats.org/officeDocument/2006/relationships/customXml" Target="../ink/ink26.xml"/><Relationship Id="rId55" Type="http://schemas.openxmlformats.org/officeDocument/2006/relationships/image" Target="../media/image590.png"/><Relationship Id="rId76" Type="http://schemas.openxmlformats.org/officeDocument/2006/relationships/customXml" Target="../ink/ink50.xml"/><Relationship Id="rId97" Type="http://schemas.openxmlformats.org/officeDocument/2006/relationships/customXml" Target="../ink/ink64.xml"/><Relationship Id="rId120" Type="http://schemas.openxmlformats.org/officeDocument/2006/relationships/customXml" Target="../ink/ink84.xml"/><Relationship Id="rId141" Type="http://schemas.openxmlformats.org/officeDocument/2006/relationships/image" Target="../media/image860.png"/><Relationship Id="rId7" Type="http://schemas.openxmlformats.org/officeDocument/2006/relationships/customXml" Target="../ink/ink10.xml"/><Relationship Id="rId162" Type="http://schemas.openxmlformats.org/officeDocument/2006/relationships/customXml" Target="../ink/ink114.xml"/><Relationship Id="rId183" Type="http://schemas.openxmlformats.org/officeDocument/2006/relationships/customXml" Target="../ink/ink125.xml"/><Relationship Id="rId218" Type="http://schemas.openxmlformats.org/officeDocument/2006/relationships/image" Target="../media/image214.png"/><Relationship Id="rId24" Type="http://schemas.openxmlformats.org/officeDocument/2006/relationships/image" Target="../media/image470.png"/><Relationship Id="rId45" Type="http://schemas.openxmlformats.org/officeDocument/2006/relationships/customXml" Target="../ink/ink33.xml"/><Relationship Id="rId66" Type="http://schemas.openxmlformats.org/officeDocument/2006/relationships/customXml" Target="../ink/ink45.xml"/><Relationship Id="rId87" Type="http://schemas.openxmlformats.org/officeDocument/2006/relationships/customXml" Target="../ink/ink57.xml"/><Relationship Id="rId110" Type="http://schemas.openxmlformats.org/officeDocument/2006/relationships/image" Target="../media/image770.png"/><Relationship Id="rId131" Type="http://schemas.openxmlformats.org/officeDocument/2006/relationships/customXml" Target="../ink/ink93.xml"/><Relationship Id="rId152" Type="http://schemas.openxmlformats.org/officeDocument/2006/relationships/customXml" Target="../ink/ink107.xml"/><Relationship Id="rId173" Type="http://schemas.openxmlformats.org/officeDocument/2006/relationships/customXml" Target="../ink/ink120.xml"/><Relationship Id="rId194" Type="http://schemas.openxmlformats.org/officeDocument/2006/relationships/customXml" Target="../ink/ink131.xml"/><Relationship Id="rId208" Type="http://schemas.openxmlformats.org/officeDocument/2006/relationships/image" Target="../media/image1130.png"/><Relationship Id="rId14" Type="http://schemas.openxmlformats.org/officeDocument/2006/relationships/image" Target="../media/image420.png"/><Relationship Id="rId30" Type="http://schemas.openxmlformats.org/officeDocument/2006/relationships/image" Target="../media/image50.png"/><Relationship Id="rId35" Type="http://schemas.openxmlformats.org/officeDocument/2006/relationships/image" Target="../media/image520.png"/><Relationship Id="rId56" Type="http://schemas.openxmlformats.org/officeDocument/2006/relationships/customXml" Target="../ink/ink40.xml"/><Relationship Id="rId77" Type="http://schemas.openxmlformats.org/officeDocument/2006/relationships/image" Target="../media/image700.png"/><Relationship Id="rId100" Type="http://schemas.openxmlformats.org/officeDocument/2006/relationships/customXml" Target="../ink/ink67.xml"/><Relationship Id="rId105" Type="http://schemas.openxmlformats.org/officeDocument/2006/relationships/customXml" Target="../ink/ink72.xml"/><Relationship Id="rId126" Type="http://schemas.openxmlformats.org/officeDocument/2006/relationships/image" Target="../media/image800.png"/><Relationship Id="rId147" Type="http://schemas.openxmlformats.org/officeDocument/2006/relationships/image" Target="../media/image880.png"/><Relationship Id="rId168" Type="http://schemas.openxmlformats.org/officeDocument/2006/relationships/customXml" Target="../ink/ink117.xml"/><Relationship Id="rId8" Type="http://schemas.openxmlformats.org/officeDocument/2006/relationships/image" Target="../media/image410.png"/><Relationship Id="rId51" Type="http://schemas.openxmlformats.org/officeDocument/2006/relationships/customXml" Target="../ink/ink37.xml"/><Relationship Id="rId72" Type="http://schemas.openxmlformats.org/officeDocument/2006/relationships/customXml" Target="../ink/ink48.xml"/><Relationship Id="rId93" Type="http://schemas.openxmlformats.org/officeDocument/2006/relationships/image" Target="../media/image179.png"/><Relationship Id="rId98" Type="http://schemas.openxmlformats.org/officeDocument/2006/relationships/customXml" Target="../ink/ink65.xml"/><Relationship Id="rId121" Type="http://schemas.openxmlformats.org/officeDocument/2006/relationships/customXml" Target="../ink/ink85.xml"/><Relationship Id="rId142" Type="http://schemas.openxmlformats.org/officeDocument/2006/relationships/customXml" Target="../ink/ink99.xml"/><Relationship Id="rId163" Type="http://schemas.openxmlformats.org/officeDocument/2006/relationships/image" Target="../media/image920.png"/><Relationship Id="rId184" Type="http://schemas.openxmlformats.org/officeDocument/2006/relationships/image" Target="../media/image1020.png"/><Relationship Id="rId189" Type="http://schemas.openxmlformats.org/officeDocument/2006/relationships/customXml" Target="../ink/ink128.xml"/><Relationship Id="rId219" Type="http://schemas.openxmlformats.org/officeDocument/2006/relationships/image" Target="../media/image215.png"/><Relationship Id="rId3" Type="http://schemas.openxmlformats.org/officeDocument/2006/relationships/customXml" Target="../ink/ink8.xml"/><Relationship Id="rId214" Type="http://schemas.openxmlformats.org/officeDocument/2006/relationships/image" Target="../media/image1160.png"/><Relationship Id="rId25" Type="http://schemas.openxmlformats.org/officeDocument/2006/relationships/customXml" Target="../ink/ink21.xml"/><Relationship Id="rId46" Type="http://schemas.openxmlformats.org/officeDocument/2006/relationships/image" Target="../media/image560.png"/><Relationship Id="rId67" Type="http://schemas.openxmlformats.org/officeDocument/2006/relationships/image" Target="../media/image650.png"/><Relationship Id="rId116" Type="http://schemas.openxmlformats.org/officeDocument/2006/relationships/image" Target="../media/image790.png"/><Relationship Id="rId137" Type="http://schemas.openxmlformats.org/officeDocument/2006/relationships/image" Target="../media/image840.png"/><Relationship Id="rId158" Type="http://schemas.openxmlformats.org/officeDocument/2006/relationships/image" Target="../media/image900.png"/><Relationship Id="rId20" Type="http://schemas.openxmlformats.org/officeDocument/2006/relationships/image" Target="../media/image45.png"/><Relationship Id="rId41" Type="http://schemas.openxmlformats.org/officeDocument/2006/relationships/customXml" Target="../ink/ink31.xml"/><Relationship Id="rId62" Type="http://schemas.openxmlformats.org/officeDocument/2006/relationships/customXml" Target="../ink/ink43.xml"/><Relationship Id="rId83" Type="http://schemas.openxmlformats.org/officeDocument/2006/relationships/customXml" Target="../ink/ink55.xml"/><Relationship Id="rId88" Type="http://schemas.openxmlformats.org/officeDocument/2006/relationships/image" Target="../media/image740.png"/><Relationship Id="rId111" Type="http://schemas.openxmlformats.org/officeDocument/2006/relationships/customXml" Target="../ink/ink77.xml"/><Relationship Id="rId132" Type="http://schemas.openxmlformats.org/officeDocument/2006/relationships/image" Target="../media/image820.png"/><Relationship Id="rId153" Type="http://schemas.openxmlformats.org/officeDocument/2006/relationships/customXml" Target="../ink/ink108.xml"/><Relationship Id="rId174" Type="http://schemas.openxmlformats.org/officeDocument/2006/relationships/image" Target="../media/image970.png"/><Relationship Id="rId179" Type="http://schemas.openxmlformats.org/officeDocument/2006/relationships/customXml" Target="../ink/ink123.xml"/><Relationship Id="rId195" Type="http://schemas.openxmlformats.org/officeDocument/2006/relationships/image" Target="../media/image107.png"/><Relationship Id="rId209" Type="http://schemas.openxmlformats.org/officeDocument/2006/relationships/customXml" Target="../ink/ink139.xml"/><Relationship Id="rId190" Type="http://schemas.openxmlformats.org/officeDocument/2006/relationships/image" Target="../media/image1050.png"/><Relationship Id="rId204" Type="http://schemas.openxmlformats.org/officeDocument/2006/relationships/image" Target="../media/image1110.png"/><Relationship Id="rId220" Type="http://schemas.openxmlformats.org/officeDocument/2006/relationships/image" Target="../media/image216.png"/><Relationship Id="rId15" Type="http://schemas.openxmlformats.org/officeDocument/2006/relationships/customXml" Target="../ink/ink16.xml"/><Relationship Id="rId36" Type="http://schemas.openxmlformats.org/officeDocument/2006/relationships/customXml" Target="../ink/ink27.xml"/><Relationship Id="rId57" Type="http://schemas.openxmlformats.org/officeDocument/2006/relationships/image" Target="../media/image600.png"/><Relationship Id="rId106" Type="http://schemas.openxmlformats.org/officeDocument/2006/relationships/customXml" Target="../ink/ink73.xml"/><Relationship Id="rId127" Type="http://schemas.openxmlformats.org/officeDocument/2006/relationships/customXml" Target="../ink/ink90.xml"/><Relationship Id="rId10" Type="http://schemas.openxmlformats.org/officeDocument/2006/relationships/customXml" Target="../ink/ink12.xml"/><Relationship Id="rId31" Type="http://schemas.openxmlformats.org/officeDocument/2006/relationships/customXml" Target="../ink/ink24.xml"/><Relationship Id="rId52" Type="http://schemas.openxmlformats.org/officeDocument/2006/relationships/customXml" Target="../ink/ink38.xml"/><Relationship Id="rId73" Type="http://schemas.openxmlformats.org/officeDocument/2006/relationships/image" Target="../media/image680.png"/><Relationship Id="rId78" Type="http://schemas.openxmlformats.org/officeDocument/2006/relationships/customXml" Target="../ink/ink51.xml"/><Relationship Id="rId94" Type="http://schemas.openxmlformats.org/officeDocument/2006/relationships/customXml" Target="../ink/ink61.xml"/><Relationship Id="rId99" Type="http://schemas.openxmlformats.org/officeDocument/2006/relationships/customXml" Target="../ink/ink66.xml"/><Relationship Id="rId101" Type="http://schemas.openxmlformats.org/officeDocument/2006/relationships/customXml" Target="../ink/ink68.xml"/><Relationship Id="rId122" Type="http://schemas.openxmlformats.org/officeDocument/2006/relationships/customXml" Target="../ink/ink86.xml"/><Relationship Id="rId143" Type="http://schemas.openxmlformats.org/officeDocument/2006/relationships/customXml" Target="../ink/ink100.xml"/><Relationship Id="rId148" Type="http://schemas.openxmlformats.org/officeDocument/2006/relationships/customXml" Target="../ink/ink103.xml"/><Relationship Id="rId164" Type="http://schemas.openxmlformats.org/officeDocument/2006/relationships/customXml" Target="../ink/ink115.xml"/><Relationship Id="rId169" Type="http://schemas.openxmlformats.org/officeDocument/2006/relationships/image" Target="../media/image951.png"/><Relationship Id="rId185" Type="http://schemas.openxmlformats.org/officeDocument/2006/relationships/customXml" Target="../ink/ink126.xml"/><Relationship Id="rId4" Type="http://schemas.openxmlformats.org/officeDocument/2006/relationships/image" Target="../media/image39.png"/><Relationship Id="rId9" Type="http://schemas.openxmlformats.org/officeDocument/2006/relationships/customXml" Target="../ink/ink11.xml"/><Relationship Id="rId180" Type="http://schemas.openxmlformats.org/officeDocument/2006/relationships/image" Target="../media/image1000.png"/><Relationship Id="rId210" Type="http://schemas.openxmlformats.org/officeDocument/2006/relationships/image" Target="../media/image1140.png"/><Relationship Id="rId215" Type="http://schemas.openxmlformats.org/officeDocument/2006/relationships/image" Target="../media/image211.png"/><Relationship Id="rId26" Type="http://schemas.openxmlformats.org/officeDocument/2006/relationships/image" Target="../media/image480.png"/><Relationship Id="rId47" Type="http://schemas.openxmlformats.org/officeDocument/2006/relationships/customXml" Target="../ink/ink34.xml"/><Relationship Id="rId68" Type="http://schemas.openxmlformats.org/officeDocument/2006/relationships/customXml" Target="../ink/ink46.xml"/><Relationship Id="rId89" Type="http://schemas.openxmlformats.org/officeDocument/2006/relationships/customXml" Target="../ink/ink58.xml"/><Relationship Id="rId112" Type="http://schemas.openxmlformats.org/officeDocument/2006/relationships/customXml" Target="../ink/ink78.xml"/><Relationship Id="rId133" Type="http://schemas.openxmlformats.org/officeDocument/2006/relationships/customXml" Target="../ink/ink94.xml"/><Relationship Id="rId154" Type="http://schemas.openxmlformats.org/officeDocument/2006/relationships/customXml" Target="../ink/ink109.xml"/><Relationship Id="rId175" Type="http://schemas.openxmlformats.org/officeDocument/2006/relationships/customXml" Target="../ink/ink121.xml"/><Relationship Id="rId196" Type="http://schemas.openxmlformats.org/officeDocument/2006/relationships/customXml" Target="../ink/ink132.xml"/><Relationship Id="rId200" Type="http://schemas.openxmlformats.org/officeDocument/2006/relationships/customXml" Target="../ink/ink134.xml"/><Relationship Id="rId16" Type="http://schemas.openxmlformats.org/officeDocument/2006/relationships/image" Target="../media/image430.png"/><Relationship Id="rId37" Type="http://schemas.openxmlformats.org/officeDocument/2006/relationships/customXml" Target="../ink/ink28.xml"/><Relationship Id="rId58" Type="http://schemas.openxmlformats.org/officeDocument/2006/relationships/customXml" Target="../ink/ink41.xml"/><Relationship Id="rId79" Type="http://schemas.openxmlformats.org/officeDocument/2006/relationships/customXml" Target="../ink/ink52.xml"/><Relationship Id="rId102" Type="http://schemas.openxmlformats.org/officeDocument/2006/relationships/customXml" Target="../ink/ink69.xml"/><Relationship Id="rId123" Type="http://schemas.openxmlformats.org/officeDocument/2006/relationships/customXml" Target="../ink/ink87.xml"/><Relationship Id="rId144" Type="http://schemas.openxmlformats.org/officeDocument/2006/relationships/customXml" Target="../ink/ink101.xml"/><Relationship Id="rId90" Type="http://schemas.openxmlformats.org/officeDocument/2006/relationships/image" Target="../media/image750.png"/><Relationship Id="rId165" Type="http://schemas.openxmlformats.org/officeDocument/2006/relationships/image" Target="../media/image930.png"/><Relationship Id="rId186" Type="http://schemas.openxmlformats.org/officeDocument/2006/relationships/image" Target="../media/image1030.png"/><Relationship Id="rId211" Type="http://schemas.openxmlformats.org/officeDocument/2006/relationships/customXml" Target="../ink/ink140.xml"/><Relationship Id="rId27" Type="http://schemas.openxmlformats.org/officeDocument/2006/relationships/customXml" Target="../ink/ink22.xml"/><Relationship Id="rId48" Type="http://schemas.openxmlformats.org/officeDocument/2006/relationships/customXml" Target="../ink/ink35.xml"/><Relationship Id="rId69" Type="http://schemas.openxmlformats.org/officeDocument/2006/relationships/image" Target="../media/image660.png"/><Relationship Id="rId113" Type="http://schemas.openxmlformats.org/officeDocument/2006/relationships/image" Target="../media/image780.png"/><Relationship Id="rId134" Type="http://schemas.openxmlformats.org/officeDocument/2006/relationships/image" Target="../media/image830.png"/><Relationship Id="rId80" Type="http://schemas.openxmlformats.org/officeDocument/2006/relationships/image" Target="../media/image710.png"/><Relationship Id="rId155" Type="http://schemas.openxmlformats.org/officeDocument/2006/relationships/customXml" Target="../ink/ink110.xml"/><Relationship Id="rId176" Type="http://schemas.openxmlformats.org/officeDocument/2006/relationships/image" Target="../media/image981.png"/><Relationship Id="rId197" Type="http://schemas.openxmlformats.org/officeDocument/2006/relationships/image" Target="../media/image1080.png"/><Relationship Id="rId201" Type="http://schemas.openxmlformats.org/officeDocument/2006/relationships/image" Target="../media/image1100.png"/><Relationship Id="rId17" Type="http://schemas.openxmlformats.org/officeDocument/2006/relationships/customXml" Target="../ink/ink17.xml"/><Relationship Id="rId38" Type="http://schemas.openxmlformats.org/officeDocument/2006/relationships/customXml" Target="../ink/ink29.xml"/><Relationship Id="rId59" Type="http://schemas.openxmlformats.org/officeDocument/2006/relationships/image" Target="../media/image610.png"/><Relationship Id="rId103" Type="http://schemas.openxmlformats.org/officeDocument/2006/relationships/customXml" Target="../ink/ink70.xml"/><Relationship Id="rId124" Type="http://schemas.openxmlformats.org/officeDocument/2006/relationships/customXml" Target="../ink/ink88.xml"/><Relationship Id="rId70" Type="http://schemas.openxmlformats.org/officeDocument/2006/relationships/customXml" Target="../ink/ink47.xml"/><Relationship Id="rId91" Type="http://schemas.openxmlformats.org/officeDocument/2006/relationships/customXml" Target="../ink/ink59.xml"/><Relationship Id="rId145" Type="http://schemas.openxmlformats.org/officeDocument/2006/relationships/image" Target="../media/image87.png"/><Relationship Id="rId166" Type="http://schemas.openxmlformats.org/officeDocument/2006/relationships/customXml" Target="../ink/ink116.xml"/><Relationship Id="rId187" Type="http://schemas.openxmlformats.org/officeDocument/2006/relationships/customXml" Target="../ink/ink127.xml"/><Relationship Id="rId1" Type="http://schemas.openxmlformats.org/officeDocument/2006/relationships/slideLayout" Target="../slideLayouts/slideLayout41.xml"/><Relationship Id="rId212" Type="http://schemas.openxmlformats.org/officeDocument/2006/relationships/image" Target="../media/image1150.png"/><Relationship Id="rId28" Type="http://schemas.openxmlformats.org/officeDocument/2006/relationships/image" Target="../media/image490.png"/><Relationship Id="rId49" Type="http://schemas.openxmlformats.org/officeDocument/2006/relationships/customXml" Target="../ink/ink36.xml"/><Relationship Id="rId114" Type="http://schemas.openxmlformats.org/officeDocument/2006/relationships/customXml" Target="../ink/ink79.xml"/><Relationship Id="rId60" Type="http://schemas.openxmlformats.org/officeDocument/2006/relationships/customXml" Target="../ink/ink42.xml"/><Relationship Id="rId81" Type="http://schemas.openxmlformats.org/officeDocument/2006/relationships/customXml" Target="../ink/ink53.xml"/><Relationship Id="rId135" Type="http://schemas.openxmlformats.org/officeDocument/2006/relationships/customXml" Target="../ink/ink95.xml"/><Relationship Id="rId156" Type="http://schemas.openxmlformats.org/officeDocument/2006/relationships/image" Target="../media/image890.png"/><Relationship Id="rId177" Type="http://schemas.openxmlformats.org/officeDocument/2006/relationships/customXml" Target="../ink/ink122.xml"/><Relationship Id="rId198" Type="http://schemas.openxmlformats.org/officeDocument/2006/relationships/customXml" Target="../ink/ink133.xml"/><Relationship Id="rId202" Type="http://schemas.openxmlformats.org/officeDocument/2006/relationships/customXml" Target="../ink/ink135.xml"/><Relationship Id="rId18" Type="http://schemas.openxmlformats.org/officeDocument/2006/relationships/image" Target="../media/image440.png"/><Relationship Id="rId39" Type="http://schemas.openxmlformats.org/officeDocument/2006/relationships/image" Target="../media/image530.png"/><Relationship Id="rId50" Type="http://schemas.openxmlformats.org/officeDocument/2006/relationships/image" Target="../media/image570.png"/><Relationship Id="rId104" Type="http://schemas.openxmlformats.org/officeDocument/2006/relationships/customXml" Target="../ink/ink71.xml"/><Relationship Id="rId125" Type="http://schemas.openxmlformats.org/officeDocument/2006/relationships/customXml" Target="../ink/ink89.xml"/><Relationship Id="rId146" Type="http://schemas.openxmlformats.org/officeDocument/2006/relationships/customXml" Target="../ink/ink102.xml"/><Relationship Id="rId167" Type="http://schemas.openxmlformats.org/officeDocument/2006/relationships/image" Target="../media/image941.png"/><Relationship Id="rId188" Type="http://schemas.openxmlformats.org/officeDocument/2006/relationships/image" Target="../media/image1040.png"/><Relationship Id="rId71" Type="http://schemas.openxmlformats.org/officeDocument/2006/relationships/image" Target="../media/image670.png"/><Relationship Id="rId92" Type="http://schemas.openxmlformats.org/officeDocument/2006/relationships/customXml" Target="../ink/ink60.xml"/><Relationship Id="rId213" Type="http://schemas.openxmlformats.org/officeDocument/2006/relationships/customXml" Target="../ink/ink141.xml"/><Relationship Id="rId2" Type="http://schemas.openxmlformats.org/officeDocument/2006/relationships/image" Target="../media/image210.png"/><Relationship Id="rId29" Type="http://schemas.openxmlformats.org/officeDocument/2006/relationships/customXml" Target="../ink/ink23.xml"/><Relationship Id="rId40" Type="http://schemas.openxmlformats.org/officeDocument/2006/relationships/customXml" Target="../ink/ink30.xml"/><Relationship Id="rId115" Type="http://schemas.openxmlformats.org/officeDocument/2006/relationships/customXml" Target="../ink/ink80.xml"/><Relationship Id="rId136" Type="http://schemas.openxmlformats.org/officeDocument/2006/relationships/customXml" Target="../ink/ink96.xml"/><Relationship Id="rId157" Type="http://schemas.openxmlformats.org/officeDocument/2006/relationships/customXml" Target="../ink/ink111.xml"/><Relationship Id="rId178" Type="http://schemas.openxmlformats.org/officeDocument/2006/relationships/image" Target="../media/image990.png"/><Relationship Id="rId61" Type="http://schemas.openxmlformats.org/officeDocument/2006/relationships/image" Target="../media/image620.png"/><Relationship Id="rId82" Type="http://schemas.openxmlformats.org/officeDocument/2006/relationships/customXml" Target="../ink/ink54.xml"/><Relationship Id="rId199" Type="http://schemas.openxmlformats.org/officeDocument/2006/relationships/image" Target="../media/image1090.png"/><Relationship Id="rId203" Type="http://schemas.openxmlformats.org/officeDocument/2006/relationships/customXml" Target="../ink/ink136.xml"/><Relationship Id="rId19" Type="http://schemas.openxmlformats.org/officeDocument/2006/relationships/customXml" Target="../ink/ink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3.jpeg"/><Relationship Id="rId1" Type="http://schemas.openxmlformats.org/officeDocument/2006/relationships/slideLayout" Target="../slideLayouts/slideLayout1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png"/></Relationships>
</file>

<file path=ppt/slides/_rels/slide60.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18.png"/><Relationship Id="rId7" Type="http://schemas.openxmlformats.org/officeDocument/2006/relationships/image" Target="../media/image222.png"/><Relationship Id="rId2" Type="http://schemas.openxmlformats.org/officeDocument/2006/relationships/image" Target="../media/image217.jpeg"/><Relationship Id="rId1" Type="http://schemas.openxmlformats.org/officeDocument/2006/relationships/slideLayout" Target="../slideLayouts/slideLayout4.xml"/><Relationship Id="rId6" Type="http://schemas.openxmlformats.org/officeDocument/2006/relationships/image" Target="../media/image221.png"/><Relationship Id="rId5" Type="http://schemas.openxmlformats.org/officeDocument/2006/relationships/image" Target="../media/image220.png"/><Relationship Id="rId10" Type="http://schemas.openxmlformats.org/officeDocument/2006/relationships/image" Target="../media/image225.png"/><Relationship Id="rId4" Type="http://schemas.openxmlformats.org/officeDocument/2006/relationships/image" Target="../media/image219.png"/><Relationship Id="rId9" Type="http://schemas.openxmlformats.org/officeDocument/2006/relationships/image" Target="../media/image224.png"/></Relationships>
</file>

<file path=ppt/slides/_rels/slide61.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237.png"/><Relationship Id="rId3" Type="http://schemas.openxmlformats.org/officeDocument/2006/relationships/image" Target="../media/image227.png"/><Relationship Id="rId7" Type="http://schemas.openxmlformats.org/officeDocument/2006/relationships/image" Target="../media/image231.png"/><Relationship Id="rId12" Type="http://schemas.openxmlformats.org/officeDocument/2006/relationships/image" Target="../media/image236.png"/><Relationship Id="rId2" Type="http://schemas.openxmlformats.org/officeDocument/2006/relationships/image" Target="../media/image226.png"/><Relationship Id="rId1" Type="http://schemas.openxmlformats.org/officeDocument/2006/relationships/slideLayout" Target="../slideLayouts/slideLayout4.xml"/><Relationship Id="rId6" Type="http://schemas.openxmlformats.org/officeDocument/2006/relationships/image" Target="../media/image230.png"/><Relationship Id="rId11" Type="http://schemas.openxmlformats.org/officeDocument/2006/relationships/image" Target="../media/image235.png"/><Relationship Id="rId5" Type="http://schemas.openxmlformats.org/officeDocument/2006/relationships/image" Target="../media/image229.png"/><Relationship Id="rId10" Type="http://schemas.openxmlformats.org/officeDocument/2006/relationships/image" Target="../media/image234.jpeg"/><Relationship Id="rId4" Type="http://schemas.openxmlformats.org/officeDocument/2006/relationships/image" Target="../media/image228.jpeg"/><Relationship Id="rId9" Type="http://schemas.openxmlformats.org/officeDocument/2006/relationships/image" Target="../media/image233.png"/></Relationships>
</file>

<file path=ppt/slides/_rels/slide62.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240.jpeg"/><Relationship Id="rId1" Type="http://schemas.openxmlformats.org/officeDocument/2006/relationships/slideLayout" Target="../slideLayouts/slideLayout17.xml"/><Relationship Id="rId6" Type="http://schemas.openxmlformats.org/officeDocument/2006/relationships/image" Target="../media/image244.png"/><Relationship Id="rId5" Type="http://schemas.openxmlformats.org/officeDocument/2006/relationships/image" Target="../media/image243.png"/><Relationship Id="rId4" Type="http://schemas.openxmlformats.org/officeDocument/2006/relationships/image" Target="../media/image242.png"/></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6.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250.jpeg"/><Relationship Id="rId1" Type="http://schemas.openxmlformats.org/officeDocument/2006/relationships/slideLayout" Target="../slideLayouts/slideLayout17.xml"/><Relationship Id="rId6" Type="http://schemas.openxmlformats.org/officeDocument/2006/relationships/image" Target="../media/image244.png"/><Relationship Id="rId5" Type="http://schemas.openxmlformats.org/officeDocument/2006/relationships/image" Target="../media/image243.png"/><Relationship Id="rId4" Type="http://schemas.openxmlformats.org/officeDocument/2006/relationships/image" Target="../media/image242.png"/></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8.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image" Target="../media/image242.png"/><Relationship Id="rId7" Type="http://schemas.openxmlformats.org/officeDocument/2006/relationships/diagramData" Target="../diagrams/data10.xml"/><Relationship Id="rId2" Type="http://schemas.openxmlformats.org/officeDocument/2006/relationships/image" Target="../media/image241.png"/><Relationship Id="rId1" Type="http://schemas.openxmlformats.org/officeDocument/2006/relationships/slideLayout" Target="../slideLayouts/slideLayout17.xml"/><Relationship Id="rId6" Type="http://schemas.openxmlformats.org/officeDocument/2006/relationships/image" Target="../media/image256.jpeg"/><Relationship Id="rId11" Type="http://schemas.microsoft.com/office/2007/relationships/diagramDrawing" Target="../diagrams/drawing10.xml"/><Relationship Id="rId5" Type="http://schemas.openxmlformats.org/officeDocument/2006/relationships/image" Target="../media/image244.png"/><Relationship Id="rId10" Type="http://schemas.openxmlformats.org/officeDocument/2006/relationships/diagramColors" Target="../diagrams/colors10.xml"/><Relationship Id="rId4" Type="http://schemas.openxmlformats.org/officeDocument/2006/relationships/image" Target="../media/image243.png"/><Relationship Id="rId9" Type="http://schemas.openxmlformats.org/officeDocument/2006/relationships/diagramQuickStyle" Target="../diagrams/quickStyle10.xml"/></Relationships>
</file>

<file path=ppt/slides/_rels/slide69.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Colors" Target="../diagrams/colors11.xml"/><Relationship Id="rId11" Type="http://schemas.openxmlformats.org/officeDocument/2006/relationships/image" Target="../media/image244.png"/><Relationship Id="rId5" Type="http://schemas.openxmlformats.org/officeDocument/2006/relationships/diagramQuickStyle" Target="../diagrams/quickStyle11.xml"/><Relationship Id="rId10" Type="http://schemas.openxmlformats.org/officeDocument/2006/relationships/image" Target="../media/image243.png"/><Relationship Id="rId4" Type="http://schemas.openxmlformats.org/officeDocument/2006/relationships/diagramLayout" Target="../diagrams/layout11.xml"/><Relationship Id="rId9" Type="http://schemas.openxmlformats.org/officeDocument/2006/relationships/image" Target="../media/image242.png"/></Relationships>
</file>

<file path=ppt/slides/_rels/slide7.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jpeg"/><Relationship Id="rId18" Type="http://schemas.openxmlformats.org/officeDocument/2006/relationships/image" Target="../media/image50.jpeg"/><Relationship Id="rId3" Type="http://schemas.openxmlformats.org/officeDocument/2006/relationships/image" Target="../media/image35.png"/><Relationship Id="rId21" Type="http://schemas.openxmlformats.org/officeDocument/2006/relationships/image" Target="../media/image53.png"/><Relationship Id="rId7" Type="http://schemas.openxmlformats.org/officeDocument/2006/relationships/image" Target="../media/image39.jpe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notesSlide" Target="../notesSlides/notesSlide2.xml"/><Relationship Id="rId16" Type="http://schemas.openxmlformats.org/officeDocument/2006/relationships/image" Target="../media/image48.png"/><Relationship Id="rId20" Type="http://schemas.openxmlformats.org/officeDocument/2006/relationships/image" Target="../media/image52.jpeg"/><Relationship Id="rId1" Type="http://schemas.openxmlformats.org/officeDocument/2006/relationships/slideLayout" Target="../slideLayouts/slideLayout4.xml"/><Relationship Id="rId6" Type="http://schemas.openxmlformats.org/officeDocument/2006/relationships/image" Target="../media/image38.svg"/><Relationship Id="rId11" Type="http://schemas.openxmlformats.org/officeDocument/2006/relationships/image" Target="../media/image43.png"/><Relationship Id="rId24" Type="http://schemas.openxmlformats.org/officeDocument/2006/relationships/image" Target="../media/image33.png"/><Relationship Id="rId5" Type="http://schemas.openxmlformats.org/officeDocument/2006/relationships/image" Target="../media/image37.png"/><Relationship Id="rId15" Type="http://schemas.openxmlformats.org/officeDocument/2006/relationships/image" Target="../media/image47.png"/><Relationship Id="rId23" Type="http://schemas.openxmlformats.org/officeDocument/2006/relationships/image" Target="../media/image34.png"/><Relationship Id="rId10" Type="http://schemas.openxmlformats.org/officeDocument/2006/relationships/image" Target="../media/image42.png"/><Relationship Id="rId19" Type="http://schemas.openxmlformats.org/officeDocument/2006/relationships/image" Target="../media/image51.jpeg"/><Relationship Id="rId4" Type="http://schemas.openxmlformats.org/officeDocument/2006/relationships/image" Target="../media/image36.svg"/><Relationship Id="rId9" Type="http://schemas.openxmlformats.org/officeDocument/2006/relationships/image" Target="../media/image41.png"/><Relationship Id="rId14" Type="http://schemas.openxmlformats.org/officeDocument/2006/relationships/image" Target="../media/image46.png"/><Relationship Id="rId22" Type="http://schemas.openxmlformats.org/officeDocument/2006/relationships/image" Target="../media/image54.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69.png"/><Relationship Id="rId3" Type="http://schemas.openxmlformats.org/officeDocument/2006/relationships/image" Target="../media/image64.jpeg"/><Relationship Id="rId7" Type="http://schemas.openxmlformats.org/officeDocument/2006/relationships/diagramData" Target="../diagrams/data1.xml"/><Relationship Id="rId12" Type="http://schemas.openxmlformats.org/officeDocument/2006/relationships/image" Target="../media/image68.png"/><Relationship Id="rId2" Type="http://schemas.openxmlformats.org/officeDocument/2006/relationships/image" Target="../media/image63.jpeg"/><Relationship Id="rId1" Type="http://schemas.openxmlformats.org/officeDocument/2006/relationships/slideLayout" Target="../slideLayouts/slideLayout8.xml"/><Relationship Id="rId6" Type="http://schemas.openxmlformats.org/officeDocument/2006/relationships/image" Target="../media/image67.jpeg"/><Relationship Id="rId11" Type="http://schemas.microsoft.com/office/2007/relationships/diagramDrawing" Target="../diagrams/drawing1.xml"/><Relationship Id="rId5" Type="http://schemas.openxmlformats.org/officeDocument/2006/relationships/image" Target="../media/image66.jpeg"/><Relationship Id="rId15" Type="http://schemas.openxmlformats.org/officeDocument/2006/relationships/image" Target="../media/image71.png"/><Relationship Id="rId10" Type="http://schemas.openxmlformats.org/officeDocument/2006/relationships/diagramColors" Target="../diagrams/colors1.xml"/><Relationship Id="rId4" Type="http://schemas.openxmlformats.org/officeDocument/2006/relationships/image" Target="../media/image65.jpeg"/><Relationship Id="rId9" Type="http://schemas.openxmlformats.org/officeDocument/2006/relationships/diagramQuickStyle" Target="../diagrams/quickStyle1.xml"/><Relationship Id="rId14"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7CEF78-CECF-4F0C-BBCC-AC6E366A6D5F}"/>
              </a:ext>
            </a:extLst>
          </p:cNvPr>
          <p:cNvSpPr>
            <a:spLocks noGrp="1"/>
          </p:cNvSpPr>
          <p:nvPr>
            <p:ph type="title"/>
          </p:nvPr>
        </p:nvSpPr>
        <p:spPr>
          <a:xfrm>
            <a:off x="590478" y="1405950"/>
            <a:ext cx="11069638" cy="671009"/>
          </a:xfrm>
        </p:spPr>
        <p:txBody>
          <a:bodyPr/>
          <a:lstStyle/>
          <a:p>
            <a:r>
              <a:rPr lang="en-GB"/>
              <a:t>Proserv</a:t>
            </a:r>
          </a:p>
        </p:txBody>
      </p:sp>
      <p:sp>
        <p:nvSpPr>
          <p:cNvPr id="7" name="Text Placeholder 6">
            <a:extLst>
              <a:ext uri="{FF2B5EF4-FFF2-40B4-BE49-F238E27FC236}">
                <a16:creationId xmlns:a16="http://schemas.microsoft.com/office/drawing/2014/main" id="{842D00AD-C3E1-421E-9048-9A420423C795}"/>
              </a:ext>
            </a:extLst>
          </p:cNvPr>
          <p:cNvSpPr>
            <a:spLocks noGrp="1"/>
          </p:cNvSpPr>
          <p:nvPr>
            <p:ph type="body" sz="quarter" idx="10"/>
          </p:nvPr>
        </p:nvSpPr>
        <p:spPr>
          <a:xfrm>
            <a:off x="590478" y="2076959"/>
            <a:ext cx="11025260" cy="357795"/>
          </a:xfrm>
        </p:spPr>
        <p:txBody>
          <a:bodyPr/>
          <a:lstStyle/>
          <a:p>
            <a:r>
              <a:rPr lang="en-US" dirty="0"/>
              <a:t>Control technologies for critical infrastructure</a:t>
            </a:r>
          </a:p>
          <a:p>
            <a:r>
              <a:rPr lang="en-US" dirty="0"/>
              <a:t>January 2025</a:t>
            </a:r>
          </a:p>
          <a:p>
            <a:endParaRPr lang="en-US" dirty="0"/>
          </a:p>
          <a:p>
            <a:endParaRPr lang="en-GB" dirty="0"/>
          </a:p>
        </p:txBody>
      </p:sp>
    </p:spTree>
    <p:extLst>
      <p:ext uri="{BB962C8B-B14F-4D97-AF65-F5344CB8AC3E}">
        <p14:creationId xmlns:p14="http://schemas.microsoft.com/office/powerpoint/2010/main" val="3068049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fish, spiny-finned fish&#10;&#10;Description automatically generated">
            <a:extLst>
              <a:ext uri="{FF2B5EF4-FFF2-40B4-BE49-F238E27FC236}">
                <a16:creationId xmlns:a16="http://schemas.microsoft.com/office/drawing/2014/main" id="{F959FBA3-4EE6-4CB6-8E17-098832CF53AF}"/>
              </a:ext>
            </a:extLst>
          </p:cNvPr>
          <p:cNvPicPr>
            <a:picLocks noChangeAspect="1"/>
          </p:cNvPicPr>
          <p:nvPr/>
        </p:nvPicPr>
        <p:blipFill rotWithShape="1">
          <a:blip r:embed="rId2" cstate="email">
            <a:alphaModFix amt="35000"/>
            <a:extLst>
              <a:ext uri="{28A0092B-C50C-407E-A947-70E740481C1C}">
                <a14:useLocalDpi xmlns:a14="http://schemas.microsoft.com/office/drawing/2010/main"/>
              </a:ext>
            </a:extLst>
          </a:blip>
          <a:srcRect/>
          <a:stretch/>
        </p:blipFill>
        <p:spPr>
          <a:xfrm>
            <a:off x="0" y="2493169"/>
            <a:ext cx="12192000" cy="3661147"/>
          </a:xfrm>
          <a:prstGeom prst="rect">
            <a:avLst/>
          </a:prstGeom>
        </p:spPr>
      </p:pic>
      <p:pic>
        <p:nvPicPr>
          <p:cNvPr id="9" name="Picture 8" descr="A person using a tablet&#10;&#10;Description automatically generated with low confidence">
            <a:extLst>
              <a:ext uri="{FF2B5EF4-FFF2-40B4-BE49-F238E27FC236}">
                <a16:creationId xmlns:a16="http://schemas.microsoft.com/office/drawing/2014/main" id="{8D6538D1-AAB8-4697-B2FA-991699256E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16883" y="3829280"/>
            <a:ext cx="3703619" cy="2308184"/>
          </a:xfrm>
          <a:prstGeom prst="rect">
            <a:avLst/>
          </a:prstGeom>
        </p:spPr>
      </p:pic>
      <p:pic>
        <p:nvPicPr>
          <p:cNvPr id="23" name="Picture Placeholder 17" descr="A picture containing water, outdoor&#10;&#10;Description automatically generated">
            <a:extLst>
              <a:ext uri="{FF2B5EF4-FFF2-40B4-BE49-F238E27FC236}">
                <a16:creationId xmlns:a16="http://schemas.microsoft.com/office/drawing/2014/main" id="{83F96252-C0F7-455F-AA32-1E079285ED9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929463" y="1412875"/>
            <a:ext cx="3691039" cy="2322614"/>
          </a:xfrm>
          <a:prstGeom prst="rect">
            <a:avLst/>
          </a:prstGeom>
        </p:spPr>
      </p:pic>
      <p:pic>
        <p:nvPicPr>
          <p:cNvPr id="22" name="Picture Placeholder 19">
            <a:extLst>
              <a:ext uri="{FF2B5EF4-FFF2-40B4-BE49-F238E27FC236}">
                <a16:creationId xmlns:a16="http://schemas.microsoft.com/office/drawing/2014/main" id="{9E838AB4-00E2-4C35-ACFC-74874E1043B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127499" y="3829280"/>
            <a:ext cx="3691039" cy="2295712"/>
          </a:xfrm>
          <a:prstGeom prst="rect">
            <a:avLst/>
          </a:prstGeom>
        </p:spPr>
      </p:pic>
      <p:pic>
        <p:nvPicPr>
          <p:cNvPr id="19" name="Picture Placeholder 15" descr="A picture containing text, water&#10;&#10;Description automatically generated">
            <a:extLst>
              <a:ext uri="{FF2B5EF4-FFF2-40B4-BE49-F238E27FC236}">
                <a16:creationId xmlns:a16="http://schemas.microsoft.com/office/drawing/2014/main" id="{C7233B8D-44A9-4766-996A-1E39CB75F7F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127499" y="1412875"/>
            <a:ext cx="3691039" cy="2309997"/>
          </a:xfrm>
          <a:prstGeom prst="rect">
            <a:avLst/>
          </a:prstGeom>
        </p:spPr>
      </p:pic>
      <p:sp>
        <p:nvSpPr>
          <p:cNvPr id="5" name="Title 4">
            <a:extLst>
              <a:ext uri="{FF2B5EF4-FFF2-40B4-BE49-F238E27FC236}">
                <a16:creationId xmlns:a16="http://schemas.microsoft.com/office/drawing/2014/main" id="{436B14A5-2B3B-4689-90B2-EFBA6AFE0E18}"/>
              </a:ext>
            </a:extLst>
          </p:cNvPr>
          <p:cNvSpPr>
            <a:spLocks noGrp="1"/>
          </p:cNvSpPr>
          <p:nvPr>
            <p:ph type="title"/>
          </p:nvPr>
        </p:nvSpPr>
        <p:spPr/>
        <p:txBody>
          <a:bodyPr/>
          <a:lstStyle/>
          <a:p>
            <a:r>
              <a:rPr lang="en-GB">
                <a:ln w="0"/>
                <a:solidFill>
                  <a:schemeClr val="bg2"/>
                </a:solidFill>
                <a:effectLst>
                  <a:outerShdw blurRad="38100" dist="19050" dir="2700000" algn="tl" rotWithShape="0">
                    <a:schemeClr val="dk1">
                      <a:alpha val="40000"/>
                    </a:schemeClr>
                  </a:outerShdw>
                </a:effectLst>
              </a:rPr>
              <a:t>Our offerings are focused on solving the issues surrounding critical infrastructure</a:t>
            </a:r>
            <a:endParaRPr lang="en-GB">
              <a:solidFill>
                <a:schemeClr val="bg2"/>
              </a:solidFill>
            </a:endParaRPr>
          </a:p>
        </p:txBody>
      </p:sp>
      <p:sp>
        <p:nvSpPr>
          <p:cNvPr id="6" name="Text Placeholder 5">
            <a:extLst>
              <a:ext uri="{FF2B5EF4-FFF2-40B4-BE49-F238E27FC236}">
                <a16:creationId xmlns:a16="http://schemas.microsoft.com/office/drawing/2014/main" id="{7B4833AB-085C-4EAF-9918-DB08EB5E5E0F}"/>
              </a:ext>
            </a:extLst>
          </p:cNvPr>
          <p:cNvSpPr>
            <a:spLocks noGrp="1"/>
          </p:cNvSpPr>
          <p:nvPr>
            <p:ph type="body" sz="quarter" idx="10"/>
          </p:nvPr>
        </p:nvSpPr>
        <p:spPr/>
        <p:txBody>
          <a:bodyPr/>
          <a:lstStyle/>
          <a:p>
            <a:r>
              <a:rPr lang="en-GB"/>
              <a:t>Proserv is a controls technology company</a:t>
            </a:r>
          </a:p>
        </p:txBody>
      </p:sp>
      <p:graphicFrame>
        <p:nvGraphicFramePr>
          <p:cNvPr id="21" name="Content Placeholder 10">
            <a:extLst>
              <a:ext uri="{FF2B5EF4-FFF2-40B4-BE49-F238E27FC236}">
                <a16:creationId xmlns:a16="http://schemas.microsoft.com/office/drawing/2014/main" id="{7C7B3C5C-27ED-47B5-A5D4-0BBF914FD372}"/>
              </a:ext>
            </a:extLst>
          </p:cNvPr>
          <p:cNvGraphicFramePr>
            <a:graphicFrameLocks noGrp="1"/>
          </p:cNvGraphicFramePr>
          <p:nvPr>
            <p:ph idx="1"/>
          </p:nvPr>
        </p:nvGraphicFramePr>
        <p:xfrm>
          <a:off x="4127500" y="1412874"/>
          <a:ext cx="7488238" cy="471211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5" name="Picture 14" descr="Icon&#10;&#10;Description automatically generated">
            <a:extLst>
              <a:ext uri="{FF2B5EF4-FFF2-40B4-BE49-F238E27FC236}">
                <a16:creationId xmlns:a16="http://schemas.microsoft.com/office/drawing/2014/main" id="{8C5D3F6F-CC1A-4C73-AC2C-81981EE95D36}"/>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25005" y="4498788"/>
            <a:ext cx="681691" cy="964204"/>
          </a:xfrm>
          <a:prstGeom prst="rect">
            <a:avLst/>
          </a:prstGeom>
        </p:spPr>
      </p:pic>
      <p:pic>
        <p:nvPicPr>
          <p:cNvPr id="14" name="Picture 13" descr="Icon&#10;&#10;Description automatically generated">
            <a:extLst>
              <a:ext uri="{FF2B5EF4-FFF2-40B4-BE49-F238E27FC236}">
                <a16:creationId xmlns:a16="http://schemas.microsoft.com/office/drawing/2014/main" id="{9452CEBD-D8B7-4765-A9D7-E25B79CDE27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131112" y="4490850"/>
            <a:ext cx="831261" cy="1173791"/>
          </a:xfrm>
          <a:prstGeom prst="rect">
            <a:avLst/>
          </a:prstGeom>
        </p:spPr>
      </p:pic>
      <p:pic>
        <p:nvPicPr>
          <p:cNvPr id="12" name="Picture 11" descr="Icon&#10;&#10;Description automatically generated">
            <a:extLst>
              <a:ext uri="{FF2B5EF4-FFF2-40B4-BE49-F238E27FC236}">
                <a16:creationId xmlns:a16="http://schemas.microsoft.com/office/drawing/2014/main" id="{D7FAF7C6-0983-4D80-9B06-BF0074F26B93}"/>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626671" y="1911047"/>
            <a:ext cx="788275" cy="1114959"/>
          </a:xfrm>
          <a:prstGeom prst="rect">
            <a:avLst/>
          </a:prstGeom>
        </p:spPr>
      </p:pic>
      <p:sp>
        <p:nvSpPr>
          <p:cNvPr id="16" name="Rectangle: Rounded Corners 15">
            <a:extLst>
              <a:ext uri="{FF2B5EF4-FFF2-40B4-BE49-F238E27FC236}">
                <a16:creationId xmlns:a16="http://schemas.microsoft.com/office/drawing/2014/main" id="{09C501E5-714E-4411-BE70-2EC35B7539E9}"/>
              </a:ext>
            </a:extLst>
          </p:cNvPr>
          <p:cNvSpPr/>
          <p:nvPr/>
        </p:nvSpPr>
        <p:spPr>
          <a:xfrm>
            <a:off x="7506696" y="3645387"/>
            <a:ext cx="681692" cy="218144"/>
          </a:xfrm>
          <a:prstGeom prst="roundRect">
            <a:avLst/>
          </a:prstGeom>
          <a:solidFill>
            <a:schemeClr val="accent1"/>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200"/>
              <a:t>ENERGY</a:t>
            </a:r>
          </a:p>
        </p:txBody>
      </p:sp>
      <p:pic>
        <p:nvPicPr>
          <p:cNvPr id="13" name="Picture 12" descr="Icon&#10;&#10;Description automatically generated">
            <a:extLst>
              <a:ext uri="{FF2B5EF4-FFF2-40B4-BE49-F238E27FC236}">
                <a16:creationId xmlns:a16="http://schemas.microsoft.com/office/drawing/2014/main" id="{E9A55E47-C145-4226-A0FE-EFB19D8F082D}"/>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8131112" y="1936359"/>
            <a:ext cx="654650" cy="1132919"/>
          </a:xfrm>
          <a:prstGeom prst="rect">
            <a:avLst/>
          </a:prstGeom>
        </p:spPr>
      </p:pic>
      <p:sp>
        <p:nvSpPr>
          <p:cNvPr id="20" name="Content Placeholder 19">
            <a:extLst>
              <a:ext uri="{FF2B5EF4-FFF2-40B4-BE49-F238E27FC236}">
                <a16:creationId xmlns:a16="http://schemas.microsoft.com/office/drawing/2014/main" id="{B7ED249C-77E5-447B-B642-4DF7227CD577}"/>
              </a:ext>
            </a:extLst>
          </p:cNvPr>
          <p:cNvSpPr>
            <a:spLocks noGrp="1"/>
          </p:cNvSpPr>
          <p:nvPr>
            <p:ph sz="quarter" idx="14"/>
          </p:nvPr>
        </p:nvSpPr>
        <p:spPr/>
        <p:txBody>
          <a:bodyPr/>
          <a:lstStyle/>
          <a:p>
            <a:r>
              <a:rPr lang="en-US"/>
              <a:t>We improve the reliability, integrity, efficiency and productivity of critical infrastructure with industry leading controls technology </a:t>
            </a:r>
            <a:endParaRPr lang="en-GB"/>
          </a:p>
          <a:p>
            <a:endParaRPr lang="en-GB"/>
          </a:p>
          <a:p>
            <a:r>
              <a:rPr lang="en-GB" b="1"/>
              <a:t>The Proserv difference </a:t>
            </a:r>
          </a:p>
          <a:p>
            <a:endParaRPr lang="en-GB"/>
          </a:p>
          <a:p>
            <a:pPr marL="285750" indent="-285750">
              <a:buFont typeface="Arial" panose="020B0604020202020204" pitchFamily="34" charset="0"/>
              <a:buChar char="•"/>
            </a:pPr>
            <a:r>
              <a:rPr lang="en-US" sz="1400"/>
              <a:t>We ensure safe, reliable operations </a:t>
            </a:r>
          </a:p>
          <a:p>
            <a:pPr marL="285750" indent="-285750">
              <a:buFont typeface="Arial" panose="020B0604020202020204" pitchFamily="34" charset="0"/>
              <a:buChar char="•"/>
            </a:pPr>
            <a:r>
              <a:rPr lang="en-US" sz="1400"/>
              <a:t>We provide the reliable information you need to make informed decisions and actions </a:t>
            </a:r>
          </a:p>
          <a:p>
            <a:pPr marL="285750" indent="-285750">
              <a:buFont typeface="Arial" panose="020B0604020202020204" pitchFamily="34" charset="0"/>
              <a:buChar char="•"/>
            </a:pPr>
            <a:r>
              <a:rPr lang="en-US" sz="1400"/>
              <a:t>We provide the ability to predict maintenance needs before failures occur </a:t>
            </a:r>
          </a:p>
          <a:p>
            <a:pPr marL="285750" indent="-285750">
              <a:buFont typeface="Arial" panose="020B0604020202020204" pitchFamily="34" charset="0"/>
              <a:buChar char="•"/>
            </a:pPr>
            <a:r>
              <a:rPr lang="en-US" sz="1400"/>
              <a:t>We reduce operating costs and increase uptime</a:t>
            </a:r>
          </a:p>
          <a:p>
            <a:endParaRPr lang="en-GB"/>
          </a:p>
        </p:txBody>
      </p:sp>
    </p:spTree>
    <p:extLst>
      <p:ext uri="{BB962C8B-B14F-4D97-AF65-F5344CB8AC3E}">
        <p14:creationId xmlns:p14="http://schemas.microsoft.com/office/powerpoint/2010/main" val="366979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72104-4E94-4186-8BB3-1B09ED44CF12}"/>
              </a:ext>
            </a:extLst>
          </p:cNvPr>
          <p:cNvSpPr>
            <a:spLocks noGrp="1"/>
          </p:cNvSpPr>
          <p:nvPr>
            <p:ph type="title"/>
          </p:nvPr>
        </p:nvSpPr>
        <p:spPr>
          <a:xfrm>
            <a:off x="575734" y="720536"/>
            <a:ext cx="11040533" cy="382587"/>
          </a:xfrm>
        </p:spPr>
        <p:txBody>
          <a:bodyPr/>
          <a:lstStyle/>
          <a:p>
            <a:r>
              <a:rPr lang="en-US"/>
              <a:t>Creating intelligence across the energy system </a:t>
            </a:r>
            <a:endParaRPr lang="en-GB" dirty="0"/>
          </a:p>
        </p:txBody>
      </p:sp>
      <p:sp>
        <p:nvSpPr>
          <p:cNvPr id="5" name="Text Placeholder 4">
            <a:extLst>
              <a:ext uri="{FF2B5EF4-FFF2-40B4-BE49-F238E27FC236}">
                <a16:creationId xmlns:a16="http://schemas.microsoft.com/office/drawing/2014/main" id="{A80239D0-AF00-46EB-A24A-B745048304AD}"/>
              </a:ext>
            </a:extLst>
          </p:cNvPr>
          <p:cNvSpPr>
            <a:spLocks noGrp="1"/>
          </p:cNvSpPr>
          <p:nvPr>
            <p:ph type="body" sz="quarter" idx="10"/>
          </p:nvPr>
        </p:nvSpPr>
        <p:spPr>
          <a:xfrm>
            <a:off x="575734" y="358776"/>
            <a:ext cx="11040533" cy="250825"/>
          </a:xfrm>
        </p:spPr>
        <p:txBody>
          <a:bodyPr/>
          <a:lstStyle/>
          <a:p>
            <a:r>
              <a:rPr lang="en-GB"/>
              <a:t>Focused on the future of energy</a:t>
            </a:r>
            <a:endParaRPr lang="en-GB" dirty="0"/>
          </a:p>
        </p:txBody>
      </p:sp>
      <p:pic>
        <p:nvPicPr>
          <p:cNvPr id="37" name="Content Placeholder 36" descr="A picture containing water, snow, skiing, covered&#10;&#10;Description automatically generated">
            <a:extLst>
              <a:ext uri="{FF2B5EF4-FFF2-40B4-BE49-F238E27FC236}">
                <a16:creationId xmlns:a16="http://schemas.microsoft.com/office/drawing/2014/main" id="{E8AABD41-8A6A-4BF6-9986-593FB40925D7}"/>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576263" y="2399773"/>
            <a:ext cx="11039475" cy="3737691"/>
          </a:xfrm>
        </p:spPr>
      </p:pic>
      <p:sp>
        <p:nvSpPr>
          <p:cNvPr id="15" name="Rectangle 14">
            <a:extLst>
              <a:ext uri="{FF2B5EF4-FFF2-40B4-BE49-F238E27FC236}">
                <a16:creationId xmlns:a16="http://schemas.microsoft.com/office/drawing/2014/main" id="{A6A81F68-D3B1-416B-A48F-B4FEEC6D9DC7}"/>
              </a:ext>
            </a:extLst>
          </p:cNvPr>
          <p:cNvSpPr/>
          <p:nvPr/>
        </p:nvSpPr>
        <p:spPr>
          <a:xfrm>
            <a:off x="576262" y="4618158"/>
            <a:ext cx="6849307" cy="1481610"/>
          </a:xfrm>
          <a:prstGeom prst="rect">
            <a:avLst/>
          </a:prstGeom>
          <a:solidFill>
            <a:schemeClr val="tx1"/>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400" b="1" i="0" u="none" strike="noStrike" baseline="0">
                <a:solidFill>
                  <a:srgbClr val="FFFFFF"/>
                </a:solidFill>
                <a:latin typeface="Arial" panose="020B0604020202020204" pitchFamily="34" charset="0"/>
              </a:rPr>
              <a:t>The Proserv difference:</a:t>
            </a:r>
          </a:p>
          <a:p>
            <a:endParaRPr lang="en-US" sz="1400" b="0" i="0" u="none" strike="noStrike" baseline="0">
              <a:solidFill>
                <a:srgbClr val="FFFFFF"/>
              </a:solidFill>
              <a:latin typeface="Arial" panose="020B0604020202020204" pitchFamily="34" charset="0"/>
            </a:endParaRPr>
          </a:p>
          <a:p>
            <a:pPr marL="285750" indent="-285750">
              <a:buClr>
                <a:schemeClr val="accent1"/>
              </a:buClr>
              <a:buFont typeface="Arial" panose="020B0604020202020204" pitchFamily="34" charset="0"/>
              <a:buChar char="•"/>
            </a:pPr>
            <a:r>
              <a:rPr lang="en-US" sz="1400" b="0" i="0" u="none" strike="noStrike" baseline="0">
                <a:solidFill>
                  <a:srgbClr val="FFFFFF"/>
                </a:solidFill>
                <a:latin typeface="Arial" panose="020B0604020202020204" pitchFamily="34" charset="0"/>
              </a:rPr>
              <a:t>Reliable information you need to make </a:t>
            </a:r>
            <a:r>
              <a:rPr lang="en-US" sz="1400" b="1" i="0" u="none" strike="noStrike" baseline="0">
                <a:solidFill>
                  <a:srgbClr val="F1A900"/>
                </a:solidFill>
                <a:latin typeface="Arial" panose="020B0604020202020204" pitchFamily="34" charset="0"/>
              </a:rPr>
              <a:t>informed decisions/actions</a:t>
            </a:r>
            <a:endParaRPr lang="en-US" sz="1400" b="0" i="0" u="none" strike="noStrike" baseline="0">
              <a:solidFill>
                <a:srgbClr val="F1A900"/>
              </a:solidFill>
              <a:latin typeface="Arial" panose="020B0604020202020204" pitchFamily="34" charset="0"/>
            </a:endParaRPr>
          </a:p>
          <a:p>
            <a:pPr marL="285750" indent="-285750">
              <a:buClr>
                <a:schemeClr val="accent1"/>
              </a:buClr>
              <a:buFont typeface="Arial" panose="020B0604020202020204" pitchFamily="34" charset="0"/>
              <a:buChar char="•"/>
            </a:pPr>
            <a:r>
              <a:rPr lang="en-GB" sz="1400" b="1" i="0" u="none" strike="noStrike" baseline="0">
                <a:solidFill>
                  <a:srgbClr val="F1A900"/>
                </a:solidFill>
                <a:latin typeface="Arial" panose="020B0604020202020204" pitchFamily="34" charset="0"/>
              </a:rPr>
              <a:t>Safe, reliable operations</a:t>
            </a:r>
            <a:endParaRPr lang="en-GB" sz="1400" b="0" i="0" u="none" strike="noStrike" baseline="0">
              <a:solidFill>
                <a:srgbClr val="F1A900"/>
              </a:solidFill>
              <a:latin typeface="Arial" panose="020B0604020202020204" pitchFamily="34" charset="0"/>
            </a:endParaRPr>
          </a:p>
          <a:p>
            <a:pPr marL="285750" indent="-285750">
              <a:buClr>
                <a:schemeClr val="accent1"/>
              </a:buClr>
              <a:buFont typeface="Arial" panose="020B0604020202020204" pitchFamily="34" charset="0"/>
              <a:buChar char="•"/>
            </a:pPr>
            <a:r>
              <a:rPr lang="en-US" sz="1400" b="0" i="0" u="none" strike="noStrike" baseline="0">
                <a:solidFill>
                  <a:srgbClr val="FFFFFF"/>
                </a:solidFill>
                <a:latin typeface="Arial" panose="020B0604020202020204" pitchFamily="34" charset="0"/>
              </a:rPr>
              <a:t>Ability to </a:t>
            </a:r>
            <a:r>
              <a:rPr lang="en-US" sz="1400" b="1" i="0" u="none" strike="noStrike" baseline="0">
                <a:solidFill>
                  <a:srgbClr val="F1A900"/>
                </a:solidFill>
                <a:latin typeface="Arial" panose="020B0604020202020204" pitchFamily="34" charset="0"/>
              </a:rPr>
              <a:t>predict maintenance needs </a:t>
            </a:r>
            <a:r>
              <a:rPr lang="en-US" sz="1400" b="0" i="0" u="none" strike="noStrike" baseline="0">
                <a:solidFill>
                  <a:srgbClr val="FFFFFF"/>
                </a:solidFill>
                <a:latin typeface="Arial" panose="020B0604020202020204" pitchFamily="34" charset="0"/>
              </a:rPr>
              <a:t>before failures occur</a:t>
            </a:r>
          </a:p>
          <a:p>
            <a:pPr marL="285750" indent="-285750">
              <a:buClr>
                <a:schemeClr val="accent1"/>
              </a:buClr>
              <a:buFont typeface="Arial" panose="020B0604020202020204" pitchFamily="34" charset="0"/>
              <a:buChar char="•"/>
            </a:pPr>
            <a:r>
              <a:rPr lang="en-US" sz="1400" b="1" i="0" u="none" strike="noStrike" baseline="0">
                <a:solidFill>
                  <a:srgbClr val="F1A900"/>
                </a:solidFill>
                <a:latin typeface="Arial" panose="020B0604020202020204" pitchFamily="34" charset="0"/>
              </a:rPr>
              <a:t>Reduced operating costs </a:t>
            </a:r>
            <a:r>
              <a:rPr lang="en-US" sz="1400" b="0" i="0" u="none" strike="noStrike" baseline="0">
                <a:solidFill>
                  <a:srgbClr val="FFFFFF"/>
                </a:solidFill>
                <a:latin typeface="Arial" panose="020B0604020202020204" pitchFamily="34" charset="0"/>
              </a:rPr>
              <a:t>and increased </a:t>
            </a:r>
            <a:r>
              <a:rPr lang="en-US" sz="1400" b="1" i="0" u="none" strike="noStrike" baseline="0">
                <a:solidFill>
                  <a:srgbClr val="F1A900"/>
                </a:solidFill>
                <a:latin typeface="Arial" panose="020B0604020202020204" pitchFamily="34" charset="0"/>
              </a:rPr>
              <a:t>uptime</a:t>
            </a:r>
            <a:endParaRPr lang="en-US" sz="1400" b="0" i="0" u="none" strike="noStrike" baseline="0">
              <a:solidFill>
                <a:srgbClr val="F1A900"/>
              </a:solidFill>
              <a:latin typeface="Arial" panose="020B0604020202020204" pitchFamily="34" charset="0"/>
            </a:endParaRPr>
          </a:p>
          <a:p>
            <a:pPr marL="285750" indent="-285750">
              <a:buClr>
                <a:schemeClr val="accent1"/>
              </a:buClr>
              <a:buFont typeface="Arial" panose="020B0604020202020204" pitchFamily="34" charset="0"/>
              <a:buChar char="•"/>
            </a:pPr>
            <a:endParaRPr lang="en-GB" sz="1100" b="1" dirty="0">
              <a:solidFill>
                <a:schemeClr val="accent1"/>
              </a:solidFill>
            </a:endParaRPr>
          </a:p>
        </p:txBody>
      </p:sp>
      <p:grpSp>
        <p:nvGrpSpPr>
          <p:cNvPr id="54" name="Group 53">
            <a:extLst>
              <a:ext uri="{FF2B5EF4-FFF2-40B4-BE49-F238E27FC236}">
                <a16:creationId xmlns:a16="http://schemas.microsoft.com/office/drawing/2014/main" id="{25218F54-0D42-491B-B05E-29B6BEC9DBBC}"/>
              </a:ext>
            </a:extLst>
          </p:cNvPr>
          <p:cNvGrpSpPr/>
          <p:nvPr/>
        </p:nvGrpSpPr>
        <p:grpSpPr>
          <a:xfrm>
            <a:off x="9628633" y="2118116"/>
            <a:ext cx="2134090" cy="1227101"/>
            <a:chOff x="1449565" y="2166391"/>
            <a:chExt cx="2134090" cy="1227101"/>
          </a:xfrm>
        </p:grpSpPr>
        <p:sp>
          <p:nvSpPr>
            <p:cNvPr id="18" name="TextBox 17">
              <a:extLst>
                <a:ext uri="{FF2B5EF4-FFF2-40B4-BE49-F238E27FC236}">
                  <a16:creationId xmlns:a16="http://schemas.microsoft.com/office/drawing/2014/main" id="{CF766D0A-C3D4-4BE5-97FF-33EF2A5FAA03}"/>
                </a:ext>
              </a:extLst>
            </p:cNvPr>
            <p:cNvSpPr txBox="1"/>
            <p:nvPr/>
          </p:nvSpPr>
          <p:spPr>
            <a:xfrm>
              <a:off x="1449565" y="2166391"/>
              <a:ext cx="2134090" cy="646331"/>
            </a:xfrm>
            <a:prstGeom prst="rect">
              <a:avLst/>
            </a:prstGeom>
            <a:noFill/>
          </p:spPr>
          <p:txBody>
            <a:bodyPr wrap="square" rtlCol="0">
              <a:spAutoFit/>
            </a:bodyPr>
            <a:lstStyle/>
            <a:p>
              <a:pPr>
                <a:spcBef>
                  <a:spcPts val="600"/>
                </a:spcBef>
                <a:spcAft>
                  <a:spcPts val="600"/>
                </a:spcAft>
                <a:buClr>
                  <a:srgbClr val="F2A900"/>
                </a:buClr>
              </a:pPr>
              <a:r>
                <a:rPr lang="en-US" sz="1200" b="1" i="0" u="none" strike="noStrike" baseline="0">
                  <a:solidFill>
                    <a:srgbClr val="5B676F"/>
                  </a:solidFill>
                  <a:latin typeface="Arial" panose="020B0604020202020204" pitchFamily="34" charset="0"/>
                </a:rPr>
                <a:t>Reliable controls systems </a:t>
              </a:r>
              <a:r>
                <a:rPr lang="en-US" sz="1200" b="0" i="0" u="none" strike="noStrike" baseline="0">
                  <a:solidFill>
                    <a:srgbClr val="5B676F"/>
                  </a:solidFill>
                  <a:latin typeface="Arial" panose="020B0604020202020204" pitchFamily="34" charset="0"/>
                </a:rPr>
                <a:t>across the full Clean Energy market</a:t>
              </a:r>
              <a:endParaRPr lang="en-GB" sz="900"/>
            </a:p>
          </p:txBody>
        </p:sp>
        <p:grpSp>
          <p:nvGrpSpPr>
            <p:cNvPr id="31" name="Group 30">
              <a:extLst>
                <a:ext uri="{FF2B5EF4-FFF2-40B4-BE49-F238E27FC236}">
                  <a16:creationId xmlns:a16="http://schemas.microsoft.com/office/drawing/2014/main" id="{2BBA9390-1838-4054-8C06-17E3C4EB4FFE}"/>
                </a:ext>
              </a:extLst>
            </p:cNvPr>
            <p:cNvGrpSpPr/>
            <p:nvPr/>
          </p:nvGrpSpPr>
          <p:grpSpPr>
            <a:xfrm>
              <a:off x="1606122" y="2812722"/>
              <a:ext cx="83405" cy="580770"/>
              <a:chOff x="1606122" y="2812722"/>
              <a:chExt cx="83405" cy="580770"/>
            </a:xfrm>
          </p:grpSpPr>
          <p:cxnSp>
            <p:nvCxnSpPr>
              <p:cNvPr id="27" name="Straight Connector 26">
                <a:extLst>
                  <a:ext uri="{FF2B5EF4-FFF2-40B4-BE49-F238E27FC236}">
                    <a16:creationId xmlns:a16="http://schemas.microsoft.com/office/drawing/2014/main" id="{55E203D0-EAD1-4554-8E55-11146B3543F3}"/>
                  </a:ext>
                </a:extLst>
              </p:cNvPr>
              <p:cNvCxnSpPr>
                <a:cxnSpLocks/>
              </p:cNvCxnSpPr>
              <p:nvPr/>
            </p:nvCxnSpPr>
            <p:spPr>
              <a:xfrm>
                <a:off x="1647825" y="2812722"/>
                <a:ext cx="0" cy="551865"/>
              </a:xfrm>
              <a:prstGeom prst="line">
                <a:avLst/>
              </a:prstGeom>
              <a:ln w="19050">
                <a:solidFill>
                  <a:schemeClr val="tx2"/>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0" name="Oval 29">
                <a:extLst>
                  <a:ext uri="{FF2B5EF4-FFF2-40B4-BE49-F238E27FC236}">
                    <a16:creationId xmlns:a16="http://schemas.microsoft.com/office/drawing/2014/main" id="{AEEE94C5-FF74-44CF-847D-6B9798CC4D71}"/>
                  </a:ext>
                </a:extLst>
              </p:cNvPr>
              <p:cNvSpPr/>
              <p:nvPr/>
            </p:nvSpPr>
            <p:spPr>
              <a:xfrm>
                <a:off x="1606122" y="3310087"/>
                <a:ext cx="83405" cy="83405"/>
              </a:xfrm>
              <a:prstGeom prst="ellipse">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grpSp>
      </p:grpSp>
      <p:grpSp>
        <p:nvGrpSpPr>
          <p:cNvPr id="53" name="Group 52">
            <a:extLst>
              <a:ext uri="{FF2B5EF4-FFF2-40B4-BE49-F238E27FC236}">
                <a16:creationId xmlns:a16="http://schemas.microsoft.com/office/drawing/2014/main" id="{9E2BA58F-DF0E-42DC-811B-B63A9E85DE30}"/>
              </a:ext>
            </a:extLst>
          </p:cNvPr>
          <p:cNvGrpSpPr/>
          <p:nvPr/>
        </p:nvGrpSpPr>
        <p:grpSpPr>
          <a:xfrm>
            <a:off x="7542174" y="1443051"/>
            <a:ext cx="2027665" cy="2157294"/>
            <a:chOff x="3222099" y="1443972"/>
            <a:chExt cx="2027665" cy="2157294"/>
          </a:xfrm>
        </p:grpSpPr>
        <p:sp>
          <p:nvSpPr>
            <p:cNvPr id="19" name="TextBox 18">
              <a:extLst>
                <a:ext uri="{FF2B5EF4-FFF2-40B4-BE49-F238E27FC236}">
                  <a16:creationId xmlns:a16="http://schemas.microsoft.com/office/drawing/2014/main" id="{9F78FA4E-5248-430E-83EE-1E5DA2B4B57C}"/>
                </a:ext>
              </a:extLst>
            </p:cNvPr>
            <p:cNvSpPr txBox="1"/>
            <p:nvPr/>
          </p:nvSpPr>
          <p:spPr>
            <a:xfrm>
              <a:off x="3222099" y="1443972"/>
              <a:ext cx="2027665" cy="830997"/>
            </a:xfrm>
            <a:prstGeom prst="rect">
              <a:avLst/>
            </a:prstGeom>
            <a:noFill/>
          </p:spPr>
          <p:txBody>
            <a:bodyPr wrap="square" rtlCol="0">
              <a:spAutoFit/>
            </a:bodyPr>
            <a:lstStyle/>
            <a:p>
              <a:pPr>
                <a:spcBef>
                  <a:spcPts val="600"/>
                </a:spcBef>
                <a:spcAft>
                  <a:spcPts val="600"/>
                </a:spcAft>
                <a:buClr>
                  <a:srgbClr val="F2A900"/>
                </a:buClr>
              </a:pPr>
              <a:r>
                <a:rPr lang="en-US" sz="1200" b="0" i="0" u="none" strike="noStrike" baseline="0">
                  <a:solidFill>
                    <a:srgbClr val="5B676F"/>
                  </a:solidFill>
                  <a:latin typeface="Arial" panose="020B0604020202020204" pitchFamily="34" charset="0"/>
                </a:rPr>
                <a:t>Controls systems are </a:t>
              </a:r>
              <a:r>
                <a:rPr lang="en-US" sz="1200" b="1" i="0" u="none" strike="noStrike" baseline="0">
                  <a:solidFill>
                    <a:srgbClr val="5B676F"/>
                  </a:solidFill>
                  <a:latin typeface="Arial" panose="020B0604020202020204" pitchFamily="34" charset="0"/>
                </a:rPr>
                <a:t>OEM agnostic </a:t>
              </a:r>
              <a:r>
                <a:rPr lang="en-US" sz="1200" b="0" i="0" u="none" strike="noStrike" baseline="0">
                  <a:solidFill>
                    <a:srgbClr val="5B676F"/>
                  </a:solidFill>
                  <a:latin typeface="Arial" panose="020B0604020202020204" pitchFamily="34" charset="0"/>
                </a:rPr>
                <a:t>and enabling operators to connect </a:t>
              </a:r>
              <a:r>
                <a:rPr lang="en-US" sz="1200" b="1" i="0" u="none" strike="noStrike" baseline="0">
                  <a:solidFill>
                    <a:srgbClr val="5B676F"/>
                  </a:solidFill>
                  <a:latin typeface="Arial" panose="020B0604020202020204" pitchFamily="34" charset="0"/>
                </a:rPr>
                <a:t>one integrated system</a:t>
              </a:r>
              <a:endParaRPr lang="en-GB" sz="900"/>
            </a:p>
          </p:txBody>
        </p:sp>
        <p:cxnSp>
          <p:nvCxnSpPr>
            <p:cNvPr id="33" name="Straight Connector 32">
              <a:extLst>
                <a:ext uri="{FF2B5EF4-FFF2-40B4-BE49-F238E27FC236}">
                  <a16:creationId xmlns:a16="http://schemas.microsoft.com/office/drawing/2014/main" id="{DF2CE28E-2A20-43B1-AB4A-5EEC993B378A}"/>
                </a:ext>
              </a:extLst>
            </p:cNvPr>
            <p:cNvCxnSpPr>
              <a:cxnSpLocks/>
            </p:cNvCxnSpPr>
            <p:nvPr/>
          </p:nvCxnSpPr>
          <p:spPr>
            <a:xfrm>
              <a:off x="3676650" y="2303874"/>
              <a:ext cx="0" cy="1268487"/>
            </a:xfrm>
            <a:prstGeom prst="line">
              <a:avLst/>
            </a:prstGeom>
            <a:ln w="19050">
              <a:solidFill>
                <a:schemeClr val="tx2"/>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6CE08BA2-A302-4F92-B3BB-208E4A3BBF62}"/>
                </a:ext>
              </a:extLst>
            </p:cNvPr>
            <p:cNvSpPr/>
            <p:nvPr/>
          </p:nvSpPr>
          <p:spPr>
            <a:xfrm>
              <a:off x="3634947" y="3517861"/>
              <a:ext cx="83405" cy="83405"/>
            </a:xfrm>
            <a:prstGeom prst="ellipse">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grpSp>
      <p:grpSp>
        <p:nvGrpSpPr>
          <p:cNvPr id="51" name="Group 50">
            <a:extLst>
              <a:ext uri="{FF2B5EF4-FFF2-40B4-BE49-F238E27FC236}">
                <a16:creationId xmlns:a16="http://schemas.microsoft.com/office/drawing/2014/main" id="{00C196AD-2EE6-4AFB-8F87-CF18B6DC9979}"/>
              </a:ext>
            </a:extLst>
          </p:cNvPr>
          <p:cNvGrpSpPr/>
          <p:nvPr/>
        </p:nvGrpSpPr>
        <p:grpSpPr>
          <a:xfrm>
            <a:off x="2997879" y="1460182"/>
            <a:ext cx="1890552" cy="1749463"/>
            <a:chOff x="4672870" y="1924606"/>
            <a:chExt cx="1890552" cy="1749463"/>
          </a:xfrm>
        </p:grpSpPr>
        <p:sp>
          <p:nvSpPr>
            <p:cNvPr id="20" name="TextBox 19">
              <a:extLst>
                <a:ext uri="{FF2B5EF4-FFF2-40B4-BE49-F238E27FC236}">
                  <a16:creationId xmlns:a16="http://schemas.microsoft.com/office/drawing/2014/main" id="{B2202447-F1A2-4121-ACBB-858E47B32BA0}"/>
                </a:ext>
              </a:extLst>
            </p:cNvPr>
            <p:cNvSpPr txBox="1"/>
            <p:nvPr/>
          </p:nvSpPr>
          <p:spPr>
            <a:xfrm>
              <a:off x="4672870" y="1924606"/>
              <a:ext cx="1890552" cy="830997"/>
            </a:xfrm>
            <a:prstGeom prst="rect">
              <a:avLst/>
            </a:prstGeom>
            <a:noFill/>
          </p:spPr>
          <p:txBody>
            <a:bodyPr wrap="square" rtlCol="0">
              <a:spAutoFit/>
            </a:bodyPr>
            <a:lstStyle/>
            <a:p>
              <a:pPr>
                <a:spcBef>
                  <a:spcPts val="600"/>
                </a:spcBef>
                <a:spcAft>
                  <a:spcPts val="600"/>
                </a:spcAft>
                <a:buClr>
                  <a:srgbClr val="F2A900"/>
                </a:buClr>
              </a:pPr>
              <a:r>
                <a:rPr lang="en-US" sz="1200" b="0" i="0" u="none" strike="noStrike" baseline="0">
                  <a:solidFill>
                    <a:srgbClr val="5B676F"/>
                  </a:solidFill>
                  <a:latin typeface="Arial" panose="020B0604020202020204" pitchFamily="34" charset="0"/>
                </a:rPr>
                <a:t>Data, analytics and AI/ML allows users to convert unused data into </a:t>
              </a:r>
              <a:r>
                <a:rPr lang="en-US" sz="1200" b="1" i="0" u="none" strike="noStrike" baseline="0">
                  <a:solidFill>
                    <a:srgbClr val="5B676F"/>
                  </a:solidFill>
                  <a:latin typeface="Arial" panose="020B0604020202020204" pitchFamily="34" charset="0"/>
                </a:rPr>
                <a:t>actionable information</a:t>
              </a:r>
              <a:endParaRPr lang="en-GB" sz="900"/>
            </a:p>
          </p:txBody>
        </p:sp>
        <p:cxnSp>
          <p:nvCxnSpPr>
            <p:cNvPr id="38" name="Straight Connector 37">
              <a:extLst>
                <a:ext uri="{FF2B5EF4-FFF2-40B4-BE49-F238E27FC236}">
                  <a16:creationId xmlns:a16="http://schemas.microsoft.com/office/drawing/2014/main" id="{1EA66E9D-5D55-4E3D-B2E0-B62BDBAC672E}"/>
                </a:ext>
              </a:extLst>
            </p:cNvPr>
            <p:cNvCxnSpPr>
              <a:cxnSpLocks/>
            </p:cNvCxnSpPr>
            <p:nvPr/>
          </p:nvCxnSpPr>
          <p:spPr>
            <a:xfrm>
              <a:off x="5686424" y="2803325"/>
              <a:ext cx="0" cy="841839"/>
            </a:xfrm>
            <a:prstGeom prst="line">
              <a:avLst/>
            </a:prstGeom>
            <a:ln w="19050">
              <a:solidFill>
                <a:schemeClr val="tx2"/>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9" name="Oval 38">
              <a:extLst>
                <a:ext uri="{FF2B5EF4-FFF2-40B4-BE49-F238E27FC236}">
                  <a16:creationId xmlns:a16="http://schemas.microsoft.com/office/drawing/2014/main" id="{8E11F311-AF4A-4D30-92AF-6CEDEE113A71}"/>
                </a:ext>
              </a:extLst>
            </p:cNvPr>
            <p:cNvSpPr/>
            <p:nvPr/>
          </p:nvSpPr>
          <p:spPr>
            <a:xfrm>
              <a:off x="5644721" y="3590664"/>
              <a:ext cx="83405" cy="83405"/>
            </a:xfrm>
            <a:prstGeom prst="ellipse">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grpSp>
      <p:grpSp>
        <p:nvGrpSpPr>
          <p:cNvPr id="50" name="Group 49">
            <a:extLst>
              <a:ext uri="{FF2B5EF4-FFF2-40B4-BE49-F238E27FC236}">
                <a16:creationId xmlns:a16="http://schemas.microsoft.com/office/drawing/2014/main" id="{E37461D8-78B8-43E8-BE23-BC1C7705806C}"/>
              </a:ext>
            </a:extLst>
          </p:cNvPr>
          <p:cNvGrpSpPr/>
          <p:nvPr/>
        </p:nvGrpSpPr>
        <p:grpSpPr>
          <a:xfrm>
            <a:off x="5269268" y="1704385"/>
            <a:ext cx="2206973" cy="1985685"/>
            <a:chOff x="6573781" y="1733700"/>
            <a:chExt cx="2206973" cy="1985685"/>
          </a:xfrm>
        </p:grpSpPr>
        <p:sp>
          <p:nvSpPr>
            <p:cNvPr id="24" name="TextBox 23">
              <a:extLst>
                <a:ext uri="{FF2B5EF4-FFF2-40B4-BE49-F238E27FC236}">
                  <a16:creationId xmlns:a16="http://schemas.microsoft.com/office/drawing/2014/main" id="{3DCF95FD-651E-43DB-8D35-94795496B704}"/>
                </a:ext>
              </a:extLst>
            </p:cNvPr>
            <p:cNvSpPr txBox="1"/>
            <p:nvPr/>
          </p:nvSpPr>
          <p:spPr>
            <a:xfrm>
              <a:off x="6573781" y="1733700"/>
              <a:ext cx="2206973" cy="830997"/>
            </a:xfrm>
            <a:prstGeom prst="rect">
              <a:avLst/>
            </a:prstGeom>
            <a:noFill/>
          </p:spPr>
          <p:txBody>
            <a:bodyPr wrap="square" rtlCol="0">
              <a:spAutoFit/>
            </a:bodyPr>
            <a:lstStyle/>
            <a:p>
              <a:pPr>
                <a:spcBef>
                  <a:spcPts val="600"/>
                </a:spcBef>
                <a:spcAft>
                  <a:spcPts val="600"/>
                </a:spcAft>
                <a:buClr>
                  <a:srgbClr val="F2A900"/>
                </a:buClr>
              </a:pPr>
              <a:r>
                <a:rPr lang="en-US" sz="1200" b="0" i="0" u="none" strike="noStrike" baseline="0">
                  <a:solidFill>
                    <a:srgbClr val="5B676F"/>
                  </a:solidFill>
                  <a:latin typeface="Arial" panose="020B0604020202020204" pitchFamily="34" charset="0"/>
                </a:rPr>
                <a:t>Intelligent solutions offer reliability, predictability and </a:t>
              </a:r>
              <a:r>
                <a:rPr lang="en-US" sz="1200" b="1" i="0" u="none" strike="noStrike" baseline="0">
                  <a:solidFill>
                    <a:srgbClr val="5B676F"/>
                  </a:solidFill>
                  <a:latin typeface="Arial" panose="020B0604020202020204" pitchFamily="34" charset="0"/>
                </a:rPr>
                <a:t>unmatched access to data and real-time monitoring</a:t>
              </a:r>
              <a:endParaRPr lang="en-GB" sz="900"/>
            </a:p>
          </p:txBody>
        </p:sp>
        <p:cxnSp>
          <p:nvCxnSpPr>
            <p:cNvPr id="42" name="Straight Connector 41">
              <a:extLst>
                <a:ext uri="{FF2B5EF4-FFF2-40B4-BE49-F238E27FC236}">
                  <a16:creationId xmlns:a16="http://schemas.microsoft.com/office/drawing/2014/main" id="{60EB38C1-3308-4E3A-80A4-0EFD5B8C2781}"/>
                </a:ext>
              </a:extLst>
            </p:cNvPr>
            <p:cNvCxnSpPr>
              <a:cxnSpLocks/>
            </p:cNvCxnSpPr>
            <p:nvPr/>
          </p:nvCxnSpPr>
          <p:spPr>
            <a:xfrm>
              <a:off x="7334250" y="2597278"/>
              <a:ext cx="0" cy="1093202"/>
            </a:xfrm>
            <a:prstGeom prst="line">
              <a:avLst/>
            </a:prstGeom>
            <a:ln w="19050">
              <a:solidFill>
                <a:schemeClr val="tx2"/>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3" name="Oval 42">
              <a:extLst>
                <a:ext uri="{FF2B5EF4-FFF2-40B4-BE49-F238E27FC236}">
                  <a16:creationId xmlns:a16="http://schemas.microsoft.com/office/drawing/2014/main" id="{1DFE5086-02F9-475C-B928-CCC8CB9B9C1B}"/>
                </a:ext>
              </a:extLst>
            </p:cNvPr>
            <p:cNvSpPr/>
            <p:nvPr/>
          </p:nvSpPr>
          <p:spPr>
            <a:xfrm>
              <a:off x="7292547" y="3635980"/>
              <a:ext cx="83405" cy="83405"/>
            </a:xfrm>
            <a:prstGeom prst="ellipse">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grpSp>
      <p:grpSp>
        <p:nvGrpSpPr>
          <p:cNvPr id="52" name="Group 51">
            <a:extLst>
              <a:ext uri="{FF2B5EF4-FFF2-40B4-BE49-F238E27FC236}">
                <a16:creationId xmlns:a16="http://schemas.microsoft.com/office/drawing/2014/main" id="{F09FE773-926A-4C53-8790-C437273E8F4F}"/>
              </a:ext>
            </a:extLst>
          </p:cNvPr>
          <p:cNvGrpSpPr/>
          <p:nvPr/>
        </p:nvGrpSpPr>
        <p:grpSpPr>
          <a:xfrm>
            <a:off x="1068966" y="2026804"/>
            <a:ext cx="1805905" cy="1063222"/>
            <a:chOff x="8756841" y="2356767"/>
            <a:chExt cx="1369435" cy="1063222"/>
          </a:xfrm>
        </p:grpSpPr>
        <p:sp>
          <p:nvSpPr>
            <p:cNvPr id="25" name="TextBox 24">
              <a:extLst>
                <a:ext uri="{FF2B5EF4-FFF2-40B4-BE49-F238E27FC236}">
                  <a16:creationId xmlns:a16="http://schemas.microsoft.com/office/drawing/2014/main" id="{3B553230-C05C-48C2-BCFF-F7F39F01CA8F}"/>
                </a:ext>
              </a:extLst>
            </p:cNvPr>
            <p:cNvSpPr txBox="1"/>
            <p:nvPr/>
          </p:nvSpPr>
          <p:spPr>
            <a:xfrm>
              <a:off x="8756841" y="2356767"/>
              <a:ext cx="1369435" cy="646331"/>
            </a:xfrm>
            <a:prstGeom prst="rect">
              <a:avLst/>
            </a:prstGeom>
            <a:noFill/>
          </p:spPr>
          <p:txBody>
            <a:bodyPr wrap="square" rtlCol="0">
              <a:spAutoFit/>
            </a:bodyPr>
            <a:lstStyle/>
            <a:p>
              <a:pPr>
                <a:spcBef>
                  <a:spcPts val="600"/>
                </a:spcBef>
                <a:spcAft>
                  <a:spcPts val="600"/>
                </a:spcAft>
                <a:buClr>
                  <a:srgbClr val="F2A900"/>
                </a:buClr>
              </a:pPr>
              <a:r>
                <a:rPr lang="en-US" sz="1200" b="0" i="0" u="none" strike="noStrike" baseline="0">
                  <a:solidFill>
                    <a:srgbClr val="5B676F"/>
                  </a:solidFill>
                  <a:latin typeface="Arial" panose="020B0604020202020204" pitchFamily="34" charset="0"/>
                </a:rPr>
                <a:t>Proserv at the epicentre of the world’s critical infrastructure </a:t>
              </a:r>
              <a:endParaRPr lang="en-GB" sz="900" b="1"/>
            </a:p>
          </p:txBody>
        </p:sp>
        <p:cxnSp>
          <p:nvCxnSpPr>
            <p:cNvPr id="46" name="Straight Connector 45">
              <a:extLst>
                <a:ext uri="{FF2B5EF4-FFF2-40B4-BE49-F238E27FC236}">
                  <a16:creationId xmlns:a16="http://schemas.microsoft.com/office/drawing/2014/main" id="{EBFCE905-6D95-4F0A-9CC4-1D731FCF4CDB}"/>
                </a:ext>
              </a:extLst>
            </p:cNvPr>
            <p:cNvCxnSpPr>
              <a:cxnSpLocks/>
            </p:cNvCxnSpPr>
            <p:nvPr/>
          </p:nvCxnSpPr>
          <p:spPr>
            <a:xfrm>
              <a:off x="9372631" y="3021456"/>
              <a:ext cx="0" cy="352180"/>
            </a:xfrm>
            <a:prstGeom prst="line">
              <a:avLst/>
            </a:prstGeom>
            <a:ln w="19050">
              <a:solidFill>
                <a:schemeClr val="tx2"/>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5C56203E-69AC-4D90-931A-85BC07013FE4}"/>
                </a:ext>
              </a:extLst>
            </p:cNvPr>
            <p:cNvSpPr/>
            <p:nvPr/>
          </p:nvSpPr>
          <p:spPr>
            <a:xfrm>
              <a:off x="9330928" y="3336584"/>
              <a:ext cx="83405" cy="83405"/>
            </a:xfrm>
            <a:prstGeom prst="ellipse">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grpSp>
    </p:spTree>
    <p:extLst>
      <p:ext uri="{BB962C8B-B14F-4D97-AF65-F5344CB8AC3E}">
        <p14:creationId xmlns:p14="http://schemas.microsoft.com/office/powerpoint/2010/main" val="1018930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icture containing ground, green&#10;&#10;Description automatically generated">
            <a:extLst>
              <a:ext uri="{FF2B5EF4-FFF2-40B4-BE49-F238E27FC236}">
                <a16:creationId xmlns:a16="http://schemas.microsoft.com/office/drawing/2014/main" id="{7475014D-5D29-BE46-31EA-D436E59E90AB}"/>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a:stretch/>
        </p:blipFill>
        <p:spPr>
          <a:xfrm>
            <a:off x="575734" y="1412875"/>
            <a:ext cx="5664292" cy="4724589"/>
          </a:xfrm>
          <a:prstGeom prst="rect">
            <a:avLst/>
          </a:prstGeom>
        </p:spPr>
      </p:pic>
      <p:sp>
        <p:nvSpPr>
          <p:cNvPr id="2" name="Content Placeholder 1">
            <a:extLst>
              <a:ext uri="{FF2B5EF4-FFF2-40B4-BE49-F238E27FC236}">
                <a16:creationId xmlns:a16="http://schemas.microsoft.com/office/drawing/2014/main" id="{C2DD02A4-D843-EEA4-C2E4-FB781A2174CA}"/>
              </a:ext>
            </a:extLst>
          </p:cNvPr>
          <p:cNvSpPr>
            <a:spLocks noGrp="1"/>
          </p:cNvSpPr>
          <p:nvPr>
            <p:ph sz="quarter" idx="14"/>
          </p:nvPr>
        </p:nvSpPr>
        <p:spPr>
          <a:xfrm>
            <a:off x="575733" y="1412875"/>
            <a:ext cx="2760134" cy="4716464"/>
          </a:xfrm>
          <a:noFill/>
        </p:spPr>
        <p:txBody>
          <a:bodyPr/>
          <a:lstStyle/>
          <a:p>
            <a:pPr>
              <a:spcBef>
                <a:spcPts val="300"/>
              </a:spcBef>
            </a:pPr>
            <a:r>
              <a:rPr lang="en-US" sz="1100" b="1" dirty="0">
                <a:solidFill>
                  <a:schemeClr val="accent1"/>
                </a:solidFill>
              </a:rPr>
              <a:t>Proserv’s Renewables Evolution</a:t>
            </a:r>
            <a:br>
              <a:rPr lang="en-US" sz="1100" b="1" dirty="0">
                <a:solidFill>
                  <a:schemeClr val="accent1"/>
                </a:solidFill>
              </a:rPr>
            </a:br>
            <a:endParaRPr lang="en-US" sz="1100" b="1" dirty="0">
              <a:solidFill>
                <a:schemeClr val="accent1"/>
              </a:solidFill>
            </a:endParaRPr>
          </a:p>
          <a:p>
            <a:pPr lvl="1">
              <a:spcBef>
                <a:spcPts val="300"/>
              </a:spcBef>
              <a:spcAft>
                <a:spcPts val="600"/>
              </a:spcAft>
            </a:pPr>
            <a:r>
              <a:rPr lang="en-US" sz="1050" b="1" dirty="0">
                <a:solidFill>
                  <a:schemeClr val="accent1"/>
                </a:solidFill>
              </a:rPr>
              <a:t>Oct 2019 </a:t>
            </a:r>
            <a:r>
              <a:rPr lang="en-US" sz="1050" dirty="0">
                <a:solidFill>
                  <a:schemeClr val="bg2"/>
                </a:solidFill>
              </a:rPr>
              <a:t>New five-year Proserv </a:t>
            </a:r>
            <a:r>
              <a:rPr lang="en-GB" sz="1050" dirty="0">
                <a:solidFill>
                  <a:schemeClr val="bg2"/>
                </a:solidFill>
              </a:rPr>
              <a:t>technology roadmap is established</a:t>
            </a:r>
          </a:p>
          <a:p>
            <a:pPr lvl="1">
              <a:spcBef>
                <a:spcPts val="300"/>
              </a:spcBef>
              <a:spcAft>
                <a:spcPts val="600"/>
              </a:spcAft>
            </a:pPr>
            <a:r>
              <a:rPr lang="en-US" sz="1050" b="1" dirty="0">
                <a:solidFill>
                  <a:schemeClr val="accent1"/>
                </a:solidFill>
              </a:rPr>
              <a:t>Oct 2020 </a:t>
            </a:r>
            <a:r>
              <a:rPr lang="en-US" sz="1050" dirty="0">
                <a:solidFill>
                  <a:schemeClr val="bg2"/>
                </a:solidFill>
              </a:rPr>
              <a:t>Strategic alliance with </a:t>
            </a:r>
            <a:r>
              <a:rPr lang="en-GB" sz="1050" dirty="0">
                <a:solidFill>
                  <a:schemeClr val="bg2"/>
                </a:solidFill>
              </a:rPr>
              <a:t>power monitoring experts </a:t>
            </a:r>
            <a:r>
              <a:rPr lang="en-GB" sz="1050" dirty="0" err="1">
                <a:solidFill>
                  <a:schemeClr val="bg2"/>
                </a:solidFill>
              </a:rPr>
              <a:t>Synaptec</a:t>
            </a:r>
            <a:endParaRPr lang="en-GB" sz="1050" dirty="0">
              <a:solidFill>
                <a:schemeClr val="bg2"/>
              </a:solidFill>
            </a:endParaRPr>
          </a:p>
          <a:p>
            <a:pPr lvl="1">
              <a:spcBef>
                <a:spcPts val="300"/>
              </a:spcBef>
              <a:spcAft>
                <a:spcPts val="600"/>
              </a:spcAft>
            </a:pPr>
            <a:r>
              <a:rPr lang="en-US" sz="1050" b="1" dirty="0">
                <a:solidFill>
                  <a:schemeClr val="accent1"/>
                </a:solidFill>
              </a:rPr>
              <a:t>Mar 2021 </a:t>
            </a:r>
            <a:r>
              <a:rPr lang="en-US" sz="1050" b="1" dirty="0">
                <a:solidFill>
                  <a:schemeClr val="bg2"/>
                </a:solidFill>
              </a:rPr>
              <a:t>F</a:t>
            </a:r>
            <a:r>
              <a:rPr lang="en-US" sz="1050" dirty="0">
                <a:solidFill>
                  <a:schemeClr val="bg2"/>
                </a:solidFill>
              </a:rPr>
              <a:t>unding secured for ECG™ from Innovate UK</a:t>
            </a:r>
            <a:endParaRPr lang="en-GB" sz="1050" dirty="0">
              <a:solidFill>
                <a:schemeClr val="bg2"/>
              </a:solidFill>
            </a:endParaRPr>
          </a:p>
          <a:p>
            <a:pPr lvl="1">
              <a:spcBef>
                <a:spcPts val="300"/>
              </a:spcBef>
              <a:spcAft>
                <a:spcPts val="600"/>
              </a:spcAft>
            </a:pPr>
            <a:r>
              <a:rPr lang="en-US" sz="1050" b="1" dirty="0">
                <a:solidFill>
                  <a:schemeClr val="accent1"/>
                </a:solidFill>
              </a:rPr>
              <a:t>Sep 2021 </a:t>
            </a:r>
            <a:r>
              <a:rPr lang="en-US" sz="1050" dirty="0">
                <a:solidFill>
                  <a:schemeClr val="bg2"/>
                </a:solidFill>
              </a:rPr>
              <a:t>Industrial sponsorship for </a:t>
            </a:r>
            <a:r>
              <a:rPr lang="en-GB" sz="1050" dirty="0">
                <a:solidFill>
                  <a:schemeClr val="bg2"/>
                </a:solidFill>
              </a:rPr>
              <a:t>ECG™ from </a:t>
            </a:r>
            <a:r>
              <a:rPr lang="en-GB" sz="1050" dirty="0" err="1">
                <a:solidFill>
                  <a:schemeClr val="bg2"/>
                </a:solidFill>
              </a:rPr>
              <a:t>ScottishPower</a:t>
            </a:r>
            <a:r>
              <a:rPr lang="en-GB" sz="1050" dirty="0">
                <a:solidFill>
                  <a:schemeClr val="bg2"/>
                </a:solidFill>
              </a:rPr>
              <a:t> Renewables</a:t>
            </a:r>
          </a:p>
          <a:p>
            <a:pPr lvl="1">
              <a:spcBef>
                <a:spcPts val="300"/>
              </a:spcBef>
              <a:spcAft>
                <a:spcPts val="600"/>
              </a:spcAft>
            </a:pPr>
            <a:r>
              <a:rPr lang="en-US" sz="1050" b="1" dirty="0">
                <a:solidFill>
                  <a:schemeClr val="accent1"/>
                </a:solidFill>
              </a:rPr>
              <a:t>Dec 2021 </a:t>
            </a:r>
            <a:r>
              <a:rPr lang="en-US" sz="1050" b="1" dirty="0">
                <a:solidFill>
                  <a:schemeClr val="bg2"/>
                </a:solidFill>
              </a:rPr>
              <a:t>L</a:t>
            </a:r>
            <a:r>
              <a:rPr lang="en-US" sz="1050" dirty="0">
                <a:solidFill>
                  <a:schemeClr val="bg2"/>
                </a:solidFill>
              </a:rPr>
              <a:t>ands key cable monitoring deal on Dogger Bank </a:t>
            </a:r>
            <a:r>
              <a:rPr lang="en-GB" sz="1050" dirty="0">
                <a:solidFill>
                  <a:schemeClr val="bg2"/>
                </a:solidFill>
              </a:rPr>
              <a:t>Wind Farm A and B</a:t>
            </a:r>
          </a:p>
          <a:p>
            <a:pPr lvl="1">
              <a:spcBef>
                <a:spcPts val="300"/>
              </a:spcBef>
              <a:spcAft>
                <a:spcPts val="600"/>
              </a:spcAft>
            </a:pPr>
            <a:r>
              <a:rPr lang="en-US" sz="1050" b="1" dirty="0">
                <a:solidFill>
                  <a:schemeClr val="accent1"/>
                </a:solidFill>
              </a:rPr>
              <a:t>May 2022 </a:t>
            </a:r>
            <a:r>
              <a:rPr lang="en-US" sz="1050" dirty="0">
                <a:solidFill>
                  <a:schemeClr val="bg2"/>
                </a:solidFill>
              </a:rPr>
              <a:t>Industrial sponsorship from Equinor to operate on the Hywind Scotland floating wind farm</a:t>
            </a:r>
            <a:endParaRPr lang="en-GB" sz="1050" dirty="0">
              <a:solidFill>
                <a:schemeClr val="bg2"/>
              </a:solidFill>
            </a:endParaRPr>
          </a:p>
          <a:p>
            <a:pPr lvl="1">
              <a:spcBef>
                <a:spcPts val="300"/>
              </a:spcBef>
              <a:spcAft>
                <a:spcPts val="600"/>
              </a:spcAft>
            </a:pPr>
            <a:r>
              <a:rPr lang="en-GB" sz="1050" b="1" dirty="0">
                <a:solidFill>
                  <a:schemeClr val="accent1"/>
                </a:solidFill>
              </a:rPr>
              <a:t>Jun 2022 </a:t>
            </a:r>
            <a:r>
              <a:rPr lang="en-GB" sz="1050" dirty="0">
                <a:solidFill>
                  <a:schemeClr val="bg2"/>
                </a:solidFill>
              </a:rPr>
              <a:t>Former </a:t>
            </a:r>
            <a:r>
              <a:rPr lang="en-GB" sz="1050" dirty="0" err="1">
                <a:solidFill>
                  <a:schemeClr val="bg2"/>
                </a:solidFill>
              </a:rPr>
              <a:t>RenewableUK</a:t>
            </a:r>
            <a:r>
              <a:rPr lang="en-GB" sz="1050" dirty="0">
                <a:solidFill>
                  <a:schemeClr val="bg2"/>
                </a:solidFill>
              </a:rPr>
              <a:t> CEO </a:t>
            </a:r>
            <a:r>
              <a:rPr lang="en-US" sz="1050" dirty="0">
                <a:solidFill>
                  <a:schemeClr val="bg2"/>
                </a:solidFill>
              </a:rPr>
              <a:t>Hugh McNeal joins Proserv’s Board of </a:t>
            </a:r>
            <a:r>
              <a:rPr lang="en-GB" sz="1050" dirty="0">
                <a:solidFill>
                  <a:schemeClr val="bg2"/>
                </a:solidFill>
              </a:rPr>
              <a:t>Directors</a:t>
            </a:r>
          </a:p>
          <a:p>
            <a:pPr lvl="1">
              <a:spcBef>
                <a:spcPts val="300"/>
              </a:spcBef>
              <a:spcAft>
                <a:spcPts val="600"/>
              </a:spcAft>
            </a:pPr>
            <a:r>
              <a:rPr lang="en-GB" sz="1050" b="1" dirty="0">
                <a:solidFill>
                  <a:schemeClr val="accent1"/>
                </a:solidFill>
              </a:rPr>
              <a:t>Aug 2022 </a:t>
            </a:r>
            <a:r>
              <a:rPr lang="en-GB" sz="1050" dirty="0">
                <a:solidFill>
                  <a:schemeClr val="bg2"/>
                </a:solidFill>
              </a:rPr>
              <a:t>MOU with technology start-up Ortomation.io to develop real time optimisation software</a:t>
            </a:r>
          </a:p>
        </p:txBody>
      </p:sp>
      <p:sp>
        <p:nvSpPr>
          <p:cNvPr id="3" name="Title 2">
            <a:extLst>
              <a:ext uri="{FF2B5EF4-FFF2-40B4-BE49-F238E27FC236}">
                <a16:creationId xmlns:a16="http://schemas.microsoft.com/office/drawing/2014/main" id="{09BD9300-AD20-29D3-7B11-5F8FB45B95EA}"/>
              </a:ext>
            </a:extLst>
          </p:cNvPr>
          <p:cNvSpPr>
            <a:spLocks noGrp="1"/>
          </p:cNvSpPr>
          <p:nvPr>
            <p:ph type="title"/>
          </p:nvPr>
        </p:nvSpPr>
        <p:spPr/>
        <p:txBody>
          <a:bodyPr/>
          <a:lstStyle/>
          <a:p>
            <a:r>
              <a:rPr lang="en-GB"/>
              <a:t>Leveraging our experience in oil &amp; gas to deliver new solutions to the renewables industry</a:t>
            </a:r>
          </a:p>
        </p:txBody>
      </p:sp>
      <p:sp>
        <p:nvSpPr>
          <p:cNvPr id="4" name="Text Placeholder 3">
            <a:extLst>
              <a:ext uri="{FF2B5EF4-FFF2-40B4-BE49-F238E27FC236}">
                <a16:creationId xmlns:a16="http://schemas.microsoft.com/office/drawing/2014/main" id="{8037293A-5001-0E99-1218-130544F29F0A}"/>
              </a:ext>
            </a:extLst>
          </p:cNvPr>
          <p:cNvSpPr>
            <a:spLocks noGrp="1"/>
          </p:cNvSpPr>
          <p:nvPr>
            <p:ph type="body" sz="quarter" idx="10"/>
          </p:nvPr>
        </p:nvSpPr>
        <p:spPr/>
        <p:txBody>
          <a:bodyPr/>
          <a:lstStyle/>
          <a:p>
            <a:r>
              <a:rPr lang="en-GB"/>
              <a:t>Our renewables journey so far</a:t>
            </a:r>
          </a:p>
        </p:txBody>
      </p:sp>
      <p:sp>
        <p:nvSpPr>
          <p:cNvPr id="5" name="Content Placeholder 4">
            <a:extLst>
              <a:ext uri="{FF2B5EF4-FFF2-40B4-BE49-F238E27FC236}">
                <a16:creationId xmlns:a16="http://schemas.microsoft.com/office/drawing/2014/main" id="{7E18D954-FF74-4311-CD5C-B512C57D5B2C}"/>
              </a:ext>
            </a:extLst>
          </p:cNvPr>
          <p:cNvSpPr>
            <a:spLocks noGrp="1"/>
          </p:cNvSpPr>
          <p:nvPr>
            <p:ph idx="1"/>
          </p:nvPr>
        </p:nvSpPr>
        <p:spPr>
          <a:xfrm>
            <a:off x="6330146" y="1407684"/>
            <a:ext cx="5520267" cy="4716463"/>
          </a:xfrm>
        </p:spPr>
        <p:txBody>
          <a:bodyPr/>
          <a:lstStyle/>
          <a:p>
            <a:r>
              <a:rPr lang="en-US" dirty="0"/>
              <a:t>We are applying our existing expertise in control system integration and subsea environments to renewables. Steered by our philosophy around building </a:t>
            </a:r>
            <a:r>
              <a:rPr lang="en-US" b="1" dirty="0">
                <a:solidFill>
                  <a:schemeClr val="accent1"/>
                </a:solidFill>
              </a:rPr>
              <a:t>transparent, OEM agnostic and scalable solutions, </a:t>
            </a:r>
            <a:r>
              <a:rPr lang="en-US" dirty="0"/>
              <a:t>our technologies enable operators to </a:t>
            </a:r>
            <a:r>
              <a:rPr lang="en-US" dirty="0" err="1"/>
              <a:t>optimise</a:t>
            </a:r>
            <a:r>
              <a:rPr lang="en-US" dirty="0"/>
              <a:t> power generation and extend the life of critical wind farm infrastructure.  </a:t>
            </a:r>
          </a:p>
          <a:p>
            <a:endParaRPr lang="en-US" dirty="0"/>
          </a:p>
          <a:p>
            <a:r>
              <a:rPr lang="en-US" b="1" dirty="0"/>
              <a:t>Key technology solutions</a:t>
            </a:r>
          </a:p>
          <a:p>
            <a:pPr marL="285750" indent="-285750">
              <a:buFont typeface="Arial" panose="020B0604020202020204" pitchFamily="34" charset="0"/>
              <a:buChar char="•"/>
            </a:pPr>
            <a:r>
              <a:rPr lang="en-US" dirty="0"/>
              <a:t>ECG™ holistic cable monitoring system</a:t>
            </a:r>
          </a:p>
          <a:p>
            <a:pPr marL="285750" indent="-285750">
              <a:buFont typeface="Arial" panose="020B0604020202020204" pitchFamily="34" charset="0"/>
              <a:buChar char="•"/>
            </a:pPr>
            <a:r>
              <a:rPr lang="en-US" dirty="0"/>
              <a:t>Wind Turbine and Floating Foundation Control and Monitoring Systems </a:t>
            </a:r>
          </a:p>
          <a:p>
            <a:pPr marL="285750" indent="-285750">
              <a:buFont typeface="Arial" panose="020B0604020202020204" pitchFamily="34" charset="0"/>
              <a:buChar char="•"/>
            </a:pPr>
            <a:r>
              <a:rPr lang="en-US" dirty="0"/>
              <a:t>Real-time optimisation</a:t>
            </a:r>
          </a:p>
          <a:p>
            <a:pPr marL="285750" indent="-285750">
              <a:buFont typeface="Arial" panose="020B0604020202020204" pitchFamily="34" charset="0"/>
              <a:buChar char="•"/>
            </a:pPr>
            <a:endParaRPr lang="en-US" dirty="0"/>
          </a:p>
          <a:p>
            <a:r>
              <a:rPr lang="en-US" b="1" dirty="0"/>
              <a:t>Innovation backed by industry</a:t>
            </a:r>
            <a:br>
              <a:rPr lang="en-US" b="1" dirty="0"/>
            </a:br>
            <a:r>
              <a:rPr lang="en-US" dirty="0"/>
              <a:t>We are developing solutions that the industry wants and needs.</a:t>
            </a:r>
          </a:p>
        </p:txBody>
      </p:sp>
      <p:pic>
        <p:nvPicPr>
          <p:cNvPr id="18" name="Content Placeholder 5" descr="Logo&#10;&#10;Description automatically generated">
            <a:extLst>
              <a:ext uri="{FF2B5EF4-FFF2-40B4-BE49-F238E27FC236}">
                <a16:creationId xmlns:a16="http://schemas.microsoft.com/office/drawing/2014/main" id="{0D88DE3F-E170-EF3A-5135-44840F58D5F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349162" y="5966190"/>
            <a:ext cx="850617" cy="699483"/>
          </a:xfrm>
          <a:prstGeom prst="rect">
            <a:avLst/>
          </a:prstGeom>
        </p:spPr>
      </p:pic>
      <p:pic>
        <p:nvPicPr>
          <p:cNvPr id="19" name="Picture 2" descr="ORE Catapult | Offshore Wind, Wave &amp; Tidal Energy Innovation">
            <a:extLst>
              <a:ext uri="{FF2B5EF4-FFF2-40B4-BE49-F238E27FC236}">
                <a16:creationId xmlns:a16="http://schemas.microsoft.com/office/drawing/2014/main" id="{4FE87A24-EAE1-A0BD-2A66-7A0523D27AF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126995" y="6228759"/>
            <a:ext cx="1376104" cy="43691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East Anglia, Uk Wide, NR32 1XH 48 Followers Follow 48 Followers Follow 0  Videos View Videos 0 Jobs/Posts View Jobs/Posts Home Explore Organisations  ScottishPower Renewables Back View on Map Company Logo (Scottish Power  Renewables ...">
            <a:extLst>
              <a:ext uri="{FF2B5EF4-FFF2-40B4-BE49-F238E27FC236}">
                <a16:creationId xmlns:a16="http://schemas.microsoft.com/office/drawing/2014/main" id="{9F74E576-8701-EFCC-682E-CEFBCC1B1C31}"/>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2871753" y="6147840"/>
            <a:ext cx="1190130" cy="51783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Text&#10;&#10;Description automatically generated with medium confidence">
            <a:extLst>
              <a:ext uri="{FF2B5EF4-FFF2-40B4-BE49-F238E27FC236}">
                <a16:creationId xmlns:a16="http://schemas.microsoft.com/office/drawing/2014/main" id="{8D08F775-95CB-ADDC-38A5-34828CCC5E3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82408" y="6149733"/>
            <a:ext cx="1450471" cy="564304"/>
          </a:xfrm>
          <a:prstGeom prst="rect">
            <a:avLst/>
          </a:prstGeom>
        </p:spPr>
      </p:pic>
      <p:sp>
        <p:nvSpPr>
          <p:cNvPr id="26" name="TextBox 25">
            <a:extLst>
              <a:ext uri="{FF2B5EF4-FFF2-40B4-BE49-F238E27FC236}">
                <a16:creationId xmlns:a16="http://schemas.microsoft.com/office/drawing/2014/main" id="{BE26B47D-A009-B9C4-C172-B2911DBA68D9}"/>
              </a:ext>
            </a:extLst>
          </p:cNvPr>
          <p:cNvSpPr txBox="1"/>
          <p:nvPr/>
        </p:nvSpPr>
        <p:spPr>
          <a:xfrm>
            <a:off x="2929999" y="1807175"/>
            <a:ext cx="2974935" cy="3093154"/>
          </a:xfrm>
          <a:prstGeom prst="rect">
            <a:avLst/>
          </a:prstGeom>
          <a:noFill/>
        </p:spPr>
        <p:txBody>
          <a:bodyPr wrap="square">
            <a:spAutoFit/>
          </a:bodyPr>
          <a:lstStyle/>
          <a:p>
            <a:pPr lvl="1">
              <a:spcBef>
                <a:spcPts val="300"/>
              </a:spcBef>
              <a:spcAft>
                <a:spcPts val="600"/>
              </a:spcAft>
            </a:pPr>
            <a:r>
              <a:rPr lang="en-US" sz="1050" b="1" dirty="0">
                <a:solidFill>
                  <a:schemeClr val="accent1"/>
                </a:solidFill>
              </a:rPr>
              <a:t>Oct 2023 </a:t>
            </a:r>
            <a:r>
              <a:rPr lang="en-GB" sz="1050" b="1" dirty="0">
                <a:solidFill>
                  <a:schemeClr val="bg2"/>
                </a:solidFill>
              </a:rPr>
              <a:t>Lands key cable monitoring deal on Hywind Scotland floating offshore wind farm</a:t>
            </a:r>
          </a:p>
          <a:p>
            <a:pPr lvl="1">
              <a:spcBef>
                <a:spcPts val="300"/>
              </a:spcBef>
              <a:spcAft>
                <a:spcPts val="600"/>
              </a:spcAft>
            </a:pPr>
            <a:r>
              <a:rPr lang="en-US" sz="1050" b="1" dirty="0">
                <a:solidFill>
                  <a:schemeClr val="accent1"/>
                </a:solidFill>
              </a:rPr>
              <a:t>Mar 2024 </a:t>
            </a:r>
            <a:r>
              <a:rPr lang="en-GB" sz="1050" b="1" dirty="0">
                <a:solidFill>
                  <a:schemeClr val="bg2"/>
                </a:solidFill>
              </a:rPr>
              <a:t>Proserv, </a:t>
            </a:r>
            <a:r>
              <a:rPr lang="en-GB" sz="1050" b="1" dirty="0" err="1">
                <a:solidFill>
                  <a:schemeClr val="bg2"/>
                </a:solidFill>
              </a:rPr>
              <a:t>Synaptec</a:t>
            </a:r>
            <a:r>
              <a:rPr lang="en-GB" sz="1050" b="1" dirty="0">
                <a:solidFill>
                  <a:schemeClr val="bg2"/>
                </a:solidFill>
              </a:rPr>
              <a:t> and Megger sign MoU to collaborate on power cable monitoring and testing scopes</a:t>
            </a:r>
          </a:p>
          <a:p>
            <a:pPr lvl="1">
              <a:spcBef>
                <a:spcPts val="300"/>
              </a:spcBef>
              <a:spcAft>
                <a:spcPts val="600"/>
              </a:spcAft>
            </a:pPr>
            <a:r>
              <a:rPr lang="en-US" sz="1050" b="1" dirty="0">
                <a:solidFill>
                  <a:schemeClr val="accent1"/>
                </a:solidFill>
              </a:rPr>
              <a:t>Oct 2024 </a:t>
            </a:r>
            <a:r>
              <a:rPr lang="en-US" sz="1050" b="1" dirty="0">
                <a:solidFill>
                  <a:schemeClr val="bg2"/>
                </a:solidFill>
              </a:rPr>
              <a:t>ECG™ wins Renewable UK’s Supply Chain Innovation of the Year award</a:t>
            </a:r>
          </a:p>
          <a:p>
            <a:pPr lvl="1">
              <a:spcBef>
                <a:spcPts val="300"/>
              </a:spcBef>
              <a:spcAft>
                <a:spcPts val="600"/>
              </a:spcAft>
            </a:pPr>
            <a:r>
              <a:rPr lang="en-US" sz="1050" b="1" dirty="0">
                <a:solidFill>
                  <a:schemeClr val="accent1"/>
                </a:solidFill>
              </a:rPr>
              <a:t>Oct 2024 </a:t>
            </a:r>
            <a:r>
              <a:rPr lang="en-US" sz="1050" b="1" dirty="0">
                <a:solidFill>
                  <a:schemeClr val="bg2"/>
                </a:solidFill>
              </a:rPr>
              <a:t>ECG™ is deployed across the world’s largest wind farm – Dogger Bank</a:t>
            </a:r>
          </a:p>
          <a:p>
            <a:pPr lvl="1">
              <a:spcBef>
                <a:spcPts val="300"/>
              </a:spcBef>
              <a:spcAft>
                <a:spcPts val="600"/>
              </a:spcAft>
            </a:pPr>
            <a:endParaRPr lang="en-GB" sz="1050" b="1" dirty="0">
              <a:solidFill>
                <a:schemeClr val="bg2"/>
              </a:solidFill>
            </a:endParaRPr>
          </a:p>
          <a:p>
            <a:pPr lvl="1">
              <a:spcBef>
                <a:spcPts val="300"/>
              </a:spcBef>
              <a:spcAft>
                <a:spcPts val="600"/>
              </a:spcAft>
            </a:pPr>
            <a:endParaRPr lang="en-GB" sz="1050" dirty="0">
              <a:solidFill>
                <a:schemeClr val="bg2"/>
              </a:solidFill>
            </a:endParaRPr>
          </a:p>
        </p:txBody>
      </p:sp>
      <p:pic>
        <p:nvPicPr>
          <p:cNvPr id="6" name="Picture 5" descr="Logo, company name&#10;&#10;Description automatically generated">
            <a:extLst>
              <a:ext uri="{FF2B5EF4-FFF2-40B4-BE49-F238E27FC236}">
                <a16:creationId xmlns:a16="http://schemas.microsoft.com/office/drawing/2014/main" id="{543AEB95-FED6-CE70-CAA5-2E1890417C4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162307" y="6315931"/>
            <a:ext cx="1127109" cy="295684"/>
          </a:xfrm>
          <a:prstGeom prst="rect">
            <a:avLst/>
          </a:prstGeom>
        </p:spPr>
      </p:pic>
    </p:spTree>
    <p:extLst>
      <p:ext uri="{BB962C8B-B14F-4D97-AF65-F5344CB8AC3E}">
        <p14:creationId xmlns:p14="http://schemas.microsoft.com/office/powerpoint/2010/main" val="4091645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picture containing sky&#10;&#10;Description automatically generated">
            <a:extLst>
              <a:ext uri="{FF2B5EF4-FFF2-40B4-BE49-F238E27FC236}">
                <a16:creationId xmlns:a16="http://schemas.microsoft.com/office/drawing/2014/main" id="{6A0B86EA-90AA-F2DB-8E55-D1DCBCF612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64593" y="1685199"/>
            <a:ext cx="8384000" cy="4716000"/>
          </a:xfrm>
          <a:prstGeom prst="rect">
            <a:avLst/>
          </a:prstGeom>
        </p:spPr>
      </p:pic>
      <p:sp>
        <p:nvSpPr>
          <p:cNvPr id="30" name="TextBox 29">
            <a:extLst>
              <a:ext uri="{FF2B5EF4-FFF2-40B4-BE49-F238E27FC236}">
                <a16:creationId xmlns:a16="http://schemas.microsoft.com/office/drawing/2014/main" id="{3B557DAF-A2E1-523D-537E-CC060C08D68F}"/>
              </a:ext>
            </a:extLst>
          </p:cNvPr>
          <p:cNvSpPr txBox="1"/>
          <p:nvPr/>
        </p:nvSpPr>
        <p:spPr>
          <a:xfrm>
            <a:off x="7553050" y="3047775"/>
            <a:ext cx="983646" cy="430887"/>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1050" b="1" i="0" u="none" strike="noStrike" kern="1200" cap="none" spc="0" normalizeH="0" baseline="0" noProof="0" dirty="0">
                <a:ln>
                  <a:noFill/>
                </a:ln>
                <a:solidFill>
                  <a:srgbClr val="5B6770">
                    <a:lumMod val="75000"/>
                  </a:srgbClr>
                </a:solidFill>
                <a:effectLst/>
                <a:uLnTx/>
                <a:uFillTx/>
                <a:latin typeface="Arial" charset="0"/>
                <a:ea typeface="+mn-ea"/>
                <a:cs typeface="Arial" charset="0"/>
              </a:rPr>
              <a:t>Offshore Substation</a:t>
            </a:r>
          </a:p>
        </p:txBody>
      </p:sp>
      <p:sp>
        <p:nvSpPr>
          <p:cNvPr id="31" name="TextBox 30">
            <a:extLst>
              <a:ext uri="{FF2B5EF4-FFF2-40B4-BE49-F238E27FC236}">
                <a16:creationId xmlns:a16="http://schemas.microsoft.com/office/drawing/2014/main" id="{2A7D2014-8ECC-44FC-8CD2-7A47BE98283D}"/>
              </a:ext>
            </a:extLst>
          </p:cNvPr>
          <p:cNvSpPr txBox="1"/>
          <p:nvPr/>
        </p:nvSpPr>
        <p:spPr>
          <a:xfrm>
            <a:off x="6728725" y="1705351"/>
            <a:ext cx="772969" cy="253916"/>
          </a:xfrm>
          <a:prstGeom prst="rect">
            <a:avLst/>
          </a:prstGeom>
          <a:noFill/>
        </p:spPr>
        <p:txBody>
          <a:bodyPr wrap="non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1050" b="1" i="0" u="none" strike="noStrike" kern="1200" cap="none" spc="0" normalizeH="0" baseline="0" noProof="0">
                <a:ln>
                  <a:noFill/>
                </a:ln>
                <a:solidFill>
                  <a:srgbClr val="5B6770">
                    <a:lumMod val="75000"/>
                  </a:srgbClr>
                </a:solidFill>
                <a:effectLst/>
                <a:uLnTx/>
                <a:uFillTx/>
                <a:latin typeface="Arial" charset="0"/>
                <a:ea typeface="+mn-ea"/>
                <a:cs typeface="Arial" charset="0"/>
              </a:rPr>
              <a:t>Monopile</a:t>
            </a:r>
          </a:p>
        </p:txBody>
      </p:sp>
      <p:sp>
        <p:nvSpPr>
          <p:cNvPr id="32" name="TextBox 31">
            <a:extLst>
              <a:ext uri="{FF2B5EF4-FFF2-40B4-BE49-F238E27FC236}">
                <a16:creationId xmlns:a16="http://schemas.microsoft.com/office/drawing/2014/main" id="{B86EE601-9E24-4D87-22EE-948DB418B780}"/>
              </a:ext>
            </a:extLst>
          </p:cNvPr>
          <p:cNvSpPr txBox="1"/>
          <p:nvPr/>
        </p:nvSpPr>
        <p:spPr>
          <a:xfrm>
            <a:off x="5584716" y="1705351"/>
            <a:ext cx="606256" cy="253916"/>
          </a:xfrm>
          <a:prstGeom prst="rect">
            <a:avLst/>
          </a:prstGeom>
          <a:noFill/>
        </p:spPr>
        <p:txBody>
          <a:bodyPr wrap="non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1050" b="1" i="0" u="none" strike="noStrike" kern="1200" cap="none" spc="0" normalizeH="0" baseline="0" noProof="0">
                <a:ln>
                  <a:noFill/>
                </a:ln>
                <a:solidFill>
                  <a:srgbClr val="5B6770">
                    <a:lumMod val="75000"/>
                  </a:srgbClr>
                </a:solidFill>
                <a:effectLst/>
                <a:uLnTx/>
                <a:uFillTx/>
                <a:latin typeface="Arial" charset="0"/>
                <a:ea typeface="+mn-ea"/>
                <a:cs typeface="Arial" charset="0"/>
              </a:rPr>
              <a:t>Jacket</a:t>
            </a:r>
          </a:p>
        </p:txBody>
      </p:sp>
      <p:sp>
        <p:nvSpPr>
          <p:cNvPr id="33" name="TextBox 32">
            <a:extLst>
              <a:ext uri="{FF2B5EF4-FFF2-40B4-BE49-F238E27FC236}">
                <a16:creationId xmlns:a16="http://schemas.microsoft.com/office/drawing/2014/main" id="{C5E85B81-BD88-EF0A-798A-E3C854A30618}"/>
              </a:ext>
            </a:extLst>
          </p:cNvPr>
          <p:cNvSpPr txBox="1"/>
          <p:nvPr/>
        </p:nvSpPr>
        <p:spPr>
          <a:xfrm>
            <a:off x="3596528" y="1705351"/>
            <a:ext cx="705642" cy="253916"/>
          </a:xfrm>
          <a:prstGeom prst="rect">
            <a:avLst/>
          </a:prstGeom>
          <a:noFill/>
        </p:spPr>
        <p:txBody>
          <a:bodyPr wrap="non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1050" b="1" i="0" u="none" strike="noStrike" kern="1200" cap="none" spc="0" normalizeH="0" baseline="0" noProof="0" dirty="0">
                <a:ln>
                  <a:noFill/>
                </a:ln>
                <a:solidFill>
                  <a:srgbClr val="5B6770">
                    <a:lumMod val="75000"/>
                  </a:srgbClr>
                </a:solidFill>
                <a:effectLst/>
                <a:uLnTx/>
                <a:uFillTx/>
                <a:latin typeface="Arial" charset="0"/>
                <a:ea typeface="+mn-ea"/>
                <a:cs typeface="Arial" charset="0"/>
              </a:rPr>
              <a:t>Floating</a:t>
            </a:r>
          </a:p>
        </p:txBody>
      </p:sp>
      <p:sp>
        <p:nvSpPr>
          <p:cNvPr id="34" name="TextBox 33">
            <a:extLst>
              <a:ext uri="{FF2B5EF4-FFF2-40B4-BE49-F238E27FC236}">
                <a16:creationId xmlns:a16="http://schemas.microsoft.com/office/drawing/2014/main" id="{3CCE49D5-090A-1A73-807E-DD970B5BC787}"/>
              </a:ext>
            </a:extLst>
          </p:cNvPr>
          <p:cNvSpPr txBox="1"/>
          <p:nvPr/>
        </p:nvSpPr>
        <p:spPr>
          <a:xfrm>
            <a:off x="9011917" y="2824651"/>
            <a:ext cx="1194592" cy="415498"/>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1050" b="1" i="0" u="none" strike="noStrike" kern="1200" cap="none" spc="0" normalizeH="0" baseline="0" noProof="0" dirty="0">
                <a:ln>
                  <a:noFill/>
                </a:ln>
                <a:solidFill>
                  <a:srgbClr val="5B6770">
                    <a:lumMod val="75000"/>
                  </a:srgbClr>
                </a:solidFill>
                <a:effectLst/>
                <a:uLnTx/>
                <a:uFillTx/>
                <a:latin typeface="Arial" charset="0"/>
                <a:ea typeface="+mn-ea"/>
                <a:cs typeface="Arial" charset="0"/>
              </a:rPr>
              <a:t>Onshore substation</a:t>
            </a:r>
          </a:p>
        </p:txBody>
      </p:sp>
      <p:sp>
        <p:nvSpPr>
          <p:cNvPr id="35" name="TextBox 34">
            <a:extLst>
              <a:ext uri="{FF2B5EF4-FFF2-40B4-BE49-F238E27FC236}">
                <a16:creationId xmlns:a16="http://schemas.microsoft.com/office/drawing/2014/main" id="{8130723D-571B-A18F-D8F7-4BD6F8256D58}"/>
              </a:ext>
            </a:extLst>
          </p:cNvPr>
          <p:cNvSpPr txBox="1"/>
          <p:nvPr/>
        </p:nvSpPr>
        <p:spPr>
          <a:xfrm>
            <a:off x="6572875" y="4475071"/>
            <a:ext cx="970137" cy="415498"/>
          </a:xfrm>
          <a:prstGeom prst="rect">
            <a:avLst/>
          </a:prstGeom>
          <a:noFill/>
        </p:spPr>
        <p:txBody>
          <a:bodyPr wrap="none" rtlCol="0">
            <a:spAutoFit/>
          </a:bodyPr>
          <a:lstStyle>
            <a:defPPr>
              <a:defRPr lang="en-GB"/>
            </a:defPPr>
            <a:lvl1pPr marR="0" lvl="0" indent="0" defTabSz="457200" fontAlgn="base">
              <a:lnSpc>
                <a:spcPct val="100000"/>
              </a:lnSpc>
              <a:spcBef>
                <a:spcPts val="600"/>
              </a:spcBef>
              <a:spcAft>
                <a:spcPts val="600"/>
              </a:spcAft>
              <a:buClr>
                <a:srgbClr val="F2A900"/>
              </a:buClr>
              <a:buSzTx/>
              <a:buFontTx/>
              <a:buNone/>
              <a:tabLst/>
              <a:defRPr kumimoji="0" sz="1200" b="1" i="0" u="none" strike="noStrike" cap="none" spc="0" normalizeH="0" baseline="0">
                <a:ln>
                  <a:noFill/>
                </a:ln>
                <a:solidFill>
                  <a:srgbClr val="5B6770">
                    <a:lumMod val="75000"/>
                  </a:srgbClr>
                </a:solidFill>
                <a:effectLst/>
                <a:uLnTx/>
                <a:uFillTx/>
                <a:latin typeface="Arial" charset="0"/>
                <a:cs typeface="Arial" charset="0"/>
              </a:defRPr>
            </a:lvl1pPr>
          </a:lstStyle>
          <a:p>
            <a:pPr algn="ctr">
              <a:spcBef>
                <a:spcPts val="0"/>
              </a:spcBef>
              <a:spcAft>
                <a:spcPts val="0"/>
              </a:spcAft>
            </a:pPr>
            <a:r>
              <a:rPr lang="en-GB" sz="1050" dirty="0"/>
              <a:t>IAC </a:t>
            </a:r>
          </a:p>
          <a:p>
            <a:pPr algn="ctr">
              <a:spcBef>
                <a:spcPts val="0"/>
              </a:spcBef>
              <a:spcAft>
                <a:spcPts val="0"/>
              </a:spcAft>
            </a:pPr>
            <a:r>
              <a:rPr lang="en-GB" sz="1050" dirty="0"/>
              <a:t>Power cable</a:t>
            </a:r>
          </a:p>
        </p:txBody>
      </p:sp>
      <p:sp>
        <p:nvSpPr>
          <p:cNvPr id="36" name="TextBox 35">
            <a:extLst>
              <a:ext uri="{FF2B5EF4-FFF2-40B4-BE49-F238E27FC236}">
                <a16:creationId xmlns:a16="http://schemas.microsoft.com/office/drawing/2014/main" id="{3B340FAB-E281-F680-8959-69F9695736F3}"/>
              </a:ext>
            </a:extLst>
          </p:cNvPr>
          <p:cNvSpPr txBox="1"/>
          <p:nvPr/>
        </p:nvSpPr>
        <p:spPr>
          <a:xfrm>
            <a:off x="8504890" y="4121920"/>
            <a:ext cx="970137" cy="415498"/>
          </a:xfrm>
          <a:prstGeom prst="rect">
            <a:avLst/>
          </a:prstGeom>
          <a:noFill/>
        </p:spPr>
        <p:txBody>
          <a:bodyPr wrap="none" rtlCol="0">
            <a:spAutoFit/>
          </a:bodyPr>
          <a:lstStyle>
            <a:defPPr>
              <a:defRPr lang="en-GB"/>
            </a:defPPr>
            <a:lvl1pPr marR="0" lvl="0" indent="0" defTabSz="457200" fontAlgn="base">
              <a:lnSpc>
                <a:spcPct val="100000"/>
              </a:lnSpc>
              <a:spcBef>
                <a:spcPts val="600"/>
              </a:spcBef>
              <a:spcAft>
                <a:spcPts val="600"/>
              </a:spcAft>
              <a:buClr>
                <a:srgbClr val="F2A900"/>
              </a:buClr>
              <a:buSzTx/>
              <a:buFontTx/>
              <a:buNone/>
              <a:tabLst/>
              <a:defRPr kumimoji="0" sz="1200" b="1" i="0" u="none" strike="noStrike" cap="none" spc="0" normalizeH="0" baseline="0">
                <a:ln>
                  <a:noFill/>
                </a:ln>
                <a:solidFill>
                  <a:srgbClr val="5B6770">
                    <a:lumMod val="75000"/>
                  </a:srgbClr>
                </a:solidFill>
                <a:effectLst/>
                <a:uLnTx/>
                <a:uFillTx/>
                <a:latin typeface="Arial" charset="0"/>
                <a:cs typeface="Arial" charset="0"/>
              </a:defRPr>
            </a:lvl1pPr>
          </a:lstStyle>
          <a:p>
            <a:pPr algn="ctr">
              <a:spcBef>
                <a:spcPts val="0"/>
              </a:spcBef>
              <a:spcAft>
                <a:spcPts val="0"/>
              </a:spcAft>
            </a:pPr>
            <a:r>
              <a:rPr lang="en-GB" sz="1050"/>
              <a:t>Export </a:t>
            </a:r>
          </a:p>
          <a:p>
            <a:pPr algn="ctr">
              <a:spcBef>
                <a:spcPts val="0"/>
              </a:spcBef>
              <a:spcAft>
                <a:spcPts val="0"/>
              </a:spcAft>
            </a:pPr>
            <a:r>
              <a:rPr lang="en-GB" sz="1050"/>
              <a:t>Power cable</a:t>
            </a:r>
          </a:p>
        </p:txBody>
      </p:sp>
      <p:sp>
        <p:nvSpPr>
          <p:cNvPr id="2" name="Title 1">
            <a:extLst>
              <a:ext uri="{FF2B5EF4-FFF2-40B4-BE49-F238E27FC236}">
                <a16:creationId xmlns:a16="http://schemas.microsoft.com/office/drawing/2014/main" id="{702D51F5-2369-4203-BB34-CF439257D742}"/>
              </a:ext>
            </a:extLst>
          </p:cNvPr>
          <p:cNvSpPr>
            <a:spLocks noGrp="1"/>
          </p:cNvSpPr>
          <p:nvPr>
            <p:ph type="title"/>
          </p:nvPr>
        </p:nvSpPr>
        <p:spPr/>
        <p:txBody>
          <a:bodyPr/>
          <a:lstStyle/>
          <a:p>
            <a:r>
              <a:rPr lang="en-GB" sz="1800" dirty="0"/>
              <a:t>OEM agnostic control and monitoring technologies for critical infrastructure</a:t>
            </a:r>
            <a:endParaRPr lang="en-GB" dirty="0"/>
          </a:p>
        </p:txBody>
      </p:sp>
      <p:sp>
        <p:nvSpPr>
          <p:cNvPr id="4" name="Text Placeholder 3">
            <a:extLst>
              <a:ext uri="{FF2B5EF4-FFF2-40B4-BE49-F238E27FC236}">
                <a16:creationId xmlns:a16="http://schemas.microsoft.com/office/drawing/2014/main" id="{C6849FEC-CAF8-45FE-A084-0C6CF01FCB75}"/>
              </a:ext>
            </a:extLst>
          </p:cNvPr>
          <p:cNvSpPr>
            <a:spLocks noGrp="1"/>
          </p:cNvSpPr>
          <p:nvPr>
            <p:ph type="body" sz="quarter" idx="10"/>
          </p:nvPr>
        </p:nvSpPr>
        <p:spPr/>
        <p:txBody>
          <a:bodyPr/>
          <a:lstStyle/>
          <a:p>
            <a:r>
              <a:rPr lang="en-GB" dirty="0"/>
              <a:t>Proserv’s direction in renewables</a:t>
            </a:r>
          </a:p>
        </p:txBody>
      </p:sp>
      <p:sp>
        <p:nvSpPr>
          <p:cNvPr id="15" name="TextBox 14">
            <a:extLst>
              <a:ext uri="{FF2B5EF4-FFF2-40B4-BE49-F238E27FC236}">
                <a16:creationId xmlns:a16="http://schemas.microsoft.com/office/drawing/2014/main" id="{22AA5CDE-ED7C-E8E4-C54B-D34D69CAAE69}"/>
              </a:ext>
            </a:extLst>
          </p:cNvPr>
          <p:cNvSpPr txBox="1"/>
          <p:nvPr/>
        </p:nvSpPr>
        <p:spPr>
          <a:xfrm>
            <a:off x="8947725" y="1374468"/>
            <a:ext cx="3546222" cy="1169551"/>
          </a:xfrm>
          <a:prstGeom prst="rect">
            <a:avLst/>
          </a:prstGeom>
          <a:noFill/>
        </p:spPr>
        <p:txBody>
          <a:bodyPr wrap="square">
            <a:spAutoFit/>
          </a:bodyPr>
          <a:lstStyle/>
          <a:p>
            <a:pPr marL="342900" indent="-342900">
              <a:spcBef>
                <a:spcPts val="0"/>
              </a:spcBef>
              <a:spcAft>
                <a:spcPts val="600"/>
              </a:spcAft>
              <a:buClr>
                <a:schemeClr val="tx2"/>
              </a:buClr>
              <a:buFont typeface="+mj-lt"/>
              <a:buAutoNum type="arabicPeriod"/>
              <a:defRPr/>
            </a:pPr>
            <a:r>
              <a:rPr lang="en-GB" sz="1000" dirty="0">
                <a:solidFill>
                  <a:srgbClr val="5B6770"/>
                </a:solidFill>
                <a:latin typeface="Arial" pitchFamily="34" charset="0"/>
                <a:cs typeface="Arial" pitchFamily="34" charset="0"/>
              </a:rPr>
              <a:t>ECG™ - IAC &amp; Export Cable Monitoring </a:t>
            </a:r>
          </a:p>
          <a:p>
            <a:pPr marL="342900" lvl="0" indent="-342900">
              <a:spcBef>
                <a:spcPts val="0"/>
              </a:spcBef>
              <a:spcAft>
                <a:spcPts val="600"/>
              </a:spcAft>
              <a:buClr>
                <a:schemeClr val="tx2"/>
              </a:buClr>
              <a:buFont typeface="+mj-lt"/>
              <a:buAutoNum type="arabicPeriod"/>
              <a:defRPr/>
            </a:pPr>
            <a:r>
              <a:rPr lang="en-US" sz="1000" dirty="0">
                <a:solidFill>
                  <a:srgbClr val="5B6770"/>
                </a:solidFill>
                <a:latin typeface="Arial" pitchFamily="34" charset="0"/>
                <a:cs typeface="Arial" pitchFamily="34" charset="0"/>
              </a:rPr>
              <a:t>Turbine Controls/ACT (Turbine, Pitch, Yaw)</a:t>
            </a:r>
          </a:p>
          <a:p>
            <a:pPr marL="342900" indent="-342900">
              <a:spcBef>
                <a:spcPts val="0"/>
              </a:spcBef>
              <a:spcAft>
                <a:spcPts val="600"/>
              </a:spcAft>
              <a:buClr>
                <a:schemeClr val="tx2"/>
              </a:buClr>
              <a:buFont typeface="+mj-lt"/>
              <a:buAutoNum type="arabicPeriod"/>
              <a:defRPr/>
            </a:pPr>
            <a:r>
              <a:rPr lang="en-GB" sz="1000" dirty="0">
                <a:solidFill>
                  <a:srgbClr val="5B6770"/>
                </a:solidFill>
                <a:latin typeface="Arial" pitchFamily="34" charset="0"/>
                <a:cs typeface="Arial" pitchFamily="34" charset="0"/>
              </a:rPr>
              <a:t>SCADA/TIACS</a:t>
            </a:r>
          </a:p>
          <a:p>
            <a:pPr marL="342900" marR="0" lvl="0" indent="-342900" algn="l" defTabSz="457200" rtl="0" eaLnBrk="1" fontAlgn="base" latinLnBrk="0" hangingPunct="1">
              <a:lnSpc>
                <a:spcPct val="100000"/>
              </a:lnSpc>
              <a:spcBef>
                <a:spcPts val="0"/>
              </a:spcBef>
              <a:spcAft>
                <a:spcPts val="600"/>
              </a:spcAft>
              <a:buClr>
                <a:schemeClr val="tx2"/>
              </a:buClr>
              <a:buSzTx/>
              <a:buFont typeface="+mj-lt"/>
              <a:buAutoNum type="arabicPeriod"/>
              <a:tabLst/>
              <a:defRPr/>
            </a:pPr>
            <a:r>
              <a:rPr lang="en-GB" sz="1000" dirty="0">
                <a:solidFill>
                  <a:srgbClr val="5B6770"/>
                </a:solidFill>
                <a:latin typeface="Arial" pitchFamily="34" charset="0"/>
                <a:cs typeface="Arial" pitchFamily="34" charset="0"/>
              </a:rPr>
              <a:t>Turbine / Field Control Optimisation</a:t>
            </a:r>
          </a:p>
          <a:p>
            <a:pPr marL="342900" indent="-342900">
              <a:spcBef>
                <a:spcPts val="0"/>
              </a:spcBef>
              <a:spcAft>
                <a:spcPts val="600"/>
              </a:spcAft>
              <a:buClr>
                <a:schemeClr val="tx2"/>
              </a:buClr>
              <a:buFont typeface="+mj-lt"/>
              <a:buAutoNum type="arabicPeriod"/>
              <a:defRPr/>
            </a:pPr>
            <a:r>
              <a:rPr lang="en-GB" sz="1000" dirty="0">
                <a:solidFill>
                  <a:srgbClr val="5B6770"/>
                </a:solidFill>
                <a:latin typeface="Arial" pitchFamily="34" charset="0"/>
                <a:cs typeface="Arial" pitchFamily="34" charset="0"/>
              </a:rPr>
              <a:t>Blade Monitoring</a:t>
            </a:r>
          </a:p>
        </p:txBody>
      </p:sp>
      <p:sp>
        <p:nvSpPr>
          <p:cNvPr id="45" name="Oval 44">
            <a:extLst>
              <a:ext uri="{FF2B5EF4-FFF2-40B4-BE49-F238E27FC236}">
                <a16:creationId xmlns:a16="http://schemas.microsoft.com/office/drawing/2014/main" id="{9C583A3F-2F78-49CB-DBA8-4E20E1F1CDCC}"/>
              </a:ext>
            </a:extLst>
          </p:cNvPr>
          <p:cNvSpPr/>
          <p:nvPr/>
        </p:nvSpPr>
        <p:spPr>
          <a:xfrm>
            <a:off x="3974325" y="2569945"/>
            <a:ext cx="195263" cy="173258"/>
          </a:xfrm>
          <a:prstGeom prst="ellipse">
            <a:avLst/>
          </a:prstGeom>
          <a:solidFill>
            <a:srgbClr val="F2A900"/>
          </a:solidFill>
          <a:ln>
            <a:solidFill>
              <a:srgbClr val="6A737B"/>
            </a:solid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GB" sz="1000" b="1">
                <a:solidFill>
                  <a:schemeClr val="tx2"/>
                </a:solidFill>
                <a:latin typeface="Arial" panose="020B0604020202020204" pitchFamily="34" charset="0"/>
                <a:cs typeface="Arial" panose="020B0604020202020204" pitchFamily="34" charset="0"/>
              </a:rPr>
              <a:t>2</a:t>
            </a:r>
            <a:endParaRPr kumimoji="0" lang="en-GB" sz="1800" b="1" i="0" u="none" strike="noStrike" kern="1200" cap="none" spc="0" normalizeH="0" baseline="0" noProof="0">
              <a:ln>
                <a:noFill/>
              </a:ln>
              <a:solidFill>
                <a:schemeClr val="tx2"/>
              </a:solidFill>
              <a:effectLst/>
              <a:uLnTx/>
              <a:uFillTx/>
              <a:latin typeface="Arial" panose="020B0604020202020204" pitchFamily="34" charset="0"/>
              <a:cs typeface="Arial" panose="020B0604020202020204" pitchFamily="34" charset="0"/>
            </a:endParaRPr>
          </a:p>
        </p:txBody>
      </p:sp>
      <p:sp>
        <p:nvSpPr>
          <p:cNvPr id="46" name="Oval 45">
            <a:extLst>
              <a:ext uri="{FF2B5EF4-FFF2-40B4-BE49-F238E27FC236}">
                <a16:creationId xmlns:a16="http://schemas.microsoft.com/office/drawing/2014/main" id="{D55780AB-D359-019E-026D-EC661B12E930}"/>
              </a:ext>
            </a:extLst>
          </p:cNvPr>
          <p:cNvSpPr/>
          <p:nvPr/>
        </p:nvSpPr>
        <p:spPr>
          <a:xfrm>
            <a:off x="8476786" y="3305404"/>
            <a:ext cx="195263" cy="173258"/>
          </a:xfrm>
          <a:prstGeom prst="ellipse">
            <a:avLst/>
          </a:prstGeom>
          <a:solidFill>
            <a:srgbClr val="F2A900"/>
          </a:solidFill>
          <a:ln>
            <a:solidFill>
              <a:srgbClr val="6A737B"/>
            </a:solid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GB" sz="1000" b="1" dirty="0">
                <a:solidFill>
                  <a:schemeClr val="tx2"/>
                </a:solidFill>
                <a:latin typeface="Arial" panose="020B0604020202020204" pitchFamily="34" charset="0"/>
                <a:cs typeface="Arial" panose="020B0604020202020204" pitchFamily="34" charset="0"/>
              </a:rPr>
              <a:t>3</a:t>
            </a:r>
            <a:endParaRPr kumimoji="0" lang="en-GB" sz="18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56D44053-C528-2A40-00BA-05CAA9E98F6D}"/>
              </a:ext>
            </a:extLst>
          </p:cNvPr>
          <p:cNvSpPr/>
          <p:nvPr/>
        </p:nvSpPr>
        <p:spPr>
          <a:xfrm>
            <a:off x="4817961" y="2139488"/>
            <a:ext cx="195263" cy="173258"/>
          </a:xfrm>
          <a:prstGeom prst="ellipse">
            <a:avLst/>
          </a:prstGeom>
          <a:solidFill>
            <a:srgbClr val="F2A900"/>
          </a:solidFill>
          <a:ln>
            <a:solidFill>
              <a:srgbClr val="6A737B"/>
            </a:solid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GB" sz="1000" b="1">
                <a:solidFill>
                  <a:schemeClr val="tx2"/>
                </a:solidFill>
                <a:latin typeface="Arial" panose="020B0604020202020204" pitchFamily="34" charset="0"/>
                <a:cs typeface="Arial" panose="020B0604020202020204" pitchFamily="34" charset="0"/>
              </a:rPr>
              <a:t>5</a:t>
            </a:r>
            <a:endParaRPr kumimoji="0" lang="en-GB" sz="1800" b="1" i="0" u="none" strike="noStrike" kern="1200" cap="none" spc="0" normalizeH="0" baseline="0" noProof="0">
              <a:ln>
                <a:noFill/>
              </a:ln>
              <a:solidFill>
                <a:schemeClr val="tx2"/>
              </a:solidFill>
              <a:effectLst/>
              <a:uLnTx/>
              <a:uFillTx/>
              <a:latin typeface="Arial" panose="020B0604020202020204" pitchFamily="34" charset="0"/>
              <a:cs typeface="Arial" panose="020B0604020202020204" pitchFamily="34" charset="0"/>
            </a:endParaRPr>
          </a:p>
        </p:txBody>
      </p:sp>
      <p:sp>
        <p:nvSpPr>
          <p:cNvPr id="51" name="Oval 50">
            <a:extLst>
              <a:ext uri="{FF2B5EF4-FFF2-40B4-BE49-F238E27FC236}">
                <a16:creationId xmlns:a16="http://schemas.microsoft.com/office/drawing/2014/main" id="{F90F49A0-61B1-8BF9-1976-E7757B45AD3B}"/>
              </a:ext>
            </a:extLst>
          </p:cNvPr>
          <p:cNvSpPr/>
          <p:nvPr/>
        </p:nvSpPr>
        <p:spPr>
          <a:xfrm>
            <a:off x="6475243" y="4200613"/>
            <a:ext cx="195263" cy="173258"/>
          </a:xfrm>
          <a:prstGeom prst="ellipse">
            <a:avLst/>
          </a:prstGeom>
          <a:solidFill>
            <a:srgbClr val="F2A900"/>
          </a:solidFill>
          <a:ln>
            <a:solidFill>
              <a:srgbClr val="6A737B"/>
            </a:solid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GB" sz="1000" b="1" noProof="0" dirty="0">
                <a:solidFill>
                  <a:schemeClr val="tx2"/>
                </a:solidFill>
                <a:latin typeface="Arial" panose="020B0604020202020204" pitchFamily="34" charset="0"/>
                <a:cs typeface="Arial" panose="020B0604020202020204" pitchFamily="34" charset="0"/>
              </a:rPr>
              <a:t>1</a:t>
            </a:r>
            <a:endParaRPr kumimoji="0" lang="en-GB" sz="18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2" name="Oval 51">
            <a:extLst>
              <a:ext uri="{FF2B5EF4-FFF2-40B4-BE49-F238E27FC236}">
                <a16:creationId xmlns:a16="http://schemas.microsoft.com/office/drawing/2014/main" id="{AE6C8574-1D48-B787-C2E9-E3176A796D9B}"/>
              </a:ext>
            </a:extLst>
          </p:cNvPr>
          <p:cNvSpPr/>
          <p:nvPr/>
        </p:nvSpPr>
        <p:spPr>
          <a:xfrm>
            <a:off x="8309627" y="3828713"/>
            <a:ext cx="195263" cy="173258"/>
          </a:xfrm>
          <a:prstGeom prst="ellipse">
            <a:avLst/>
          </a:prstGeom>
          <a:solidFill>
            <a:srgbClr val="F2A900"/>
          </a:solidFill>
          <a:ln>
            <a:solidFill>
              <a:srgbClr val="6A737B"/>
            </a:solid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GB" sz="1000" b="1" noProof="0" dirty="0">
                <a:solidFill>
                  <a:schemeClr val="tx2"/>
                </a:solidFill>
                <a:latin typeface="Arial" panose="020B0604020202020204" pitchFamily="34" charset="0"/>
                <a:cs typeface="Arial" panose="020B0604020202020204" pitchFamily="34" charset="0"/>
              </a:rPr>
              <a:t>1</a:t>
            </a:r>
            <a:endParaRPr kumimoji="0" lang="en-GB" sz="18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CBB75643-6EC7-E3F5-C0E5-254ADBEDA1E1}"/>
              </a:ext>
            </a:extLst>
          </p:cNvPr>
          <p:cNvSpPr/>
          <p:nvPr/>
        </p:nvSpPr>
        <p:spPr>
          <a:xfrm>
            <a:off x="8832034" y="1374468"/>
            <a:ext cx="3054313" cy="1195477"/>
          </a:xfrm>
          <a:prstGeom prst="rect">
            <a:avLst/>
          </a:prstGeom>
          <a:noFill/>
          <a:ln w="28575">
            <a:solidFill>
              <a:srgbClr val="FFC000"/>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GB" dirty="0"/>
          </a:p>
        </p:txBody>
      </p:sp>
      <p:sp>
        <p:nvSpPr>
          <p:cNvPr id="21" name="Oval 20">
            <a:extLst>
              <a:ext uri="{FF2B5EF4-FFF2-40B4-BE49-F238E27FC236}">
                <a16:creationId xmlns:a16="http://schemas.microsoft.com/office/drawing/2014/main" id="{4BB50E0D-B74E-03F5-E9EE-4C642A9327AB}"/>
              </a:ext>
            </a:extLst>
          </p:cNvPr>
          <p:cNvSpPr/>
          <p:nvPr/>
        </p:nvSpPr>
        <p:spPr>
          <a:xfrm>
            <a:off x="8734403" y="3305404"/>
            <a:ext cx="195263" cy="173258"/>
          </a:xfrm>
          <a:prstGeom prst="ellipse">
            <a:avLst/>
          </a:prstGeom>
          <a:solidFill>
            <a:srgbClr val="F2A900"/>
          </a:solidFill>
          <a:ln>
            <a:solidFill>
              <a:srgbClr val="6A737B"/>
            </a:solid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GB" sz="1000" b="1" noProof="0">
                <a:solidFill>
                  <a:schemeClr val="tx2"/>
                </a:solidFill>
                <a:latin typeface="Arial" panose="020B0604020202020204" pitchFamily="34" charset="0"/>
                <a:cs typeface="Arial" panose="020B0604020202020204" pitchFamily="34" charset="0"/>
              </a:rPr>
              <a:t>4</a:t>
            </a:r>
            <a:endParaRPr kumimoji="0" lang="en-GB" sz="1800" b="1" i="0" u="none" strike="noStrike" kern="1200" cap="none" spc="0" normalizeH="0" baseline="0" noProof="0">
              <a:ln>
                <a:noFill/>
              </a:ln>
              <a:solidFill>
                <a:schemeClr val="tx2"/>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E5DA6D4-AA30-6A5D-CAD4-E84A7A3C1AF6}"/>
              </a:ext>
            </a:extLst>
          </p:cNvPr>
          <p:cNvSpPr txBox="1"/>
          <p:nvPr/>
        </p:nvSpPr>
        <p:spPr>
          <a:xfrm>
            <a:off x="8290861" y="2632308"/>
            <a:ext cx="827522" cy="577081"/>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1050" b="1" i="0" u="none" strike="noStrike" kern="1200" cap="none" spc="0" normalizeH="0" baseline="0" noProof="0" dirty="0">
                <a:ln>
                  <a:noFill/>
                </a:ln>
                <a:solidFill>
                  <a:srgbClr val="5B6770">
                    <a:lumMod val="75000"/>
                  </a:srgbClr>
                </a:solidFill>
                <a:effectLst/>
                <a:uLnTx/>
                <a:uFillTx/>
                <a:latin typeface="Arial" charset="0"/>
                <a:ea typeface="+mn-ea"/>
                <a:cs typeface="Arial" charset="0"/>
              </a:rPr>
              <a:t>Onshore Control Room</a:t>
            </a:r>
          </a:p>
        </p:txBody>
      </p:sp>
      <p:pic>
        <p:nvPicPr>
          <p:cNvPr id="53" name="Picture 52">
            <a:extLst>
              <a:ext uri="{FF2B5EF4-FFF2-40B4-BE49-F238E27FC236}">
                <a16:creationId xmlns:a16="http://schemas.microsoft.com/office/drawing/2014/main" id="{E527B1FB-40A9-7293-76B7-66B587A456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8395" y="1693139"/>
            <a:ext cx="1787793" cy="1787793"/>
          </a:xfrm>
          <a:prstGeom prst="rect">
            <a:avLst/>
          </a:prstGeom>
        </p:spPr>
      </p:pic>
      <p:sp>
        <p:nvSpPr>
          <p:cNvPr id="54" name="Oval 53">
            <a:extLst>
              <a:ext uri="{FF2B5EF4-FFF2-40B4-BE49-F238E27FC236}">
                <a16:creationId xmlns:a16="http://schemas.microsoft.com/office/drawing/2014/main" id="{C0855750-3539-C041-6433-4DFE0E849018}"/>
              </a:ext>
            </a:extLst>
          </p:cNvPr>
          <p:cNvSpPr/>
          <p:nvPr/>
        </p:nvSpPr>
        <p:spPr>
          <a:xfrm>
            <a:off x="3974325" y="2811454"/>
            <a:ext cx="195263" cy="173258"/>
          </a:xfrm>
          <a:prstGeom prst="ellipse">
            <a:avLst/>
          </a:prstGeom>
          <a:solidFill>
            <a:srgbClr val="F2A900"/>
          </a:solidFill>
          <a:ln>
            <a:solidFill>
              <a:srgbClr val="6A737B"/>
            </a:solid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GB" sz="1000" b="1" noProof="0" dirty="0">
                <a:solidFill>
                  <a:schemeClr val="tx2"/>
                </a:solidFill>
                <a:latin typeface="Arial" panose="020B0604020202020204" pitchFamily="34" charset="0"/>
                <a:cs typeface="Arial" panose="020B0604020202020204" pitchFamily="34" charset="0"/>
              </a:rPr>
              <a:t>4</a:t>
            </a:r>
            <a:endParaRPr kumimoji="0" lang="en-GB" sz="18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2EF5109-DA15-882D-B366-6DBB453F3B1A}"/>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0455659" y="2824651"/>
            <a:ext cx="1427317" cy="1327953"/>
          </a:xfrm>
          <a:prstGeom prst="rect">
            <a:avLst/>
          </a:prstGeom>
        </p:spPr>
      </p:pic>
      <p:pic>
        <p:nvPicPr>
          <p:cNvPr id="8" name="Picture 7" descr="A white card with a qr code&#10;&#10;Description automatically generated">
            <a:extLst>
              <a:ext uri="{FF2B5EF4-FFF2-40B4-BE49-F238E27FC236}">
                <a16:creationId xmlns:a16="http://schemas.microsoft.com/office/drawing/2014/main" id="{8F6EAFDF-F274-B360-C595-E2201F3DC30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929666" y="4822006"/>
            <a:ext cx="1525993" cy="1776793"/>
          </a:xfrm>
          <a:prstGeom prst="rect">
            <a:avLst/>
          </a:prstGeom>
        </p:spPr>
      </p:pic>
      <p:sp>
        <p:nvSpPr>
          <p:cNvPr id="9" name="TextBox 8">
            <a:extLst>
              <a:ext uri="{FF2B5EF4-FFF2-40B4-BE49-F238E27FC236}">
                <a16:creationId xmlns:a16="http://schemas.microsoft.com/office/drawing/2014/main" id="{5E280A90-739D-C4AE-CE46-929E4D879687}"/>
              </a:ext>
            </a:extLst>
          </p:cNvPr>
          <p:cNvSpPr txBox="1"/>
          <p:nvPr/>
        </p:nvSpPr>
        <p:spPr>
          <a:xfrm>
            <a:off x="6158669" y="6078943"/>
            <a:ext cx="2686050" cy="523220"/>
          </a:xfrm>
          <a:prstGeom prst="rect">
            <a:avLst/>
          </a:prstGeom>
          <a:noFill/>
        </p:spPr>
        <p:txBody>
          <a:bodyPr wrap="square" rtlCol="0">
            <a:spAutoFit/>
          </a:bodyPr>
          <a:lstStyle/>
          <a:p>
            <a:pPr algn="r">
              <a:spcBef>
                <a:spcPts val="600"/>
              </a:spcBef>
              <a:spcAft>
                <a:spcPts val="600"/>
              </a:spcAft>
              <a:buClr>
                <a:srgbClr val="F2A900"/>
              </a:buClr>
            </a:pPr>
            <a:r>
              <a:rPr lang="en-GB" sz="1400" dirty="0"/>
              <a:t>Scan the QR code to view our Interactive Digital Brochure</a:t>
            </a:r>
          </a:p>
        </p:txBody>
      </p:sp>
    </p:spTree>
    <p:extLst>
      <p:ext uri="{BB962C8B-B14F-4D97-AF65-F5344CB8AC3E}">
        <p14:creationId xmlns:p14="http://schemas.microsoft.com/office/powerpoint/2010/main" val="119162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ppt_x"/>
                                          </p:val>
                                        </p:tav>
                                        <p:tav tm="100000">
                                          <p:val>
                                            <p:strVal val="#ppt_x"/>
                                          </p:val>
                                        </p:tav>
                                      </p:tavLst>
                                    </p:anim>
                                    <p:anim calcmode="lin" valueType="num">
                                      <p:cBhvr additive="base">
                                        <p:cTn id="12" dur="500" fill="hold"/>
                                        <p:tgtEl>
                                          <p:spTgt spid="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500" fill="hold"/>
                                        <p:tgtEl>
                                          <p:spTgt spid="46"/>
                                        </p:tgtEl>
                                        <p:attrNameLst>
                                          <p:attrName>ppt_x</p:attrName>
                                        </p:attrNameLst>
                                      </p:cBhvr>
                                      <p:tavLst>
                                        <p:tav tm="0">
                                          <p:val>
                                            <p:strVal val="#ppt_x"/>
                                          </p:val>
                                        </p:tav>
                                        <p:tav tm="100000">
                                          <p:val>
                                            <p:strVal val="#ppt_x"/>
                                          </p:val>
                                        </p:tav>
                                      </p:tavLst>
                                    </p:anim>
                                    <p:anim calcmode="lin" valueType="num">
                                      <p:cBhvr additive="base">
                                        <p:cTn id="16" dur="500" fill="hold"/>
                                        <p:tgtEl>
                                          <p:spTgt spid="4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additive="base">
                                        <p:cTn id="23" dur="500" fill="hold"/>
                                        <p:tgtEl>
                                          <p:spTgt spid="51"/>
                                        </p:tgtEl>
                                        <p:attrNameLst>
                                          <p:attrName>ppt_x</p:attrName>
                                        </p:attrNameLst>
                                      </p:cBhvr>
                                      <p:tavLst>
                                        <p:tav tm="0">
                                          <p:val>
                                            <p:strVal val="#ppt_x"/>
                                          </p:val>
                                        </p:tav>
                                        <p:tav tm="100000">
                                          <p:val>
                                            <p:strVal val="#ppt_x"/>
                                          </p:val>
                                        </p:tav>
                                      </p:tavLst>
                                    </p:anim>
                                    <p:anim calcmode="lin" valueType="num">
                                      <p:cBhvr additive="base">
                                        <p:cTn id="24" dur="500" fill="hold"/>
                                        <p:tgtEl>
                                          <p:spTgt spid="5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anim calcmode="lin" valueType="num">
                                      <p:cBhvr additive="base">
                                        <p:cTn id="27" dur="500" fill="hold"/>
                                        <p:tgtEl>
                                          <p:spTgt spid="52"/>
                                        </p:tgtEl>
                                        <p:attrNameLst>
                                          <p:attrName>ppt_x</p:attrName>
                                        </p:attrNameLst>
                                      </p:cBhvr>
                                      <p:tavLst>
                                        <p:tav tm="0">
                                          <p:val>
                                            <p:strVal val="#ppt_x"/>
                                          </p:val>
                                        </p:tav>
                                        <p:tav tm="100000">
                                          <p:val>
                                            <p:strVal val="#ppt_x"/>
                                          </p:val>
                                        </p:tav>
                                      </p:tavLst>
                                    </p:anim>
                                    <p:anim calcmode="lin" valueType="num">
                                      <p:cBhvr additive="base">
                                        <p:cTn id="28" dur="500" fill="hold"/>
                                        <p:tgtEl>
                                          <p:spTgt spid="5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anim calcmode="lin" valueType="num">
                                      <p:cBhvr additive="base">
                                        <p:cTn id="39" dur="500" fill="hold"/>
                                        <p:tgtEl>
                                          <p:spTgt spid="54"/>
                                        </p:tgtEl>
                                        <p:attrNameLst>
                                          <p:attrName>ppt_x</p:attrName>
                                        </p:attrNameLst>
                                      </p:cBhvr>
                                      <p:tavLst>
                                        <p:tav tm="0">
                                          <p:val>
                                            <p:strVal val="#ppt_x"/>
                                          </p:val>
                                        </p:tav>
                                        <p:tav tm="100000">
                                          <p:val>
                                            <p:strVal val="#ppt_x"/>
                                          </p:val>
                                        </p:tav>
                                      </p:tavLst>
                                    </p:anim>
                                    <p:anim calcmode="lin" valueType="num">
                                      <p:cBhvr additive="base">
                                        <p:cTn id="4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5" grpId="0" animBg="1"/>
      <p:bldP spid="46" grpId="0" animBg="1"/>
      <p:bldP spid="47" grpId="0" animBg="1"/>
      <p:bldP spid="51" grpId="0" animBg="1"/>
      <p:bldP spid="52" grpId="0" animBg="1"/>
      <p:bldP spid="3" grpId="0" animBg="1"/>
      <p:bldP spid="21" grpId="0" animBg="1"/>
      <p:bldP spid="5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94D4FE6-03EB-0167-CA10-733A97F0B11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2335" r="18423" b="23526"/>
          <a:stretch/>
        </p:blipFill>
        <p:spPr>
          <a:xfrm>
            <a:off x="-1" y="2364731"/>
            <a:ext cx="12192001" cy="3544403"/>
          </a:xfrm>
          <a:prstGeom prst="rect">
            <a:avLst/>
          </a:prstGeom>
        </p:spPr>
      </p:pic>
      <p:sp>
        <p:nvSpPr>
          <p:cNvPr id="3" name="Title 2">
            <a:extLst>
              <a:ext uri="{FF2B5EF4-FFF2-40B4-BE49-F238E27FC236}">
                <a16:creationId xmlns:a16="http://schemas.microsoft.com/office/drawing/2014/main" id="{3466CE93-5C51-448B-A660-3C67F648956D}"/>
              </a:ext>
            </a:extLst>
          </p:cNvPr>
          <p:cNvSpPr>
            <a:spLocks noGrp="1"/>
          </p:cNvSpPr>
          <p:nvPr>
            <p:ph type="title"/>
          </p:nvPr>
        </p:nvSpPr>
        <p:spPr/>
        <p:txBody>
          <a:bodyPr/>
          <a:lstStyle/>
          <a:p>
            <a:r>
              <a:rPr lang="en-GB"/>
              <a:t>We have an open approach to collaboration</a:t>
            </a:r>
          </a:p>
        </p:txBody>
      </p:sp>
      <p:sp>
        <p:nvSpPr>
          <p:cNvPr id="4" name="Text Placeholder 3">
            <a:extLst>
              <a:ext uri="{FF2B5EF4-FFF2-40B4-BE49-F238E27FC236}">
                <a16:creationId xmlns:a16="http://schemas.microsoft.com/office/drawing/2014/main" id="{A36B0D67-802C-42E2-8CBD-45DF8460F3C7}"/>
              </a:ext>
            </a:extLst>
          </p:cNvPr>
          <p:cNvSpPr>
            <a:spLocks noGrp="1"/>
          </p:cNvSpPr>
          <p:nvPr>
            <p:ph type="body" sz="quarter" idx="10"/>
          </p:nvPr>
        </p:nvSpPr>
        <p:spPr/>
        <p:txBody>
          <a:bodyPr/>
          <a:lstStyle/>
          <a:p>
            <a:r>
              <a:rPr lang="en-GB"/>
              <a:t>Partnerships</a:t>
            </a:r>
          </a:p>
        </p:txBody>
      </p:sp>
      <p:sp>
        <p:nvSpPr>
          <p:cNvPr id="40" name="Content Placeholder 39">
            <a:extLst>
              <a:ext uri="{FF2B5EF4-FFF2-40B4-BE49-F238E27FC236}">
                <a16:creationId xmlns:a16="http://schemas.microsoft.com/office/drawing/2014/main" id="{87ACB94A-D470-47BD-91A5-010708A6DE44}"/>
              </a:ext>
            </a:extLst>
          </p:cNvPr>
          <p:cNvSpPr>
            <a:spLocks noGrp="1"/>
          </p:cNvSpPr>
          <p:nvPr>
            <p:ph idx="12"/>
          </p:nvPr>
        </p:nvSpPr>
        <p:spPr>
          <a:xfrm>
            <a:off x="575734" y="1787489"/>
            <a:ext cx="5232400" cy="493901"/>
          </a:xfrm>
        </p:spPr>
        <p:txBody>
          <a:bodyPr/>
          <a:lstStyle/>
          <a:p>
            <a:pPr algn="ctr"/>
            <a:r>
              <a:rPr lang="en-US" sz="2400" dirty="0">
                <a:solidFill>
                  <a:schemeClr val="accent1"/>
                </a:solidFill>
                <a:latin typeface="+mj-lt"/>
              </a:rPr>
              <a:t>EMPOWERING CHOICE</a:t>
            </a:r>
            <a:endParaRPr lang="en-GB" sz="2400" dirty="0"/>
          </a:p>
        </p:txBody>
      </p:sp>
      <p:sp>
        <p:nvSpPr>
          <p:cNvPr id="41" name="Content Placeholder 40">
            <a:extLst>
              <a:ext uri="{FF2B5EF4-FFF2-40B4-BE49-F238E27FC236}">
                <a16:creationId xmlns:a16="http://schemas.microsoft.com/office/drawing/2014/main" id="{2DE1253A-4302-4582-901A-CACB9ECDF910}"/>
              </a:ext>
            </a:extLst>
          </p:cNvPr>
          <p:cNvSpPr>
            <a:spLocks noGrp="1"/>
          </p:cNvSpPr>
          <p:nvPr>
            <p:ph idx="18"/>
          </p:nvPr>
        </p:nvSpPr>
        <p:spPr>
          <a:xfrm>
            <a:off x="6407131" y="1790664"/>
            <a:ext cx="5232400" cy="490726"/>
          </a:xfrm>
        </p:spPr>
        <p:txBody>
          <a:bodyPr/>
          <a:lstStyle/>
          <a:p>
            <a:pPr algn="ctr"/>
            <a:r>
              <a:rPr lang="en-US" sz="2400" dirty="0">
                <a:solidFill>
                  <a:schemeClr val="accent1"/>
                </a:solidFill>
                <a:latin typeface="+mj-lt"/>
              </a:rPr>
              <a:t>EMPOWERING INNOVATION</a:t>
            </a:r>
          </a:p>
          <a:p>
            <a:pPr algn="ctr"/>
            <a:endParaRPr lang="en-GB" sz="2400" dirty="0"/>
          </a:p>
        </p:txBody>
      </p:sp>
      <p:sp>
        <p:nvSpPr>
          <p:cNvPr id="42" name="Content Placeholder 41">
            <a:extLst>
              <a:ext uri="{FF2B5EF4-FFF2-40B4-BE49-F238E27FC236}">
                <a16:creationId xmlns:a16="http://schemas.microsoft.com/office/drawing/2014/main" id="{0CDCD30D-5217-49F6-8930-F6DE5D0B574A}"/>
              </a:ext>
            </a:extLst>
          </p:cNvPr>
          <p:cNvSpPr>
            <a:spLocks noGrp="1"/>
          </p:cNvSpPr>
          <p:nvPr>
            <p:ph idx="19"/>
          </p:nvPr>
        </p:nvSpPr>
        <p:spPr>
          <a:xfrm>
            <a:off x="575734" y="2439570"/>
            <a:ext cx="5232400" cy="680490"/>
          </a:xfrm>
        </p:spPr>
        <p:txBody>
          <a:bodyPr/>
          <a:lstStyle/>
          <a:p>
            <a:pPr algn="ctr"/>
            <a:r>
              <a:rPr lang="en-US" sz="1600" b="0" i="0" u="none" strike="noStrike" baseline="0" dirty="0"/>
              <a:t>Integrated solutions that save time, simplify logistics and drive </a:t>
            </a:r>
            <a:r>
              <a:rPr lang="en-US" sz="1600" b="0" i="0" u="none" strike="noStrike" baseline="0" dirty="0" err="1"/>
              <a:t>standardisation</a:t>
            </a:r>
            <a:r>
              <a:rPr lang="en-US" sz="1600" b="0" i="0" u="none" strike="noStrike" baseline="0" dirty="0"/>
              <a:t>.</a:t>
            </a:r>
            <a:endParaRPr lang="en-GB" dirty="0"/>
          </a:p>
        </p:txBody>
      </p:sp>
      <p:sp>
        <p:nvSpPr>
          <p:cNvPr id="43" name="Content Placeholder 42">
            <a:extLst>
              <a:ext uri="{FF2B5EF4-FFF2-40B4-BE49-F238E27FC236}">
                <a16:creationId xmlns:a16="http://schemas.microsoft.com/office/drawing/2014/main" id="{828F7662-B5E7-47F4-B0F6-838E8B17DC8F}"/>
              </a:ext>
            </a:extLst>
          </p:cNvPr>
          <p:cNvSpPr>
            <a:spLocks noGrp="1"/>
          </p:cNvSpPr>
          <p:nvPr>
            <p:ph idx="20"/>
          </p:nvPr>
        </p:nvSpPr>
        <p:spPr>
          <a:xfrm>
            <a:off x="6383338" y="2439569"/>
            <a:ext cx="5232400" cy="931665"/>
          </a:xfrm>
        </p:spPr>
        <p:txBody>
          <a:bodyPr/>
          <a:lstStyle/>
          <a:p>
            <a:pPr algn="ctr">
              <a:spcBef>
                <a:spcPts val="0"/>
              </a:spcBef>
            </a:pPr>
            <a:r>
              <a:rPr lang="en-US" sz="1600" b="0" i="0" dirty="0">
                <a:solidFill>
                  <a:srgbClr val="5B6770"/>
                </a:solidFill>
                <a:effectLst/>
                <a:latin typeface="+mj-lt"/>
              </a:rPr>
              <a:t>Putting Proserv at the forefront of technology advancement.</a:t>
            </a:r>
            <a:endParaRPr lang="en-GB" dirty="0"/>
          </a:p>
        </p:txBody>
      </p:sp>
      <p:pic>
        <p:nvPicPr>
          <p:cNvPr id="24" name="Picture 23" descr="Logo&#10;&#10;Description automatically generated">
            <a:extLst>
              <a:ext uri="{FF2B5EF4-FFF2-40B4-BE49-F238E27FC236}">
                <a16:creationId xmlns:a16="http://schemas.microsoft.com/office/drawing/2014/main" id="{7564CE9B-2B35-491F-A532-5C639D0EB0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6897" y="4356381"/>
            <a:ext cx="1463340" cy="766026"/>
          </a:xfrm>
          <a:prstGeom prst="rect">
            <a:avLst/>
          </a:prstGeom>
        </p:spPr>
      </p:pic>
      <p:pic>
        <p:nvPicPr>
          <p:cNvPr id="25" name="Picture 24" descr="Logo, company name&#10;&#10;Description automatically generated">
            <a:extLst>
              <a:ext uri="{FF2B5EF4-FFF2-40B4-BE49-F238E27FC236}">
                <a16:creationId xmlns:a16="http://schemas.microsoft.com/office/drawing/2014/main" id="{1A7CC737-62E7-404E-83DD-B00D1ACF329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70865" y="4140226"/>
            <a:ext cx="1750078" cy="1060540"/>
          </a:xfrm>
          <a:prstGeom prst="rect">
            <a:avLst/>
          </a:prstGeom>
        </p:spPr>
      </p:pic>
      <p:pic>
        <p:nvPicPr>
          <p:cNvPr id="34" name="Picture 33" descr="Logo, company name&#10;&#10;Description automatically generated">
            <a:extLst>
              <a:ext uri="{FF2B5EF4-FFF2-40B4-BE49-F238E27FC236}">
                <a16:creationId xmlns:a16="http://schemas.microsoft.com/office/drawing/2014/main" id="{28C815FA-4C74-41A4-8AC0-8B254E99219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950785" y="4453234"/>
            <a:ext cx="2097505" cy="572319"/>
          </a:xfrm>
          <a:prstGeom prst="rect">
            <a:avLst/>
          </a:prstGeom>
        </p:spPr>
      </p:pic>
      <p:cxnSp>
        <p:nvCxnSpPr>
          <p:cNvPr id="45" name="Straight Connector 44">
            <a:extLst>
              <a:ext uri="{FF2B5EF4-FFF2-40B4-BE49-F238E27FC236}">
                <a16:creationId xmlns:a16="http://schemas.microsoft.com/office/drawing/2014/main" id="{43E67A71-B563-4E30-9D57-B66DACAAA8E9}"/>
              </a:ext>
            </a:extLst>
          </p:cNvPr>
          <p:cNvCxnSpPr>
            <a:cxnSpLocks/>
          </p:cNvCxnSpPr>
          <p:nvPr/>
        </p:nvCxnSpPr>
        <p:spPr>
          <a:xfrm>
            <a:off x="6280825" y="1416050"/>
            <a:ext cx="0" cy="4721414"/>
          </a:xfrm>
          <a:prstGeom prst="line">
            <a:avLst/>
          </a:prstGeom>
          <a:ln w="12700">
            <a:solidFill>
              <a:schemeClr val="tx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FEB55A1A-9811-4207-AED3-F6C7F20D67B9}"/>
              </a:ext>
            </a:extLst>
          </p:cNvPr>
          <p:cNvSpPr txBox="1"/>
          <p:nvPr/>
        </p:nvSpPr>
        <p:spPr>
          <a:xfrm>
            <a:off x="651332" y="3877352"/>
            <a:ext cx="1574470" cy="338554"/>
          </a:xfrm>
          <a:prstGeom prst="rect">
            <a:avLst/>
          </a:prstGeom>
          <a:noFill/>
        </p:spPr>
        <p:txBody>
          <a:bodyPr wrap="none" rtlCol="0">
            <a:spAutoFit/>
          </a:bodyPr>
          <a:lstStyle/>
          <a:p>
            <a:pPr algn="ctr">
              <a:spcBef>
                <a:spcPts val="600"/>
              </a:spcBef>
              <a:spcAft>
                <a:spcPts val="600"/>
              </a:spcAft>
              <a:buClr>
                <a:srgbClr val="F2A900"/>
              </a:buClr>
            </a:pPr>
            <a:r>
              <a:rPr lang="en-GB" sz="1600" dirty="0"/>
              <a:t>HIPPS controls</a:t>
            </a:r>
          </a:p>
        </p:txBody>
      </p:sp>
      <p:sp>
        <p:nvSpPr>
          <p:cNvPr id="49" name="TextBox 48">
            <a:extLst>
              <a:ext uri="{FF2B5EF4-FFF2-40B4-BE49-F238E27FC236}">
                <a16:creationId xmlns:a16="http://schemas.microsoft.com/office/drawing/2014/main" id="{344E8678-7DC1-4B8B-995A-06DA54A138E5}"/>
              </a:ext>
            </a:extLst>
          </p:cNvPr>
          <p:cNvSpPr txBox="1"/>
          <p:nvPr/>
        </p:nvSpPr>
        <p:spPr>
          <a:xfrm>
            <a:off x="2558924" y="3877352"/>
            <a:ext cx="1426994" cy="338554"/>
          </a:xfrm>
          <a:prstGeom prst="rect">
            <a:avLst/>
          </a:prstGeom>
          <a:noFill/>
        </p:spPr>
        <p:txBody>
          <a:bodyPr wrap="none" rtlCol="0">
            <a:spAutoFit/>
          </a:bodyPr>
          <a:lstStyle/>
          <a:p>
            <a:pPr algn="ctr">
              <a:spcBef>
                <a:spcPts val="600"/>
              </a:spcBef>
              <a:spcAft>
                <a:spcPts val="600"/>
              </a:spcAft>
              <a:buClr>
                <a:srgbClr val="F2A900"/>
              </a:buClr>
            </a:pPr>
            <a:r>
              <a:rPr lang="en-GB" sz="1600" dirty="0"/>
              <a:t>Buoy controls</a:t>
            </a:r>
          </a:p>
        </p:txBody>
      </p:sp>
      <p:sp>
        <p:nvSpPr>
          <p:cNvPr id="50" name="TextBox 49">
            <a:extLst>
              <a:ext uri="{FF2B5EF4-FFF2-40B4-BE49-F238E27FC236}">
                <a16:creationId xmlns:a16="http://schemas.microsoft.com/office/drawing/2014/main" id="{9879E092-FC76-4AF4-AFA7-B8A22C2A1354}"/>
              </a:ext>
            </a:extLst>
          </p:cNvPr>
          <p:cNvSpPr txBox="1"/>
          <p:nvPr/>
        </p:nvSpPr>
        <p:spPr>
          <a:xfrm>
            <a:off x="4629262" y="3877352"/>
            <a:ext cx="1374480" cy="338554"/>
          </a:xfrm>
          <a:prstGeom prst="rect">
            <a:avLst/>
          </a:prstGeom>
          <a:noFill/>
        </p:spPr>
        <p:txBody>
          <a:bodyPr wrap="none" rtlCol="0">
            <a:spAutoFit/>
          </a:bodyPr>
          <a:lstStyle/>
          <a:p>
            <a:pPr algn="ctr">
              <a:spcBef>
                <a:spcPts val="600"/>
              </a:spcBef>
              <a:spcAft>
                <a:spcPts val="600"/>
              </a:spcAft>
              <a:buClr>
                <a:srgbClr val="F2A900"/>
              </a:buClr>
            </a:pPr>
            <a:r>
              <a:rPr lang="en-GB" sz="1600" dirty="0"/>
              <a:t>Tree controls</a:t>
            </a:r>
          </a:p>
        </p:txBody>
      </p:sp>
      <p:sp>
        <p:nvSpPr>
          <p:cNvPr id="51" name="TextBox 50">
            <a:extLst>
              <a:ext uri="{FF2B5EF4-FFF2-40B4-BE49-F238E27FC236}">
                <a16:creationId xmlns:a16="http://schemas.microsoft.com/office/drawing/2014/main" id="{00CA85DA-1021-42DA-92CD-F3500D3B4065}"/>
              </a:ext>
            </a:extLst>
          </p:cNvPr>
          <p:cNvSpPr txBox="1"/>
          <p:nvPr/>
        </p:nvSpPr>
        <p:spPr>
          <a:xfrm>
            <a:off x="7857751" y="3877352"/>
            <a:ext cx="2552302" cy="338554"/>
          </a:xfrm>
          <a:prstGeom prst="rect">
            <a:avLst/>
          </a:prstGeom>
          <a:noFill/>
        </p:spPr>
        <p:txBody>
          <a:bodyPr wrap="none" rtlCol="0">
            <a:spAutoFit/>
          </a:bodyPr>
          <a:lstStyle/>
          <a:p>
            <a:pPr algn="ctr">
              <a:spcBef>
                <a:spcPts val="600"/>
              </a:spcBef>
              <a:spcAft>
                <a:spcPts val="600"/>
              </a:spcAft>
              <a:buClr>
                <a:srgbClr val="F2A900"/>
              </a:buClr>
            </a:pPr>
            <a:r>
              <a:rPr lang="en-GB" sz="1600" dirty="0"/>
              <a:t>Advanced digital solutions</a:t>
            </a:r>
          </a:p>
        </p:txBody>
      </p:sp>
      <p:pic>
        <p:nvPicPr>
          <p:cNvPr id="6" name="Picture 5" descr="A black background with blue text&#10;&#10;Description automatically generated">
            <a:extLst>
              <a:ext uri="{FF2B5EF4-FFF2-40B4-BE49-F238E27FC236}">
                <a16:creationId xmlns:a16="http://schemas.microsoft.com/office/drawing/2014/main" id="{733D6FAA-22EA-12E1-A4C6-CEA4477C4E6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19731" y="4489931"/>
            <a:ext cx="1820704" cy="483267"/>
          </a:xfrm>
          <a:prstGeom prst="rect">
            <a:avLst/>
          </a:prstGeom>
        </p:spPr>
      </p:pic>
    </p:spTree>
    <p:extLst>
      <p:ext uri="{BB962C8B-B14F-4D97-AF65-F5344CB8AC3E}">
        <p14:creationId xmlns:p14="http://schemas.microsoft.com/office/powerpoint/2010/main" val="246541117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Effect transition="in" filter="fade">
                                      <p:cBhvr>
                                        <p:cTn id="7" dur="1000"/>
                                        <p:tgtEl>
                                          <p:spTgt spid="40">
                                            <p:txEl>
                                              <p:pRg st="0" end="0"/>
                                            </p:txEl>
                                          </p:spTgt>
                                        </p:tgtEl>
                                      </p:cBhvr>
                                    </p:animEffect>
                                    <p:anim calcmode="lin" valueType="num">
                                      <p:cBhvr>
                                        <p:cTn id="8" dur="1000" fill="hold"/>
                                        <p:tgtEl>
                                          <p:spTgt spid="4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2">
                                            <p:txEl>
                                              <p:pRg st="0" end="0"/>
                                            </p:txEl>
                                          </p:spTgt>
                                        </p:tgtEl>
                                        <p:attrNameLst>
                                          <p:attrName>style.visibility</p:attrName>
                                        </p:attrNameLst>
                                      </p:cBhvr>
                                      <p:to>
                                        <p:strVal val="visible"/>
                                      </p:to>
                                    </p:set>
                                    <p:animEffect transition="in" filter="fade">
                                      <p:cBhvr>
                                        <p:cTn id="12" dur="1000"/>
                                        <p:tgtEl>
                                          <p:spTgt spid="42">
                                            <p:txEl>
                                              <p:pRg st="0" end="0"/>
                                            </p:txEl>
                                          </p:spTgt>
                                        </p:tgtEl>
                                      </p:cBhvr>
                                    </p:animEffect>
                                    <p:anim calcmode="lin" valueType="num">
                                      <p:cBhvr>
                                        <p:cTn id="13" dur="1000" fill="hold"/>
                                        <p:tgtEl>
                                          <p:spTgt spid="4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2">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down)">
                                      <p:cBhvr>
                                        <p:cTn id="18" dur="500"/>
                                        <p:tgtEl>
                                          <p:spTgt spid="48"/>
                                        </p:tgtEl>
                                      </p:cBhvr>
                                    </p:animEffect>
                                  </p:childTnLst>
                                </p:cTn>
                              </p:par>
                              <p:par>
                                <p:cTn id="19" presetID="22" presetClass="entr" presetSubtype="1"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up)">
                                      <p:cBhvr>
                                        <p:cTn id="21" dur="500"/>
                                        <p:tgtEl>
                                          <p:spTgt spid="24"/>
                                        </p:tgtEl>
                                      </p:cBhvr>
                                    </p:animEffect>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wipe(down)">
                                      <p:cBhvr>
                                        <p:cTn id="25" dur="500"/>
                                        <p:tgtEl>
                                          <p:spTgt spid="49"/>
                                        </p:tgtEl>
                                      </p:cBhvr>
                                    </p:animEffect>
                                  </p:childTnLst>
                                </p:cTn>
                              </p:par>
                              <p:par>
                                <p:cTn id="26" presetID="22" presetClass="entr" presetSubtype="1"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up)">
                                      <p:cBhvr>
                                        <p:cTn id="28" dur="500"/>
                                        <p:tgtEl>
                                          <p:spTgt spid="25"/>
                                        </p:tgtEl>
                                      </p:cBhvr>
                                    </p:animEffect>
                                  </p:childTnLst>
                                </p:cTn>
                              </p:par>
                            </p:childTnLst>
                          </p:cTn>
                        </p:par>
                        <p:par>
                          <p:cTn id="29" fill="hold">
                            <p:stCondLst>
                              <p:cond delay="2000"/>
                            </p:stCondLst>
                            <p:childTnLst>
                              <p:par>
                                <p:cTn id="30" presetID="22" presetClass="entr" presetSubtype="4"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wipe(down)">
                                      <p:cBhvr>
                                        <p:cTn id="32" dur="500"/>
                                        <p:tgtEl>
                                          <p:spTgt spid="5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wipe(down)">
                                      <p:cBhvr>
                                        <p:cTn id="37" dur="500"/>
                                        <p:tgtEl>
                                          <p:spTgt spid="45"/>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41">
                                            <p:txEl>
                                              <p:pRg st="0" end="0"/>
                                            </p:txEl>
                                          </p:spTgt>
                                        </p:tgtEl>
                                        <p:attrNameLst>
                                          <p:attrName>style.visibility</p:attrName>
                                        </p:attrNameLst>
                                      </p:cBhvr>
                                      <p:to>
                                        <p:strVal val="visible"/>
                                      </p:to>
                                    </p:set>
                                    <p:animEffect transition="in" filter="fade">
                                      <p:cBhvr>
                                        <p:cTn id="40" dur="1000"/>
                                        <p:tgtEl>
                                          <p:spTgt spid="41">
                                            <p:txEl>
                                              <p:pRg st="0" end="0"/>
                                            </p:txEl>
                                          </p:spTgt>
                                        </p:tgtEl>
                                      </p:cBhvr>
                                    </p:animEffect>
                                    <p:anim calcmode="lin" valueType="num">
                                      <p:cBhvr>
                                        <p:cTn id="41" dur="1000" fill="hold"/>
                                        <p:tgtEl>
                                          <p:spTgt spid="41">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41">
                                            <p:txEl>
                                              <p:pRg st="0" end="0"/>
                                            </p:txEl>
                                          </p:spTgt>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43">
                                            <p:txEl>
                                              <p:pRg st="0" end="0"/>
                                            </p:txEl>
                                          </p:spTgt>
                                        </p:tgtEl>
                                        <p:attrNameLst>
                                          <p:attrName>style.visibility</p:attrName>
                                        </p:attrNameLst>
                                      </p:cBhvr>
                                      <p:to>
                                        <p:strVal val="visible"/>
                                      </p:to>
                                    </p:set>
                                    <p:animEffect transition="in" filter="fade">
                                      <p:cBhvr>
                                        <p:cTn id="45" dur="1000"/>
                                        <p:tgtEl>
                                          <p:spTgt spid="43">
                                            <p:txEl>
                                              <p:pRg st="0" end="0"/>
                                            </p:txEl>
                                          </p:spTgt>
                                        </p:tgtEl>
                                      </p:cBhvr>
                                    </p:animEffect>
                                    <p:anim calcmode="lin" valueType="num">
                                      <p:cBhvr>
                                        <p:cTn id="46" dur="1000" fill="hold"/>
                                        <p:tgtEl>
                                          <p:spTgt spid="43">
                                            <p:txEl>
                                              <p:pRg st="0" end="0"/>
                                            </p:txEl>
                                          </p:spTgt>
                                        </p:tgtEl>
                                        <p:attrNameLst>
                                          <p:attrName>ppt_x</p:attrName>
                                        </p:attrNameLst>
                                      </p:cBhvr>
                                      <p:tavLst>
                                        <p:tav tm="0">
                                          <p:val>
                                            <p:strVal val="#ppt_x"/>
                                          </p:val>
                                        </p:tav>
                                        <p:tav tm="100000">
                                          <p:val>
                                            <p:strVal val="#ppt_x"/>
                                          </p:val>
                                        </p:tav>
                                      </p:tavLst>
                                    </p:anim>
                                    <p:anim calcmode="lin" valueType="num">
                                      <p:cBhvr>
                                        <p:cTn id="47" dur="1000" fill="hold"/>
                                        <p:tgtEl>
                                          <p:spTgt spid="43">
                                            <p:txEl>
                                              <p:pRg st="0" end="0"/>
                                            </p:txEl>
                                          </p:spTgt>
                                        </p:tgtEl>
                                        <p:attrNameLst>
                                          <p:attrName>ppt_y</p:attrName>
                                        </p:attrNameLst>
                                      </p:cBhvr>
                                      <p:tavLst>
                                        <p:tav tm="0">
                                          <p:val>
                                            <p:strVal val="#ppt_y+.1"/>
                                          </p:val>
                                        </p:tav>
                                        <p:tav tm="100000">
                                          <p:val>
                                            <p:strVal val="#ppt_y"/>
                                          </p:val>
                                        </p:tav>
                                      </p:tavLst>
                                    </p:anim>
                                  </p:childTnLst>
                                </p:cTn>
                              </p:par>
                            </p:childTnLst>
                          </p:cTn>
                        </p:par>
                        <p:par>
                          <p:cTn id="48" fill="hold">
                            <p:stCondLst>
                              <p:cond delay="1000"/>
                            </p:stCondLst>
                            <p:childTnLst>
                              <p:par>
                                <p:cTn id="49" presetID="22" presetClass="entr" presetSubtype="4" fill="hold" grpId="0" nodeType="after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down)">
                                      <p:cBhvr>
                                        <p:cTn id="51" dur="500"/>
                                        <p:tgtEl>
                                          <p:spTgt spid="51"/>
                                        </p:tgtEl>
                                      </p:cBhvr>
                                    </p:animEffect>
                                  </p:childTnLst>
                                </p:cTn>
                              </p:par>
                              <p:par>
                                <p:cTn id="52" presetID="22" presetClass="entr" presetSubtype="1" fill="hold"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up)">
                                      <p:cBhvr>
                                        <p:cTn id="5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uild="p"/>
      <p:bldP spid="41" grpId="0" build="p"/>
      <p:bldP spid="42" grpId="0" build="p"/>
      <p:bldP spid="43" grpId="0" build="p"/>
      <p:bldP spid="48" grpId="0"/>
      <p:bldP spid="49" grpId="0"/>
      <p:bldP spid="50" grpId="0"/>
      <p:bldP spid="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ontent Placeholder 20">
            <a:extLst>
              <a:ext uri="{FF2B5EF4-FFF2-40B4-BE49-F238E27FC236}">
                <a16:creationId xmlns:a16="http://schemas.microsoft.com/office/drawing/2014/main" id="{3F8A64CE-756A-4DE9-B416-C7731C75F341}"/>
              </a:ext>
            </a:extLst>
          </p:cNvPr>
          <p:cNvSpPr>
            <a:spLocks noGrp="1"/>
          </p:cNvSpPr>
          <p:nvPr>
            <p:ph sz="quarter" idx="14"/>
          </p:nvPr>
        </p:nvSpPr>
        <p:spPr>
          <a:xfrm>
            <a:off x="575733" y="1412875"/>
            <a:ext cx="2927351" cy="4716464"/>
          </a:xfrm>
          <a:solidFill>
            <a:schemeClr val="accent2"/>
          </a:solidFill>
        </p:spPr>
        <p:txBody>
          <a:bodyPr/>
          <a:lstStyle/>
          <a:p>
            <a:r>
              <a:rPr lang="en-GB"/>
              <a:t>g</a:t>
            </a:r>
          </a:p>
        </p:txBody>
      </p:sp>
      <p:sp>
        <p:nvSpPr>
          <p:cNvPr id="6" name="Title 5">
            <a:extLst>
              <a:ext uri="{FF2B5EF4-FFF2-40B4-BE49-F238E27FC236}">
                <a16:creationId xmlns:a16="http://schemas.microsoft.com/office/drawing/2014/main" id="{A9AFCE9A-D6D4-436B-B367-C9229F53256D}"/>
              </a:ext>
            </a:extLst>
          </p:cNvPr>
          <p:cNvSpPr>
            <a:spLocks noGrp="1"/>
          </p:cNvSpPr>
          <p:nvPr>
            <p:ph type="title"/>
          </p:nvPr>
        </p:nvSpPr>
        <p:spPr>
          <a:xfrm>
            <a:off x="575734" y="720536"/>
            <a:ext cx="11040533" cy="382587"/>
          </a:xfrm>
        </p:spPr>
        <p:txBody>
          <a:bodyPr/>
          <a:lstStyle/>
          <a:p>
            <a:r>
              <a:rPr lang="en-GB"/>
              <a:t>We offer a wide range of technology solutions</a:t>
            </a:r>
          </a:p>
        </p:txBody>
      </p:sp>
      <p:sp>
        <p:nvSpPr>
          <p:cNvPr id="27" name="Text Placeholder 26">
            <a:extLst>
              <a:ext uri="{FF2B5EF4-FFF2-40B4-BE49-F238E27FC236}">
                <a16:creationId xmlns:a16="http://schemas.microsoft.com/office/drawing/2014/main" id="{38DF32CE-24B5-4DAB-A4AF-ADCEA9BED826}"/>
              </a:ext>
            </a:extLst>
          </p:cNvPr>
          <p:cNvSpPr>
            <a:spLocks noGrp="1"/>
          </p:cNvSpPr>
          <p:nvPr>
            <p:ph type="body" sz="quarter" idx="10"/>
          </p:nvPr>
        </p:nvSpPr>
        <p:spPr>
          <a:xfrm>
            <a:off x="575734" y="358776"/>
            <a:ext cx="11040533" cy="250825"/>
          </a:xfrm>
        </p:spPr>
        <p:txBody>
          <a:bodyPr/>
          <a:lstStyle/>
          <a:p>
            <a:r>
              <a:rPr lang="en-GB"/>
              <a:t>Products and services</a:t>
            </a:r>
          </a:p>
        </p:txBody>
      </p:sp>
      <p:sp>
        <p:nvSpPr>
          <p:cNvPr id="19" name="Content Placeholder 18">
            <a:extLst>
              <a:ext uri="{FF2B5EF4-FFF2-40B4-BE49-F238E27FC236}">
                <a16:creationId xmlns:a16="http://schemas.microsoft.com/office/drawing/2014/main" id="{FFB9868C-84FD-438E-8AE5-E238CB202A72}"/>
              </a:ext>
            </a:extLst>
          </p:cNvPr>
          <p:cNvSpPr>
            <a:spLocks noGrp="1"/>
          </p:cNvSpPr>
          <p:nvPr>
            <p:ph idx="1"/>
          </p:nvPr>
        </p:nvSpPr>
        <p:spPr>
          <a:xfrm>
            <a:off x="4127500" y="1412876"/>
            <a:ext cx="7488767" cy="3862509"/>
          </a:xfrm>
        </p:spPr>
        <p:txBody>
          <a:bodyPr numCol="2" spcCol="360000"/>
          <a:lstStyle/>
          <a:p>
            <a:r>
              <a:rPr lang="en-US" sz="1400" b="1" dirty="0"/>
              <a:t>Subsea Controls</a:t>
            </a:r>
            <a:br>
              <a:rPr lang="en-US" sz="1400" b="1" dirty="0"/>
            </a:br>
            <a:r>
              <a:rPr lang="en-US" sz="1400" dirty="0"/>
              <a:t>Extend life of field without costly equipment replacement shutdowns by using a subsea controls system that is never obsolete.</a:t>
            </a:r>
          </a:p>
          <a:p>
            <a:r>
              <a:rPr lang="en-US" sz="1400" b="1" dirty="0"/>
              <a:t>Topside Controls</a:t>
            </a:r>
            <a:br>
              <a:rPr lang="en-US" sz="1400" b="1" dirty="0"/>
            </a:br>
            <a:r>
              <a:rPr lang="en-US" sz="1400" dirty="0"/>
              <a:t>We design, manufacture, install and service the full range of production control equipment right across the energy value chain.</a:t>
            </a:r>
          </a:p>
          <a:p>
            <a:r>
              <a:rPr lang="en-US" sz="1400" b="1" dirty="0"/>
              <a:t>Cable monitoring</a:t>
            </a:r>
            <a:br>
              <a:rPr lang="en-US" sz="1400" b="1" dirty="0"/>
            </a:br>
            <a:r>
              <a:rPr lang="en-US" sz="1400" dirty="0"/>
              <a:t>Enhance the ability to detect, locate and predict cable life expectancy with the Proserv ECG™ holistic cable monitoring system.</a:t>
            </a:r>
          </a:p>
          <a:p>
            <a:r>
              <a:rPr lang="en-US" sz="1400" b="1" dirty="0"/>
              <a:t>SCADA systems</a:t>
            </a:r>
            <a:br>
              <a:rPr lang="en-US" sz="1400" b="1" dirty="0"/>
            </a:br>
            <a:r>
              <a:rPr lang="en-US" sz="1400" dirty="0"/>
              <a:t>We provide clients with the capability to monitor and control operations across a widely dispersed infrastructure to improve efficiency.</a:t>
            </a:r>
          </a:p>
          <a:p>
            <a:r>
              <a:rPr lang="en-US" sz="1400" b="1" dirty="0"/>
              <a:t>IWOCS</a:t>
            </a:r>
            <a:br>
              <a:rPr lang="en-US" sz="1400" b="1" dirty="0"/>
            </a:br>
            <a:r>
              <a:rPr lang="en-US" sz="1400" dirty="0"/>
              <a:t>Providing temporary well control during subsea well installations, workovers and abandonments to meet each field’s unique configuration.</a:t>
            </a:r>
          </a:p>
          <a:p>
            <a:r>
              <a:rPr lang="en-US" sz="1400" b="1" dirty="0"/>
              <a:t>Measurement</a:t>
            </a:r>
            <a:br>
              <a:rPr lang="en-US" sz="1400" b="1" dirty="0"/>
            </a:br>
            <a:r>
              <a:rPr lang="en-US" sz="1400" dirty="0" err="1"/>
              <a:t>Specialising</a:t>
            </a:r>
            <a:r>
              <a:rPr lang="en-US" sz="1400" dirty="0"/>
              <a:t> in fiscal and custody transfer metering systems, to meet the most stringent of technical requirements. </a:t>
            </a:r>
          </a:p>
          <a:p>
            <a:r>
              <a:rPr lang="en-US" sz="1400" b="1" dirty="0"/>
              <a:t>Sampling</a:t>
            </a:r>
            <a:br>
              <a:rPr lang="en-US" sz="1400" b="1" dirty="0"/>
            </a:br>
            <a:r>
              <a:rPr lang="en-US" sz="1400" dirty="0"/>
              <a:t>A range of solutions for sampling, incorporating sample containment, transportation cylinders, and chemical injection.</a:t>
            </a:r>
          </a:p>
          <a:p>
            <a:endParaRPr lang="en-GB" sz="1400" dirty="0"/>
          </a:p>
        </p:txBody>
      </p:sp>
      <p:grpSp>
        <p:nvGrpSpPr>
          <p:cNvPr id="99" name="Group 98">
            <a:extLst>
              <a:ext uri="{FF2B5EF4-FFF2-40B4-BE49-F238E27FC236}">
                <a16:creationId xmlns:a16="http://schemas.microsoft.com/office/drawing/2014/main" id="{5F4B5975-849C-498A-B18A-CA9BD650C8AF}"/>
              </a:ext>
            </a:extLst>
          </p:cNvPr>
          <p:cNvGrpSpPr/>
          <p:nvPr/>
        </p:nvGrpSpPr>
        <p:grpSpPr>
          <a:xfrm>
            <a:off x="5922777" y="10278754"/>
            <a:ext cx="1211641" cy="300063"/>
            <a:chOff x="6006093" y="1574746"/>
            <a:chExt cx="1211641" cy="300063"/>
          </a:xfrm>
        </p:grpSpPr>
        <p:pic>
          <p:nvPicPr>
            <p:cNvPr id="100" name="Graphic 99">
              <a:extLst>
                <a:ext uri="{FF2B5EF4-FFF2-40B4-BE49-F238E27FC236}">
                  <a16:creationId xmlns:a16="http://schemas.microsoft.com/office/drawing/2014/main" id="{B4227408-9F96-4BF5-8E74-CF0EC7B6B1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06093" y="1634028"/>
              <a:ext cx="235197" cy="181499"/>
            </a:xfrm>
            <a:prstGeom prst="rect">
              <a:avLst/>
            </a:prstGeom>
          </p:spPr>
        </p:pic>
        <p:pic>
          <p:nvPicPr>
            <p:cNvPr id="101" name="Graphic 100" descr="Eye with solid fill">
              <a:extLst>
                <a:ext uri="{FF2B5EF4-FFF2-40B4-BE49-F238E27FC236}">
                  <a16:creationId xmlns:a16="http://schemas.microsoft.com/office/drawing/2014/main" id="{E1730E6A-22AA-496D-9125-BA96C65498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102" name="Graphic 101" descr="Statistics with solid fill">
              <a:extLst>
                <a:ext uri="{FF2B5EF4-FFF2-40B4-BE49-F238E27FC236}">
                  <a16:creationId xmlns:a16="http://schemas.microsoft.com/office/drawing/2014/main" id="{A63AC234-F96D-4D6F-86EF-756C2737AF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103" name="Picture 102" descr="A picture containing text, vector graphics&#10;&#10;Description automatically generated">
              <a:extLst>
                <a:ext uri="{FF2B5EF4-FFF2-40B4-BE49-F238E27FC236}">
                  <a16:creationId xmlns:a16="http://schemas.microsoft.com/office/drawing/2014/main" id="{A8C1B6AA-4C16-461A-9F91-669334AEB216}"/>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cxnSp>
        <p:nvCxnSpPr>
          <p:cNvPr id="8" name="Straight Connector 7">
            <a:extLst>
              <a:ext uri="{FF2B5EF4-FFF2-40B4-BE49-F238E27FC236}">
                <a16:creationId xmlns:a16="http://schemas.microsoft.com/office/drawing/2014/main" id="{09C33978-C7AF-40FD-9481-DB1831855A9E}"/>
              </a:ext>
            </a:extLst>
          </p:cNvPr>
          <p:cNvCxnSpPr>
            <a:cxnSpLocks/>
          </p:cNvCxnSpPr>
          <p:nvPr/>
        </p:nvCxnSpPr>
        <p:spPr>
          <a:xfrm>
            <a:off x="4151119" y="5524341"/>
            <a:ext cx="7476693" cy="0"/>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graphicFrame>
        <p:nvGraphicFramePr>
          <p:cNvPr id="12" name="Diagram 11">
            <a:extLst>
              <a:ext uri="{FF2B5EF4-FFF2-40B4-BE49-F238E27FC236}">
                <a16:creationId xmlns:a16="http://schemas.microsoft.com/office/drawing/2014/main" id="{199EAF5F-313B-416F-BEA6-217536A08829}"/>
              </a:ext>
            </a:extLst>
          </p:cNvPr>
          <p:cNvGraphicFramePr/>
          <p:nvPr/>
        </p:nvGraphicFramePr>
        <p:xfrm>
          <a:off x="4139045" y="5647123"/>
          <a:ext cx="7488767" cy="50055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128" name="Group 127">
            <a:extLst>
              <a:ext uri="{FF2B5EF4-FFF2-40B4-BE49-F238E27FC236}">
                <a16:creationId xmlns:a16="http://schemas.microsoft.com/office/drawing/2014/main" id="{D6C93F71-6B69-4D96-8693-58353E72B9C8}"/>
              </a:ext>
            </a:extLst>
          </p:cNvPr>
          <p:cNvGrpSpPr/>
          <p:nvPr/>
        </p:nvGrpSpPr>
        <p:grpSpPr>
          <a:xfrm>
            <a:off x="677614" y="1553402"/>
            <a:ext cx="2766429" cy="523220"/>
            <a:chOff x="677614" y="1488272"/>
            <a:chExt cx="2766429" cy="523220"/>
          </a:xfrm>
        </p:grpSpPr>
        <p:sp>
          <p:nvSpPr>
            <p:cNvPr id="129" name="TextBox 128">
              <a:extLst>
                <a:ext uri="{FF2B5EF4-FFF2-40B4-BE49-F238E27FC236}">
                  <a16:creationId xmlns:a16="http://schemas.microsoft.com/office/drawing/2014/main" id="{34B8E3A9-301A-40D1-9FDF-45476CB84453}"/>
                </a:ext>
              </a:extLst>
            </p:cNvPr>
            <p:cNvSpPr txBox="1"/>
            <p:nvPr/>
          </p:nvSpPr>
          <p:spPr>
            <a:xfrm>
              <a:off x="1245479" y="1488272"/>
              <a:ext cx="2198564"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332</a:t>
              </a:r>
            </a:p>
            <a:p>
              <a:pPr fontAlgn="auto">
                <a:spcBef>
                  <a:spcPts val="0"/>
                </a:spcBef>
                <a:spcAft>
                  <a:spcPts val="0"/>
                </a:spcAft>
              </a:pPr>
              <a:r>
                <a:rPr lang="en-GB" sz="800" dirty="0">
                  <a:solidFill>
                    <a:schemeClr val="bg1"/>
                  </a:solidFill>
                  <a:latin typeface="Arial"/>
                </a:rPr>
                <a:t>Subsea control modules supplied to clients</a:t>
              </a:r>
            </a:p>
          </p:txBody>
        </p:sp>
        <p:pic>
          <p:nvPicPr>
            <p:cNvPr id="130" name="Picture 129">
              <a:extLst>
                <a:ext uri="{FF2B5EF4-FFF2-40B4-BE49-F238E27FC236}">
                  <a16:creationId xmlns:a16="http://schemas.microsoft.com/office/drawing/2014/main" id="{96D907F7-7E9F-4340-BA4B-3A1691C803DF}"/>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p:blipFill>
          <p:spPr>
            <a:xfrm>
              <a:off x="677614" y="1570095"/>
              <a:ext cx="465689" cy="363822"/>
            </a:xfrm>
            <a:prstGeom prst="rect">
              <a:avLst/>
            </a:prstGeom>
          </p:spPr>
        </p:pic>
      </p:grpSp>
      <p:grpSp>
        <p:nvGrpSpPr>
          <p:cNvPr id="131" name="Group 130">
            <a:extLst>
              <a:ext uri="{FF2B5EF4-FFF2-40B4-BE49-F238E27FC236}">
                <a16:creationId xmlns:a16="http://schemas.microsoft.com/office/drawing/2014/main" id="{76993764-52EE-4AF1-9724-6B14D2575F23}"/>
              </a:ext>
            </a:extLst>
          </p:cNvPr>
          <p:cNvGrpSpPr/>
          <p:nvPr/>
        </p:nvGrpSpPr>
        <p:grpSpPr>
          <a:xfrm>
            <a:off x="763870" y="2258502"/>
            <a:ext cx="2719329" cy="540995"/>
            <a:chOff x="763870" y="2080041"/>
            <a:chExt cx="2719329" cy="540995"/>
          </a:xfrm>
        </p:grpSpPr>
        <p:sp>
          <p:nvSpPr>
            <p:cNvPr id="132" name="TextBox 131">
              <a:extLst>
                <a:ext uri="{FF2B5EF4-FFF2-40B4-BE49-F238E27FC236}">
                  <a16:creationId xmlns:a16="http://schemas.microsoft.com/office/drawing/2014/main" id="{2916126B-3E69-4CEA-BF11-26CD94A3E3D7}"/>
                </a:ext>
              </a:extLst>
            </p:cNvPr>
            <p:cNvSpPr txBox="1"/>
            <p:nvPr/>
          </p:nvSpPr>
          <p:spPr>
            <a:xfrm>
              <a:off x="1245479" y="2080041"/>
              <a:ext cx="2237720"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20,000</a:t>
              </a:r>
            </a:p>
            <a:p>
              <a:pPr fontAlgn="auto">
                <a:spcBef>
                  <a:spcPts val="0"/>
                </a:spcBef>
                <a:spcAft>
                  <a:spcPts val="0"/>
                </a:spcAft>
              </a:pPr>
              <a:r>
                <a:rPr lang="en-GB" sz="800" dirty="0">
                  <a:solidFill>
                    <a:schemeClr val="bg1"/>
                  </a:solidFill>
                  <a:latin typeface="Arial"/>
                  <a:cs typeface="+mn-cs"/>
                </a:rPr>
                <a:t>Production control systems manufactured</a:t>
              </a:r>
            </a:p>
          </p:txBody>
        </p:sp>
        <p:pic>
          <p:nvPicPr>
            <p:cNvPr id="133" name="Picture 132">
              <a:extLst>
                <a:ext uri="{FF2B5EF4-FFF2-40B4-BE49-F238E27FC236}">
                  <a16:creationId xmlns:a16="http://schemas.microsoft.com/office/drawing/2014/main" id="{61A19B67-A951-4F9A-9BE7-B9525415DE19}"/>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63870" y="2084384"/>
              <a:ext cx="379433" cy="536652"/>
            </a:xfrm>
            <a:prstGeom prst="rect">
              <a:avLst/>
            </a:prstGeom>
          </p:spPr>
        </p:pic>
      </p:grpSp>
      <p:grpSp>
        <p:nvGrpSpPr>
          <p:cNvPr id="134" name="Group 133">
            <a:extLst>
              <a:ext uri="{FF2B5EF4-FFF2-40B4-BE49-F238E27FC236}">
                <a16:creationId xmlns:a16="http://schemas.microsoft.com/office/drawing/2014/main" id="{3C6D0AFF-A29C-43C2-B8A0-1BC6F41B1EC0}"/>
              </a:ext>
            </a:extLst>
          </p:cNvPr>
          <p:cNvGrpSpPr/>
          <p:nvPr/>
        </p:nvGrpSpPr>
        <p:grpSpPr>
          <a:xfrm>
            <a:off x="716827" y="2988895"/>
            <a:ext cx="2930993" cy="669719"/>
            <a:chOff x="716827" y="2640108"/>
            <a:chExt cx="2930993" cy="669719"/>
          </a:xfrm>
        </p:grpSpPr>
        <p:sp>
          <p:nvSpPr>
            <p:cNvPr id="135" name="TextBox 134">
              <a:extLst>
                <a:ext uri="{FF2B5EF4-FFF2-40B4-BE49-F238E27FC236}">
                  <a16:creationId xmlns:a16="http://schemas.microsoft.com/office/drawing/2014/main" id="{2FCBEB32-C140-4A1F-9EBF-19B34D2FBBD8}"/>
                </a:ext>
              </a:extLst>
            </p:cNvPr>
            <p:cNvSpPr txBox="1"/>
            <p:nvPr/>
          </p:nvSpPr>
          <p:spPr>
            <a:xfrm>
              <a:off x="1245479" y="2671810"/>
              <a:ext cx="2402341"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40,000</a:t>
              </a:r>
            </a:p>
            <a:p>
              <a:pPr fontAlgn="auto">
                <a:spcBef>
                  <a:spcPts val="0"/>
                </a:spcBef>
                <a:spcAft>
                  <a:spcPts val="0"/>
                </a:spcAft>
              </a:pPr>
              <a:r>
                <a:rPr lang="en-GB" sz="800" dirty="0">
                  <a:solidFill>
                    <a:schemeClr val="bg1"/>
                  </a:solidFill>
                  <a:latin typeface="Arial"/>
                  <a:cs typeface="+mn-cs"/>
                </a:rPr>
                <a:t>Sampling cylinders manufactured and certified</a:t>
              </a:r>
            </a:p>
          </p:txBody>
        </p:sp>
        <p:pic>
          <p:nvPicPr>
            <p:cNvPr id="136" name="Picture 135">
              <a:extLst>
                <a:ext uri="{FF2B5EF4-FFF2-40B4-BE49-F238E27FC236}">
                  <a16:creationId xmlns:a16="http://schemas.microsoft.com/office/drawing/2014/main" id="{B3544126-47C4-45E5-BD1A-B8AD593FA301}"/>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716827" y="2640108"/>
              <a:ext cx="473517" cy="669719"/>
            </a:xfrm>
            <a:prstGeom prst="rect">
              <a:avLst/>
            </a:prstGeom>
          </p:spPr>
        </p:pic>
      </p:grpSp>
      <p:grpSp>
        <p:nvGrpSpPr>
          <p:cNvPr id="137" name="Group 136">
            <a:extLst>
              <a:ext uri="{FF2B5EF4-FFF2-40B4-BE49-F238E27FC236}">
                <a16:creationId xmlns:a16="http://schemas.microsoft.com/office/drawing/2014/main" id="{2E41C18B-9D1B-42E0-BF88-9F5A936B20A8}"/>
              </a:ext>
            </a:extLst>
          </p:cNvPr>
          <p:cNvGrpSpPr/>
          <p:nvPr/>
        </p:nvGrpSpPr>
        <p:grpSpPr>
          <a:xfrm>
            <a:off x="775091" y="3806623"/>
            <a:ext cx="2694738" cy="542339"/>
            <a:chOff x="775091" y="3244460"/>
            <a:chExt cx="2694738" cy="542339"/>
          </a:xfrm>
        </p:grpSpPr>
        <p:sp>
          <p:nvSpPr>
            <p:cNvPr id="138" name="TextBox 137">
              <a:extLst>
                <a:ext uri="{FF2B5EF4-FFF2-40B4-BE49-F238E27FC236}">
                  <a16:creationId xmlns:a16="http://schemas.microsoft.com/office/drawing/2014/main" id="{E6CDE2CC-F6BC-4E3B-87FA-663CB068F2F8}"/>
                </a:ext>
              </a:extLst>
            </p:cNvPr>
            <p:cNvSpPr txBox="1"/>
            <p:nvPr/>
          </p:nvSpPr>
          <p:spPr>
            <a:xfrm>
              <a:off x="1245479" y="3263579"/>
              <a:ext cx="2224350"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200</a:t>
              </a:r>
            </a:p>
            <a:p>
              <a:pPr fontAlgn="auto">
                <a:spcBef>
                  <a:spcPts val="0"/>
                </a:spcBef>
                <a:spcAft>
                  <a:spcPts val="0"/>
                </a:spcAft>
              </a:pPr>
              <a:r>
                <a:rPr lang="en-GB" sz="800" dirty="0">
                  <a:solidFill>
                    <a:schemeClr val="bg1"/>
                  </a:solidFill>
                  <a:latin typeface="Arial"/>
                  <a:cs typeface="+mn-cs"/>
                </a:rPr>
                <a:t>Metering control systems manufactured</a:t>
              </a:r>
            </a:p>
          </p:txBody>
        </p:sp>
        <p:pic>
          <p:nvPicPr>
            <p:cNvPr id="139" name="Picture 138" descr="A picture containing object, clock&#10;&#10;Description automatically generated">
              <a:extLst>
                <a:ext uri="{FF2B5EF4-FFF2-40B4-BE49-F238E27FC236}">
                  <a16:creationId xmlns:a16="http://schemas.microsoft.com/office/drawing/2014/main" id="{A8CCCA43-A651-41DC-A618-0B2182F5C379}"/>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75091" y="3244460"/>
              <a:ext cx="379433" cy="536650"/>
            </a:xfrm>
            <a:prstGeom prst="rect">
              <a:avLst/>
            </a:prstGeom>
          </p:spPr>
        </p:pic>
      </p:grpSp>
      <p:grpSp>
        <p:nvGrpSpPr>
          <p:cNvPr id="140" name="Group 139">
            <a:extLst>
              <a:ext uri="{FF2B5EF4-FFF2-40B4-BE49-F238E27FC236}">
                <a16:creationId xmlns:a16="http://schemas.microsoft.com/office/drawing/2014/main" id="{2EF125EA-4F1B-4602-B310-C2D131448BC5}"/>
              </a:ext>
            </a:extLst>
          </p:cNvPr>
          <p:cNvGrpSpPr/>
          <p:nvPr/>
        </p:nvGrpSpPr>
        <p:grpSpPr>
          <a:xfrm>
            <a:off x="706619" y="5378783"/>
            <a:ext cx="2763210" cy="523220"/>
            <a:chOff x="706619" y="4447119"/>
            <a:chExt cx="2763210" cy="523220"/>
          </a:xfrm>
        </p:grpSpPr>
        <p:sp>
          <p:nvSpPr>
            <p:cNvPr id="141" name="TextBox 140">
              <a:extLst>
                <a:ext uri="{FF2B5EF4-FFF2-40B4-BE49-F238E27FC236}">
                  <a16:creationId xmlns:a16="http://schemas.microsoft.com/office/drawing/2014/main" id="{A90C027B-688D-4F40-8A91-B1D7E3C69131}"/>
                </a:ext>
              </a:extLst>
            </p:cNvPr>
            <p:cNvSpPr txBox="1"/>
            <p:nvPr/>
          </p:nvSpPr>
          <p:spPr>
            <a:xfrm>
              <a:off x="1245479" y="4447119"/>
              <a:ext cx="2224350" cy="523220"/>
            </a:xfrm>
            <a:prstGeom prst="rect">
              <a:avLst/>
            </a:prstGeom>
            <a:noFill/>
          </p:spPr>
          <p:txBody>
            <a:bodyPr wrap="square" rtlCol="0">
              <a:spAutoFit/>
            </a:bodyPr>
            <a:lstStyle/>
            <a:p>
              <a:pPr fontAlgn="auto">
                <a:spcBef>
                  <a:spcPts val="0"/>
                </a:spcBef>
                <a:spcAft>
                  <a:spcPts val="0"/>
                </a:spcAft>
              </a:pPr>
              <a:r>
                <a:rPr lang="en-GB" sz="2000" b="1">
                  <a:solidFill>
                    <a:schemeClr val="bg1"/>
                  </a:solidFill>
                  <a:latin typeface="Arial"/>
                  <a:cs typeface="+mn-cs"/>
                </a:rPr>
                <a:t>6,000</a:t>
              </a:r>
              <a:endParaRPr lang="en-GB" sz="2000" b="1" dirty="0">
                <a:solidFill>
                  <a:schemeClr val="bg1"/>
                </a:solidFill>
                <a:latin typeface="Arial"/>
                <a:cs typeface="+mn-cs"/>
              </a:endParaRPr>
            </a:p>
            <a:p>
              <a:pPr fontAlgn="auto">
                <a:spcBef>
                  <a:spcPts val="0"/>
                </a:spcBef>
                <a:spcAft>
                  <a:spcPts val="0"/>
                </a:spcAft>
              </a:pPr>
              <a:r>
                <a:rPr lang="en-GB" sz="800">
                  <a:solidFill>
                    <a:schemeClr val="bg1"/>
                  </a:solidFill>
                  <a:latin typeface="Arial"/>
                  <a:cs typeface="+mn-cs"/>
                </a:rPr>
                <a:t>Wellhead control systems supplied</a:t>
              </a:r>
              <a:endParaRPr lang="en-GB" sz="800" dirty="0">
                <a:solidFill>
                  <a:schemeClr val="bg1"/>
                </a:solidFill>
                <a:latin typeface="Arial"/>
                <a:cs typeface="+mn-cs"/>
              </a:endParaRPr>
            </a:p>
          </p:txBody>
        </p:sp>
        <p:pic>
          <p:nvPicPr>
            <p:cNvPr id="142" name="Picture 141" descr="Qr code&#10;&#10;Description automatically generated">
              <a:extLst>
                <a:ext uri="{FF2B5EF4-FFF2-40B4-BE49-F238E27FC236}">
                  <a16:creationId xmlns:a16="http://schemas.microsoft.com/office/drawing/2014/main" id="{B6AF294D-FAB0-4F0E-8CA1-984443AAC759}"/>
                </a:ext>
              </a:extLst>
            </p:cNvPr>
            <p:cNvPicPr>
              <a:picLocks noChangeAspect="1"/>
            </p:cNvPicPr>
            <p:nvPr/>
          </p:nvPicPr>
          <p:blipFill rotWithShape="1">
            <a:blip r:embed="rId18" cstate="email">
              <a:extLst>
                <a:ext uri="{28A0092B-C50C-407E-A947-70E740481C1C}">
                  <a14:useLocalDpi xmlns:a14="http://schemas.microsoft.com/office/drawing/2010/main"/>
                </a:ext>
              </a:extLst>
            </a:blip>
            <a:srcRect/>
            <a:stretch/>
          </p:blipFill>
          <p:spPr>
            <a:xfrm>
              <a:off x="706619" y="4592677"/>
              <a:ext cx="558117" cy="264745"/>
            </a:xfrm>
            <a:prstGeom prst="rect">
              <a:avLst/>
            </a:prstGeom>
          </p:spPr>
        </p:pic>
      </p:grpSp>
      <p:grpSp>
        <p:nvGrpSpPr>
          <p:cNvPr id="143" name="Group 142">
            <a:extLst>
              <a:ext uri="{FF2B5EF4-FFF2-40B4-BE49-F238E27FC236}">
                <a16:creationId xmlns:a16="http://schemas.microsoft.com/office/drawing/2014/main" id="{4C7A6338-6947-470F-9953-30F19576D6CB}"/>
              </a:ext>
            </a:extLst>
          </p:cNvPr>
          <p:cNvGrpSpPr/>
          <p:nvPr/>
        </p:nvGrpSpPr>
        <p:grpSpPr>
          <a:xfrm>
            <a:off x="775091" y="4637361"/>
            <a:ext cx="2694738" cy="523220"/>
            <a:chOff x="775091" y="3855348"/>
            <a:chExt cx="2694738" cy="523220"/>
          </a:xfrm>
        </p:grpSpPr>
        <p:sp>
          <p:nvSpPr>
            <p:cNvPr id="144" name="TextBox 143">
              <a:extLst>
                <a:ext uri="{FF2B5EF4-FFF2-40B4-BE49-F238E27FC236}">
                  <a16:creationId xmlns:a16="http://schemas.microsoft.com/office/drawing/2014/main" id="{7FAA4335-369A-489E-8AE2-D43EE81B7715}"/>
                </a:ext>
              </a:extLst>
            </p:cNvPr>
            <p:cNvSpPr txBox="1"/>
            <p:nvPr/>
          </p:nvSpPr>
          <p:spPr>
            <a:xfrm>
              <a:off x="1245479" y="3855348"/>
              <a:ext cx="2224350" cy="523220"/>
            </a:xfrm>
            <a:prstGeom prst="rect">
              <a:avLst/>
            </a:prstGeom>
            <a:noFill/>
          </p:spPr>
          <p:txBody>
            <a:bodyPr wrap="square" rtlCol="0">
              <a:spAutoFit/>
            </a:bodyPr>
            <a:lstStyle/>
            <a:p>
              <a:pPr fontAlgn="auto">
                <a:spcBef>
                  <a:spcPts val="0"/>
                </a:spcBef>
                <a:spcAft>
                  <a:spcPts val="0"/>
                </a:spcAft>
              </a:pPr>
              <a:r>
                <a:rPr lang="en-GB" sz="2000" b="1">
                  <a:solidFill>
                    <a:schemeClr val="bg1"/>
                  </a:solidFill>
                  <a:latin typeface="Arial"/>
                  <a:cs typeface="+mn-cs"/>
                </a:rPr>
                <a:t>1,000</a:t>
              </a:r>
              <a:endParaRPr lang="en-GB" sz="2000" b="1" dirty="0">
                <a:solidFill>
                  <a:schemeClr val="bg1"/>
                </a:solidFill>
                <a:latin typeface="Arial"/>
                <a:cs typeface="+mn-cs"/>
              </a:endParaRPr>
            </a:p>
            <a:p>
              <a:pPr fontAlgn="auto">
                <a:spcBef>
                  <a:spcPts val="0"/>
                </a:spcBef>
                <a:spcAft>
                  <a:spcPts val="0"/>
                </a:spcAft>
              </a:pPr>
              <a:r>
                <a:rPr lang="en-GB" sz="800">
                  <a:solidFill>
                    <a:schemeClr val="bg1"/>
                  </a:solidFill>
                  <a:latin typeface="Arial"/>
                  <a:cs typeface="+mn-cs"/>
                </a:rPr>
                <a:t>Production control systems refurbished</a:t>
              </a:r>
              <a:endParaRPr lang="en-GB" sz="800" dirty="0">
                <a:solidFill>
                  <a:schemeClr val="bg1"/>
                </a:solidFill>
                <a:latin typeface="Arial"/>
                <a:cs typeface="+mn-cs"/>
              </a:endParaRPr>
            </a:p>
          </p:txBody>
        </p:sp>
        <p:pic>
          <p:nvPicPr>
            <p:cNvPr id="145" name="Picture 144" descr="Icon&#10;&#10;Description automatically generated">
              <a:extLst>
                <a:ext uri="{FF2B5EF4-FFF2-40B4-BE49-F238E27FC236}">
                  <a16:creationId xmlns:a16="http://schemas.microsoft.com/office/drawing/2014/main" id="{0B260413-9A01-4DAC-9C47-818EB7A0B037}"/>
                </a:ext>
              </a:extLst>
            </p:cNvPr>
            <p:cNvPicPr>
              <a:picLocks noChangeAspect="1"/>
            </p:cNvPicPr>
            <p:nvPr/>
          </p:nvPicPr>
          <p:blipFill rotWithShape="1">
            <a:blip r:embed="rId19" cstate="email">
              <a:extLst>
                <a:ext uri="{28A0092B-C50C-407E-A947-70E740481C1C}">
                  <a14:useLocalDpi xmlns:a14="http://schemas.microsoft.com/office/drawing/2010/main"/>
                </a:ext>
              </a:extLst>
            </a:blip>
            <a:srcRect/>
            <a:stretch/>
          </p:blipFill>
          <p:spPr>
            <a:xfrm>
              <a:off x="775091" y="3957913"/>
              <a:ext cx="405326" cy="379228"/>
            </a:xfrm>
            <a:prstGeom prst="rect">
              <a:avLst/>
            </a:prstGeom>
          </p:spPr>
        </p:pic>
      </p:grpSp>
    </p:spTree>
    <p:extLst>
      <p:ext uri="{BB962C8B-B14F-4D97-AF65-F5344CB8AC3E}">
        <p14:creationId xmlns:p14="http://schemas.microsoft.com/office/powerpoint/2010/main" val="449121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EF7A5B-2A6C-C36D-07FD-BC90E94CE24E}"/>
              </a:ext>
            </a:extLst>
          </p:cNvPr>
          <p:cNvSpPr>
            <a:spLocks noGrp="1"/>
          </p:cNvSpPr>
          <p:nvPr>
            <p:ph sz="quarter" idx="14"/>
          </p:nvPr>
        </p:nvSpPr>
        <p:spPr>
          <a:xfrm>
            <a:off x="575733" y="1412875"/>
            <a:ext cx="2927880" cy="4716464"/>
          </a:xfrm>
        </p:spPr>
        <p:txBody>
          <a:bodyPr/>
          <a:lstStyle/>
          <a:p>
            <a:r>
              <a:rPr lang="en-GB" sz="3600" b="1" dirty="0">
                <a:solidFill>
                  <a:schemeClr val="accent1"/>
                </a:solidFill>
              </a:rPr>
              <a:t>We are no 1* </a:t>
            </a:r>
            <a:br>
              <a:rPr lang="en-GB" dirty="0"/>
            </a:br>
            <a:r>
              <a:rPr lang="en-US" dirty="0"/>
              <a:t>Subsea control systems </a:t>
            </a:r>
            <a:r>
              <a:rPr lang="en-US" dirty="0">
                <a:solidFill>
                  <a:schemeClr val="accent1"/>
                </a:solidFill>
              </a:rPr>
              <a:t>I </a:t>
            </a:r>
            <a:r>
              <a:rPr lang="en-US" dirty="0"/>
              <a:t>IWOCS services </a:t>
            </a:r>
            <a:br>
              <a:rPr lang="en-US" dirty="0"/>
            </a:br>
            <a:r>
              <a:rPr lang="en-US" dirty="0">
                <a:solidFill>
                  <a:srgbClr val="F2A900"/>
                </a:solidFill>
              </a:rPr>
              <a:t>I</a:t>
            </a:r>
            <a:r>
              <a:rPr lang="en-US" dirty="0"/>
              <a:t> IRM services </a:t>
            </a:r>
          </a:p>
          <a:p>
            <a:endParaRPr lang="en-US" dirty="0"/>
          </a:p>
          <a:p>
            <a:r>
              <a:rPr lang="en-US" dirty="0"/>
              <a:t>We outperform our competition on all </a:t>
            </a:r>
            <a:br>
              <a:rPr lang="en-US" dirty="0"/>
            </a:br>
            <a:r>
              <a:rPr lang="en-US" dirty="0"/>
              <a:t>key metrics:</a:t>
            </a:r>
          </a:p>
          <a:p>
            <a:pPr marL="285750" indent="-285750">
              <a:buFont typeface="Wingdings" panose="05000000000000000000" pitchFamily="2" charset="2"/>
              <a:buChar char="ü"/>
            </a:pPr>
            <a:r>
              <a:rPr lang="en-GB" dirty="0"/>
              <a:t>Technical support</a:t>
            </a:r>
          </a:p>
          <a:p>
            <a:pPr marL="285750" indent="-285750">
              <a:buFont typeface="Wingdings" panose="05000000000000000000" pitchFamily="2" charset="2"/>
              <a:buChar char="ü"/>
            </a:pPr>
            <a:r>
              <a:rPr lang="en-GB" dirty="0"/>
              <a:t>Competent field personnel</a:t>
            </a:r>
          </a:p>
          <a:p>
            <a:pPr marL="285750" indent="-285750">
              <a:buFont typeface="Wingdings" panose="05000000000000000000" pitchFamily="2" charset="2"/>
              <a:buChar char="ü"/>
            </a:pPr>
            <a:r>
              <a:rPr lang="en-GB" dirty="0"/>
              <a:t>Equipment reliability</a:t>
            </a:r>
          </a:p>
          <a:p>
            <a:pPr marL="285750" indent="-285750">
              <a:buFont typeface="Wingdings" panose="05000000000000000000" pitchFamily="2" charset="2"/>
              <a:buChar char="ü"/>
            </a:pPr>
            <a:r>
              <a:rPr lang="en-GB" dirty="0"/>
              <a:t>Availability</a:t>
            </a:r>
          </a:p>
          <a:p>
            <a:pPr marL="285750" indent="-285750">
              <a:buFont typeface="Wingdings" panose="05000000000000000000" pitchFamily="2" charset="2"/>
              <a:buChar char="ü"/>
            </a:pPr>
            <a:r>
              <a:rPr lang="en-GB" dirty="0"/>
              <a:t>Responsiveness</a:t>
            </a:r>
          </a:p>
          <a:p>
            <a:endParaRPr lang="en-GB" dirty="0"/>
          </a:p>
        </p:txBody>
      </p:sp>
      <p:sp>
        <p:nvSpPr>
          <p:cNvPr id="27" name="Title 26">
            <a:extLst>
              <a:ext uri="{FF2B5EF4-FFF2-40B4-BE49-F238E27FC236}">
                <a16:creationId xmlns:a16="http://schemas.microsoft.com/office/drawing/2014/main" id="{ECFAF9D3-9C8C-4224-A7CF-36AF25A18EBB}"/>
              </a:ext>
            </a:extLst>
          </p:cNvPr>
          <p:cNvSpPr>
            <a:spLocks noGrp="1"/>
          </p:cNvSpPr>
          <p:nvPr>
            <p:ph type="title"/>
          </p:nvPr>
        </p:nvSpPr>
        <p:spPr/>
        <p:txBody>
          <a:bodyPr/>
          <a:lstStyle/>
          <a:p>
            <a:r>
              <a:rPr lang="en-US" dirty="0"/>
              <a:t>Of the Operators interviewed who have worked with Proserv, every one of them recommended us.</a:t>
            </a:r>
          </a:p>
        </p:txBody>
      </p:sp>
      <p:sp>
        <p:nvSpPr>
          <p:cNvPr id="53" name="Text Placeholder 52">
            <a:extLst>
              <a:ext uri="{FF2B5EF4-FFF2-40B4-BE49-F238E27FC236}">
                <a16:creationId xmlns:a16="http://schemas.microsoft.com/office/drawing/2014/main" id="{24FD081C-60C9-4076-9EE9-BD8F8144A9CE}"/>
              </a:ext>
            </a:extLst>
          </p:cNvPr>
          <p:cNvSpPr>
            <a:spLocks noGrp="1"/>
          </p:cNvSpPr>
          <p:nvPr>
            <p:ph type="body" sz="quarter" idx="10"/>
          </p:nvPr>
        </p:nvSpPr>
        <p:spPr/>
        <p:txBody>
          <a:bodyPr/>
          <a:lstStyle/>
          <a:p>
            <a:r>
              <a:rPr lang="en-GB"/>
              <a:t>Industry recognition</a:t>
            </a:r>
          </a:p>
        </p:txBody>
      </p:sp>
      <p:pic>
        <p:nvPicPr>
          <p:cNvPr id="6" name="Content Placeholder 5" descr="A chart of different colored lines&#10;&#10;Description automatically generated">
            <a:extLst>
              <a:ext uri="{FF2B5EF4-FFF2-40B4-BE49-F238E27FC236}">
                <a16:creationId xmlns:a16="http://schemas.microsoft.com/office/drawing/2014/main" id="{A21601A4-6F2B-C102-2EF8-C86EB624B6AE}"/>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599378" y="1557519"/>
            <a:ext cx="8016889" cy="4517662"/>
          </a:xfrm>
          <a:prstGeom prst="rect">
            <a:avLst/>
          </a:prstGeom>
        </p:spPr>
      </p:pic>
    </p:spTree>
    <p:extLst>
      <p:ext uri="{BB962C8B-B14F-4D97-AF65-F5344CB8AC3E}">
        <p14:creationId xmlns:p14="http://schemas.microsoft.com/office/powerpoint/2010/main" val="40660288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41101304-4198-4E15-8C84-339A74231FF5}"/>
              </a:ext>
            </a:extLst>
          </p:cNvPr>
          <p:cNvSpPr txBox="1">
            <a:spLocks noGrp="1"/>
          </p:cNvSpPr>
          <p:nvPr>
            <p:ph type="body" sz="quarter" idx="4294967295"/>
          </p:nvPr>
        </p:nvSpPr>
        <p:spPr>
          <a:xfrm>
            <a:off x="4625454" y="1431858"/>
            <a:ext cx="4643350" cy="2057149"/>
          </a:xfrm>
          <a:prstGeom prst="rect">
            <a:avLst/>
          </a:prstGeom>
          <a:noFill/>
          <a:ln>
            <a:noFill/>
          </a:ln>
        </p:spPr>
        <p:txBody>
          <a:bodyPr vert="horz" wrap="square" lIns="91440" tIns="45720" rIns="91440" bIns="45720" anchor="t" anchorCtr="0" compatLnSpc="1">
            <a:noAutofit/>
          </a:bodyPr>
          <a:lstStyle/>
          <a:p>
            <a:pPr marL="0" lvl="0" indent="0" defTabSz="457200">
              <a:lnSpc>
                <a:spcPct val="100000"/>
              </a:lnSpc>
              <a:spcBef>
                <a:spcPts val="600"/>
              </a:spcBef>
              <a:buNone/>
            </a:pPr>
            <a:r>
              <a:rPr lang="en-US" sz="1800" b="1" dirty="0">
                <a:solidFill>
                  <a:srgbClr val="F2A900"/>
                </a:solidFill>
                <a:latin typeface="Arial"/>
                <a:cs typeface="Arial"/>
              </a:rPr>
              <a:t>Proserv </a:t>
            </a:r>
            <a:r>
              <a:rPr lang="en-US" sz="1800" b="1" dirty="0" err="1">
                <a:solidFill>
                  <a:srgbClr val="F2A900"/>
                </a:solidFill>
                <a:latin typeface="Arial"/>
                <a:cs typeface="Arial"/>
              </a:rPr>
              <a:t>specialise</a:t>
            </a:r>
            <a:r>
              <a:rPr lang="en-US" sz="1800" b="1" dirty="0">
                <a:solidFill>
                  <a:srgbClr val="F2A900"/>
                </a:solidFill>
                <a:latin typeface="Arial"/>
                <a:cs typeface="Arial"/>
              </a:rPr>
              <a:t> </a:t>
            </a:r>
            <a:r>
              <a:rPr lang="en-US" sz="1800" b="1" u="sng" dirty="0">
                <a:solidFill>
                  <a:srgbClr val="F2A900"/>
                </a:solidFill>
                <a:latin typeface="Arial"/>
                <a:cs typeface="Arial"/>
              </a:rPr>
              <a:t>solely in controls,</a:t>
            </a:r>
            <a:r>
              <a:rPr lang="en-US" sz="1800" b="1" dirty="0">
                <a:solidFill>
                  <a:srgbClr val="F2A900"/>
                </a:solidFill>
                <a:latin typeface="Arial"/>
                <a:cs typeface="Arial"/>
              </a:rPr>
              <a:t> with over 40 years’ experience.</a:t>
            </a:r>
          </a:p>
          <a:p>
            <a:pPr marL="0" lvl="0" indent="0" defTabSz="457200">
              <a:lnSpc>
                <a:spcPct val="100000"/>
              </a:lnSpc>
              <a:spcBef>
                <a:spcPts val="600"/>
              </a:spcBef>
              <a:buNone/>
            </a:pPr>
            <a:endParaRPr lang="en-US" sz="1800" b="1" dirty="0">
              <a:solidFill>
                <a:srgbClr val="F2A900"/>
              </a:solidFill>
              <a:latin typeface="Arial"/>
              <a:cs typeface="Arial"/>
            </a:endParaRPr>
          </a:p>
          <a:p>
            <a:pPr marL="0" lvl="0" indent="0" defTabSz="457200">
              <a:lnSpc>
                <a:spcPct val="100000"/>
              </a:lnSpc>
              <a:spcBef>
                <a:spcPts val="600"/>
              </a:spcBef>
              <a:buNone/>
            </a:pPr>
            <a:r>
              <a:rPr lang="en-US" sz="1600" dirty="0">
                <a:solidFill>
                  <a:srgbClr val="5B6770"/>
                </a:solidFill>
                <a:latin typeface="Arial"/>
                <a:cs typeface="Arial"/>
              </a:rPr>
              <a:t>Over </a:t>
            </a:r>
            <a:r>
              <a:rPr lang="en-US" sz="1600" b="1" dirty="0">
                <a:solidFill>
                  <a:srgbClr val="F2A900"/>
                </a:solidFill>
                <a:latin typeface="Arial"/>
                <a:cs typeface="Arial"/>
              </a:rPr>
              <a:t>100</a:t>
            </a:r>
            <a:r>
              <a:rPr lang="en-US" sz="1600" dirty="0">
                <a:solidFill>
                  <a:srgbClr val="5B6770"/>
                </a:solidFill>
                <a:latin typeface="Arial"/>
                <a:cs typeface="Arial"/>
              </a:rPr>
              <a:t> dedicated controls engineers, </a:t>
            </a:r>
            <a:r>
              <a:rPr lang="en-US" sz="1600" b="1" dirty="0">
                <a:solidFill>
                  <a:srgbClr val="F2A900"/>
                </a:solidFill>
                <a:latin typeface="Arial"/>
                <a:cs typeface="Arial"/>
              </a:rPr>
              <a:t>750</a:t>
            </a:r>
            <a:r>
              <a:rPr lang="en-US" sz="1600" dirty="0">
                <a:solidFill>
                  <a:srgbClr val="5B6770"/>
                </a:solidFill>
                <a:latin typeface="Arial"/>
                <a:cs typeface="Arial"/>
              </a:rPr>
              <a:t> staff, </a:t>
            </a:r>
            <a:br>
              <a:rPr lang="en-US" sz="1600" dirty="0">
                <a:solidFill>
                  <a:srgbClr val="5B6770"/>
                </a:solidFill>
                <a:latin typeface="Arial"/>
                <a:cs typeface="Arial"/>
              </a:rPr>
            </a:br>
            <a:r>
              <a:rPr lang="en-US" sz="1600" b="1" dirty="0">
                <a:solidFill>
                  <a:srgbClr val="F2A900"/>
                </a:solidFill>
                <a:latin typeface="Arial"/>
                <a:cs typeface="Arial"/>
              </a:rPr>
              <a:t>35</a:t>
            </a:r>
            <a:r>
              <a:rPr lang="en-US" sz="1600" dirty="0">
                <a:solidFill>
                  <a:srgbClr val="5B6770"/>
                </a:solidFill>
                <a:latin typeface="Arial"/>
                <a:cs typeface="Arial"/>
              </a:rPr>
              <a:t> staff in our communications and electronics R&amp;D facility in Trondheim, </a:t>
            </a:r>
            <a:r>
              <a:rPr lang="en-US" sz="1600" b="1" dirty="0">
                <a:solidFill>
                  <a:srgbClr val="F2A900"/>
                </a:solidFill>
                <a:latin typeface="Arial"/>
                <a:cs typeface="Arial"/>
              </a:rPr>
              <a:t>4 </a:t>
            </a:r>
            <a:r>
              <a:rPr lang="en-US" sz="1600" dirty="0">
                <a:solidFill>
                  <a:srgbClr val="5B6770"/>
                </a:solidFill>
                <a:latin typeface="Arial"/>
                <a:cs typeface="Arial"/>
              </a:rPr>
              <a:t>manufacturing sites and services bases around the globe.</a:t>
            </a:r>
          </a:p>
        </p:txBody>
      </p:sp>
      <p:sp>
        <p:nvSpPr>
          <p:cNvPr id="17" name="TextBox 16">
            <a:extLst>
              <a:ext uri="{FF2B5EF4-FFF2-40B4-BE49-F238E27FC236}">
                <a16:creationId xmlns:a16="http://schemas.microsoft.com/office/drawing/2014/main" id="{6D272416-C7BA-E1CD-24FD-E9FD898CABF6}"/>
              </a:ext>
            </a:extLst>
          </p:cNvPr>
          <p:cNvSpPr txBox="1"/>
          <p:nvPr/>
        </p:nvSpPr>
        <p:spPr>
          <a:xfrm>
            <a:off x="575734" y="4102418"/>
            <a:ext cx="3579583" cy="1985159"/>
          </a:xfrm>
          <a:prstGeom prst="rect">
            <a:avLst/>
          </a:prstGeom>
          <a:noFill/>
        </p:spPr>
        <p:txBody>
          <a:bodyPr wrap="square" rtlCol="0">
            <a:spAutoFit/>
          </a:bodyPr>
          <a:lstStyle/>
          <a:p>
            <a:pPr marL="0" lvl="0" indent="0" defTabSz="457200">
              <a:lnSpc>
                <a:spcPct val="100000"/>
              </a:lnSpc>
              <a:spcBef>
                <a:spcPts val="600"/>
              </a:spcBef>
              <a:buNone/>
            </a:pPr>
            <a:r>
              <a:rPr lang="en-US" sz="1600" dirty="0">
                <a:solidFill>
                  <a:srgbClr val="5B6770"/>
                </a:solidFill>
                <a:latin typeface="Arial"/>
                <a:cs typeface="Arial"/>
              </a:rPr>
              <a:t>Proserv seems to be very flexible. If you need an unusual solution, they can probably do it.</a:t>
            </a:r>
          </a:p>
          <a:p>
            <a:pPr marL="0" lvl="0" indent="0" defTabSz="457200">
              <a:lnSpc>
                <a:spcPct val="100000"/>
              </a:lnSpc>
              <a:spcBef>
                <a:spcPts val="600"/>
              </a:spcBef>
              <a:buNone/>
            </a:pPr>
            <a:r>
              <a:rPr lang="en-GB" sz="1400" b="1" dirty="0">
                <a:solidFill>
                  <a:srgbClr val="5B6770"/>
                </a:solidFill>
                <a:latin typeface="Arial"/>
                <a:cs typeface="Arial"/>
              </a:rPr>
              <a:t>Beacon Offshore Energy</a:t>
            </a:r>
            <a:endParaRPr lang="en-GB" sz="1600" b="1" dirty="0">
              <a:solidFill>
                <a:srgbClr val="5B6770"/>
              </a:solidFill>
              <a:latin typeface="Arial"/>
              <a:cs typeface="Arial"/>
            </a:endParaRPr>
          </a:p>
          <a:p>
            <a:pPr marL="0" lvl="0" indent="0" defTabSz="457200">
              <a:lnSpc>
                <a:spcPct val="100000"/>
              </a:lnSpc>
              <a:spcBef>
                <a:spcPts val="600"/>
              </a:spcBef>
              <a:buNone/>
            </a:pPr>
            <a:r>
              <a:rPr lang="en-US" sz="1600" dirty="0">
                <a:solidFill>
                  <a:srgbClr val="5B6770"/>
                </a:solidFill>
                <a:latin typeface="Arial"/>
                <a:cs typeface="Arial"/>
              </a:rPr>
              <a:t>As a small supplier, Proserv provides good attention.</a:t>
            </a:r>
          </a:p>
          <a:p>
            <a:pPr marL="0" lvl="0" indent="0" defTabSz="457200">
              <a:lnSpc>
                <a:spcPct val="100000"/>
              </a:lnSpc>
              <a:spcBef>
                <a:spcPts val="600"/>
              </a:spcBef>
              <a:buNone/>
            </a:pPr>
            <a:r>
              <a:rPr lang="en-GB" sz="1400" b="1" dirty="0">
                <a:solidFill>
                  <a:srgbClr val="5B6770"/>
                </a:solidFill>
                <a:latin typeface="Arial"/>
                <a:cs typeface="Arial"/>
              </a:rPr>
              <a:t>Hess*</a:t>
            </a:r>
            <a:endParaRPr lang="en-GB" sz="1600" dirty="0"/>
          </a:p>
        </p:txBody>
      </p:sp>
      <p:sp>
        <p:nvSpPr>
          <p:cNvPr id="3" name="Title 1">
            <a:extLst>
              <a:ext uri="{FF2B5EF4-FFF2-40B4-BE49-F238E27FC236}">
                <a16:creationId xmlns:a16="http://schemas.microsoft.com/office/drawing/2014/main" id="{AA47C2D9-E9F4-4D1E-9822-7CA3330EFD2F}"/>
              </a:ext>
            </a:extLst>
          </p:cNvPr>
          <p:cNvSpPr txBox="1">
            <a:spLocks noGrp="1"/>
          </p:cNvSpPr>
          <p:nvPr>
            <p:ph type="title"/>
          </p:nvPr>
        </p:nvSpPr>
        <p:spPr/>
        <p:txBody>
          <a:bodyPr/>
          <a:lstStyle/>
          <a:p>
            <a:pPr lvl="0"/>
            <a:r>
              <a:rPr lang="en-US">
                <a:cs typeface="Arial"/>
              </a:rPr>
              <a:t>The report highlighted that some companies perceive Proserv as a small company</a:t>
            </a:r>
            <a:endParaRPr lang="en-GB"/>
          </a:p>
        </p:txBody>
      </p:sp>
      <p:sp>
        <p:nvSpPr>
          <p:cNvPr id="4" name="Text Placeholder 5">
            <a:extLst>
              <a:ext uri="{FF2B5EF4-FFF2-40B4-BE49-F238E27FC236}">
                <a16:creationId xmlns:a16="http://schemas.microsoft.com/office/drawing/2014/main" id="{A78A1D86-0D4B-4E8A-98F9-3B0CAAB81BFB}"/>
              </a:ext>
            </a:extLst>
          </p:cNvPr>
          <p:cNvSpPr txBox="1">
            <a:spLocks noGrp="1"/>
          </p:cNvSpPr>
          <p:nvPr>
            <p:ph type="body" sz="quarter" idx="4294967295"/>
          </p:nvPr>
        </p:nvSpPr>
        <p:spPr>
          <a:xfrm>
            <a:off x="575733" y="358773"/>
            <a:ext cx="11040529" cy="250829"/>
          </a:xfrm>
          <a:prstGeom prst="rect">
            <a:avLst/>
          </a:prstGeom>
          <a:noFill/>
          <a:ln>
            <a:noFill/>
          </a:ln>
        </p:spPr>
        <p:txBody>
          <a:bodyPr vert="horz" wrap="square" lIns="91440" tIns="45720" rIns="91440" bIns="45720" anchor="ctr" anchorCtr="0" compatLnSpc="1">
            <a:noAutofit/>
          </a:bodyPr>
          <a:lstStyle/>
          <a:p>
            <a:pPr marL="0" lvl="0" indent="0" defTabSz="457200">
              <a:lnSpc>
                <a:spcPct val="100000"/>
              </a:lnSpc>
              <a:spcBef>
                <a:spcPts val="600"/>
              </a:spcBef>
              <a:buNone/>
            </a:pPr>
            <a:r>
              <a:rPr lang="en-GB" sz="2400">
                <a:solidFill>
                  <a:srgbClr val="5B6770"/>
                </a:solidFill>
                <a:latin typeface="Arial"/>
                <a:cs typeface="Arial"/>
              </a:rPr>
              <a:t>Operator Image of Proserv</a:t>
            </a:r>
            <a:endParaRPr lang="en-GB" sz="2400">
              <a:solidFill>
                <a:srgbClr val="5B6770"/>
              </a:solidFill>
              <a:latin typeface="Arial" pitchFamily="34"/>
              <a:cs typeface="Arial" pitchFamily="34"/>
            </a:endParaRPr>
          </a:p>
        </p:txBody>
      </p:sp>
      <p:sp>
        <p:nvSpPr>
          <p:cNvPr id="5" name="Content Placeholder 6">
            <a:extLst>
              <a:ext uri="{FF2B5EF4-FFF2-40B4-BE49-F238E27FC236}">
                <a16:creationId xmlns:a16="http://schemas.microsoft.com/office/drawing/2014/main" id="{0A4DFE76-5710-4332-8A34-9FE4BBADA47D}"/>
              </a:ext>
            </a:extLst>
          </p:cNvPr>
          <p:cNvSpPr txBox="1">
            <a:spLocks noGrp="1"/>
          </p:cNvSpPr>
          <p:nvPr>
            <p:ph type="body" sz="quarter" idx="4294967295"/>
          </p:nvPr>
        </p:nvSpPr>
        <p:spPr>
          <a:xfrm>
            <a:off x="575733" y="1412876"/>
            <a:ext cx="3476025" cy="1828531"/>
          </a:xfrm>
          <a:prstGeom prst="rect">
            <a:avLst/>
          </a:prstGeom>
          <a:noFill/>
          <a:ln>
            <a:noFill/>
          </a:ln>
        </p:spPr>
        <p:txBody>
          <a:bodyPr vert="horz" wrap="square" lIns="91440" tIns="45720" rIns="91440" bIns="45720" anchor="t" anchorCtr="0" compatLnSpc="1">
            <a:noAutofit/>
          </a:bodyPr>
          <a:lstStyle/>
          <a:p>
            <a:pPr marL="0" lvl="0" indent="0" defTabSz="457200">
              <a:lnSpc>
                <a:spcPct val="100000"/>
              </a:lnSpc>
              <a:spcBef>
                <a:spcPts val="600"/>
              </a:spcBef>
              <a:buNone/>
            </a:pPr>
            <a:r>
              <a:rPr lang="en-US" sz="1600" b="1" dirty="0">
                <a:solidFill>
                  <a:srgbClr val="5B6770"/>
                </a:solidFill>
                <a:latin typeface="Arial"/>
                <a:cs typeface="Arial"/>
              </a:rPr>
              <a:t>A small disadvantage?</a:t>
            </a:r>
          </a:p>
          <a:p>
            <a:pPr marL="0" lvl="0" indent="0" defTabSz="457200">
              <a:lnSpc>
                <a:spcPct val="100000"/>
              </a:lnSpc>
              <a:spcBef>
                <a:spcPts val="600"/>
              </a:spcBef>
              <a:buNone/>
            </a:pPr>
            <a:r>
              <a:rPr lang="en-US" sz="1600" dirty="0">
                <a:solidFill>
                  <a:srgbClr val="5B6770"/>
                </a:solidFill>
                <a:latin typeface="Arial"/>
                <a:cs typeface="Arial"/>
              </a:rPr>
              <a:t>In reality, we are a </a:t>
            </a:r>
            <a:r>
              <a:rPr lang="en-US" sz="1600" b="1" dirty="0">
                <a:solidFill>
                  <a:srgbClr val="F2A900"/>
                </a:solidFill>
                <a:latin typeface="Arial"/>
                <a:cs typeface="Arial"/>
              </a:rPr>
              <a:t>dedicated and focused business</a:t>
            </a:r>
            <a:r>
              <a:rPr lang="en-US" sz="1600" dirty="0">
                <a:solidFill>
                  <a:srgbClr val="5B6770"/>
                </a:solidFill>
                <a:latin typeface="Arial"/>
                <a:cs typeface="Arial"/>
              </a:rPr>
              <a:t>, exclusively developing technology and executing controls projects that more than rival any OEM subsea controls capabilities.</a:t>
            </a:r>
            <a:endParaRPr lang="en-US" sz="1600" b="1" dirty="0">
              <a:solidFill>
                <a:srgbClr val="5B6770"/>
              </a:solidFill>
              <a:latin typeface="Arial"/>
              <a:cs typeface="Arial"/>
            </a:endParaRPr>
          </a:p>
        </p:txBody>
      </p:sp>
      <p:sp>
        <p:nvSpPr>
          <p:cNvPr id="7" name="Content Placeholder 2">
            <a:extLst>
              <a:ext uri="{FF2B5EF4-FFF2-40B4-BE49-F238E27FC236}">
                <a16:creationId xmlns:a16="http://schemas.microsoft.com/office/drawing/2014/main" id="{45B5E168-3997-4ED7-85D7-C7BE01357CA0}"/>
              </a:ext>
            </a:extLst>
          </p:cNvPr>
          <p:cNvSpPr txBox="1"/>
          <p:nvPr/>
        </p:nvSpPr>
        <p:spPr>
          <a:xfrm>
            <a:off x="9842499" y="1431858"/>
            <a:ext cx="1773763" cy="4716466"/>
          </a:xfrm>
          <a:prstGeom prst="rect">
            <a:avLst/>
          </a:prstGeom>
          <a:solidFill>
            <a:srgbClr val="5B6770"/>
          </a:solidFill>
          <a:ln>
            <a:noFill/>
          </a:ln>
        </p:spPr>
        <p:txBody>
          <a:bodyPr vert="horz" wrap="square" lIns="91440" tIns="45720" rIns="91440" bIns="45720" anchor="ctr" anchorCtr="0" compatLnSpc="1">
            <a:noAutofit/>
          </a:bodyPr>
          <a:lstStyle/>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i="0" u="none" strike="noStrike" kern="1200" cap="none" spc="0" baseline="0" dirty="0">
                <a:solidFill>
                  <a:srgbClr val="F2A900"/>
                </a:solidFill>
                <a:uFillTx/>
                <a:latin typeface="Arial" pitchFamily="34"/>
                <a:cs typeface="Arial" pitchFamily="34"/>
              </a:rPr>
              <a:t>330+</a:t>
            </a:r>
            <a:r>
              <a:rPr lang="en-GB" sz="1400" b="0" i="0" u="none" strike="noStrike" kern="1200" cap="none" spc="0" baseline="0" dirty="0">
                <a:solidFill>
                  <a:srgbClr val="F2A900"/>
                </a:solidFill>
                <a:uFillTx/>
                <a:latin typeface="Arial" pitchFamily="34"/>
                <a:cs typeface="Arial" pitchFamily="34"/>
              </a:rPr>
              <a:t> </a:t>
            </a:r>
            <a:br>
              <a:rPr lang="en-GB" sz="1400" b="0" i="0" u="none" strike="noStrike" kern="1200" cap="none" spc="0" baseline="0" dirty="0">
                <a:solidFill>
                  <a:srgbClr val="F2A900"/>
                </a:solidFill>
                <a:uFillTx/>
                <a:latin typeface="Arial" pitchFamily="34"/>
                <a:cs typeface="Arial" pitchFamily="34"/>
              </a:rPr>
            </a:br>
            <a:r>
              <a:rPr lang="en-GB" sz="1200" b="0" i="0" u="none" strike="noStrike" kern="1200" cap="none" spc="0" baseline="0" dirty="0">
                <a:solidFill>
                  <a:srgbClr val="FFFFFF"/>
                </a:solidFill>
                <a:uFillTx/>
                <a:latin typeface="Arial" pitchFamily="34"/>
                <a:cs typeface="Arial" pitchFamily="34"/>
              </a:rPr>
              <a:t>subsea control modules (SCMs) </a:t>
            </a:r>
          </a:p>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i="0" u="none" strike="noStrike" kern="1200" cap="none" spc="0" baseline="0" dirty="0">
                <a:solidFill>
                  <a:srgbClr val="F2A900"/>
                </a:solidFill>
                <a:uFillTx/>
                <a:latin typeface="Arial" pitchFamily="34"/>
                <a:cs typeface="Arial" pitchFamily="34"/>
              </a:rPr>
              <a:t>50+</a:t>
            </a:r>
            <a:r>
              <a:rPr lang="en-GB" sz="1400" b="0" i="0" u="none" strike="noStrike" kern="1200" cap="none" spc="0" baseline="0" dirty="0">
                <a:solidFill>
                  <a:srgbClr val="F2A900"/>
                </a:solidFill>
                <a:uFillTx/>
                <a:latin typeface="Arial" pitchFamily="34"/>
                <a:cs typeface="Arial" pitchFamily="34"/>
              </a:rPr>
              <a:t> </a:t>
            </a:r>
            <a:br>
              <a:rPr lang="en-GB" sz="1400" b="0" i="0" u="none" strike="noStrike" kern="1200" cap="none" spc="0" baseline="0" dirty="0">
                <a:solidFill>
                  <a:srgbClr val="F2A900"/>
                </a:solidFill>
                <a:uFillTx/>
                <a:latin typeface="Arial" pitchFamily="34"/>
                <a:cs typeface="Arial" pitchFamily="34"/>
              </a:rPr>
            </a:br>
            <a:r>
              <a:rPr lang="en-GB" sz="1200" b="0" i="0" u="none" strike="noStrike" kern="1200" cap="none" spc="0" baseline="0" dirty="0">
                <a:solidFill>
                  <a:srgbClr val="FFFFFF"/>
                </a:solidFill>
                <a:uFillTx/>
                <a:latin typeface="Arial" pitchFamily="34"/>
                <a:cs typeface="Arial" pitchFamily="34"/>
              </a:rPr>
              <a:t>ACT projects</a:t>
            </a:r>
          </a:p>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i="0" u="none" strike="noStrike" kern="1200" cap="none" spc="0" baseline="0" dirty="0">
                <a:solidFill>
                  <a:srgbClr val="F2A900"/>
                </a:solidFill>
                <a:uFillTx/>
                <a:latin typeface="Arial" pitchFamily="34"/>
                <a:cs typeface="Arial" pitchFamily="34"/>
              </a:rPr>
              <a:t>85+ </a:t>
            </a:r>
            <a:br>
              <a:rPr lang="en-GB" sz="2000" b="1" i="0" u="none" strike="noStrike" kern="1200" cap="none" spc="0" baseline="0" dirty="0">
                <a:solidFill>
                  <a:srgbClr val="F2A900"/>
                </a:solidFill>
                <a:uFillTx/>
                <a:latin typeface="Arial" pitchFamily="34"/>
                <a:cs typeface="Arial" pitchFamily="34"/>
              </a:rPr>
            </a:br>
            <a:r>
              <a:rPr lang="en-GB" sz="1200" b="0" i="0" u="none" strike="noStrike" kern="1200" cap="none" spc="0" baseline="0" dirty="0">
                <a:solidFill>
                  <a:srgbClr val="FFFFFF"/>
                </a:solidFill>
                <a:uFillTx/>
                <a:latin typeface="Arial" pitchFamily="34"/>
                <a:cs typeface="Arial" pitchFamily="34"/>
              </a:rPr>
              <a:t>Open communications hubs </a:t>
            </a:r>
          </a:p>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dirty="0">
                <a:solidFill>
                  <a:srgbClr val="F2A900"/>
                </a:solidFill>
                <a:latin typeface="Arial" pitchFamily="34"/>
                <a:cs typeface="Arial" pitchFamily="34"/>
              </a:rPr>
              <a:t>6</a:t>
            </a:r>
            <a:r>
              <a:rPr lang="en-GB" sz="2000" b="1" i="0" u="none" strike="noStrike" kern="1200" cap="none" spc="0" baseline="0" dirty="0">
                <a:solidFill>
                  <a:srgbClr val="F2A900"/>
                </a:solidFill>
                <a:uFillTx/>
                <a:latin typeface="Arial" pitchFamily="34"/>
                <a:cs typeface="Arial" pitchFamily="34"/>
              </a:rPr>
              <a:t>000+ </a:t>
            </a:r>
            <a:br>
              <a:rPr lang="en-GB" sz="2000" b="1" i="0" u="none" strike="noStrike" kern="1200" cap="none" spc="0" baseline="0" dirty="0">
                <a:solidFill>
                  <a:srgbClr val="F2A900"/>
                </a:solidFill>
                <a:uFillTx/>
                <a:latin typeface="Arial" pitchFamily="34"/>
                <a:cs typeface="Arial" pitchFamily="34"/>
              </a:rPr>
            </a:br>
            <a:r>
              <a:rPr lang="en-GB" sz="1200" b="0" i="0" u="none" strike="noStrike" kern="1200" cap="none" spc="0" baseline="0" dirty="0">
                <a:solidFill>
                  <a:srgbClr val="FFFFFF"/>
                </a:solidFill>
                <a:uFillTx/>
                <a:latin typeface="Arial" pitchFamily="34"/>
                <a:cs typeface="Arial" pitchFamily="34"/>
              </a:rPr>
              <a:t>topside control panels</a:t>
            </a:r>
          </a:p>
          <a:p>
            <a:pPr marL="0" marR="0" lvl="0" indent="0" algn="ctr" defTabSz="457200" rtl="0" fontAlgn="auto" hangingPunct="1">
              <a:lnSpc>
                <a:spcPct val="100000"/>
              </a:lnSpc>
              <a:spcBef>
                <a:spcPts val="1200"/>
              </a:spcBef>
              <a:spcAft>
                <a:spcPts val="1200"/>
              </a:spcAft>
              <a:buNone/>
              <a:tabLst/>
              <a:defRPr sz="1800" b="0" i="0" u="none" strike="noStrike" kern="0" cap="none" spc="0" baseline="0">
                <a:solidFill>
                  <a:srgbClr val="000000"/>
                </a:solidFill>
                <a:uFillTx/>
              </a:defRPr>
            </a:pPr>
            <a:r>
              <a:rPr lang="en-GB" sz="2000" b="1" i="0" u="none" strike="noStrike" kern="1200" cap="none" spc="0" baseline="0" dirty="0">
                <a:solidFill>
                  <a:srgbClr val="F2A900"/>
                </a:solidFill>
                <a:uFillTx/>
                <a:latin typeface="Arial"/>
                <a:cs typeface="Arial"/>
              </a:rPr>
              <a:t>130+ </a:t>
            </a:r>
            <a:br>
              <a:rPr lang="en-GB" sz="2000" b="1" i="0" u="none" strike="noStrike" kern="1200" cap="none" spc="0" baseline="0" dirty="0">
                <a:solidFill>
                  <a:srgbClr val="F2A900"/>
                </a:solidFill>
                <a:uFillTx/>
                <a:latin typeface="Arial"/>
                <a:cs typeface="Arial"/>
              </a:rPr>
            </a:br>
            <a:r>
              <a:rPr lang="en-GB" sz="1200" b="0" i="0" u="none" strike="noStrike" kern="1200" cap="none" spc="0" baseline="0" dirty="0">
                <a:solidFill>
                  <a:srgbClr val="FFFFFF"/>
                </a:solidFill>
                <a:uFillTx/>
                <a:latin typeface="Arial"/>
                <a:cs typeface="Arial"/>
              </a:rPr>
              <a:t>subsea controls projects</a:t>
            </a:r>
          </a:p>
        </p:txBody>
      </p:sp>
      <p:cxnSp>
        <p:nvCxnSpPr>
          <p:cNvPr id="8" name="Straight Connector 17">
            <a:extLst>
              <a:ext uri="{FF2B5EF4-FFF2-40B4-BE49-F238E27FC236}">
                <a16:creationId xmlns:a16="http://schemas.microsoft.com/office/drawing/2014/main" id="{FFDE074C-46D6-4194-9FB5-006E9DD42F68}"/>
              </a:ext>
            </a:extLst>
          </p:cNvPr>
          <p:cNvCxnSpPr/>
          <p:nvPr/>
        </p:nvCxnSpPr>
        <p:spPr>
          <a:xfrm>
            <a:off x="9555651" y="1431858"/>
            <a:ext cx="0" cy="4697484"/>
          </a:xfrm>
          <a:prstGeom prst="straightConnector1">
            <a:avLst/>
          </a:prstGeom>
          <a:noFill/>
          <a:ln w="38103" cap="flat">
            <a:solidFill>
              <a:srgbClr val="F2A900"/>
            </a:solidFill>
            <a:prstDash val="solid"/>
            <a:miter/>
          </a:ln>
        </p:spPr>
      </p:cxnSp>
      <p:pic>
        <p:nvPicPr>
          <p:cNvPr id="15" name="Graphic 14" descr="Open quotation mark with solid fill">
            <a:extLst>
              <a:ext uri="{FF2B5EF4-FFF2-40B4-BE49-F238E27FC236}">
                <a16:creationId xmlns:a16="http://schemas.microsoft.com/office/drawing/2014/main" id="{56309B44-062F-4FD9-6DE4-ECB28BFA0D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2309" y="3381875"/>
            <a:ext cx="914400" cy="914400"/>
          </a:xfrm>
          <a:prstGeom prst="rect">
            <a:avLst/>
          </a:prstGeom>
        </p:spPr>
      </p:pic>
      <p:pic>
        <p:nvPicPr>
          <p:cNvPr id="16" name="Graphic 15" descr="Open quotation mark with solid fill">
            <a:extLst>
              <a:ext uri="{FF2B5EF4-FFF2-40B4-BE49-F238E27FC236}">
                <a16:creationId xmlns:a16="http://schemas.microsoft.com/office/drawing/2014/main" id="{7E6E6995-816E-AF19-7AE1-207B366E60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3384341" y="5436519"/>
            <a:ext cx="914400" cy="914400"/>
          </a:xfrm>
          <a:prstGeom prst="rect">
            <a:avLst/>
          </a:prstGeom>
        </p:spPr>
      </p:pic>
      <p:sp>
        <p:nvSpPr>
          <p:cNvPr id="18" name="TextBox 17">
            <a:extLst>
              <a:ext uri="{FF2B5EF4-FFF2-40B4-BE49-F238E27FC236}">
                <a16:creationId xmlns:a16="http://schemas.microsoft.com/office/drawing/2014/main" id="{D7E57725-D779-AD4D-D7EF-1742FE0E875D}"/>
              </a:ext>
            </a:extLst>
          </p:cNvPr>
          <p:cNvSpPr txBox="1"/>
          <p:nvPr/>
        </p:nvSpPr>
        <p:spPr>
          <a:xfrm>
            <a:off x="4625454" y="3744514"/>
            <a:ext cx="4643349" cy="2369880"/>
          </a:xfrm>
          <a:prstGeom prst="rect">
            <a:avLst/>
          </a:prstGeom>
          <a:noFill/>
        </p:spPr>
        <p:txBody>
          <a:bodyPr wrap="square" rtlCol="0">
            <a:spAutoFit/>
          </a:bodyPr>
          <a:lstStyle/>
          <a:p>
            <a:pPr marL="0" lvl="0" indent="0" defTabSz="457200">
              <a:lnSpc>
                <a:spcPct val="100000"/>
              </a:lnSpc>
              <a:spcBef>
                <a:spcPts val="600"/>
              </a:spcBef>
              <a:buNone/>
            </a:pPr>
            <a:r>
              <a:rPr lang="en-US" sz="1600" b="1" dirty="0">
                <a:solidFill>
                  <a:srgbClr val="F2A900"/>
                </a:solidFill>
                <a:latin typeface="Arial"/>
                <a:cs typeface="Arial"/>
              </a:rPr>
              <a:t>Market Share </a:t>
            </a:r>
            <a:br>
              <a:rPr lang="en-US" sz="1600" b="1" dirty="0">
                <a:solidFill>
                  <a:srgbClr val="5B6770"/>
                </a:solidFill>
                <a:latin typeface="Arial" pitchFamily="34"/>
                <a:cs typeface="Arial" pitchFamily="34"/>
              </a:rPr>
            </a:br>
            <a:endParaRPr lang="en-US" sz="1600" b="1" dirty="0">
              <a:solidFill>
                <a:srgbClr val="5B6770"/>
              </a:solidFill>
              <a:latin typeface="Arial" pitchFamily="34"/>
              <a:cs typeface="Arial" pitchFamily="34"/>
            </a:endParaRPr>
          </a:p>
          <a:p>
            <a:pPr marL="0" lvl="0" indent="0" defTabSz="457200">
              <a:lnSpc>
                <a:spcPct val="100000"/>
              </a:lnSpc>
              <a:spcBef>
                <a:spcPts val="600"/>
              </a:spcBef>
              <a:buNone/>
            </a:pPr>
            <a:r>
              <a:rPr lang="en-US" sz="1600" dirty="0">
                <a:solidFill>
                  <a:srgbClr val="5B6770"/>
                </a:solidFill>
                <a:latin typeface="Arial"/>
                <a:cs typeface="Arial"/>
              </a:rPr>
              <a:t>At </a:t>
            </a:r>
            <a:r>
              <a:rPr lang="en-US" sz="1600" b="1" dirty="0">
                <a:solidFill>
                  <a:schemeClr val="accent1"/>
                </a:solidFill>
                <a:latin typeface="Arial"/>
                <a:cs typeface="Arial"/>
              </a:rPr>
              <a:t>26</a:t>
            </a:r>
            <a:r>
              <a:rPr lang="en-US" sz="1600" b="1" dirty="0">
                <a:solidFill>
                  <a:srgbClr val="F2A900"/>
                </a:solidFill>
                <a:latin typeface="Arial"/>
                <a:cs typeface="Arial"/>
              </a:rPr>
              <a:t>%*</a:t>
            </a:r>
            <a:r>
              <a:rPr lang="en-US" sz="1600" dirty="0">
                <a:solidFill>
                  <a:srgbClr val="5B6770"/>
                </a:solidFill>
                <a:latin typeface="Arial"/>
                <a:cs typeface="Arial"/>
              </a:rPr>
              <a:t>, second only to TFMC for subsea controls supply in GOM for past two years.</a:t>
            </a:r>
          </a:p>
          <a:p>
            <a:pPr marL="0" lvl="0" indent="0" defTabSz="457200">
              <a:lnSpc>
                <a:spcPct val="100000"/>
              </a:lnSpc>
              <a:spcBef>
                <a:spcPts val="600"/>
              </a:spcBef>
              <a:buNone/>
            </a:pPr>
            <a:r>
              <a:rPr lang="en-US" sz="1600" b="1" dirty="0">
                <a:solidFill>
                  <a:srgbClr val="F2A900"/>
                </a:solidFill>
                <a:latin typeface="Arial"/>
                <a:cs typeface="Arial"/>
              </a:rPr>
              <a:t>Market leader </a:t>
            </a:r>
            <a:r>
              <a:rPr lang="en-US" sz="1600" dirty="0">
                <a:solidFill>
                  <a:srgbClr val="5B6770"/>
                </a:solidFill>
                <a:latin typeface="Arial"/>
                <a:cs typeface="Arial"/>
              </a:rPr>
              <a:t>for subsea controls in North Sea.</a:t>
            </a:r>
            <a:endParaRPr lang="en-US" sz="1600" dirty="0">
              <a:solidFill>
                <a:srgbClr val="5B6770"/>
              </a:solidFill>
              <a:latin typeface="Arial" pitchFamily="34"/>
              <a:cs typeface="Arial" pitchFamily="34"/>
            </a:endParaRPr>
          </a:p>
          <a:p>
            <a:pPr marL="0" lvl="0" indent="0" defTabSz="457200">
              <a:lnSpc>
                <a:spcPct val="100000"/>
              </a:lnSpc>
              <a:spcBef>
                <a:spcPts val="600"/>
              </a:spcBef>
              <a:buNone/>
            </a:pPr>
            <a:r>
              <a:rPr lang="en-US" sz="1600" b="1" dirty="0">
                <a:solidFill>
                  <a:srgbClr val="F2A900"/>
                </a:solidFill>
                <a:latin typeface="Arial"/>
                <a:cs typeface="Arial"/>
              </a:rPr>
              <a:t>28%* </a:t>
            </a:r>
            <a:r>
              <a:rPr lang="en-US" sz="1600" dirty="0">
                <a:solidFill>
                  <a:srgbClr val="5B6770"/>
                </a:solidFill>
                <a:latin typeface="Arial"/>
                <a:cs typeface="Arial"/>
              </a:rPr>
              <a:t>global market share with independents – over </a:t>
            </a:r>
            <a:r>
              <a:rPr lang="en-US" sz="1600" dirty="0">
                <a:solidFill>
                  <a:srgbClr val="5B6770"/>
                </a:solidFill>
                <a:latin typeface="Arial" pitchFamily="34"/>
                <a:cs typeface="Arial" pitchFamily="34"/>
              </a:rPr>
              <a:t>double that of Aker and Baker Hughes.</a:t>
            </a:r>
          </a:p>
          <a:p>
            <a:pPr marL="285750" indent="-285750">
              <a:spcBef>
                <a:spcPts val="600"/>
              </a:spcBef>
              <a:spcAft>
                <a:spcPts val="600"/>
              </a:spcAft>
              <a:buClr>
                <a:srgbClr val="F2A900"/>
              </a:buClr>
              <a:buFont typeface="Arial" panose="020B0604020202020204" pitchFamily="34" charset="0"/>
              <a:buChar char="•"/>
            </a:pPr>
            <a:endParaRPr lang="en-GB" sz="1600" dirty="0" err="1"/>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1+#ppt_w/2"/>
                                          </p:val>
                                        </p:tav>
                                        <p:tav tm="100000">
                                          <p:val>
                                            <p:strVal val="#ppt_x"/>
                                          </p:val>
                                        </p:tav>
                                      </p:tavLst>
                                    </p:anim>
                                    <p:anim calcmode="lin" valueType="num">
                                      <p:cBhvr additive="base">
                                        <p:cTn id="35" dur="500" fill="hold"/>
                                        <p:tgtEl>
                                          <p:spTgt spid="7"/>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1+#ppt_w/2"/>
                                          </p:val>
                                        </p:tav>
                                        <p:tav tm="100000">
                                          <p:val>
                                            <p:strVal val="#ppt_x"/>
                                          </p:val>
                                        </p:tav>
                                      </p:tavLst>
                                    </p:anim>
                                    <p:anim calcmode="lin" valueType="num">
                                      <p:cBhvr additive="base">
                                        <p:cTn id="39"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7" grpId="0"/>
      <p:bldP spid="7" grpId="0" animBg="1"/>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D99EF5-A352-4478-A331-E18A5FBA0DB4}"/>
              </a:ext>
            </a:extLst>
          </p:cNvPr>
          <p:cNvSpPr>
            <a:spLocks noGrp="1"/>
          </p:cNvSpPr>
          <p:nvPr>
            <p:ph type="title"/>
          </p:nvPr>
        </p:nvSpPr>
        <p:spPr/>
        <p:txBody>
          <a:bodyPr/>
          <a:lstStyle/>
          <a:p>
            <a:r>
              <a:rPr lang="en-US"/>
              <a:t>Proserv specialises solely in controls, with over 60 years’ experience</a:t>
            </a:r>
            <a:endParaRPr lang="en-GB"/>
          </a:p>
        </p:txBody>
      </p:sp>
      <p:sp>
        <p:nvSpPr>
          <p:cNvPr id="10" name="Text Placeholder 9">
            <a:extLst>
              <a:ext uri="{FF2B5EF4-FFF2-40B4-BE49-F238E27FC236}">
                <a16:creationId xmlns:a16="http://schemas.microsoft.com/office/drawing/2014/main" id="{3DD1EF4F-6816-4D6B-BF1F-9DBE63B978D4}"/>
              </a:ext>
            </a:extLst>
          </p:cNvPr>
          <p:cNvSpPr>
            <a:spLocks noGrp="1"/>
          </p:cNvSpPr>
          <p:nvPr>
            <p:ph type="body" sz="quarter" idx="10"/>
          </p:nvPr>
        </p:nvSpPr>
        <p:spPr/>
        <p:txBody>
          <a:bodyPr/>
          <a:lstStyle/>
          <a:p>
            <a:r>
              <a:rPr lang="en-GB"/>
              <a:t>We are controls specialists</a:t>
            </a:r>
          </a:p>
        </p:txBody>
      </p:sp>
      <p:pic>
        <p:nvPicPr>
          <p:cNvPr id="6" name="Content Placeholder 5">
            <a:extLst>
              <a:ext uri="{FF2B5EF4-FFF2-40B4-BE49-F238E27FC236}">
                <a16:creationId xmlns:a16="http://schemas.microsoft.com/office/drawing/2014/main" id="{9FAF2D04-11E1-4B8D-80A0-F49C7277E8E6}"/>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259841" y="1708989"/>
            <a:ext cx="9746298" cy="4393066"/>
          </a:xfrm>
        </p:spPr>
      </p:pic>
      <p:pic>
        <p:nvPicPr>
          <p:cNvPr id="5" name="Content Placeholder 5">
            <a:extLst>
              <a:ext uri="{FF2B5EF4-FFF2-40B4-BE49-F238E27FC236}">
                <a16:creationId xmlns:a16="http://schemas.microsoft.com/office/drawing/2014/main" id="{9E42FB39-A66E-172E-E788-23E7A3EC9E9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55157" y="4864118"/>
            <a:ext cx="684701" cy="636483"/>
          </a:xfrm>
          <a:prstGeom prst="rect">
            <a:avLst/>
          </a:prstGeom>
        </p:spPr>
      </p:pic>
      <p:sp>
        <p:nvSpPr>
          <p:cNvPr id="8" name="TextBox 7">
            <a:extLst>
              <a:ext uri="{FF2B5EF4-FFF2-40B4-BE49-F238E27FC236}">
                <a16:creationId xmlns:a16="http://schemas.microsoft.com/office/drawing/2014/main" id="{F9284723-8988-2069-A575-FDD0C0C5D46F}"/>
              </a:ext>
            </a:extLst>
          </p:cNvPr>
          <p:cNvSpPr txBox="1"/>
          <p:nvPr/>
        </p:nvSpPr>
        <p:spPr>
          <a:xfrm>
            <a:off x="5314457" y="5643057"/>
            <a:ext cx="5617701" cy="338554"/>
          </a:xfrm>
          <a:prstGeom prst="rect">
            <a:avLst/>
          </a:prstGeom>
          <a:solidFill>
            <a:schemeClr val="tx2"/>
          </a:solidFill>
        </p:spPr>
        <p:txBody>
          <a:bodyPr wrap="square" rtlCol="0">
            <a:spAutoFit/>
          </a:bodyPr>
          <a:lstStyle/>
          <a:p>
            <a:pPr>
              <a:spcBef>
                <a:spcPts val="600"/>
              </a:spcBef>
              <a:spcAft>
                <a:spcPts val="600"/>
              </a:spcAft>
              <a:buClr>
                <a:srgbClr val="F2A900"/>
              </a:buClr>
            </a:pPr>
            <a:r>
              <a:rPr lang="en-GB" sz="1600" dirty="0">
                <a:solidFill>
                  <a:schemeClr val="bg2"/>
                </a:solidFill>
              </a:rPr>
              <a:t>controls </a:t>
            </a:r>
            <a:r>
              <a:rPr lang="en-GB" sz="1600" dirty="0">
                <a:solidFill>
                  <a:schemeClr val="accent1"/>
                </a:solidFill>
              </a:rPr>
              <a:t>experts</a:t>
            </a:r>
          </a:p>
        </p:txBody>
      </p:sp>
      <p:sp>
        <p:nvSpPr>
          <p:cNvPr id="9" name="TextBox 8">
            <a:extLst>
              <a:ext uri="{FF2B5EF4-FFF2-40B4-BE49-F238E27FC236}">
                <a16:creationId xmlns:a16="http://schemas.microsoft.com/office/drawing/2014/main" id="{64F030A8-2E15-2158-CE4A-03A288DD90F7}"/>
              </a:ext>
            </a:extLst>
          </p:cNvPr>
          <p:cNvSpPr txBox="1"/>
          <p:nvPr/>
        </p:nvSpPr>
        <p:spPr>
          <a:xfrm>
            <a:off x="3057524" y="5643057"/>
            <a:ext cx="1623031" cy="338554"/>
          </a:xfrm>
          <a:prstGeom prst="rect">
            <a:avLst/>
          </a:prstGeom>
          <a:solidFill>
            <a:schemeClr val="tx2"/>
          </a:solidFill>
        </p:spPr>
        <p:txBody>
          <a:bodyPr wrap="square" rtlCol="0">
            <a:spAutoFit/>
          </a:bodyPr>
          <a:lstStyle/>
          <a:p>
            <a:pPr algn="r">
              <a:spcBef>
                <a:spcPts val="600"/>
              </a:spcBef>
              <a:spcAft>
                <a:spcPts val="600"/>
              </a:spcAft>
              <a:buClr>
                <a:srgbClr val="F2A900"/>
              </a:buClr>
            </a:pPr>
            <a:r>
              <a:rPr lang="en-GB" sz="1600" dirty="0">
                <a:solidFill>
                  <a:schemeClr val="bg2"/>
                </a:solidFill>
              </a:rPr>
              <a:t>We are</a:t>
            </a:r>
          </a:p>
        </p:txBody>
      </p:sp>
      <p:sp>
        <p:nvSpPr>
          <p:cNvPr id="2" name="Oval 1">
            <a:extLst>
              <a:ext uri="{FF2B5EF4-FFF2-40B4-BE49-F238E27FC236}">
                <a16:creationId xmlns:a16="http://schemas.microsoft.com/office/drawing/2014/main" id="{B75133CC-CA11-CBE7-F502-D644AD818228}"/>
              </a:ext>
            </a:extLst>
          </p:cNvPr>
          <p:cNvSpPr/>
          <p:nvPr/>
        </p:nvSpPr>
        <p:spPr>
          <a:xfrm>
            <a:off x="4655156" y="5469984"/>
            <a:ext cx="684701" cy="684701"/>
          </a:xfrm>
          <a:prstGeom prst="ellipse">
            <a:avLst/>
          </a:prstGeom>
          <a:no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B27EFE47-705D-197A-9588-968056E44A7B}"/>
                  </a:ext>
                </a:extLst>
              </p14:cNvPr>
              <p14:cNvContentPartPr/>
              <p14:nvPr/>
            </p14:nvContentPartPr>
            <p14:xfrm>
              <a:off x="2003461" y="5136020"/>
              <a:ext cx="581400" cy="360"/>
            </p14:xfrm>
          </p:contentPart>
        </mc:Choice>
        <mc:Fallback xmlns="">
          <p:pic>
            <p:nvPicPr>
              <p:cNvPr id="7" name="Ink 6">
                <a:extLst>
                  <a:ext uri="{FF2B5EF4-FFF2-40B4-BE49-F238E27FC236}">
                    <a16:creationId xmlns:a16="http://schemas.microsoft.com/office/drawing/2014/main" id="{B27EFE47-705D-197A-9588-968056E44A7B}"/>
                  </a:ext>
                </a:extLst>
              </p:cNvPr>
              <p:cNvPicPr/>
              <p:nvPr/>
            </p:nvPicPr>
            <p:blipFill>
              <a:blip r:embed="rId6"/>
              <a:stretch>
                <a:fillRect/>
              </a:stretch>
            </p:blipFill>
            <p:spPr>
              <a:xfrm>
                <a:off x="1949461" y="5028020"/>
                <a:ext cx="689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2A612956-4D1B-E22D-558B-8ABD05D90846}"/>
                  </a:ext>
                </a:extLst>
              </p14:cNvPr>
              <p14:cNvContentPartPr/>
              <p14:nvPr/>
            </p14:nvContentPartPr>
            <p14:xfrm>
              <a:off x="2256541" y="5136020"/>
              <a:ext cx="340560" cy="10080"/>
            </p14:xfrm>
          </p:contentPart>
        </mc:Choice>
        <mc:Fallback xmlns="">
          <p:pic>
            <p:nvPicPr>
              <p:cNvPr id="11" name="Ink 10">
                <a:extLst>
                  <a:ext uri="{FF2B5EF4-FFF2-40B4-BE49-F238E27FC236}">
                    <a16:creationId xmlns:a16="http://schemas.microsoft.com/office/drawing/2014/main" id="{2A612956-4D1B-E22D-558B-8ABD05D90846}"/>
                  </a:ext>
                </a:extLst>
              </p:cNvPr>
              <p:cNvPicPr/>
              <p:nvPr/>
            </p:nvPicPr>
            <p:blipFill>
              <a:blip r:embed="rId8"/>
              <a:stretch>
                <a:fillRect/>
              </a:stretch>
            </p:blipFill>
            <p:spPr>
              <a:xfrm>
                <a:off x="2202901" y="5028020"/>
                <a:ext cx="44820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A1AA47E2-758C-4D41-2D22-3FFBA1EBB572}"/>
                  </a:ext>
                </a:extLst>
              </p14:cNvPr>
              <p14:cNvContentPartPr/>
              <p14:nvPr/>
            </p14:nvContentPartPr>
            <p14:xfrm>
              <a:off x="2285701" y="5145740"/>
              <a:ext cx="360" cy="360"/>
            </p14:xfrm>
          </p:contentPart>
        </mc:Choice>
        <mc:Fallback xmlns="">
          <p:pic>
            <p:nvPicPr>
              <p:cNvPr id="12" name="Ink 11">
                <a:extLst>
                  <a:ext uri="{FF2B5EF4-FFF2-40B4-BE49-F238E27FC236}">
                    <a16:creationId xmlns:a16="http://schemas.microsoft.com/office/drawing/2014/main" id="{A1AA47E2-758C-4D41-2D22-3FFBA1EBB572}"/>
                  </a:ext>
                </a:extLst>
              </p:cNvPr>
              <p:cNvPicPr/>
              <p:nvPr/>
            </p:nvPicPr>
            <p:blipFill>
              <a:blip r:embed="rId10"/>
              <a:stretch>
                <a:fillRect/>
              </a:stretch>
            </p:blipFill>
            <p:spPr>
              <a:xfrm>
                <a:off x="2231701" y="503774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45DD89E7-8E11-FCB1-038C-974318EC0F87}"/>
                  </a:ext>
                </a:extLst>
              </p14:cNvPr>
              <p14:cNvContentPartPr/>
              <p14:nvPr/>
            </p14:nvContentPartPr>
            <p14:xfrm>
              <a:off x="2285701" y="5145740"/>
              <a:ext cx="360" cy="360"/>
            </p14:xfrm>
          </p:contentPart>
        </mc:Choice>
        <mc:Fallback xmlns="">
          <p:pic>
            <p:nvPicPr>
              <p:cNvPr id="13" name="Ink 12">
                <a:extLst>
                  <a:ext uri="{FF2B5EF4-FFF2-40B4-BE49-F238E27FC236}">
                    <a16:creationId xmlns:a16="http://schemas.microsoft.com/office/drawing/2014/main" id="{45DD89E7-8E11-FCB1-038C-974318EC0F87}"/>
                  </a:ext>
                </a:extLst>
              </p:cNvPr>
              <p:cNvPicPr/>
              <p:nvPr/>
            </p:nvPicPr>
            <p:blipFill>
              <a:blip r:embed="rId10"/>
              <a:stretch>
                <a:fillRect/>
              </a:stretch>
            </p:blipFill>
            <p:spPr>
              <a:xfrm>
                <a:off x="2231701" y="503774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C5E78AD0-0CAB-431F-5F2B-4CF6910713BB}"/>
                  </a:ext>
                </a:extLst>
              </p14:cNvPr>
              <p14:cNvContentPartPr/>
              <p14:nvPr/>
            </p14:nvContentPartPr>
            <p14:xfrm>
              <a:off x="2606821" y="5136020"/>
              <a:ext cx="4320" cy="360"/>
            </p14:xfrm>
          </p:contentPart>
        </mc:Choice>
        <mc:Fallback xmlns="">
          <p:pic>
            <p:nvPicPr>
              <p:cNvPr id="14" name="Ink 13">
                <a:extLst>
                  <a:ext uri="{FF2B5EF4-FFF2-40B4-BE49-F238E27FC236}">
                    <a16:creationId xmlns:a16="http://schemas.microsoft.com/office/drawing/2014/main" id="{C5E78AD0-0CAB-431F-5F2B-4CF6910713BB}"/>
                  </a:ext>
                </a:extLst>
              </p:cNvPr>
              <p:cNvPicPr/>
              <p:nvPr/>
            </p:nvPicPr>
            <p:blipFill>
              <a:blip r:embed="rId13"/>
              <a:stretch>
                <a:fillRect/>
              </a:stretch>
            </p:blipFill>
            <p:spPr>
              <a:xfrm>
                <a:off x="2553181" y="5028020"/>
                <a:ext cx="1119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F18C253F-3DCC-FB8E-9F01-6C3FEDB8A8E4}"/>
                  </a:ext>
                </a:extLst>
              </p14:cNvPr>
              <p14:cNvContentPartPr/>
              <p14:nvPr/>
            </p14:nvContentPartPr>
            <p14:xfrm>
              <a:off x="1963141" y="5048180"/>
              <a:ext cx="215640" cy="167400"/>
            </p14:xfrm>
          </p:contentPart>
        </mc:Choice>
        <mc:Fallback xmlns="">
          <p:pic>
            <p:nvPicPr>
              <p:cNvPr id="15" name="Ink 14">
                <a:extLst>
                  <a:ext uri="{FF2B5EF4-FFF2-40B4-BE49-F238E27FC236}">
                    <a16:creationId xmlns:a16="http://schemas.microsoft.com/office/drawing/2014/main" id="{F18C253F-3DCC-FB8E-9F01-6C3FEDB8A8E4}"/>
                  </a:ext>
                </a:extLst>
              </p:cNvPr>
              <p:cNvPicPr/>
              <p:nvPr/>
            </p:nvPicPr>
            <p:blipFill>
              <a:blip r:embed="rId15"/>
              <a:stretch>
                <a:fillRect/>
              </a:stretch>
            </p:blipFill>
            <p:spPr>
              <a:xfrm>
                <a:off x="1900501" y="4985180"/>
                <a:ext cx="341280" cy="2930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a:extLst>
                  <a:ext uri="{FF2B5EF4-FFF2-40B4-BE49-F238E27FC236}">
                    <a16:creationId xmlns:a16="http://schemas.microsoft.com/office/drawing/2014/main" id="{3CE5FC6F-A830-56F3-44B6-ACF40CF43229}"/>
                  </a:ext>
                </a:extLst>
              </p14:cNvPr>
              <p14:cNvContentPartPr/>
              <p14:nvPr/>
            </p14:nvContentPartPr>
            <p14:xfrm>
              <a:off x="1996261" y="5037380"/>
              <a:ext cx="682200" cy="294840"/>
            </p14:xfrm>
          </p:contentPart>
        </mc:Choice>
        <mc:Fallback xmlns="">
          <p:pic>
            <p:nvPicPr>
              <p:cNvPr id="16" name="Ink 15">
                <a:extLst>
                  <a:ext uri="{FF2B5EF4-FFF2-40B4-BE49-F238E27FC236}">
                    <a16:creationId xmlns:a16="http://schemas.microsoft.com/office/drawing/2014/main" id="{3CE5FC6F-A830-56F3-44B6-ACF40CF43229}"/>
                  </a:ext>
                </a:extLst>
              </p:cNvPr>
              <p:cNvPicPr/>
              <p:nvPr/>
            </p:nvPicPr>
            <p:blipFill>
              <a:blip r:embed="rId17"/>
              <a:stretch>
                <a:fillRect/>
              </a:stretch>
            </p:blipFill>
            <p:spPr>
              <a:xfrm>
                <a:off x="1933261" y="4974740"/>
                <a:ext cx="807840" cy="420480"/>
              </a:xfrm>
              <a:prstGeom prst="rect">
                <a:avLst/>
              </a:prstGeom>
            </p:spPr>
          </p:pic>
        </mc:Fallback>
      </mc:AlternateContent>
      <p:pic>
        <p:nvPicPr>
          <p:cNvPr id="4" name="Picture 3" descr="A black background with blue text&#10;&#10;Description automatically generated">
            <a:extLst>
              <a:ext uri="{FF2B5EF4-FFF2-40B4-BE49-F238E27FC236}">
                <a16:creationId xmlns:a16="http://schemas.microsoft.com/office/drawing/2014/main" id="{CBEC3358-BD1C-CC04-8C4F-FAC676A3FD03}"/>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670505" y="5005356"/>
            <a:ext cx="1333712" cy="354005"/>
          </a:xfrm>
          <a:prstGeom prst="rect">
            <a:avLst/>
          </a:prstGeom>
        </p:spPr>
      </p:pic>
    </p:spTree>
    <p:extLst>
      <p:ext uri="{BB962C8B-B14F-4D97-AF65-F5344CB8AC3E}">
        <p14:creationId xmlns:p14="http://schemas.microsoft.com/office/powerpoint/2010/main" val="79921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a:t>We are an award winning company</a:t>
            </a:r>
          </a:p>
        </p:txBody>
      </p:sp>
      <p:sp>
        <p:nvSpPr>
          <p:cNvPr id="4" name="Text Placeholder 3"/>
          <p:cNvSpPr>
            <a:spLocks noGrp="1"/>
          </p:cNvSpPr>
          <p:nvPr>
            <p:ph type="body" sz="quarter" idx="10"/>
          </p:nvPr>
        </p:nvSpPr>
        <p:spPr/>
        <p:txBody>
          <a:bodyPr/>
          <a:lstStyle/>
          <a:p>
            <a:r>
              <a:rPr lang="en-GB" dirty="0"/>
              <a:t>Why Proserv?</a:t>
            </a:r>
          </a:p>
        </p:txBody>
      </p:sp>
      <p:cxnSp>
        <p:nvCxnSpPr>
          <p:cNvPr id="14" name="Straight Connector 13"/>
          <p:cNvCxnSpPr>
            <a:cxnSpLocks/>
            <a:stCxn id="15" idx="0"/>
          </p:cNvCxnSpPr>
          <p:nvPr/>
        </p:nvCxnSpPr>
        <p:spPr>
          <a:xfrm flipV="1">
            <a:off x="4943199" y="1376227"/>
            <a:ext cx="0" cy="4631510"/>
          </a:xfrm>
          <a:prstGeom prst="line">
            <a:avLst/>
          </a:prstGeom>
          <a:noFill/>
          <a:ln w="3175" cap="flat" cmpd="sng" algn="ctr">
            <a:solidFill>
              <a:srgbClr val="F2A900"/>
            </a:solidFill>
            <a:prstDash val="lgDash"/>
            <a:tailEnd type="oval"/>
          </a:ln>
          <a:effectLst/>
        </p:spPr>
      </p:cxnSp>
      <p:sp>
        <p:nvSpPr>
          <p:cNvPr id="15" name="Rectangle 14"/>
          <p:cNvSpPr/>
          <p:nvPr/>
        </p:nvSpPr>
        <p:spPr>
          <a:xfrm>
            <a:off x="4347517" y="6007737"/>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2013</a:t>
            </a:r>
          </a:p>
        </p:txBody>
      </p:sp>
      <p:pic>
        <p:nvPicPr>
          <p:cNvPr id="24" name="Picture 2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56010" y="3215624"/>
            <a:ext cx="1425242" cy="639905"/>
          </a:xfrm>
          <a:prstGeom prst="rect">
            <a:avLst/>
          </a:prstGeom>
        </p:spPr>
      </p:pic>
      <p:pic>
        <p:nvPicPr>
          <p:cNvPr id="25" name="Picture 3" descr="C:\Users\Caroline.Merson\AppData\Local\Microsoft\Windows\Temporary Internet Files\Content.Outlook\AGLJYPOC\oaa_awards_2015winner (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73244" y="4205796"/>
            <a:ext cx="709245" cy="65234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OilGas"/>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733046" y="4201817"/>
            <a:ext cx="593150" cy="66029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Spirit of Enterprise Award 2014"/>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9699324" y="4069053"/>
            <a:ext cx="828675" cy="92582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0" descr="Image result for ernst and young awards"/>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331833" y="5341167"/>
            <a:ext cx="1501892" cy="461574"/>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p:nvSpPr>
        <p:spPr>
          <a:xfrm>
            <a:off x="4347517" y="5464441"/>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2014</a:t>
            </a:r>
          </a:p>
        </p:txBody>
      </p:sp>
      <p:sp>
        <p:nvSpPr>
          <p:cNvPr id="32" name="Rectangle 31"/>
          <p:cNvSpPr/>
          <p:nvPr/>
        </p:nvSpPr>
        <p:spPr>
          <a:xfrm>
            <a:off x="4319081" y="4850879"/>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2015</a:t>
            </a:r>
          </a:p>
        </p:txBody>
      </p:sp>
      <p:sp>
        <p:nvSpPr>
          <p:cNvPr id="34" name="Rectangle 33"/>
          <p:cNvSpPr/>
          <p:nvPr/>
        </p:nvSpPr>
        <p:spPr>
          <a:xfrm>
            <a:off x="4319081" y="4299300"/>
            <a:ext cx="1191368"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2017</a:t>
            </a:r>
          </a:p>
        </p:txBody>
      </p:sp>
      <p:sp>
        <p:nvSpPr>
          <p:cNvPr id="36" name="Rectangle 35">
            <a:extLst>
              <a:ext uri="{FF2B5EF4-FFF2-40B4-BE49-F238E27FC236}">
                <a16:creationId xmlns:a16="http://schemas.microsoft.com/office/drawing/2014/main" id="{AFC89B73-FFB6-419F-8BFB-567C4892E492}"/>
              </a:ext>
            </a:extLst>
          </p:cNvPr>
          <p:cNvSpPr/>
          <p:nvPr/>
        </p:nvSpPr>
        <p:spPr>
          <a:xfrm>
            <a:off x="4319085" y="3702927"/>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2018</a:t>
            </a:r>
          </a:p>
        </p:txBody>
      </p:sp>
      <p:pic>
        <p:nvPicPr>
          <p:cNvPr id="7" name="Picture Placeholder 6" descr="Website&#10;&#10;Description automatically generated">
            <a:extLst>
              <a:ext uri="{FF2B5EF4-FFF2-40B4-BE49-F238E27FC236}">
                <a16:creationId xmlns:a16="http://schemas.microsoft.com/office/drawing/2014/main" id="{8189E6C4-ECA9-4EFE-B1CE-9FC9D5EDE185}"/>
              </a:ext>
            </a:extLst>
          </p:cNvPr>
          <p:cNvPicPr>
            <a:picLocks noGrp="1" noChangeAspect="1"/>
          </p:cNvPicPr>
          <p:nvPr>
            <p:ph type="pic" sz="quarter" idx="13"/>
          </p:nvPr>
        </p:nvPicPr>
        <p:blipFill rotWithShape="1">
          <a:blip r:embed="rId8" cstate="email">
            <a:extLst>
              <a:ext uri="{28A0092B-C50C-407E-A947-70E740481C1C}">
                <a14:useLocalDpi xmlns:a14="http://schemas.microsoft.com/office/drawing/2010/main"/>
              </a:ext>
            </a:extLst>
          </a:blip>
          <a:srcRect/>
          <a:stretch/>
        </p:blipFill>
        <p:spPr>
          <a:xfrm>
            <a:off x="575732" y="1412875"/>
            <a:ext cx="2927352" cy="4724589"/>
          </a:xfrm>
        </p:spPr>
      </p:pic>
      <p:sp>
        <p:nvSpPr>
          <p:cNvPr id="38" name="Rectangle 37">
            <a:extLst>
              <a:ext uri="{FF2B5EF4-FFF2-40B4-BE49-F238E27FC236}">
                <a16:creationId xmlns:a16="http://schemas.microsoft.com/office/drawing/2014/main" id="{A8F37DA5-7E10-4192-BE03-53C362FB30C2}"/>
              </a:ext>
            </a:extLst>
          </p:cNvPr>
          <p:cNvSpPr/>
          <p:nvPr/>
        </p:nvSpPr>
        <p:spPr>
          <a:xfrm>
            <a:off x="4347517" y="2514380"/>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2021</a:t>
            </a:r>
          </a:p>
        </p:txBody>
      </p:sp>
      <p:sp>
        <p:nvSpPr>
          <p:cNvPr id="39" name="TextBox 38">
            <a:extLst>
              <a:ext uri="{FF2B5EF4-FFF2-40B4-BE49-F238E27FC236}">
                <a16:creationId xmlns:a16="http://schemas.microsoft.com/office/drawing/2014/main" id="{5E7B8E30-096D-4E5D-BD4E-D4293DDA242F}"/>
              </a:ext>
            </a:extLst>
          </p:cNvPr>
          <p:cNvSpPr txBox="1"/>
          <p:nvPr/>
        </p:nvSpPr>
        <p:spPr>
          <a:xfrm>
            <a:off x="5706716" y="1315703"/>
            <a:ext cx="2780686" cy="5401479"/>
          </a:xfrm>
          <a:prstGeom prst="rect">
            <a:avLst/>
          </a:prstGeom>
          <a:noFill/>
        </p:spPr>
        <p:txBody>
          <a:bodyPr wrap="square" rtlCol="0">
            <a:spAutoFit/>
          </a:bodyPr>
          <a:lstStyle/>
          <a:p>
            <a:pPr fontAlgn="auto">
              <a:spcBef>
                <a:spcPts val="0"/>
              </a:spcBef>
              <a:spcAft>
                <a:spcPts val="600"/>
              </a:spcAft>
            </a:pPr>
            <a:r>
              <a:rPr lang="en-US" sz="900" b="1" dirty="0">
                <a:solidFill>
                  <a:srgbClr val="5B6770"/>
                </a:solidFill>
                <a:latin typeface="Arial"/>
                <a:cs typeface="+mn-cs"/>
              </a:rPr>
              <a:t>Services &amp; Solutions</a:t>
            </a:r>
            <a:br>
              <a:rPr lang="en-US" sz="900" b="1" dirty="0">
                <a:solidFill>
                  <a:srgbClr val="5B6770"/>
                </a:solidFill>
                <a:latin typeface="Arial"/>
                <a:cs typeface="+mn-cs"/>
              </a:rPr>
            </a:br>
            <a:r>
              <a:rPr lang="en-US" sz="900" dirty="0">
                <a:solidFill>
                  <a:schemeClr val="accent1"/>
                </a:solidFill>
                <a:latin typeface="Arial"/>
                <a:cs typeface="+mn-cs"/>
              </a:rPr>
              <a:t>EIC Awards 2024</a:t>
            </a:r>
            <a:endParaRPr lang="en-US" sz="900" b="1" dirty="0">
              <a:solidFill>
                <a:srgbClr val="5B6770"/>
              </a:solidFill>
              <a:latin typeface="Arial"/>
              <a:cs typeface="+mn-cs"/>
            </a:endParaRPr>
          </a:p>
          <a:p>
            <a:pPr fontAlgn="auto">
              <a:spcBef>
                <a:spcPts val="0"/>
              </a:spcBef>
              <a:spcAft>
                <a:spcPts val="600"/>
              </a:spcAft>
            </a:pPr>
            <a:r>
              <a:rPr lang="en-US" sz="900" b="1" dirty="0">
                <a:solidFill>
                  <a:srgbClr val="5B6770"/>
                </a:solidFill>
                <a:latin typeface="Arial"/>
                <a:cs typeface="+mn-cs"/>
              </a:rPr>
              <a:t>Supply Chain Innovation Of The Year</a:t>
            </a:r>
            <a:br>
              <a:rPr lang="en-US" sz="900" b="1" dirty="0">
                <a:solidFill>
                  <a:srgbClr val="5B6770"/>
                </a:solidFill>
                <a:latin typeface="Arial"/>
                <a:cs typeface="+mn-cs"/>
              </a:rPr>
            </a:br>
            <a:r>
              <a:rPr lang="en-US" sz="900" dirty="0">
                <a:solidFill>
                  <a:schemeClr val="accent1"/>
                </a:solidFill>
                <a:latin typeface="Arial"/>
                <a:cs typeface="+mn-cs"/>
              </a:rPr>
              <a:t>RenewableUK Awards 2024</a:t>
            </a:r>
            <a:endParaRPr lang="en-US" sz="900" b="1" dirty="0">
              <a:solidFill>
                <a:srgbClr val="5B6770"/>
              </a:solidFill>
              <a:latin typeface="Arial"/>
              <a:cs typeface="+mn-cs"/>
            </a:endParaRPr>
          </a:p>
          <a:p>
            <a:pPr fontAlgn="auto">
              <a:spcBef>
                <a:spcPts val="0"/>
              </a:spcBef>
              <a:spcAft>
                <a:spcPts val="600"/>
              </a:spcAft>
            </a:pPr>
            <a:r>
              <a:rPr lang="en-US" sz="900" b="1" dirty="0">
                <a:solidFill>
                  <a:srgbClr val="5B6770"/>
                </a:solidFill>
                <a:latin typeface="Arial"/>
                <a:cs typeface="+mn-cs"/>
              </a:rPr>
              <a:t>Early Career Professional Of The Year</a:t>
            </a:r>
            <a:br>
              <a:rPr lang="en-US" sz="900" b="1" dirty="0">
                <a:solidFill>
                  <a:srgbClr val="5B6770"/>
                </a:solidFill>
                <a:latin typeface="Arial"/>
                <a:cs typeface="+mn-cs"/>
              </a:rPr>
            </a:br>
            <a:r>
              <a:rPr lang="en-US" sz="900" dirty="0">
                <a:solidFill>
                  <a:schemeClr val="accent1"/>
                </a:solidFill>
                <a:latin typeface="Arial"/>
                <a:cs typeface="+mn-cs"/>
              </a:rPr>
              <a:t>OEUK Awards 2022</a:t>
            </a:r>
          </a:p>
          <a:p>
            <a:pPr fontAlgn="auto">
              <a:spcBef>
                <a:spcPts val="0"/>
              </a:spcBef>
              <a:spcAft>
                <a:spcPts val="600"/>
              </a:spcAft>
            </a:pPr>
            <a:r>
              <a:rPr lang="en-US" sz="900" b="1" dirty="0">
                <a:solidFill>
                  <a:schemeClr val="tx2"/>
                </a:solidFill>
                <a:latin typeface="Arial"/>
                <a:cs typeface="+mn-cs"/>
              </a:rPr>
              <a:t>MEA Service Award</a:t>
            </a:r>
            <a:br>
              <a:rPr lang="en-US" sz="900" b="1" dirty="0">
                <a:solidFill>
                  <a:schemeClr val="tx2"/>
                </a:solidFill>
                <a:latin typeface="Arial"/>
                <a:cs typeface="+mn-cs"/>
              </a:rPr>
            </a:br>
            <a:r>
              <a:rPr lang="en-US" sz="900" dirty="0">
                <a:solidFill>
                  <a:schemeClr val="accent1"/>
                </a:solidFill>
                <a:latin typeface="Arial"/>
                <a:cs typeface="+mn-cs"/>
              </a:rPr>
              <a:t>EIC Awards 2022</a:t>
            </a:r>
            <a:endParaRPr lang="en-GB" sz="900" dirty="0">
              <a:solidFill>
                <a:schemeClr val="accent1"/>
              </a:solidFill>
              <a:latin typeface="Arial"/>
              <a:cs typeface="+mn-cs"/>
            </a:endParaRPr>
          </a:p>
          <a:p>
            <a:pPr fontAlgn="auto">
              <a:spcBef>
                <a:spcPts val="0"/>
              </a:spcBef>
              <a:spcAft>
                <a:spcPts val="600"/>
              </a:spcAft>
            </a:pPr>
            <a:r>
              <a:rPr lang="en-GB" sz="900" b="1" dirty="0">
                <a:solidFill>
                  <a:srgbClr val="5B6770"/>
                </a:solidFill>
                <a:latin typeface="Arial"/>
                <a:cs typeface="+mn-cs"/>
              </a:rPr>
              <a:t>Service and Solutions Award</a:t>
            </a:r>
            <a:br>
              <a:rPr lang="en-GB" sz="900" b="1" dirty="0">
                <a:solidFill>
                  <a:srgbClr val="5B6770"/>
                </a:solidFill>
                <a:latin typeface="Arial"/>
                <a:cs typeface="+mn-cs"/>
              </a:rPr>
            </a:br>
            <a:r>
              <a:rPr lang="en-GB" sz="900" dirty="0">
                <a:solidFill>
                  <a:srgbClr val="F2A900"/>
                </a:solidFill>
                <a:latin typeface="Arial"/>
                <a:cs typeface="+mn-cs"/>
              </a:rPr>
              <a:t>EIC Awards 2021</a:t>
            </a:r>
          </a:p>
          <a:p>
            <a:pPr fontAlgn="auto">
              <a:spcBef>
                <a:spcPts val="0"/>
              </a:spcBef>
              <a:spcAft>
                <a:spcPts val="600"/>
              </a:spcAft>
            </a:pPr>
            <a:r>
              <a:rPr lang="en-GB" sz="900" b="1" dirty="0">
                <a:solidFill>
                  <a:srgbClr val="5B6770"/>
                </a:solidFill>
                <a:latin typeface="Arial"/>
                <a:cs typeface="+mn-cs"/>
              </a:rPr>
              <a:t>Export Award </a:t>
            </a:r>
            <a:br>
              <a:rPr lang="en-GB" sz="900" b="1" dirty="0">
                <a:solidFill>
                  <a:srgbClr val="5B6770"/>
                </a:solidFill>
                <a:latin typeface="Arial"/>
                <a:cs typeface="+mn-cs"/>
              </a:rPr>
            </a:br>
            <a:r>
              <a:rPr lang="en-GB" sz="900" dirty="0">
                <a:solidFill>
                  <a:srgbClr val="F2A900"/>
                </a:solidFill>
                <a:latin typeface="Arial"/>
                <a:cs typeface="+mn-cs"/>
              </a:rPr>
              <a:t>EIC National Awards 2019</a:t>
            </a:r>
          </a:p>
          <a:p>
            <a:pPr fontAlgn="auto">
              <a:spcBef>
                <a:spcPts val="0"/>
              </a:spcBef>
              <a:spcAft>
                <a:spcPts val="600"/>
              </a:spcAft>
            </a:pPr>
            <a:r>
              <a:rPr lang="en-GB" sz="900" b="1" dirty="0">
                <a:solidFill>
                  <a:srgbClr val="5B6770"/>
                </a:solidFill>
                <a:latin typeface="Arial"/>
                <a:cs typeface="+mn-cs"/>
              </a:rPr>
              <a:t>Workforce Engagement Award </a:t>
            </a:r>
            <a:br>
              <a:rPr lang="en-GB" sz="900" b="1" dirty="0">
                <a:solidFill>
                  <a:srgbClr val="5B6770"/>
                </a:solidFill>
                <a:latin typeface="Arial"/>
                <a:cs typeface="+mn-cs"/>
              </a:rPr>
            </a:br>
            <a:r>
              <a:rPr lang="en-GB" sz="900" dirty="0">
                <a:solidFill>
                  <a:srgbClr val="F2A900"/>
                </a:solidFill>
                <a:latin typeface="Arial"/>
                <a:cs typeface="+mn-cs"/>
              </a:rPr>
              <a:t>Oil &amp; Gas UK Awards 2018</a:t>
            </a:r>
          </a:p>
          <a:p>
            <a:pPr fontAlgn="auto">
              <a:spcBef>
                <a:spcPts val="0"/>
              </a:spcBef>
              <a:spcAft>
                <a:spcPts val="600"/>
              </a:spcAft>
            </a:pPr>
            <a:r>
              <a:rPr lang="en-GB" sz="900" b="1" dirty="0">
                <a:solidFill>
                  <a:srgbClr val="5B6770"/>
                </a:solidFill>
                <a:latin typeface="Arial"/>
                <a:cs typeface="+mn-cs"/>
              </a:rPr>
              <a:t>Innovator &amp; Technology Award </a:t>
            </a:r>
          </a:p>
          <a:p>
            <a:pPr fontAlgn="auto">
              <a:spcBef>
                <a:spcPts val="0"/>
              </a:spcBef>
              <a:spcAft>
                <a:spcPts val="600"/>
              </a:spcAft>
            </a:pPr>
            <a:r>
              <a:rPr lang="en-GB" sz="900" dirty="0">
                <a:solidFill>
                  <a:srgbClr val="F2A900"/>
                </a:solidFill>
                <a:latin typeface="Arial"/>
                <a:cs typeface="+mn-cs"/>
              </a:rPr>
              <a:t>Subsea UK Awards 2017</a:t>
            </a:r>
          </a:p>
          <a:p>
            <a:pPr fontAlgn="auto">
              <a:spcBef>
                <a:spcPts val="0"/>
              </a:spcBef>
              <a:spcAft>
                <a:spcPts val="600"/>
              </a:spcAft>
            </a:pPr>
            <a:r>
              <a:rPr lang="en-GB" sz="900" b="1" dirty="0">
                <a:solidFill>
                  <a:srgbClr val="5B6770"/>
                </a:solidFill>
                <a:latin typeface="Arial"/>
                <a:cs typeface="+mn-cs"/>
              </a:rPr>
              <a:t>Subsea Company of the Year </a:t>
            </a:r>
            <a:br>
              <a:rPr lang="en-GB" sz="900" b="1" dirty="0">
                <a:solidFill>
                  <a:srgbClr val="5B6770"/>
                </a:solidFill>
                <a:latin typeface="Arial"/>
                <a:cs typeface="+mn-cs"/>
              </a:rPr>
            </a:br>
            <a:r>
              <a:rPr lang="en-GB" sz="900" dirty="0">
                <a:solidFill>
                  <a:srgbClr val="F2A900"/>
                </a:solidFill>
                <a:latin typeface="Arial"/>
                <a:cs typeface="+mn-cs"/>
              </a:rPr>
              <a:t>Subsea UK Awards 2015</a:t>
            </a:r>
          </a:p>
          <a:p>
            <a:pPr fontAlgn="auto">
              <a:spcBef>
                <a:spcPts val="0"/>
              </a:spcBef>
              <a:spcAft>
                <a:spcPts val="600"/>
              </a:spcAft>
            </a:pPr>
            <a:r>
              <a:rPr lang="en-GB" sz="900" b="1" dirty="0">
                <a:solidFill>
                  <a:srgbClr val="5B6770"/>
                </a:solidFill>
                <a:latin typeface="Arial"/>
                <a:cs typeface="+mn-cs"/>
              </a:rPr>
              <a:t>Great Large Company of the Year </a:t>
            </a:r>
            <a:br>
              <a:rPr lang="en-GB" sz="900" b="1" dirty="0">
                <a:solidFill>
                  <a:srgbClr val="5B6770"/>
                </a:solidFill>
                <a:latin typeface="Arial"/>
                <a:cs typeface="+mn-cs"/>
              </a:rPr>
            </a:br>
            <a:r>
              <a:rPr lang="en-GB" sz="900" dirty="0">
                <a:solidFill>
                  <a:srgbClr val="F2A900"/>
                </a:solidFill>
                <a:latin typeface="Arial"/>
                <a:cs typeface="+mn-cs"/>
              </a:rPr>
              <a:t>Offshore Achievement Awards 2015</a:t>
            </a:r>
            <a:endParaRPr lang="en-GB" sz="900" b="1" dirty="0">
              <a:solidFill>
                <a:srgbClr val="5B6770"/>
              </a:solidFill>
              <a:latin typeface="Arial"/>
              <a:cs typeface="+mn-cs"/>
            </a:endParaRPr>
          </a:p>
          <a:p>
            <a:pPr fontAlgn="auto">
              <a:spcBef>
                <a:spcPts val="0"/>
              </a:spcBef>
              <a:spcAft>
                <a:spcPts val="600"/>
              </a:spcAft>
            </a:pPr>
            <a:r>
              <a:rPr lang="en-GB" sz="900" b="1" dirty="0">
                <a:solidFill>
                  <a:srgbClr val="5B6770"/>
                </a:solidFill>
                <a:latin typeface="Arial"/>
                <a:cs typeface="+mn-cs"/>
              </a:rPr>
              <a:t>Apprentice of the Year </a:t>
            </a:r>
            <a:br>
              <a:rPr lang="en-GB" sz="900" b="1" dirty="0">
                <a:solidFill>
                  <a:srgbClr val="5B6770"/>
                </a:solidFill>
                <a:latin typeface="Arial"/>
                <a:cs typeface="+mn-cs"/>
              </a:rPr>
            </a:br>
            <a:r>
              <a:rPr lang="en-GB" sz="900" dirty="0">
                <a:solidFill>
                  <a:srgbClr val="F2A900"/>
                </a:solidFill>
                <a:latin typeface="Arial"/>
                <a:cs typeface="+mn-cs"/>
              </a:rPr>
              <a:t>Oil &amp; Gas UK Awards 2014</a:t>
            </a:r>
          </a:p>
          <a:p>
            <a:pPr fontAlgn="auto">
              <a:spcBef>
                <a:spcPts val="0"/>
              </a:spcBef>
              <a:spcAft>
                <a:spcPts val="600"/>
              </a:spcAft>
            </a:pPr>
            <a:r>
              <a:rPr lang="en-GB" sz="900" b="1" dirty="0">
                <a:solidFill>
                  <a:srgbClr val="5B6770"/>
                </a:solidFill>
                <a:latin typeface="Arial"/>
                <a:cs typeface="+mn-cs"/>
              </a:rPr>
              <a:t>Business of the Year </a:t>
            </a:r>
            <a:br>
              <a:rPr lang="en-GB" sz="900" b="1" dirty="0">
                <a:solidFill>
                  <a:srgbClr val="5B6770"/>
                </a:solidFill>
                <a:latin typeface="Arial"/>
                <a:cs typeface="+mn-cs"/>
              </a:rPr>
            </a:br>
            <a:r>
              <a:rPr lang="en-GB" sz="900" dirty="0">
                <a:solidFill>
                  <a:srgbClr val="F2A900"/>
                </a:solidFill>
                <a:latin typeface="Arial"/>
                <a:cs typeface="+mn-cs"/>
              </a:rPr>
              <a:t>Spirit of Enterprise Awards 2014</a:t>
            </a:r>
          </a:p>
          <a:p>
            <a:pPr fontAlgn="auto">
              <a:spcBef>
                <a:spcPts val="0"/>
              </a:spcBef>
              <a:spcAft>
                <a:spcPts val="600"/>
              </a:spcAft>
            </a:pPr>
            <a:r>
              <a:rPr lang="en-GB" sz="900" b="1" dirty="0">
                <a:solidFill>
                  <a:srgbClr val="5B6770"/>
                </a:solidFill>
                <a:latin typeface="Arial"/>
                <a:cs typeface="+mn-cs"/>
              </a:rPr>
              <a:t>Great Engineering &amp; Manufacturing Company </a:t>
            </a:r>
            <a:br>
              <a:rPr lang="en-GB" sz="900" b="1" dirty="0">
                <a:solidFill>
                  <a:srgbClr val="5B6770"/>
                </a:solidFill>
                <a:latin typeface="Arial"/>
                <a:cs typeface="+mn-cs"/>
              </a:rPr>
            </a:br>
            <a:r>
              <a:rPr lang="en-GB" sz="900" dirty="0">
                <a:solidFill>
                  <a:srgbClr val="F2A900"/>
                </a:solidFill>
                <a:latin typeface="Arial"/>
                <a:cs typeface="+mn-cs"/>
              </a:rPr>
              <a:t>Spirit of Enterprise Awards 2014</a:t>
            </a:r>
            <a:endParaRPr lang="en-GB" sz="900" b="1" dirty="0">
              <a:solidFill>
                <a:srgbClr val="5B6770"/>
              </a:solidFill>
              <a:latin typeface="Arial"/>
              <a:cs typeface="+mn-cs"/>
            </a:endParaRPr>
          </a:p>
          <a:p>
            <a:pPr fontAlgn="auto">
              <a:spcBef>
                <a:spcPts val="0"/>
              </a:spcBef>
              <a:spcAft>
                <a:spcPts val="600"/>
              </a:spcAft>
            </a:pPr>
            <a:r>
              <a:rPr lang="en-GB" sz="900" b="1" dirty="0">
                <a:solidFill>
                  <a:srgbClr val="5B6770"/>
                </a:solidFill>
                <a:latin typeface="Arial"/>
                <a:cs typeface="+mn-cs"/>
              </a:rPr>
              <a:t>Technology of the Year</a:t>
            </a:r>
            <a:br>
              <a:rPr lang="en-GB" sz="900" b="1" dirty="0">
                <a:solidFill>
                  <a:srgbClr val="5B6770"/>
                </a:solidFill>
                <a:latin typeface="Arial"/>
                <a:cs typeface="+mn-cs"/>
              </a:rPr>
            </a:br>
            <a:r>
              <a:rPr lang="en-GB" sz="900" dirty="0">
                <a:solidFill>
                  <a:srgbClr val="F2A900"/>
                </a:solidFill>
                <a:latin typeface="Arial"/>
                <a:cs typeface="+mn-cs"/>
              </a:rPr>
              <a:t>Middle East Oil &amp; Gas Awards 2013</a:t>
            </a:r>
          </a:p>
          <a:p>
            <a:pPr fontAlgn="auto">
              <a:spcBef>
                <a:spcPts val="0"/>
              </a:spcBef>
              <a:spcAft>
                <a:spcPts val="600"/>
              </a:spcAft>
            </a:pPr>
            <a:r>
              <a:rPr lang="en-GB" sz="900" b="1" dirty="0">
                <a:solidFill>
                  <a:srgbClr val="5B6770"/>
                </a:solidFill>
                <a:latin typeface="Arial"/>
                <a:cs typeface="+mn-cs"/>
              </a:rPr>
              <a:t>Entrepreneur of the Year </a:t>
            </a:r>
            <a:br>
              <a:rPr lang="en-GB" sz="900" b="1" dirty="0">
                <a:solidFill>
                  <a:srgbClr val="5B6770"/>
                </a:solidFill>
                <a:latin typeface="Arial"/>
                <a:cs typeface="+mn-cs"/>
              </a:rPr>
            </a:br>
            <a:r>
              <a:rPr lang="en-GB" sz="900" dirty="0">
                <a:solidFill>
                  <a:srgbClr val="F2A900"/>
                </a:solidFill>
                <a:latin typeface="Arial"/>
                <a:cs typeface="+mn-cs"/>
              </a:rPr>
              <a:t>Ernst &amp; Young Awards 2013</a:t>
            </a:r>
          </a:p>
        </p:txBody>
      </p:sp>
      <p:pic>
        <p:nvPicPr>
          <p:cNvPr id="5" name="Picture 4" descr="A picture containing text, sign&#10;&#10;Description automatically generated">
            <a:extLst>
              <a:ext uri="{FF2B5EF4-FFF2-40B4-BE49-F238E27FC236}">
                <a16:creationId xmlns:a16="http://schemas.microsoft.com/office/drawing/2014/main" id="{8DC58D16-6764-47FD-A2C9-270A219590F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807554" y="2329693"/>
            <a:ext cx="1266557" cy="661776"/>
          </a:xfrm>
          <a:prstGeom prst="rect">
            <a:avLst/>
          </a:prstGeom>
        </p:spPr>
      </p:pic>
      <p:sp>
        <p:nvSpPr>
          <p:cNvPr id="2" name="Rectangle 1">
            <a:extLst>
              <a:ext uri="{FF2B5EF4-FFF2-40B4-BE49-F238E27FC236}">
                <a16:creationId xmlns:a16="http://schemas.microsoft.com/office/drawing/2014/main" id="{8E39811F-2E13-5D58-8D3A-333290889B0F}"/>
              </a:ext>
            </a:extLst>
          </p:cNvPr>
          <p:cNvSpPr/>
          <p:nvPr/>
        </p:nvSpPr>
        <p:spPr>
          <a:xfrm>
            <a:off x="4347517" y="1937796"/>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2022</a:t>
            </a:r>
          </a:p>
        </p:txBody>
      </p:sp>
      <p:sp>
        <p:nvSpPr>
          <p:cNvPr id="8" name="Rectangle 7">
            <a:extLst>
              <a:ext uri="{FF2B5EF4-FFF2-40B4-BE49-F238E27FC236}">
                <a16:creationId xmlns:a16="http://schemas.microsoft.com/office/drawing/2014/main" id="{07C240F7-3AD7-15B1-8F20-AEDE3D2C2A5D}"/>
              </a:ext>
            </a:extLst>
          </p:cNvPr>
          <p:cNvSpPr/>
          <p:nvPr/>
        </p:nvSpPr>
        <p:spPr>
          <a:xfrm>
            <a:off x="4347513" y="3107299"/>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2019</a:t>
            </a:r>
          </a:p>
        </p:txBody>
      </p:sp>
      <p:pic>
        <p:nvPicPr>
          <p:cNvPr id="40" name="Picture 39" descr="Text, calendar&#10;&#10;Description automatically generated">
            <a:extLst>
              <a:ext uri="{FF2B5EF4-FFF2-40B4-BE49-F238E27FC236}">
                <a16:creationId xmlns:a16="http://schemas.microsoft.com/office/drawing/2014/main" id="{B8B739F5-9643-E14F-72EC-9B54539F883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356010" y="1414284"/>
            <a:ext cx="1335024" cy="667512"/>
          </a:xfrm>
          <a:prstGeom prst="rect">
            <a:avLst/>
          </a:prstGeom>
        </p:spPr>
      </p:pic>
      <p:sp>
        <p:nvSpPr>
          <p:cNvPr id="6" name="Rectangle 5">
            <a:extLst>
              <a:ext uri="{FF2B5EF4-FFF2-40B4-BE49-F238E27FC236}">
                <a16:creationId xmlns:a16="http://schemas.microsoft.com/office/drawing/2014/main" id="{0C1E2636-74DF-806C-2B32-AB3875EE6E7D}"/>
              </a:ext>
            </a:extLst>
          </p:cNvPr>
          <p:cNvSpPr/>
          <p:nvPr/>
        </p:nvSpPr>
        <p:spPr>
          <a:xfrm>
            <a:off x="4319081" y="1343254"/>
            <a:ext cx="1191364" cy="288000"/>
          </a:xfrm>
          <a:prstGeom prst="rect">
            <a:avLst/>
          </a:prstGeom>
          <a:solidFill>
            <a:srgbClr val="F2A900"/>
          </a:solidFill>
          <a:ln w="10000" cap="flat" cmpd="sng" algn="ctr">
            <a:noFill/>
            <a:prstDash val="solid"/>
          </a:ln>
          <a:effectLst/>
          <a:scene3d>
            <a:camera prst="orthographicFront">
              <a:rot lat="0" lon="0" rev="0"/>
            </a:camera>
            <a:lightRig rig="threePt" dir="tl">
              <a:rot lat="0" lon="0" rev="0"/>
            </a:lightRig>
          </a:scene3d>
          <a:sp3d prstMaterial="metal">
            <a:bevelT w="10000" h="100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a:ea typeface="+mn-ea"/>
                <a:cs typeface="+mn-cs"/>
              </a:rPr>
              <a:t>2024</a:t>
            </a:r>
          </a:p>
        </p:txBody>
      </p:sp>
      <p:pic>
        <p:nvPicPr>
          <p:cNvPr id="11" name="Picture 10">
            <a:extLst>
              <a:ext uri="{FF2B5EF4-FFF2-40B4-BE49-F238E27FC236}">
                <a16:creationId xmlns:a16="http://schemas.microsoft.com/office/drawing/2014/main" id="{8B3AF13B-E5AF-2E38-64B7-E4DA5889BEE5}"/>
              </a:ext>
            </a:extLst>
          </p:cNvPr>
          <p:cNvPicPr>
            <a:picLocks noChangeAspect="1"/>
          </p:cNvPicPr>
          <p:nvPr/>
        </p:nvPicPr>
        <p:blipFill>
          <a:blip r:embed="rId11"/>
          <a:stretch>
            <a:fillRect/>
          </a:stretch>
        </p:blipFill>
        <p:spPr>
          <a:xfrm>
            <a:off x="10358131" y="2374968"/>
            <a:ext cx="1094503" cy="638460"/>
          </a:xfrm>
          <a:prstGeom prst="rect">
            <a:avLst/>
          </a:prstGeom>
        </p:spPr>
      </p:pic>
    </p:spTree>
    <p:extLst>
      <p:ext uri="{BB962C8B-B14F-4D97-AF65-F5344CB8AC3E}">
        <p14:creationId xmlns:p14="http://schemas.microsoft.com/office/powerpoint/2010/main" val="1942753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33F1336-415E-4F13-B870-F6EE99D6BB31}"/>
              </a:ext>
            </a:extLst>
          </p:cNvPr>
          <p:cNvSpPr>
            <a:spLocks noGrp="1"/>
          </p:cNvSpPr>
          <p:nvPr>
            <p:ph type="title"/>
          </p:nvPr>
        </p:nvSpPr>
        <p:spPr/>
        <p:txBody>
          <a:bodyPr/>
          <a:lstStyle/>
          <a:p>
            <a:r>
              <a:rPr lang="en-GB"/>
              <a:t>How to use the Master Slide Deck</a:t>
            </a:r>
            <a:endParaRPr lang="en-GB" dirty="0"/>
          </a:p>
        </p:txBody>
      </p:sp>
      <p:sp>
        <p:nvSpPr>
          <p:cNvPr id="9" name="Text Placeholder 8">
            <a:extLst>
              <a:ext uri="{FF2B5EF4-FFF2-40B4-BE49-F238E27FC236}">
                <a16:creationId xmlns:a16="http://schemas.microsoft.com/office/drawing/2014/main" id="{C410AA6D-E7A6-48B9-8A68-3A0DD984138E}"/>
              </a:ext>
            </a:extLst>
          </p:cNvPr>
          <p:cNvSpPr>
            <a:spLocks noGrp="1"/>
          </p:cNvSpPr>
          <p:nvPr>
            <p:ph type="body" sz="quarter" idx="10"/>
          </p:nvPr>
        </p:nvSpPr>
        <p:spPr/>
        <p:txBody>
          <a:bodyPr/>
          <a:lstStyle/>
          <a:p>
            <a:r>
              <a:rPr lang="en-GB"/>
              <a:t>Welcome to the Proserv Master Slide Deck</a:t>
            </a:r>
            <a:endParaRPr lang="en-GB" dirty="0"/>
          </a:p>
        </p:txBody>
      </p:sp>
      <p:sp>
        <p:nvSpPr>
          <p:cNvPr id="6" name="Content Placeholder 5">
            <a:extLst>
              <a:ext uri="{FF2B5EF4-FFF2-40B4-BE49-F238E27FC236}">
                <a16:creationId xmlns:a16="http://schemas.microsoft.com/office/drawing/2014/main" id="{B5A7073C-B615-4376-A889-372C048ED0E3}"/>
              </a:ext>
            </a:extLst>
          </p:cNvPr>
          <p:cNvSpPr>
            <a:spLocks noGrp="1"/>
          </p:cNvSpPr>
          <p:nvPr>
            <p:ph idx="1"/>
          </p:nvPr>
        </p:nvSpPr>
        <p:spPr/>
        <p:txBody>
          <a:bodyPr/>
          <a:lstStyle/>
          <a:p>
            <a:r>
              <a:rPr lang="en-GB" dirty="0"/>
              <a:t>This deck is a collection of approved slides for you to use in your presentations. It is not a presentation in itself – the idea is that you can flip through this deck and select the slides that are most appropriate for what you are looking to achieve. You do not need to use all of them – indeed, that is not advised, as it would result in repeated information and far too many slides.</a:t>
            </a:r>
          </a:p>
          <a:p>
            <a:endParaRPr lang="en-GB" dirty="0"/>
          </a:p>
          <a:p>
            <a:r>
              <a:rPr lang="en-GB" b="1" dirty="0"/>
              <a:t>How to use the slide deck</a:t>
            </a:r>
          </a:p>
          <a:p>
            <a:pPr marL="285750" indent="-285750">
              <a:buFont typeface="Arial" panose="020B0604020202020204" pitchFamily="34" charset="0"/>
              <a:buChar char="•"/>
            </a:pPr>
            <a:r>
              <a:rPr lang="en-GB" dirty="0"/>
              <a:t>Select which slides are relevant to the presentation you are giving</a:t>
            </a:r>
          </a:p>
          <a:p>
            <a:pPr marL="285750" indent="-285750">
              <a:buFont typeface="Arial" panose="020B0604020202020204" pitchFamily="34" charset="0"/>
              <a:buChar char="•"/>
            </a:pPr>
            <a:r>
              <a:rPr lang="en-GB" dirty="0"/>
              <a:t>Copy and paste those slides into your own presentation, ensuring you are using the official Proserv template to avoid any formatting errors and to remain on brand</a:t>
            </a:r>
          </a:p>
          <a:p>
            <a:pPr marL="285750" indent="-285750">
              <a:buFont typeface="Arial" panose="020B0604020202020204" pitchFamily="34" charset="0"/>
              <a:buChar char="•"/>
            </a:pPr>
            <a:r>
              <a:rPr lang="en-GB" dirty="0">
                <a:solidFill>
                  <a:srgbClr val="FF0000"/>
                </a:solidFill>
              </a:rPr>
              <a:t>***Do not adjust these slides with your own information in your presentations***</a:t>
            </a:r>
          </a:p>
          <a:p>
            <a:pPr marL="285750" indent="-285750">
              <a:buFont typeface="Arial" panose="020B0604020202020204" pitchFamily="34" charset="0"/>
              <a:buChar char="•"/>
            </a:pPr>
            <a:r>
              <a:rPr lang="en-GB" dirty="0"/>
              <a:t>Add any relevant slides to your own presentation to complete.</a:t>
            </a:r>
          </a:p>
          <a:p>
            <a:endParaRPr lang="en-GB" dirty="0"/>
          </a:p>
          <a:p>
            <a:pPr marL="285750" indent="-285750">
              <a:buFont typeface="Arial" panose="020B0604020202020204" pitchFamily="34" charset="0"/>
              <a:buChar char="•"/>
            </a:pPr>
            <a:endParaRPr lang="en-GB" dirty="0"/>
          </a:p>
        </p:txBody>
      </p:sp>
      <p:sp>
        <p:nvSpPr>
          <p:cNvPr id="2" name="TextBox 1">
            <a:extLst>
              <a:ext uri="{FF2B5EF4-FFF2-40B4-BE49-F238E27FC236}">
                <a16:creationId xmlns:a16="http://schemas.microsoft.com/office/drawing/2014/main" id="{9FDECFCF-EC4D-C788-03D8-AB27CD05ECFB}"/>
              </a:ext>
            </a:extLst>
          </p:cNvPr>
          <p:cNvSpPr txBox="1"/>
          <p:nvPr/>
        </p:nvSpPr>
        <p:spPr>
          <a:xfrm>
            <a:off x="575732" y="5821561"/>
            <a:ext cx="9813408" cy="307777"/>
          </a:xfrm>
          <a:prstGeom prst="rect">
            <a:avLst/>
          </a:prstGeom>
          <a:solidFill>
            <a:srgbClr val="5B6770"/>
          </a:solidFill>
        </p:spPr>
        <p:txBody>
          <a:bodyPr wrap="square" rtlCol="0">
            <a:spAutoFit/>
          </a:bodyPr>
          <a:lstStyle/>
          <a:p>
            <a:pPr>
              <a:spcBef>
                <a:spcPts val="600"/>
              </a:spcBef>
              <a:spcAft>
                <a:spcPts val="600"/>
              </a:spcAft>
              <a:buClr>
                <a:srgbClr val="F2A900"/>
              </a:buClr>
            </a:pPr>
            <a:r>
              <a:rPr lang="en-GB" sz="1400" dirty="0">
                <a:solidFill>
                  <a:schemeClr val="bg2"/>
                </a:solidFill>
              </a:rPr>
              <a:t>Have a recommendation for an edit or a new slide? Please contact the marketing team or email aliz.kovacs@proserv.com</a:t>
            </a:r>
            <a:endParaRPr lang="en-GB" sz="1600" dirty="0">
              <a:solidFill>
                <a:schemeClr val="bg2"/>
              </a:solidFill>
            </a:endParaRPr>
          </a:p>
        </p:txBody>
      </p:sp>
      <p:pic>
        <p:nvPicPr>
          <p:cNvPr id="1032" name="Picture 8" descr="7 Things I Wish I'd Known Before I Made My First PowerPoint Presentation">
            <a:extLst>
              <a:ext uri="{FF2B5EF4-FFF2-40B4-BE49-F238E27FC236}">
                <a16:creationId xmlns:a16="http://schemas.microsoft.com/office/drawing/2014/main" id="{6EC5A59E-1AEB-BA30-5402-E3AA20E1A2C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89850" y="2201169"/>
            <a:ext cx="4248150" cy="283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72093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6E8746-9A50-40CE-8A33-004FE82F0A04}"/>
              </a:ext>
            </a:extLst>
          </p:cNvPr>
          <p:cNvSpPr>
            <a:spLocks noGrp="1"/>
          </p:cNvSpPr>
          <p:nvPr>
            <p:ph type="title"/>
          </p:nvPr>
        </p:nvSpPr>
        <p:spPr>
          <a:xfrm>
            <a:off x="576262" y="561976"/>
            <a:ext cx="9408986" cy="1081768"/>
          </a:xfrm>
        </p:spPr>
        <p:txBody>
          <a:bodyPr/>
          <a:lstStyle/>
          <a:p>
            <a:r>
              <a:rPr lang="en-GB"/>
              <a:t>Slides on our environmental, social and governance commitments</a:t>
            </a:r>
            <a:endParaRPr lang="en-GB" dirty="0"/>
          </a:p>
        </p:txBody>
      </p:sp>
      <p:sp>
        <p:nvSpPr>
          <p:cNvPr id="2" name="TextBox 1">
            <a:extLst>
              <a:ext uri="{FF2B5EF4-FFF2-40B4-BE49-F238E27FC236}">
                <a16:creationId xmlns:a16="http://schemas.microsoft.com/office/drawing/2014/main" id="{6B57B0CE-D844-40CF-9E39-6D124EEA2BB8}"/>
              </a:ext>
            </a:extLst>
          </p:cNvPr>
          <p:cNvSpPr txBox="1"/>
          <p:nvPr/>
        </p:nvSpPr>
        <p:spPr>
          <a:xfrm>
            <a:off x="576262" y="2024744"/>
            <a:ext cx="7822654" cy="2739211"/>
          </a:xfrm>
          <a:prstGeom prst="rect">
            <a:avLst/>
          </a:prstGeom>
          <a:noFill/>
        </p:spPr>
        <p:txBody>
          <a:bodyPr wrap="none" rtlCol="0">
            <a:spAutoFit/>
          </a:bodyPr>
          <a:lstStyle/>
          <a:p>
            <a:pPr marL="285750" indent="-285750">
              <a:spcBef>
                <a:spcPts val="600"/>
              </a:spcBef>
              <a:spcAft>
                <a:spcPts val="600"/>
              </a:spcAft>
              <a:buClr>
                <a:srgbClr val="F2A900"/>
              </a:buClr>
              <a:buFont typeface="Arial" panose="020B0604020202020204" pitchFamily="34" charset="0"/>
              <a:buChar char="•"/>
            </a:pPr>
            <a:r>
              <a:rPr lang="en-GB" sz="1600" dirty="0"/>
              <a:t>General Environmental, Social, Governance (ESG) slide</a:t>
            </a:r>
          </a:p>
          <a:p>
            <a:pPr marL="285750" indent="-285750">
              <a:spcBef>
                <a:spcPts val="600"/>
              </a:spcBef>
              <a:spcAft>
                <a:spcPts val="600"/>
              </a:spcAft>
              <a:buClr>
                <a:srgbClr val="F2A900"/>
              </a:buClr>
              <a:buFont typeface="Arial" panose="020B0604020202020204" pitchFamily="34" charset="0"/>
              <a:buChar char="•"/>
            </a:pPr>
            <a:r>
              <a:rPr lang="en-GB" sz="1600" dirty="0"/>
              <a:t>Environmental commitment slide –net zero by 2040</a:t>
            </a:r>
          </a:p>
          <a:p>
            <a:pPr marL="285750" indent="-285750">
              <a:spcBef>
                <a:spcPts val="600"/>
              </a:spcBef>
              <a:spcAft>
                <a:spcPts val="600"/>
              </a:spcAft>
              <a:buClr>
                <a:srgbClr val="F2A900"/>
              </a:buClr>
              <a:buFont typeface="Arial" panose="020B0604020202020204" pitchFamily="34" charset="0"/>
              <a:buChar char="•"/>
            </a:pPr>
            <a:r>
              <a:rPr lang="en-GB" sz="1600" dirty="0"/>
              <a:t>Technology ethos slide with environmental messaging and real example via SCM</a:t>
            </a:r>
          </a:p>
          <a:p>
            <a:pPr marL="285750" indent="-285750">
              <a:spcBef>
                <a:spcPts val="600"/>
              </a:spcBef>
              <a:spcAft>
                <a:spcPts val="600"/>
              </a:spcAft>
              <a:buClr>
                <a:srgbClr val="F2A900"/>
              </a:buClr>
              <a:buFont typeface="Arial" panose="020B0604020202020204" pitchFamily="34" charset="0"/>
              <a:buChar char="•"/>
            </a:pPr>
            <a:r>
              <a:rPr lang="en-GB" sz="1600" dirty="0"/>
              <a:t>Social slide, incorporating awards and FRESH values</a:t>
            </a:r>
          </a:p>
          <a:p>
            <a:pPr marL="285750" indent="-285750">
              <a:spcBef>
                <a:spcPts val="600"/>
              </a:spcBef>
              <a:spcAft>
                <a:spcPts val="600"/>
              </a:spcAft>
              <a:buClr>
                <a:srgbClr val="F2A900"/>
              </a:buClr>
              <a:buFont typeface="Arial" panose="020B0604020202020204" pitchFamily="34" charset="0"/>
              <a:buChar char="•"/>
            </a:pPr>
            <a:r>
              <a:rPr lang="en-GB" sz="1600" dirty="0"/>
              <a:t>General HSE slide with net zero messaging</a:t>
            </a:r>
          </a:p>
          <a:p>
            <a:pPr marL="285750" indent="-285750">
              <a:spcBef>
                <a:spcPts val="600"/>
              </a:spcBef>
              <a:spcAft>
                <a:spcPts val="600"/>
              </a:spcAft>
              <a:buClr>
                <a:srgbClr val="F2A900"/>
              </a:buClr>
              <a:buFont typeface="Arial" panose="020B0604020202020204" pitchFamily="34" charset="0"/>
              <a:buChar char="•"/>
            </a:pPr>
            <a:r>
              <a:rPr lang="en-GB" sz="1600" dirty="0"/>
              <a:t>Global HSE Performance Report</a:t>
            </a:r>
          </a:p>
          <a:p>
            <a:pPr marL="285750" indent="-285750">
              <a:spcBef>
                <a:spcPts val="600"/>
              </a:spcBef>
              <a:spcAft>
                <a:spcPts val="600"/>
              </a:spcAft>
              <a:buClr>
                <a:srgbClr val="F2A900"/>
              </a:buClr>
              <a:buFont typeface="Arial" panose="020B0604020202020204" pitchFamily="34" charset="0"/>
              <a:buChar char="•"/>
            </a:pPr>
            <a:endParaRPr lang="en-GB" sz="1600" dirty="0"/>
          </a:p>
        </p:txBody>
      </p:sp>
    </p:spTree>
    <p:extLst>
      <p:ext uri="{BB962C8B-B14F-4D97-AF65-F5344CB8AC3E}">
        <p14:creationId xmlns:p14="http://schemas.microsoft.com/office/powerpoint/2010/main" val="88738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9245B3-6FCF-6FFA-8FA6-8612B6E847A3}"/>
              </a:ext>
            </a:extLst>
          </p:cNvPr>
          <p:cNvSpPr/>
          <p:nvPr/>
        </p:nvSpPr>
        <p:spPr>
          <a:xfrm>
            <a:off x="576263" y="1412875"/>
            <a:ext cx="11039475" cy="4724589"/>
          </a:xfrm>
          <a:prstGeom prst="rect">
            <a:avLst/>
          </a:prstGeom>
          <a:blipFill dpi="0" rotWithShape="1">
            <a:blip r:embed="rId3">
              <a:alphaModFix amt="9000"/>
            </a:blip>
            <a:srcRect/>
            <a:tile tx="0" ty="0" sx="100000" sy="100000" flip="none" algn="ctr"/>
          </a:blip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70576379-09F6-9E0A-3CD7-BBDAE90FC70A}"/>
              </a:ext>
            </a:extLst>
          </p:cNvPr>
          <p:cNvSpPr>
            <a:spLocks noGrp="1"/>
          </p:cNvSpPr>
          <p:nvPr>
            <p:ph type="title"/>
          </p:nvPr>
        </p:nvSpPr>
        <p:spPr/>
        <p:txBody>
          <a:bodyPr/>
          <a:lstStyle/>
          <a:p>
            <a:r>
              <a:rPr lang="en-GB" dirty="0"/>
              <a:t>Proserv’s sustainability ambition: Our purpose, commitment and values</a:t>
            </a:r>
          </a:p>
        </p:txBody>
      </p:sp>
      <p:sp>
        <p:nvSpPr>
          <p:cNvPr id="3" name="Text Placeholder 2">
            <a:extLst>
              <a:ext uri="{FF2B5EF4-FFF2-40B4-BE49-F238E27FC236}">
                <a16:creationId xmlns:a16="http://schemas.microsoft.com/office/drawing/2014/main" id="{27D2B54B-9140-BB24-28D1-A1A46D65246A}"/>
              </a:ext>
            </a:extLst>
          </p:cNvPr>
          <p:cNvSpPr>
            <a:spLocks noGrp="1"/>
          </p:cNvSpPr>
          <p:nvPr>
            <p:ph type="body" sz="quarter" idx="10"/>
          </p:nvPr>
        </p:nvSpPr>
        <p:spPr/>
        <p:txBody>
          <a:bodyPr/>
          <a:lstStyle/>
          <a:p>
            <a:r>
              <a:rPr lang="en-GB" dirty="0"/>
              <a:t>Our ESG Commitment</a:t>
            </a:r>
          </a:p>
        </p:txBody>
      </p:sp>
      <p:sp>
        <p:nvSpPr>
          <p:cNvPr id="4" name="Content Placeholder 3">
            <a:extLst>
              <a:ext uri="{FF2B5EF4-FFF2-40B4-BE49-F238E27FC236}">
                <a16:creationId xmlns:a16="http://schemas.microsoft.com/office/drawing/2014/main" id="{B6ABA7AE-1F39-E6B0-C91A-D630EDDEE717}"/>
              </a:ext>
            </a:extLst>
          </p:cNvPr>
          <p:cNvSpPr>
            <a:spLocks noGrp="1"/>
          </p:cNvSpPr>
          <p:nvPr>
            <p:ph idx="1"/>
          </p:nvPr>
        </p:nvSpPr>
        <p:spPr>
          <a:xfrm>
            <a:off x="575204" y="1288775"/>
            <a:ext cx="11040533" cy="4716463"/>
          </a:xfrm>
        </p:spPr>
        <p:txBody>
          <a:bodyPr/>
          <a:lstStyle/>
          <a:p>
            <a:r>
              <a:rPr lang="en-US" sz="1400" b="1" dirty="0"/>
              <a:t>Purpose:</a:t>
            </a:r>
          </a:p>
          <a:p>
            <a:r>
              <a:rPr lang="en-US" sz="1400" dirty="0"/>
              <a:t>At Proserv, our purpose is to improve the reliability, integrity, efficiency and productivity of critical infrastructure with industry leading controls technology.  We will achieve this through our corporate strategy and by acting responsibly on the sustainability issues that are most important to our business and society.</a:t>
            </a:r>
          </a:p>
          <a:p>
            <a:endParaRPr lang="en-US" sz="1400" dirty="0">
              <a:latin typeface="Arial"/>
              <a:ea typeface="Calibri" panose="020F0502020204030204" pitchFamily="34" charset="0"/>
              <a:cs typeface="Arial"/>
            </a:endParaRPr>
          </a:p>
          <a:p>
            <a:r>
              <a:rPr lang="en-US" sz="1400" b="1" dirty="0">
                <a:latin typeface="Arial"/>
                <a:ea typeface="Calibri" panose="020F0502020204030204" pitchFamily="34" charset="0"/>
                <a:cs typeface="Arial"/>
              </a:rPr>
              <a:t>Commitment:</a:t>
            </a:r>
          </a:p>
          <a:p>
            <a:r>
              <a:rPr lang="en-US" sz="1400" dirty="0">
                <a:latin typeface="Arial"/>
                <a:ea typeface="Calibri" panose="020F0502020204030204" pitchFamily="34" charset="0"/>
                <a:cs typeface="Arial"/>
              </a:rPr>
              <a:t>O</a:t>
            </a:r>
            <a:r>
              <a:rPr lang="en-US" sz="1400" dirty="0">
                <a:effectLst/>
                <a:latin typeface="Arial"/>
                <a:ea typeface="Calibri" panose="020F0502020204030204" pitchFamily="34" charset="0"/>
                <a:cs typeface="Arial"/>
              </a:rPr>
              <a:t>ur commitment to sustainability guides us as we develop better technologies, better working environments and, ultimately help develop a cleaner, safer and more equitable world for future generations. We strive for best practice in all areas and to meet the Sustainable Development Goals specifically 7, 8, 9, 12 and 13 wherever possible.</a:t>
            </a:r>
          </a:p>
          <a:p>
            <a:endParaRPr lang="en-US" sz="1400" dirty="0">
              <a:latin typeface="Arial"/>
              <a:cs typeface="Arial"/>
            </a:endParaRPr>
          </a:p>
          <a:p>
            <a:endParaRPr lang="en-GB" sz="1400" dirty="0"/>
          </a:p>
        </p:txBody>
      </p:sp>
      <p:pic>
        <p:nvPicPr>
          <p:cNvPr id="8" name="Picture 7">
            <a:extLst>
              <a:ext uri="{FF2B5EF4-FFF2-40B4-BE49-F238E27FC236}">
                <a16:creationId xmlns:a16="http://schemas.microsoft.com/office/drawing/2014/main" id="{FAF7D792-00FE-9747-CE0E-87A2D961119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19404" y="4818938"/>
            <a:ext cx="1094630" cy="1105205"/>
          </a:xfrm>
          <a:prstGeom prst="rect">
            <a:avLst/>
          </a:prstGeom>
        </p:spPr>
      </p:pic>
      <p:pic>
        <p:nvPicPr>
          <p:cNvPr id="15" name="Picture 14">
            <a:extLst>
              <a:ext uri="{FF2B5EF4-FFF2-40B4-BE49-F238E27FC236}">
                <a16:creationId xmlns:a16="http://schemas.microsoft.com/office/drawing/2014/main" id="{E56039FE-6B1B-AD46-B9C3-08D30397C58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06438" y="4818938"/>
            <a:ext cx="1089032" cy="1105205"/>
          </a:xfrm>
          <a:prstGeom prst="rect">
            <a:avLst/>
          </a:prstGeom>
        </p:spPr>
      </p:pic>
      <p:pic>
        <p:nvPicPr>
          <p:cNvPr id="18" name="Picture 17">
            <a:extLst>
              <a:ext uri="{FF2B5EF4-FFF2-40B4-BE49-F238E27FC236}">
                <a16:creationId xmlns:a16="http://schemas.microsoft.com/office/drawing/2014/main" id="{2EF4D23D-E9B7-7C77-EF58-B34D074EE35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0122" y="4818938"/>
            <a:ext cx="1094630" cy="1105205"/>
          </a:xfrm>
          <a:prstGeom prst="rect">
            <a:avLst/>
          </a:prstGeom>
        </p:spPr>
      </p:pic>
      <p:pic>
        <p:nvPicPr>
          <p:cNvPr id="20" name="Picture 19">
            <a:extLst>
              <a:ext uri="{FF2B5EF4-FFF2-40B4-BE49-F238E27FC236}">
                <a16:creationId xmlns:a16="http://schemas.microsoft.com/office/drawing/2014/main" id="{1C636B52-D140-1B9F-CE75-919187C8243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78686" y="4818938"/>
            <a:ext cx="1110518" cy="1105205"/>
          </a:xfrm>
          <a:prstGeom prst="rect">
            <a:avLst/>
          </a:prstGeom>
        </p:spPr>
      </p:pic>
      <p:pic>
        <p:nvPicPr>
          <p:cNvPr id="23" name="Picture 22">
            <a:extLst>
              <a:ext uri="{FF2B5EF4-FFF2-40B4-BE49-F238E27FC236}">
                <a16:creationId xmlns:a16="http://schemas.microsoft.com/office/drawing/2014/main" id="{3384C1DA-9C0D-F539-89B0-7C6E1765CFF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53855" y="4818938"/>
            <a:ext cx="1105205" cy="1105205"/>
          </a:xfrm>
          <a:prstGeom prst="rect">
            <a:avLst/>
          </a:prstGeom>
        </p:spPr>
      </p:pic>
      <p:sp>
        <p:nvSpPr>
          <p:cNvPr id="24" name="Content Placeholder 3">
            <a:extLst>
              <a:ext uri="{FF2B5EF4-FFF2-40B4-BE49-F238E27FC236}">
                <a16:creationId xmlns:a16="http://schemas.microsoft.com/office/drawing/2014/main" id="{C13DB204-08EC-CA81-2571-98E570B10ED5}"/>
              </a:ext>
            </a:extLst>
          </p:cNvPr>
          <p:cNvSpPr txBox="1">
            <a:spLocks/>
          </p:cNvSpPr>
          <p:nvPr/>
        </p:nvSpPr>
        <p:spPr>
          <a:xfrm>
            <a:off x="575203" y="3882312"/>
            <a:ext cx="6224990"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kern="1200" baseline="0">
                <a:solidFill>
                  <a:schemeClr val="accent2"/>
                </a:solidFill>
                <a:latin typeface="Arial" pitchFamily="34" charset="0"/>
                <a:ea typeface="+mn-ea"/>
                <a:cs typeface="Arial" pitchFamily="34" charset="0"/>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kern="1200">
                <a:solidFill>
                  <a:schemeClr val="accent2"/>
                </a:solidFill>
                <a:latin typeface="+mn-lt"/>
                <a:ea typeface="+mn-ea"/>
                <a:cs typeface="Arial" pitchFamily="34" charset="0"/>
              </a:defRPr>
            </a:lvl2pPr>
            <a:lvl3pPr marL="914400" indent="0" algn="l" defTabSz="457200" rtl="0" eaLnBrk="1" fontAlgn="base" hangingPunct="1">
              <a:spcBef>
                <a:spcPct val="20000"/>
              </a:spcBef>
              <a:spcAft>
                <a:spcPct val="0"/>
              </a:spcAft>
              <a:buClr>
                <a:srgbClr val="F2A900"/>
              </a:buClr>
              <a:buFont typeface="Arial" panose="020B0604020202020204" pitchFamily="34" charset="0"/>
              <a:buNone/>
              <a:defRPr sz="1600" kern="1200">
                <a:solidFill>
                  <a:schemeClr val="tx1"/>
                </a:solidFill>
                <a:latin typeface="Arial" pitchFamily="34" charset="0"/>
                <a:ea typeface="+mn-ea"/>
                <a:cs typeface="Arial" pitchFamily="34" charset="0"/>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mn-lt"/>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chemeClr val="tx1"/>
                </a:solidFill>
                <a:latin typeface="Arial" pitchFamily="34" charset="0"/>
                <a:ea typeface="+mn-ea"/>
                <a:cs typeface="Arial" pitchFamily="34" charset="0"/>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kern="1200">
                <a:solidFill>
                  <a:schemeClr val="accent2"/>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mn-lt"/>
                <a:ea typeface="+mn-ea"/>
                <a:cs typeface="+mn-cs"/>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mn-lt"/>
                <a:ea typeface="+mn-ea"/>
                <a:cs typeface="+mn-cs"/>
              </a:defRPr>
            </a:lvl9pPr>
          </a:lstStyle>
          <a:p>
            <a:pPr marL="0" marR="0" lvl="0" indent="0" algn="l" defTabSz="457200" rtl="0" eaLnBrk="1" fontAlgn="base" latinLnBrk="0" hangingPunct="1">
              <a:lnSpc>
                <a:spcPct val="100000"/>
              </a:lnSpc>
              <a:spcBef>
                <a:spcPts val="600"/>
              </a:spcBef>
              <a:spcAft>
                <a:spcPts val="0"/>
              </a:spcAft>
              <a:buClr>
                <a:srgbClr val="F2A900"/>
              </a:buClr>
              <a:buSzTx/>
              <a:buFontTx/>
              <a:buNone/>
              <a:tabLst/>
              <a:defRPr/>
            </a:pPr>
            <a:r>
              <a:rPr kumimoji="0" lang="en-US" sz="1400" b="1" i="0" u="none" strike="noStrike" kern="1200" cap="none" spc="0" normalizeH="0" baseline="0" noProof="0" dirty="0">
                <a:ln>
                  <a:noFill/>
                </a:ln>
                <a:solidFill>
                  <a:srgbClr val="5B6770"/>
                </a:solidFill>
                <a:effectLst/>
                <a:uLnTx/>
                <a:uFillTx/>
                <a:latin typeface="Arial"/>
                <a:ea typeface="+mn-ea"/>
                <a:cs typeface="Arial"/>
              </a:rPr>
              <a:t>Values:</a:t>
            </a:r>
          </a:p>
          <a:p>
            <a:pPr marL="0" marR="0" lvl="0" indent="0" algn="l" defTabSz="457200" rtl="0" eaLnBrk="1" fontAlgn="base" latinLnBrk="0" hangingPunct="1">
              <a:lnSpc>
                <a:spcPct val="100000"/>
              </a:lnSpc>
              <a:spcBef>
                <a:spcPts val="600"/>
              </a:spcBef>
              <a:spcAft>
                <a:spcPts val="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a:ea typeface="+mn-ea"/>
                <a:cs typeface="Arial"/>
              </a:rPr>
              <a:t>The power of our values comes from their simplicity.  They bring to life the simple truths about what it means to work here:</a:t>
            </a:r>
          </a:p>
          <a:p>
            <a:pPr marL="457200" marR="0" lvl="1"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a:pPr>
            <a:r>
              <a:rPr kumimoji="0" lang="en-GB" sz="1400" b="1" i="0" u="none" strike="noStrike" kern="1200" cap="none" spc="0" normalizeH="0" baseline="0" noProof="0" dirty="0">
                <a:ln>
                  <a:noFill/>
                </a:ln>
                <a:solidFill>
                  <a:srgbClr val="F2A900"/>
                </a:solidFill>
                <a:effectLst/>
                <a:uLnTx/>
                <a:uFillTx/>
                <a:latin typeface="Arial"/>
                <a:ea typeface="+mn-ea"/>
                <a:cs typeface="Arial" pitchFamily="34" charset="0"/>
              </a:rPr>
              <a:t>F</a:t>
            </a:r>
            <a:r>
              <a:rPr kumimoji="0" lang="en-GB" sz="1400" b="0" i="0" u="none" strike="noStrike" kern="1200" cap="none" spc="0" normalizeH="0" baseline="0" noProof="0" dirty="0">
                <a:ln>
                  <a:noFill/>
                </a:ln>
                <a:solidFill>
                  <a:srgbClr val="5B6770"/>
                </a:solidFill>
                <a:effectLst/>
                <a:uLnTx/>
                <a:uFillTx/>
                <a:latin typeface="Arial"/>
                <a:ea typeface="+mn-ea"/>
                <a:cs typeface="Arial" pitchFamily="34" charset="0"/>
              </a:rPr>
              <a:t>orward as a Team</a:t>
            </a:r>
          </a:p>
          <a:p>
            <a:pPr marL="457200" marR="0" lvl="1"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a:pPr>
            <a:r>
              <a:rPr kumimoji="0" lang="en-GB" sz="1400" b="1" i="0" u="none" strike="noStrike" kern="1200" cap="none" spc="0" normalizeH="0" baseline="0" noProof="0" dirty="0">
                <a:ln>
                  <a:noFill/>
                </a:ln>
                <a:solidFill>
                  <a:srgbClr val="F2A900"/>
                </a:solidFill>
                <a:effectLst/>
                <a:uLnTx/>
                <a:uFillTx/>
                <a:latin typeface="Arial"/>
                <a:ea typeface="+mn-ea"/>
                <a:cs typeface="Arial" pitchFamily="34" charset="0"/>
              </a:rPr>
              <a:t>R</a:t>
            </a:r>
            <a:r>
              <a:rPr kumimoji="0" lang="en-GB" sz="1400" b="0" i="0" u="none" strike="noStrike" kern="1200" cap="none" spc="0" normalizeH="0" baseline="0" noProof="0" dirty="0">
                <a:ln>
                  <a:noFill/>
                </a:ln>
                <a:solidFill>
                  <a:srgbClr val="5B6770"/>
                </a:solidFill>
                <a:effectLst/>
                <a:uLnTx/>
                <a:uFillTx/>
                <a:latin typeface="Arial"/>
                <a:ea typeface="+mn-ea"/>
                <a:cs typeface="Arial" pitchFamily="34" charset="0"/>
              </a:rPr>
              <a:t>ight Thing, Right Way</a:t>
            </a:r>
          </a:p>
          <a:p>
            <a:pPr marL="457200" marR="0" lvl="1"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a:pPr>
            <a:r>
              <a:rPr kumimoji="0" lang="en-GB" sz="1400" b="1" i="0" u="none" strike="noStrike" kern="1200" cap="none" spc="0" normalizeH="0" baseline="0" noProof="0" dirty="0">
                <a:ln>
                  <a:noFill/>
                </a:ln>
                <a:solidFill>
                  <a:srgbClr val="F2A900"/>
                </a:solidFill>
                <a:effectLst/>
                <a:uLnTx/>
                <a:uFillTx/>
                <a:latin typeface="Arial"/>
                <a:ea typeface="+mn-ea"/>
                <a:cs typeface="Arial" pitchFamily="34" charset="0"/>
              </a:rPr>
              <a:t>E</a:t>
            </a:r>
            <a:r>
              <a:rPr kumimoji="0" lang="en-GB" sz="1400" b="0" i="0" u="none" strike="noStrike" kern="1200" cap="none" spc="0" normalizeH="0" baseline="0" noProof="0" dirty="0">
                <a:ln>
                  <a:noFill/>
                </a:ln>
                <a:solidFill>
                  <a:srgbClr val="5B6770"/>
                </a:solidFill>
                <a:effectLst/>
                <a:uLnTx/>
                <a:uFillTx/>
                <a:latin typeface="Arial"/>
                <a:ea typeface="+mn-ea"/>
                <a:cs typeface="Arial" pitchFamily="34" charset="0"/>
              </a:rPr>
              <a:t>ntrepreneurial Spirit</a:t>
            </a:r>
          </a:p>
          <a:p>
            <a:pPr marL="457200" marR="0" lvl="1"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a:pPr>
            <a:r>
              <a:rPr kumimoji="0" lang="en-GB" sz="1400" b="1" i="0" u="none" strike="noStrike" kern="1200" cap="none" spc="0" normalizeH="0" baseline="0" noProof="0" dirty="0">
                <a:ln>
                  <a:noFill/>
                </a:ln>
                <a:solidFill>
                  <a:srgbClr val="F2A900"/>
                </a:solidFill>
                <a:effectLst/>
                <a:uLnTx/>
                <a:uFillTx/>
                <a:latin typeface="Arial"/>
                <a:ea typeface="+mn-ea"/>
                <a:cs typeface="Arial" pitchFamily="34" charset="0"/>
              </a:rPr>
              <a:t>S</a:t>
            </a:r>
            <a:r>
              <a:rPr kumimoji="0" lang="en-GB" sz="1400" b="0" i="0" u="none" strike="noStrike" kern="1200" cap="none" spc="0" normalizeH="0" baseline="0" noProof="0" dirty="0">
                <a:ln>
                  <a:noFill/>
                </a:ln>
                <a:solidFill>
                  <a:srgbClr val="5B6770"/>
                </a:solidFill>
                <a:effectLst/>
                <a:uLnTx/>
                <a:uFillTx/>
                <a:latin typeface="Arial"/>
                <a:ea typeface="+mn-ea"/>
                <a:cs typeface="Arial" pitchFamily="34" charset="0"/>
              </a:rPr>
              <a:t>erious about Service</a:t>
            </a:r>
          </a:p>
          <a:p>
            <a:pPr marL="457200" marR="0" lvl="1"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a:pPr>
            <a:r>
              <a:rPr kumimoji="0" lang="en-GB" sz="1400" b="1" i="0" u="none" strike="noStrike" kern="1200" cap="none" spc="0" normalizeH="0" baseline="0" noProof="0" dirty="0">
                <a:ln>
                  <a:noFill/>
                </a:ln>
                <a:solidFill>
                  <a:srgbClr val="F2A900"/>
                </a:solidFill>
                <a:effectLst/>
                <a:uLnTx/>
                <a:uFillTx/>
                <a:latin typeface="Arial"/>
                <a:ea typeface="+mn-ea"/>
                <a:cs typeface="Arial" pitchFamily="34" charset="0"/>
              </a:rPr>
              <a:t>H</a:t>
            </a:r>
            <a:r>
              <a:rPr kumimoji="0" lang="en-GB" sz="1400" b="0" i="0" u="none" strike="noStrike" kern="1200" cap="none" spc="0" normalizeH="0" baseline="0" noProof="0" dirty="0">
                <a:ln>
                  <a:noFill/>
                </a:ln>
                <a:solidFill>
                  <a:srgbClr val="5B6770"/>
                </a:solidFill>
                <a:effectLst/>
                <a:uLnTx/>
                <a:uFillTx/>
                <a:latin typeface="Arial"/>
                <a:ea typeface="+mn-ea"/>
                <a:cs typeface="Arial" pitchFamily="34" charset="0"/>
              </a:rPr>
              <a:t>elp, Share and Communicate</a:t>
            </a:r>
            <a:endParaRPr kumimoji="0" lang="en-GB" sz="1400" b="1" i="0" u="none" strike="noStrike" kern="1200" cap="none" spc="0" normalizeH="0" baseline="0" noProof="0" dirty="0">
              <a:ln>
                <a:noFill/>
              </a:ln>
              <a:solidFill>
                <a:srgbClr val="5B6770"/>
              </a:solidFill>
              <a:effectLst/>
              <a:uLnTx/>
              <a:uFillTx/>
              <a:latin typeface="Arial"/>
              <a:ea typeface="+mn-ea"/>
              <a:cs typeface="Arial" pitchFamily="34" charset="0"/>
            </a:endParaRPr>
          </a:p>
          <a:p>
            <a:pPr marL="0" marR="0" lvl="0" indent="0" algn="l" defTabSz="457200" rtl="0" eaLnBrk="1" fontAlgn="base" latinLnBrk="0" hangingPunct="1">
              <a:lnSpc>
                <a:spcPct val="100000"/>
              </a:lnSpc>
              <a:spcBef>
                <a:spcPts val="600"/>
              </a:spcBef>
              <a:spcAft>
                <a:spcPts val="0"/>
              </a:spcAft>
              <a:buClr>
                <a:srgbClr val="F2A900"/>
              </a:buClr>
              <a:buSzTx/>
              <a:buFontTx/>
              <a:buNone/>
              <a:tabLst/>
              <a:defRPr/>
            </a:pPr>
            <a:endParaRPr kumimoji="0" lang="en-GB" sz="1400" b="0" i="0" u="none" strike="noStrike" kern="1200" cap="none" spc="0" normalizeH="0" baseline="0" noProof="0" dirty="0">
              <a:ln>
                <a:noFill/>
              </a:ln>
              <a:solidFill>
                <a:srgbClr val="5B677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315361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C2B27A03-3935-0542-50E4-48A3967C6FDC}"/>
              </a:ext>
            </a:extLst>
          </p:cNvPr>
          <p:cNvSpPr>
            <a:spLocks noGrp="1"/>
          </p:cNvSpPr>
          <p:nvPr>
            <p:ph idx="1"/>
          </p:nvPr>
        </p:nvSpPr>
        <p:spPr>
          <a:xfrm>
            <a:off x="5118100" y="1412876"/>
            <a:ext cx="6498167" cy="4716463"/>
          </a:xfrm>
        </p:spPr>
        <p:txBody>
          <a:bodyPr anchor="ctr"/>
          <a:lstStyle/>
          <a:p>
            <a:r>
              <a:rPr lang="en-US" b="1" dirty="0"/>
              <a:t>Our mission</a:t>
            </a:r>
            <a:r>
              <a:rPr lang="en-US" dirty="0"/>
              <a:t> </a:t>
            </a:r>
          </a:p>
          <a:p>
            <a:r>
              <a:rPr lang="en-US" dirty="0"/>
              <a:t>Proserv will help to protect the planet’s future by becoming a Net Zero company by 2040. We will do this considering a reduction target aligned to a 1.5</a:t>
            </a:r>
            <a:r>
              <a:rPr lang="en-US" sz="1600" dirty="0"/>
              <a:t>°C pathway for our operations and supply chain. </a:t>
            </a:r>
          </a:p>
          <a:p>
            <a:r>
              <a:rPr lang="en-US" dirty="0"/>
              <a:t>Our mission is to extend the life and improve the reliability of energy assets and in doing so supports our customers by reducing Scope 3 downstream emissions. </a:t>
            </a:r>
          </a:p>
          <a:p>
            <a:endParaRPr lang="en-US" dirty="0"/>
          </a:p>
          <a:p>
            <a:r>
              <a:rPr lang="en-US" b="1" dirty="0"/>
              <a:t>How will we become Net Zero?</a:t>
            </a:r>
            <a:endParaRPr lang="en-US" dirty="0"/>
          </a:p>
          <a:p>
            <a:r>
              <a:rPr lang="en-US" dirty="0"/>
              <a:t>CALCULATE greenhouse gas emissions for operations and supply chain</a:t>
            </a:r>
          </a:p>
          <a:p>
            <a:r>
              <a:rPr lang="en-US" dirty="0"/>
              <a:t>REDUCE we will reduce carbon emissions generated per $1m revenue and continue to develop our Net Zero Roadmap</a:t>
            </a:r>
          </a:p>
          <a:p>
            <a:r>
              <a:rPr lang="en-US" dirty="0"/>
              <a:t>SUPPORT the supply chain in doing the same by targeting 70% of our suppliers (by spend) will have net zero targets by 2035</a:t>
            </a:r>
          </a:p>
          <a:p>
            <a:r>
              <a:rPr lang="en-US" dirty="0"/>
              <a:t>BALANCE the remainder using carbon offsets</a:t>
            </a:r>
            <a:endParaRPr lang="en-GB" dirty="0"/>
          </a:p>
        </p:txBody>
      </p:sp>
      <p:sp>
        <p:nvSpPr>
          <p:cNvPr id="21" name="Rectangle 20">
            <a:extLst>
              <a:ext uri="{FF2B5EF4-FFF2-40B4-BE49-F238E27FC236}">
                <a16:creationId xmlns:a16="http://schemas.microsoft.com/office/drawing/2014/main" id="{DE9245B3-6FCF-6FFA-8FA6-8612B6E847A3}"/>
              </a:ext>
            </a:extLst>
          </p:cNvPr>
          <p:cNvSpPr/>
          <p:nvPr/>
        </p:nvSpPr>
        <p:spPr>
          <a:xfrm>
            <a:off x="576263" y="1412875"/>
            <a:ext cx="3919537" cy="4724589"/>
          </a:xfrm>
          <a:prstGeom prst="rect">
            <a:avLst/>
          </a:prstGeom>
          <a:blipFill dpi="0" rotWithShape="1">
            <a:blip r:embed="rId3">
              <a:alphaModFix/>
            </a:blip>
            <a:srcRect/>
            <a:tile tx="0" ty="0" sx="100000" sy="100000" flip="none" algn="ctr"/>
          </a:blip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 name="Title 1">
            <a:extLst>
              <a:ext uri="{FF2B5EF4-FFF2-40B4-BE49-F238E27FC236}">
                <a16:creationId xmlns:a16="http://schemas.microsoft.com/office/drawing/2014/main" id="{70576379-09F6-9E0A-3CD7-BBDAE90FC70A}"/>
              </a:ext>
            </a:extLst>
          </p:cNvPr>
          <p:cNvSpPr>
            <a:spLocks noGrp="1"/>
          </p:cNvSpPr>
          <p:nvPr>
            <p:ph type="title"/>
          </p:nvPr>
        </p:nvSpPr>
        <p:spPr/>
        <p:txBody>
          <a:bodyPr/>
          <a:lstStyle/>
          <a:p>
            <a:r>
              <a:rPr lang="en-GB" dirty="0"/>
              <a:t>Net zero </a:t>
            </a:r>
            <a:r>
              <a:rPr lang="en-GB"/>
              <a:t>by 2040</a:t>
            </a:r>
            <a:endParaRPr lang="en-GB" dirty="0"/>
          </a:p>
        </p:txBody>
      </p:sp>
      <p:sp>
        <p:nvSpPr>
          <p:cNvPr id="3" name="Text Placeholder 2">
            <a:extLst>
              <a:ext uri="{FF2B5EF4-FFF2-40B4-BE49-F238E27FC236}">
                <a16:creationId xmlns:a16="http://schemas.microsoft.com/office/drawing/2014/main" id="{27D2B54B-9140-BB24-28D1-A1A46D65246A}"/>
              </a:ext>
            </a:extLst>
          </p:cNvPr>
          <p:cNvSpPr>
            <a:spLocks noGrp="1"/>
          </p:cNvSpPr>
          <p:nvPr>
            <p:ph type="body" sz="quarter" idx="10"/>
          </p:nvPr>
        </p:nvSpPr>
        <p:spPr/>
        <p:txBody>
          <a:bodyPr/>
          <a:lstStyle/>
          <a:p>
            <a:r>
              <a:rPr lang="en-GB" dirty="0"/>
              <a:t>Our ESG Commitment</a:t>
            </a:r>
          </a:p>
        </p:txBody>
      </p:sp>
      <p:sp>
        <p:nvSpPr>
          <p:cNvPr id="5" name="TextBox 4">
            <a:extLst>
              <a:ext uri="{FF2B5EF4-FFF2-40B4-BE49-F238E27FC236}">
                <a16:creationId xmlns:a16="http://schemas.microsoft.com/office/drawing/2014/main" id="{CE27D156-A89C-3095-9A4B-37C6E7C96E20}"/>
              </a:ext>
            </a:extLst>
          </p:cNvPr>
          <p:cNvSpPr txBox="1"/>
          <p:nvPr/>
        </p:nvSpPr>
        <p:spPr>
          <a:xfrm>
            <a:off x="912967" y="4921905"/>
            <a:ext cx="3192156" cy="523220"/>
          </a:xfrm>
          <a:prstGeom prst="rect">
            <a:avLst/>
          </a:prstGeom>
          <a:noFill/>
        </p:spPr>
        <p:txBody>
          <a:bodyPr wrap="none" rtlCol="0">
            <a:spAutoFit/>
          </a:bodyPr>
          <a:lstStyle/>
          <a:p>
            <a:pPr>
              <a:spcBef>
                <a:spcPts val="600"/>
              </a:spcBef>
              <a:spcAft>
                <a:spcPts val="600"/>
              </a:spcAft>
              <a:buClr>
                <a:srgbClr val="F2A900"/>
              </a:buClr>
            </a:pPr>
            <a:r>
              <a:rPr lang="en-GB" sz="2800" dirty="0">
                <a:solidFill>
                  <a:schemeClr val="bg2"/>
                </a:solidFill>
                <a:latin typeface="Arial Black" panose="020B0A04020102020204" pitchFamily="34" charset="0"/>
              </a:rPr>
              <a:t>ENVIRONMENT</a:t>
            </a:r>
          </a:p>
        </p:txBody>
      </p:sp>
      <p:sp>
        <p:nvSpPr>
          <p:cNvPr id="4" name="TextBox 3">
            <a:extLst>
              <a:ext uri="{FF2B5EF4-FFF2-40B4-BE49-F238E27FC236}">
                <a16:creationId xmlns:a16="http://schemas.microsoft.com/office/drawing/2014/main" id="{BB4D4A22-5462-09C2-8E2A-E150CA4ED226}"/>
              </a:ext>
            </a:extLst>
          </p:cNvPr>
          <p:cNvSpPr txBox="1"/>
          <p:nvPr/>
        </p:nvSpPr>
        <p:spPr>
          <a:xfrm>
            <a:off x="5118100" y="6183530"/>
            <a:ext cx="1693092" cy="276999"/>
          </a:xfrm>
          <a:prstGeom prst="rect">
            <a:avLst/>
          </a:prstGeom>
          <a:noFill/>
        </p:spPr>
        <p:txBody>
          <a:bodyPr wrap="none" rtlCol="0">
            <a:spAutoFit/>
          </a:bodyPr>
          <a:lstStyle/>
          <a:p>
            <a:pPr>
              <a:spcBef>
                <a:spcPts val="600"/>
              </a:spcBef>
              <a:spcAft>
                <a:spcPts val="600"/>
              </a:spcAft>
              <a:buClr>
                <a:srgbClr val="F2A900"/>
              </a:buClr>
            </a:pPr>
            <a:r>
              <a:rPr lang="en-GB" sz="1200" dirty="0">
                <a:highlight>
                  <a:srgbClr val="FFFF00"/>
                </a:highlight>
              </a:rPr>
              <a:t>* Slide to be approved</a:t>
            </a:r>
          </a:p>
        </p:txBody>
      </p:sp>
    </p:spTree>
    <p:extLst>
      <p:ext uri="{BB962C8B-B14F-4D97-AF65-F5344CB8AC3E}">
        <p14:creationId xmlns:p14="http://schemas.microsoft.com/office/powerpoint/2010/main" val="32950289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9245B3-6FCF-6FFA-8FA6-8612B6E847A3}"/>
              </a:ext>
            </a:extLst>
          </p:cNvPr>
          <p:cNvSpPr/>
          <p:nvPr/>
        </p:nvSpPr>
        <p:spPr>
          <a:xfrm>
            <a:off x="576263" y="1412875"/>
            <a:ext cx="11039475" cy="4724589"/>
          </a:xfrm>
          <a:prstGeom prst="rect">
            <a:avLst/>
          </a:prstGeom>
          <a:blipFill dpi="0" rotWithShape="1">
            <a:blip r:embed="rId2">
              <a:alphaModFix amt="9000"/>
            </a:blip>
            <a:srcRect/>
            <a:tile tx="0" ty="0" sx="100000" sy="100000" flip="none" algn="ctr"/>
          </a:blip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70576379-09F6-9E0A-3CD7-BBDAE90FC70A}"/>
              </a:ext>
            </a:extLst>
          </p:cNvPr>
          <p:cNvSpPr>
            <a:spLocks noGrp="1"/>
          </p:cNvSpPr>
          <p:nvPr>
            <p:ph type="title"/>
          </p:nvPr>
        </p:nvSpPr>
        <p:spPr/>
        <p:txBody>
          <a:bodyPr/>
          <a:lstStyle/>
          <a:p>
            <a:r>
              <a:rPr lang="en-GB" dirty="0"/>
              <a:t>Working for the future</a:t>
            </a:r>
          </a:p>
        </p:txBody>
      </p:sp>
      <p:sp>
        <p:nvSpPr>
          <p:cNvPr id="3" name="Text Placeholder 2">
            <a:extLst>
              <a:ext uri="{FF2B5EF4-FFF2-40B4-BE49-F238E27FC236}">
                <a16:creationId xmlns:a16="http://schemas.microsoft.com/office/drawing/2014/main" id="{27D2B54B-9140-BB24-28D1-A1A46D65246A}"/>
              </a:ext>
            </a:extLst>
          </p:cNvPr>
          <p:cNvSpPr>
            <a:spLocks noGrp="1"/>
          </p:cNvSpPr>
          <p:nvPr>
            <p:ph type="body" sz="quarter" idx="10"/>
          </p:nvPr>
        </p:nvSpPr>
        <p:spPr/>
        <p:txBody>
          <a:bodyPr/>
          <a:lstStyle/>
          <a:p>
            <a:r>
              <a:rPr lang="en-GB" dirty="0"/>
              <a:t>Our ESG Commitment</a:t>
            </a:r>
          </a:p>
        </p:txBody>
      </p:sp>
      <p:sp>
        <p:nvSpPr>
          <p:cNvPr id="4" name="Content Placeholder 3">
            <a:extLst>
              <a:ext uri="{FF2B5EF4-FFF2-40B4-BE49-F238E27FC236}">
                <a16:creationId xmlns:a16="http://schemas.microsoft.com/office/drawing/2014/main" id="{B6ABA7AE-1F39-E6B0-C91A-D630EDDEE717}"/>
              </a:ext>
            </a:extLst>
          </p:cNvPr>
          <p:cNvSpPr>
            <a:spLocks noGrp="1"/>
          </p:cNvSpPr>
          <p:nvPr>
            <p:ph idx="1"/>
          </p:nvPr>
        </p:nvSpPr>
        <p:spPr>
          <a:xfrm>
            <a:off x="575734" y="1782761"/>
            <a:ext cx="11040533" cy="4716463"/>
          </a:xfrm>
        </p:spPr>
        <p:txBody>
          <a:bodyPr/>
          <a:lstStyle/>
          <a:p>
            <a:pPr algn="ctr"/>
            <a:r>
              <a:rPr lang="en-US" sz="1600" dirty="0">
                <a:effectLst/>
                <a:latin typeface="Arial"/>
                <a:ea typeface="Calibri" panose="020F0502020204030204" pitchFamily="34" charset="0"/>
                <a:cs typeface="Arial"/>
              </a:rPr>
              <a:t>At Proserv, our commitment to sustainability guides us as we develop better technologies, better working environments and, ultimately help develop a cleaner, safer and more equitable world for future generations. We strive for best practice in all areas and to meet the UN Sustainable Development Goals wherever possible.</a:t>
            </a:r>
            <a:endParaRPr lang="en-GB" dirty="0"/>
          </a:p>
        </p:txBody>
      </p:sp>
      <p:sp>
        <p:nvSpPr>
          <p:cNvPr id="5" name="TextBox 4">
            <a:extLst>
              <a:ext uri="{FF2B5EF4-FFF2-40B4-BE49-F238E27FC236}">
                <a16:creationId xmlns:a16="http://schemas.microsoft.com/office/drawing/2014/main" id="{CE27D156-A89C-3095-9A4B-37C6E7C96E20}"/>
              </a:ext>
            </a:extLst>
          </p:cNvPr>
          <p:cNvSpPr txBox="1"/>
          <p:nvPr/>
        </p:nvSpPr>
        <p:spPr>
          <a:xfrm>
            <a:off x="912967" y="3101002"/>
            <a:ext cx="3192156" cy="523220"/>
          </a:xfrm>
          <a:prstGeom prst="rect">
            <a:avLst/>
          </a:prstGeom>
          <a:noFill/>
        </p:spPr>
        <p:txBody>
          <a:bodyPr wrap="non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2800" b="0" i="0" u="none" strike="noStrike" kern="1200" cap="none" spc="0" normalizeH="0" baseline="0" noProof="0" dirty="0">
                <a:ln>
                  <a:noFill/>
                </a:ln>
                <a:solidFill>
                  <a:srgbClr val="6CC24A"/>
                </a:solidFill>
                <a:effectLst/>
                <a:uLnTx/>
                <a:uFillTx/>
                <a:latin typeface="Arial Black" panose="020B0A04020102020204" pitchFamily="34" charset="0"/>
                <a:ea typeface="+mn-ea"/>
                <a:cs typeface="Arial" charset="0"/>
              </a:rPr>
              <a:t>ENVIRONMENT</a:t>
            </a:r>
          </a:p>
        </p:txBody>
      </p:sp>
      <p:sp>
        <p:nvSpPr>
          <p:cNvPr id="6" name="TextBox 5">
            <a:extLst>
              <a:ext uri="{FF2B5EF4-FFF2-40B4-BE49-F238E27FC236}">
                <a16:creationId xmlns:a16="http://schemas.microsoft.com/office/drawing/2014/main" id="{30D1F898-405F-4E21-EE18-57572DA4329E}"/>
              </a:ext>
            </a:extLst>
          </p:cNvPr>
          <p:cNvSpPr txBox="1"/>
          <p:nvPr/>
        </p:nvSpPr>
        <p:spPr>
          <a:xfrm>
            <a:off x="1035845" y="3873552"/>
            <a:ext cx="2946400" cy="1261884"/>
          </a:xfrm>
          <a:prstGeom prst="rect">
            <a:avLst/>
          </a:prstGeom>
          <a:noFill/>
        </p:spPr>
        <p:txBody>
          <a:bodyPr wrap="square" rtlCol="0">
            <a:spAutoFit/>
          </a:bodyPr>
          <a:lstStyle>
            <a:defPPr>
              <a:defRPr lang="en-US"/>
            </a:defPPr>
            <a:lvl1pPr algn="ctr">
              <a:spcBef>
                <a:spcPts val="600"/>
              </a:spcBef>
              <a:spcAft>
                <a:spcPts val="600"/>
              </a:spcAft>
              <a:buClr>
                <a:srgbClr val="F2A900"/>
              </a:buClr>
              <a:defRPr sz="1400"/>
            </a:lvl1p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Reduce harmful emissions </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Responsible carbon offsetting</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Encourage our supply chain to show evidence of doing the same</a:t>
            </a:r>
          </a:p>
        </p:txBody>
      </p:sp>
      <p:sp>
        <p:nvSpPr>
          <p:cNvPr id="9" name="TextBox 8">
            <a:extLst>
              <a:ext uri="{FF2B5EF4-FFF2-40B4-BE49-F238E27FC236}">
                <a16:creationId xmlns:a16="http://schemas.microsoft.com/office/drawing/2014/main" id="{8C41DB4C-F080-7B37-FA49-ED743D918F0A}"/>
              </a:ext>
            </a:extLst>
          </p:cNvPr>
          <p:cNvSpPr txBox="1"/>
          <p:nvPr/>
        </p:nvSpPr>
        <p:spPr>
          <a:xfrm>
            <a:off x="5255866" y="3101002"/>
            <a:ext cx="1680268" cy="523220"/>
          </a:xfrm>
          <a:prstGeom prst="rect">
            <a:avLst/>
          </a:prstGeom>
          <a:noFill/>
        </p:spPr>
        <p:txBody>
          <a:bodyPr wrap="non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2800" b="0" i="0" u="none" strike="noStrike" kern="1200" cap="none" spc="0" normalizeH="0" baseline="0" noProof="0" dirty="0">
                <a:ln>
                  <a:noFill/>
                </a:ln>
                <a:solidFill>
                  <a:srgbClr val="F2A900"/>
                </a:solidFill>
                <a:effectLst/>
                <a:uLnTx/>
                <a:uFillTx/>
                <a:latin typeface="Arial Black" panose="020B0A04020102020204" pitchFamily="34" charset="0"/>
                <a:ea typeface="+mn-ea"/>
                <a:cs typeface="Arial" charset="0"/>
              </a:rPr>
              <a:t>SOCIAL</a:t>
            </a:r>
          </a:p>
        </p:txBody>
      </p:sp>
      <p:sp>
        <p:nvSpPr>
          <p:cNvPr id="10" name="TextBox 9">
            <a:extLst>
              <a:ext uri="{FF2B5EF4-FFF2-40B4-BE49-F238E27FC236}">
                <a16:creationId xmlns:a16="http://schemas.microsoft.com/office/drawing/2014/main" id="{6E24B5CD-A3EE-0AF3-6354-5B2DE193C833}"/>
              </a:ext>
            </a:extLst>
          </p:cNvPr>
          <p:cNvSpPr txBox="1"/>
          <p:nvPr/>
        </p:nvSpPr>
        <p:spPr>
          <a:xfrm>
            <a:off x="4688112" y="3873552"/>
            <a:ext cx="2946400" cy="141577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Employment quality</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Training and development</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Diversity and human rights</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Community and engagement</a:t>
            </a:r>
          </a:p>
        </p:txBody>
      </p:sp>
      <p:sp>
        <p:nvSpPr>
          <p:cNvPr id="11" name="TextBox 10">
            <a:extLst>
              <a:ext uri="{FF2B5EF4-FFF2-40B4-BE49-F238E27FC236}">
                <a16:creationId xmlns:a16="http://schemas.microsoft.com/office/drawing/2014/main" id="{1EF2BFA0-9857-8379-99F0-B7407EC94C44}"/>
              </a:ext>
            </a:extLst>
          </p:cNvPr>
          <p:cNvSpPr txBox="1"/>
          <p:nvPr/>
        </p:nvSpPr>
        <p:spPr>
          <a:xfrm>
            <a:off x="8183059" y="3101002"/>
            <a:ext cx="2999796" cy="523220"/>
          </a:xfrm>
          <a:prstGeom prst="rect">
            <a:avLst/>
          </a:prstGeom>
          <a:noFill/>
        </p:spPr>
        <p:txBody>
          <a:bodyPr wrap="non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2800" b="0" i="0" u="none" strike="noStrike" kern="1200" cap="none" spc="0" normalizeH="0" baseline="0" noProof="0" dirty="0">
                <a:ln>
                  <a:noFill/>
                </a:ln>
                <a:solidFill>
                  <a:srgbClr val="5B6770"/>
                </a:solidFill>
                <a:effectLst/>
                <a:uLnTx/>
                <a:uFillTx/>
                <a:latin typeface="Arial Black" panose="020B0A04020102020204" pitchFamily="34" charset="0"/>
                <a:ea typeface="+mn-ea"/>
                <a:cs typeface="Arial" charset="0"/>
              </a:rPr>
              <a:t>GOVERNANCE</a:t>
            </a:r>
          </a:p>
        </p:txBody>
      </p:sp>
      <p:sp>
        <p:nvSpPr>
          <p:cNvPr id="12" name="TextBox 11">
            <a:extLst>
              <a:ext uri="{FF2B5EF4-FFF2-40B4-BE49-F238E27FC236}">
                <a16:creationId xmlns:a16="http://schemas.microsoft.com/office/drawing/2014/main" id="{BF818D88-72DE-86A9-6D80-A88D3C09C0F9}"/>
              </a:ext>
            </a:extLst>
          </p:cNvPr>
          <p:cNvSpPr txBox="1"/>
          <p:nvPr/>
        </p:nvSpPr>
        <p:spPr>
          <a:xfrm>
            <a:off x="8209757" y="3873552"/>
            <a:ext cx="2946400" cy="141577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Corporate structure</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Ethics and compliance</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Protecting our people</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US" sz="1400" b="0" i="0" u="none" strike="noStrike" kern="1200" cap="none" spc="0" normalizeH="0" baseline="0" noProof="0" dirty="0">
                <a:ln>
                  <a:noFill/>
                </a:ln>
                <a:solidFill>
                  <a:srgbClr val="5B6770"/>
                </a:solidFill>
                <a:effectLst/>
                <a:uLnTx/>
                <a:uFillTx/>
                <a:latin typeface="Arial" charset="0"/>
                <a:ea typeface="+mn-ea"/>
                <a:cs typeface="Arial" charset="0"/>
              </a:rPr>
              <a:t>Protecting our assets</a:t>
            </a:r>
          </a:p>
        </p:txBody>
      </p:sp>
      <p:cxnSp>
        <p:nvCxnSpPr>
          <p:cNvPr id="14" name="Straight Connector 13">
            <a:extLst>
              <a:ext uri="{FF2B5EF4-FFF2-40B4-BE49-F238E27FC236}">
                <a16:creationId xmlns:a16="http://schemas.microsoft.com/office/drawing/2014/main" id="{1D124E3F-13C6-BDD8-18C9-440F510284EF}"/>
              </a:ext>
            </a:extLst>
          </p:cNvPr>
          <p:cNvCxnSpPr>
            <a:cxnSpLocks/>
          </p:cNvCxnSpPr>
          <p:nvPr/>
        </p:nvCxnSpPr>
        <p:spPr>
          <a:xfrm>
            <a:off x="4495800" y="3101002"/>
            <a:ext cx="0" cy="2578100"/>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942A996-4B5E-E608-2606-6C6E2699C0FE}"/>
              </a:ext>
            </a:extLst>
          </p:cNvPr>
          <p:cNvCxnSpPr>
            <a:cxnSpLocks/>
          </p:cNvCxnSpPr>
          <p:nvPr/>
        </p:nvCxnSpPr>
        <p:spPr>
          <a:xfrm>
            <a:off x="7785100" y="3101002"/>
            <a:ext cx="0" cy="2578100"/>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212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par>
                          <p:cTn id="30" fill="hold">
                            <p:stCondLst>
                              <p:cond delay="1000"/>
                            </p:stCondLst>
                            <p:childTnLst>
                              <p:par>
                                <p:cTn id="31" presetID="2" presetClass="entr" presetSubtype="4"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45135A23-8F71-4741-A06E-5180441AAA73}"/>
              </a:ext>
            </a:extLst>
          </p:cNvPr>
          <p:cNvSpPr/>
          <p:nvPr/>
        </p:nvSpPr>
        <p:spPr>
          <a:xfrm>
            <a:off x="4007908" y="1153522"/>
            <a:ext cx="3984936" cy="552989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25" name="Content Placeholder 7">
            <a:extLst>
              <a:ext uri="{FF2B5EF4-FFF2-40B4-BE49-F238E27FC236}">
                <a16:creationId xmlns:a16="http://schemas.microsoft.com/office/drawing/2014/main" id="{CDA48E68-56FD-474E-97F5-5695AADA8549}"/>
              </a:ext>
            </a:extLst>
          </p:cNvPr>
          <p:cNvSpPr txBox="1">
            <a:spLocks/>
          </p:cNvSpPr>
          <p:nvPr/>
        </p:nvSpPr>
        <p:spPr>
          <a:xfrm>
            <a:off x="4893026" y="1221950"/>
            <a:ext cx="2982244" cy="5885887"/>
          </a:xfrm>
          <a:prstGeom prst="rect">
            <a:avLst/>
          </a:prstGeom>
        </p:spPr>
        <p:txBody>
          <a:bodyPr lIns="0" tIns="0" rIns="0" bIns="0" anchor="t"/>
          <a:lstStyle>
            <a:lvl1pPr marL="216000" indent="-216000" algn="l" defTabSz="914400" rtl="0" eaLnBrk="1" latinLnBrk="0" hangingPunct="1">
              <a:lnSpc>
                <a:spcPct val="100000"/>
              </a:lnSpc>
              <a:spcBef>
                <a:spcPts val="0"/>
              </a:spcBef>
              <a:spcAft>
                <a:spcPts val="300"/>
              </a:spcAft>
              <a:buClr>
                <a:schemeClr val="tx1">
                  <a:lumMod val="75000"/>
                  <a:lumOff val="25000"/>
                </a:schemeClr>
              </a:buClr>
              <a:buFont typeface="Arial"/>
              <a:buChar char="•"/>
              <a:tabLst>
                <a:tab pos="216000" algn="l"/>
              </a:tabLst>
              <a:defRPr sz="1200" kern="1200">
                <a:solidFill>
                  <a:schemeClr val="tx1">
                    <a:lumMod val="75000"/>
                    <a:lumOff val="25000"/>
                  </a:schemeClr>
                </a:solidFill>
                <a:latin typeface="+mn-lt"/>
                <a:ea typeface="+mn-ea"/>
                <a:cs typeface="+mn-cs"/>
              </a:defRPr>
            </a:lvl1pPr>
            <a:lvl2pPr marL="432000" indent="-266700" algn="l" defTabSz="914400" rtl="0" eaLnBrk="1" latinLnBrk="0" hangingPunct="1">
              <a:lnSpc>
                <a:spcPct val="100000"/>
              </a:lnSpc>
              <a:spcBef>
                <a:spcPts val="0"/>
              </a:spcBef>
              <a:spcAft>
                <a:spcPts val="300"/>
              </a:spcAft>
              <a:buClr>
                <a:schemeClr val="tx1">
                  <a:lumMod val="75000"/>
                  <a:lumOff val="25000"/>
                </a:schemeClr>
              </a:buClr>
              <a:buFont typeface=".HelveticaNeueDeskInterface-Regular" charset="-120"/>
              <a:buChar char="–"/>
              <a:tabLst>
                <a:tab pos="432000" algn="l"/>
              </a:tabLst>
              <a:defRPr sz="1100" kern="1200">
                <a:solidFill>
                  <a:schemeClr val="tx1">
                    <a:lumMod val="75000"/>
                    <a:lumOff val="25000"/>
                  </a:schemeClr>
                </a:solidFill>
                <a:latin typeface="+mn-lt"/>
                <a:ea typeface="+mn-ea"/>
                <a:cs typeface="+mn-cs"/>
              </a:defRPr>
            </a:lvl2pPr>
            <a:lvl3pPr marL="540000" indent="-180000" algn="l" defTabSz="914400" rtl="0" eaLnBrk="1" latinLnBrk="0" hangingPunct="1">
              <a:lnSpc>
                <a:spcPct val="100000"/>
              </a:lnSpc>
              <a:spcBef>
                <a:spcPts val="0"/>
              </a:spcBef>
              <a:spcAft>
                <a:spcPts val="300"/>
              </a:spcAft>
              <a:buClr>
                <a:schemeClr val="tx1">
                  <a:lumMod val="75000"/>
                  <a:lumOff val="25000"/>
                </a:schemeClr>
              </a:buClr>
              <a:buFont typeface="Arial"/>
              <a:buChar char="•"/>
              <a:tabLst>
                <a:tab pos="540000" algn="l"/>
              </a:tabLst>
              <a:defRPr sz="1050" kern="1200">
                <a:solidFill>
                  <a:schemeClr val="tx1">
                    <a:lumMod val="75000"/>
                    <a:lumOff val="25000"/>
                  </a:schemeClr>
                </a:solidFill>
                <a:latin typeface="+mn-lt"/>
                <a:ea typeface="+mn-ea"/>
                <a:cs typeface="+mn-cs"/>
              </a:defRPr>
            </a:lvl3pPr>
            <a:lvl4pPr marL="720000" indent="-180000" algn="l" defTabSz="914400" rtl="0" eaLnBrk="1" latinLnBrk="0" hangingPunct="1">
              <a:lnSpc>
                <a:spcPct val="100000"/>
              </a:lnSpc>
              <a:spcBef>
                <a:spcPts val="0"/>
              </a:spcBef>
              <a:spcAft>
                <a:spcPts val="0"/>
              </a:spcAft>
              <a:buClr>
                <a:schemeClr val="tx1">
                  <a:lumMod val="50000"/>
                  <a:lumOff val="50000"/>
                </a:schemeClr>
              </a:buClr>
              <a:buFont typeface="Arial" panose="020B0604020202020204" pitchFamily="34" charset="0"/>
              <a:buChar char="•"/>
              <a:tabLst>
                <a:tab pos="720000" algn="l"/>
              </a:tabLst>
              <a:defRPr sz="1050" kern="1200">
                <a:solidFill>
                  <a:schemeClr val="tx1">
                    <a:lumMod val="75000"/>
                    <a:lumOff val="25000"/>
                  </a:schemeClr>
                </a:solidFill>
                <a:latin typeface="+mn-lt"/>
                <a:ea typeface="+mn-ea"/>
                <a:cs typeface="+mn-cs"/>
              </a:defRPr>
            </a:lvl4pPr>
            <a:lvl5pPr marL="900000" indent="-180000" algn="l" defTabSz="914400" rtl="0" eaLnBrk="1" latinLnBrk="0" hangingPunct="1">
              <a:lnSpc>
                <a:spcPct val="100000"/>
              </a:lnSpc>
              <a:spcBef>
                <a:spcPts val="0"/>
              </a:spcBef>
              <a:spcAft>
                <a:spcPts val="0"/>
              </a:spcAft>
              <a:buClr>
                <a:schemeClr val="tx1">
                  <a:lumMod val="50000"/>
                  <a:lumOff val="50000"/>
                </a:schemeClr>
              </a:buClr>
              <a:buFont typeface="Arial"/>
              <a:buChar char="•"/>
              <a:tabLst>
                <a:tab pos="900000" algn="l"/>
              </a:tabLst>
              <a:defRPr sz="10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300"/>
              </a:spcAft>
              <a:buClr>
                <a:srgbClr val="5B6770">
                  <a:lumMod val="75000"/>
                  <a:lumOff val="25000"/>
                </a:srgbClr>
              </a:buClr>
              <a:buSzTx/>
              <a:buFont typeface="Arial"/>
              <a:buNone/>
              <a:tabLst>
                <a:tab pos="216000" algn="l"/>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Carbon emissions</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We closely monitor carbon emissions from our activities.  In 2024 we set 2023 as our carbon baseline and are in the process of calculating our complex supply chain emissions.</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endParaRPr kumimoji="0" lang="en-GB" sz="1067" b="0" i="0" u="none" strike="noStrike" kern="1200" cap="none" spc="0" normalizeH="0" baseline="0" noProof="0" dirty="0">
              <a:ln>
                <a:noFill/>
              </a:ln>
              <a:solidFill>
                <a:srgbClr val="5B6770"/>
              </a:solidFill>
              <a:effectLst/>
              <a:uLnTx/>
              <a:uFillTx/>
              <a:latin typeface="Arial"/>
              <a:ea typeface="+mn-ea"/>
              <a:cs typeface="+mn-cs"/>
            </a:endParaRPr>
          </a:p>
          <a:p>
            <a:pPr marL="0" marR="0" lvl="0" indent="0" algn="l" defTabSz="914400" rtl="0" eaLnBrk="1" fontAlgn="base" latinLnBrk="0" hangingPunct="1">
              <a:lnSpc>
                <a:spcPct val="100000"/>
              </a:lnSpc>
              <a:spcBef>
                <a:spcPts val="0"/>
              </a:spcBef>
              <a:spcAft>
                <a:spcPts val="300"/>
              </a:spcAft>
              <a:buClr>
                <a:srgbClr val="5B6770">
                  <a:lumMod val="75000"/>
                  <a:lumOff val="25000"/>
                </a:srgbClr>
              </a:buClr>
              <a:buSzTx/>
              <a:buFont typeface="Arial"/>
              <a:buNone/>
              <a:tabLst>
                <a:tab pos="216000" algn="l"/>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Renewable energy</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r>
              <a:rPr kumimoji="0" lang="en-GB" sz="1067" b="0" i="0" u="none" strike="noStrike" kern="1200" cap="none" spc="0" normalizeH="0" baseline="0" noProof="0" dirty="0">
                <a:ln>
                  <a:noFill/>
                </a:ln>
                <a:solidFill>
                  <a:srgbClr val="5B6770"/>
                </a:solidFill>
                <a:effectLst/>
                <a:uLnTx/>
                <a:uFillTx/>
                <a:latin typeface="Arial"/>
                <a:ea typeface="Source Sans Pro Light"/>
                <a:cs typeface="+mn-cs"/>
              </a:rPr>
              <a:t>100% of the electricity we procure in the UK is from certified natural renewable sources and in GY, we generate a small proportion </a:t>
            </a:r>
            <a:r>
              <a:rPr kumimoji="0" lang="en-US" sz="1067" b="0" i="0" u="none" strike="noStrike" kern="1200" cap="none" spc="0" normalizeH="0" baseline="0" noProof="0" dirty="0">
                <a:ln>
                  <a:noFill/>
                </a:ln>
                <a:solidFill>
                  <a:srgbClr val="5B6770"/>
                </a:solidFill>
                <a:effectLst/>
                <a:uLnTx/>
                <a:uFillTx/>
                <a:latin typeface="Arial"/>
                <a:ea typeface="Source Sans Pro Light"/>
                <a:cs typeface="+mn-cs"/>
              </a:rPr>
              <a:t>from our own on-site solar energy.</a:t>
            </a:r>
            <a:endParaRPr kumimoji="0" lang="en-GB" sz="1067" b="0" i="0" u="none" strike="noStrike" kern="1200" cap="none" spc="0" normalizeH="0" baseline="0" noProof="0" dirty="0">
              <a:ln>
                <a:noFill/>
              </a:ln>
              <a:solidFill>
                <a:srgbClr val="5B6770"/>
              </a:solidFill>
              <a:effectLst/>
              <a:uLnTx/>
              <a:uFillTx/>
              <a:latin typeface="Arial"/>
              <a:ea typeface="Source Sans Pro Light"/>
              <a:cs typeface="+mn-cs"/>
            </a:endParaRP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endParaRPr kumimoji="0" lang="en-GB" sz="1067" b="0" i="0" u="none" strike="noStrike" kern="1200" cap="none" spc="0" normalizeH="0" baseline="0" noProof="0" dirty="0">
              <a:ln>
                <a:noFill/>
              </a:ln>
              <a:solidFill>
                <a:srgbClr val="5B6770"/>
              </a:solidFill>
              <a:effectLst/>
              <a:uLnTx/>
              <a:uFillTx/>
              <a:latin typeface="Arial"/>
              <a:ea typeface="+mn-ea"/>
              <a:cs typeface="+mn-cs"/>
            </a:endParaRPr>
          </a:p>
          <a:p>
            <a:pPr marL="0" marR="0" lvl="0" indent="0" algn="l" defTabSz="914400" rtl="0" eaLnBrk="1" fontAlgn="base" latinLnBrk="0" hangingPunct="1">
              <a:lnSpc>
                <a:spcPct val="100000"/>
              </a:lnSpc>
              <a:spcBef>
                <a:spcPts val="0"/>
              </a:spcBef>
              <a:spcAft>
                <a:spcPts val="300"/>
              </a:spcAft>
              <a:buClr>
                <a:srgbClr val="5B6770">
                  <a:lumMod val="75000"/>
                  <a:lumOff val="25000"/>
                </a:srgbClr>
              </a:buClr>
              <a:buSzTx/>
              <a:buFont typeface="Arial"/>
              <a:buNone/>
              <a:tabLst>
                <a:tab pos="216000" algn="l"/>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Our waste</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Where we control the contract, we send zero waste to landfill in the UK and 45% of waste is recycled globally.</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endParaRPr kumimoji="0" lang="en-GB" sz="1067" b="0" i="0" u="none" strike="noStrike" kern="1200" cap="none" spc="0" normalizeH="0" baseline="0" noProof="0" dirty="0">
              <a:ln>
                <a:noFill/>
              </a:ln>
              <a:solidFill>
                <a:srgbClr val="5B6770"/>
              </a:solidFill>
              <a:effectLst/>
              <a:uLnTx/>
              <a:uFillTx/>
              <a:latin typeface="Arial"/>
              <a:ea typeface="+mn-ea"/>
              <a:cs typeface="+mn-cs"/>
            </a:endParaRPr>
          </a:p>
          <a:p>
            <a:pPr marL="0" marR="0" lvl="0" indent="0" algn="l" defTabSz="914400" rtl="0" eaLnBrk="1" fontAlgn="base" latinLnBrk="0" hangingPunct="1">
              <a:lnSpc>
                <a:spcPct val="100000"/>
              </a:lnSpc>
              <a:spcBef>
                <a:spcPts val="0"/>
              </a:spcBef>
              <a:spcAft>
                <a:spcPts val="300"/>
              </a:spcAft>
              <a:buClr>
                <a:srgbClr val="5B6770">
                  <a:lumMod val="75000"/>
                  <a:lumOff val="25000"/>
                </a:srgbClr>
              </a:buClr>
              <a:buSzTx/>
              <a:buFont typeface="Arial"/>
              <a:buNone/>
              <a:tabLst>
                <a:tab pos="216000" algn="l"/>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Plastic</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All UK and Norwegian sites use reusable cups for drinking minimising our plastic footprint.</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We use minimal quantities of plastic packaging for our products. </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endParaRPr kumimoji="0" lang="en-GB" sz="1067" b="1" i="0" u="none" strike="noStrike" kern="1200" cap="none" spc="0" normalizeH="0" baseline="0" noProof="0" dirty="0">
              <a:ln>
                <a:noFill/>
              </a:ln>
              <a:solidFill>
                <a:srgbClr val="5B6770"/>
              </a:solidFill>
              <a:effectLst/>
              <a:uLnTx/>
              <a:uFillTx/>
              <a:latin typeface="Arial"/>
              <a:ea typeface="+mn-ea"/>
              <a:cs typeface="+mn-cs"/>
            </a:endParaRPr>
          </a:p>
          <a:p>
            <a:pPr marL="0" marR="0" lvl="0" indent="0" algn="l" defTabSz="914400" rtl="0" eaLnBrk="1" fontAlgn="base" latinLnBrk="0" hangingPunct="1">
              <a:lnSpc>
                <a:spcPct val="100000"/>
              </a:lnSpc>
              <a:spcBef>
                <a:spcPts val="0"/>
              </a:spcBef>
              <a:spcAft>
                <a:spcPts val="300"/>
              </a:spcAft>
              <a:buClr>
                <a:srgbClr val="5B6770">
                  <a:lumMod val="75000"/>
                  <a:lumOff val="25000"/>
                </a:srgbClr>
              </a:buClr>
              <a:buSzTx/>
              <a:buFont typeface="Arial"/>
              <a:buNone/>
              <a:tabLst>
                <a:tab pos="216000" algn="l"/>
              </a:tabLst>
              <a:defRPr/>
            </a:pPr>
            <a:r>
              <a:rPr kumimoji="0" lang="en-GB" sz="1200" b="1" i="0" u="none" strike="noStrike" kern="1200" cap="none" spc="0" normalizeH="0" baseline="0" noProof="0" dirty="0">
                <a:ln>
                  <a:noFill/>
                </a:ln>
                <a:solidFill>
                  <a:srgbClr val="5B6770"/>
                </a:solidFill>
                <a:effectLst/>
                <a:uLnTx/>
                <a:uFillTx/>
                <a:latin typeface="Arial"/>
                <a:ea typeface="+mn-ea"/>
                <a:cs typeface="+mn-cs"/>
              </a:rPr>
              <a:t>Energy efficiency</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r>
              <a:rPr kumimoji="0" lang="en-GB" sz="1067" b="0" i="0" u="none" strike="noStrike" kern="1200" cap="none" spc="0" normalizeH="0" baseline="0" noProof="0" dirty="0">
                <a:ln>
                  <a:noFill/>
                </a:ln>
                <a:solidFill>
                  <a:srgbClr val="5B6770"/>
                </a:solidFill>
                <a:effectLst/>
                <a:uLnTx/>
                <a:uFillTx/>
                <a:latin typeface="Arial"/>
                <a:ea typeface="Source Sans Pro Light"/>
                <a:cs typeface="+mn-cs"/>
              </a:rPr>
              <a:t>Through measuring what we use on each site, we are laser focused on using less, the greenest unit of energy is the one we don’t use.</a:t>
            </a: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endParaRPr kumimoji="0" lang="en-GB" sz="1067" b="0" i="0" u="none" strike="noStrike" kern="1200" cap="none" spc="0" normalizeH="0" baseline="0" noProof="0" dirty="0">
              <a:ln>
                <a:noFill/>
              </a:ln>
              <a:solidFill>
                <a:srgbClr val="5B6770"/>
              </a:solidFill>
              <a:effectLst/>
              <a:uLnTx/>
              <a:uFillTx/>
              <a:latin typeface="Arial"/>
              <a:ea typeface="Source Sans Pro Light"/>
              <a:cs typeface="+mn-cs"/>
            </a:endParaRPr>
          </a:p>
          <a:p>
            <a:pPr marL="0" marR="0" lvl="0" indent="0" algn="l" defTabSz="914400" rtl="0" eaLnBrk="1" fontAlgn="base" latinLnBrk="0" hangingPunct="1">
              <a:lnSpc>
                <a:spcPct val="100000"/>
              </a:lnSpc>
              <a:spcBef>
                <a:spcPts val="0"/>
              </a:spcBef>
              <a:spcAft>
                <a:spcPts val="0"/>
              </a:spcAft>
              <a:buClr>
                <a:srgbClr val="5B6770">
                  <a:lumMod val="75000"/>
                  <a:lumOff val="25000"/>
                </a:srgbClr>
              </a:buClr>
              <a:buSzTx/>
              <a:buFont typeface="Arial"/>
              <a:buNone/>
              <a:tabLst>
                <a:tab pos="216000" algn="l"/>
              </a:tabLst>
              <a:defRPr/>
            </a:pPr>
            <a:r>
              <a:rPr kumimoji="0" lang="en-GB" sz="1067" b="0" i="0" u="none" strike="noStrike" kern="1200" cap="none" spc="0" normalizeH="0" baseline="0" noProof="0" dirty="0">
                <a:ln>
                  <a:noFill/>
                </a:ln>
                <a:solidFill>
                  <a:srgbClr val="5B6770"/>
                </a:solidFill>
                <a:effectLst/>
                <a:uLnTx/>
                <a:uFillTx/>
                <a:latin typeface="Arial"/>
                <a:ea typeface="Source Sans Pro Light"/>
                <a:cs typeface="+mn-cs"/>
              </a:rPr>
              <a:t>In 2024, we started to mease energy use intensity (energy used per sqm).  46% of our facilities are already performing better than ‘good practice’ benchmarks.</a:t>
            </a:r>
          </a:p>
        </p:txBody>
      </p:sp>
      <p:sp>
        <p:nvSpPr>
          <p:cNvPr id="35" name="Title 1">
            <a:extLst>
              <a:ext uri="{FF2B5EF4-FFF2-40B4-BE49-F238E27FC236}">
                <a16:creationId xmlns:a16="http://schemas.microsoft.com/office/drawing/2014/main" id="{7F82C35C-F89F-AB4C-8C37-FA7BEEFD5A0C}"/>
              </a:ext>
            </a:extLst>
          </p:cNvPr>
          <p:cNvSpPr txBox="1">
            <a:spLocks/>
          </p:cNvSpPr>
          <p:nvPr/>
        </p:nvSpPr>
        <p:spPr>
          <a:xfrm>
            <a:off x="434511" y="698682"/>
            <a:ext cx="9641909" cy="433388"/>
          </a:xfrm>
          <a:prstGeom prst="rect">
            <a:avLst/>
          </a:prstGeom>
        </p:spPr>
        <p:txBody>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j-ea"/>
                <a:cs typeface="+mj-cs"/>
              </a:rPr>
              <a:t>Proserv approach to managing our own environmental impacts </a:t>
            </a:r>
          </a:p>
        </p:txBody>
      </p:sp>
      <p:sp>
        <p:nvSpPr>
          <p:cNvPr id="33" name="Content Placeholder 7">
            <a:extLst>
              <a:ext uri="{FF2B5EF4-FFF2-40B4-BE49-F238E27FC236}">
                <a16:creationId xmlns:a16="http://schemas.microsoft.com/office/drawing/2014/main" id="{6F0FB762-11F0-5842-867A-1E4BBB2508B4}"/>
              </a:ext>
            </a:extLst>
          </p:cNvPr>
          <p:cNvSpPr txBox="1">
            <a:spLocks/>
          </p:cNvSpPr>
          <p:nvPr/>
        </p:nvSpPr>
        <p:spPr>
          <a:xfrm>
            <a:off x="1121103" y="1313213"/>
            <a:ext cx="2731635" cy="4964048"/>
          </a:xfrm>
          <a:prstGeom prst="rect">
            <a:avLst/>
          </a:prstGeom>
        </p:spPr>
        <p:txBody>
          <a:bodyPr/>
          <a:lstStyle>
            <a:lvl1pPr marL="228600" indent="-228600" algn="l" defTabSz="914400" rtl="0" eaLnBrk="1" latinLnBrk="0" hangingPunct="1">
              <a:lnSpc>
                <a:spcPct val="90000"/>
              </a:lnSpc>
              <a:spcBef>
                <a:spcPts val="1000"/>
              </a:spcBef>
              <a:buFont typeface="Arial"/>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600"/>
              </a:spcBef>
              <a:spcAft>
                <a:spcPct val="0"/>
              </a:spcAft>
              <a:buClrTx/>
              <a:buSzTx/>
              <a:buFont typeface="Arial"/>
              <a:buNone/>
              <a:tabLst/>
              <a:defRPr/>
            </a:pPr>
            <a:r>
              <a:rPr kumimoji="0" lang="en-GB" sz="1467" b="1" i="0" u="none" strike="noStrike" kern="1200" cap="none" spc="0" normalizeH="0" baseline="0" noProof="0" dirty="0">
                <a:ln>
                  <a:noFill/>
                </a:ln>
                <a:solidFill>
                  <a:srgbClr val="5B6770"/>
                </a:solidFill>
                <a:effectLst/>
                <a:uLnTx/>
                <a:uFillTx/>
                <a:latin typeface="Arial"/>
                <a:ea typeface="+mn-ea"/>
                <a:cs typeface="+mn-cs"/>
              </a:rPr>
              <a:t>Why?</a:t>
            </a:r>
          </a:p>
          <a:p>
            <a:pPr marL="0" marR="0" lvl="0" indent="0" algn="l" defTabSz="914400" rtl="0" eaLnBrk="1" fontAlgn="base" latinLnBrk="0" hangingPunct="1">
              <a:lnSpc>
                <a:spcPct val="100000"/>
              </a:lnSpc>
              <a:spcBef>
                <a:spcPts val="400"/>
              </a:spcBef>
              <a:spcAft>
                <a:spcPct val="0"/>
              </a:spcAft>
              <a:buClrTx/>
              <a:buSzTx/>
              <a:buFont typeface="Arial"/>
              <a:buNone/>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Acting  on climate change matters to our customers, our business, our partners and the communities in which we operate. To meet our Net Zero by 2040 ambition, we’re genuinely reducing the environmental impact of our global business.</a:t>
            </a:r>
          </a:p>
          <a:p>
            <a:pPr marL="0" marR="0" lvl="0" indent="0" algn="l" defTabSz="914400" rtl="0" eaLnBrk="1" fontAlgn="base" latinLnBrk="0" hangingPunct="1">
              <a:lnSpc>
                <a:spcPct val="100000"/>
              </a:lnSpc>
              <a:spcBef>
                <a:spcPts val="1600"/>
              </a:spcBef>
              <a:spcAft>
                <a:spcPct val="0"/>
              </a:spcAft>
              <a:buClrTx/>
              <a:buSzTx/>
              <a:buFont typeface="Arial"/>
              <a:buNone/>
              <a:tabLst/>
              <a:defRPr/>
            </a:pPr>
            <a:r>
              <a:rPr kumimoji="0" lang="en-GB" sz="1467" b="1" i="0" u="none" strike="noStrike" kern="1200" cap="none" spc="0" normalizeH="0" baseline="0" noProof="0" dirty="0">
                <a:ln>
                  <a:noFill/>
                </a:ln>
                <a:solidFill>
                  <a:srgbClr val="5B6770"/>
                </a:solidFill>
                <a:effectLst/>
                <a:uLnTx/>
                <a:uFillTx/>
                <a:latin typeface="Arial"/>
                <a:ea typeface="+mn-ea"/>
                <a:cs typeface="+mn-cs"/>
              </a:rPr>
              <a:t>How?</a:t>
            </a:r>
          </a:p>
          <a:p>
            <a:pPr marL="0" marR="0" lvl="0" indent="0" algn="l" defTabSz="914400" rtl="0" eaLnBrk="1" fontAlgn="base" latinLnBrk="0" hangingPunct="1">
              <a:lnSpc>
                <a:spcPct val="100000"/>
              </a:lnSpc>
              <a:spcBef>
                <a:spcPts val="400"/>
              </a:spcBef>
              <a:spcAft>
                <a:spcPct val="0"/>
              </a:spcAft>
              <a:buClrTx/>
              <a:buSzTx/>
              <a:buFont typeface="Arial"/>
              <a:buNone/>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We are committed to Net Zero operations and supply chain by 2040. By 2040, our energy use intensity will be minimised and  hope to use 100% renewable electricity for all our sites . Where we can, we will increase generation of our own electricity and even export any surplus for use by others. </a:t>
            </a:r>
          </a:p>
          <a:p>
            <a:pPr marL="0" marR="0" lvl="0" indent="0" algn="l" defTabSz="914400" rtl="0" eaLnBrk="1" fontAlgn="base" latinLnBrk="0" hangingPunct="1">
              <a:lnSpc>
                <a:spcPct val="100000"/>
              </a:lnSpc>
              <a:spcBef>
                <a:spcPts val="800"/>
              </a:spcBef>
              <a:spcAft>
                <a:spcPct val="0"/>
              </a:spcAft>
              <a:buClrTx/>
              <a:buSzTx/>
              <a:buFont typeface="Arial"/>
              <a:buNone/>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As well as our own operations, we will be working with our suppliers to achieve Net Zero throughout our supply chain.</a:t>
            </a:r>
          </a:p>
          <a:p>
            <a:pPr marL="0" marR="0" lvl="0" indent="0" algn="l" defTabSz="914400" rtl="0" eaLnBrk="1" fontAlgn="base" latinLnBrk="0" hangingPunct="1">
              <a:lnSpc>
                <a:spcPct val="100000"/>
              </a:lnSpc>
              <a:spcBef>
                <a:spcPts val="800"/>
              </a:spcBef>
              <a:spcAft>
                <a:spcPct val="0"/>
              </a:spcAft>
              <a:buClrTx/>
              <a:buSzTx/>
              <a:buFont typeface="Arial"/>
              <a:buNone/>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The products and services we provide are and will continue to reduce our customer emissions. </a:t>
            </a:r>
          </a:p>
          <a:p>
            <a:pPr marL="0" marR="0" lvl="0" indent="0" algn="l" defTabSz="914400" rtl="0" eaLnBrk="1" fontAlgn="base" latinLnBrk="0" hangingPunct="1">
              <a:lnSpc>
                <a:spcPct val="100000"/>
              </a:lnSpc>
              <a:spcBef>
                <a:spcPts val="1600"/>
              </a:spcBef>
              <a:spcAft>
                <a:spcPct val="0"/>
              </a:spcAft>
              <a:buClrTx/>
              <a:buSzTx/>
              <a:buFont typeface="Arial"/>
              <a:buNone/>
              <a:tabLst/>
              <a:defRPr/>
            </a:pPr>
            <a:endParaRPr kumimoji="0" lang="en-GB" sz="1200" b="1" i="0" u="none" strike="noStrike" kern="1200" cap="none" spc="0" normalizeH="0" baseline="0" noProof="0" dirty="0">
              <a:ln>
                <a:noFill/>
              </a:ln>
              <a:solidFill>
                <a:srgbClr val="5B6770"/>
              </a:solidFill>
              <a:effectLst/>
              <a:uLnTx/>
              <a:uFillTx/>
              <a:latin typeface="Arial"/>
              <a:ea typeface="+mn-ea"/>
              <a:cs typeface="+mn-cs"/>
            </a:endParaRPr>
          </a:p>
        </p:txBody>
      </p:sp>
      <p:sp>
        <p:nvSpPr>
          <p:cNvPr id="4" name="Text Placeholder 2">
            <a:extLst>
              <a:ext uri="{FF2B5EF4-FFF2-40B4-BE49-F238E27FC236}">
                <a16:creationId xmlns:a16="http://schemas.microsoft.com/office/drawing/2014/main" id="{9130FF0F-6A4A-CAD3-FA9C-230479FA2B19}"/>
              </a:ext>
            </a:extLst>
          </p:cNvPr>
          <p:cNvSpPr txBox="1">
            <a:spLocks/>
          </p:cNvSpPr>
          <p:nvPr/>
        </p:nvSpPr>
        <p:spPr>
          <a:xfrm>
            <a:off x="443824" y="174583"/>
            <a:ext cx="11040533" cy="250825"/>
          </a:xfrm>
          <a:prstGeom prst="rect">
            <a:avLst/>
          </a:prstGeom>
        </p:spPr>
        <p:txBody>
          <a:bodyPr/>
          <a:lst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base" latinLnBrk="0" hangingPunct="1">
              <a:lnSpc>
                <a:spcPct val="100000"/>
              </a:lnSpc>
              <a:spcBef>
                <a:spcPct val="20000"/>
              </a:spcBef>
              <a:spcAft>
                <a:spcPct val="0"/>
              </a:spcAft>
              <a:buClr>
                <a:srgbClr val="F2A900"/>
              </a:buClr>
              <a:buSzTx/>
              <a:buFont typeface="Arial" panose="020B0604020202020204" pitchFamily="34" charset="0"/>
              <a:buNone/>
              <a:tabLst/>
              <a:defRPr/>
            </a:pPr>
            <a:r>
              <a:rPr kumimoji="0" lang="en-GB" sz="2400" b="0" i="0" u="none" strike="noStrike" kern="1200" cap="none" spc="0" normalizeH="0" baseline="0" noProof="0" dirty="0">
                <a:ln>
                  <a:noFill/>
                </a:ln>
                <a:solidFill>
                  <a:srgbClr val="5B6770"/>
                </a:solidFill>
                <a:effectLst/>
                <a:uLnTx/>
                <a:uFillTx/>
                <a:latin typeface="Arial" pitchFamily="34" charset="0"/>
                <a:ea typeface="+mn-ea"/>
                <a:cs typeface="Arial" pitchFamily="34" charset="0"/>
              </a:rPr>
              <a:t>Our ESG Commitment</a:t>
            </a:r>
          </a:p>
          <a:p>
            <a:pPr marL="0" marR="0" lvl="0" indent="0" algn="l" defTabSz="457200" rtl="0" eaLnBrk="1" fontAlgn="base" latinLnBrk="0" hangingPunct="1">
              <a:lnSpc>
                <a:spcPct val="100000"/>
              </a:lnSpc>
              <a:spcBef>
                <a:spcPct val="20000"/>
              </a:spcBef>
              <a:spcAft>
                <a:spcPct val="0"/>
              </a:spcAft>
              <a:buClr>
                <a:srgbClr val="F2A900"/>
              </a:buClr>
              <a:buSzTx/>
              <a:buFont typeface="Arial" panose="020B0604020202020204" pitchFamily="34" charset="0"/>
              <a:buNone/>
              <a:tabLst/>
              <a:defRPr/>
            </a:pPr>
            <a:endParaRPr kumimoji="0" lang="en-GB" sz="1600" b="0" i="0" u="none" strike="noStrike" kern="1200" cap="none" spc="0" normalizeH="0" baseline="0" noProof="0" dirty="0">
              <a:ln>
                <a:noFill/>
              </a:ln>
              <a:solidFill>
                <a:srgbClr val="7F7F7F"/>
              </a:solidFill>
              <a:effectLst/>
              <a:uLnTx/>
              <a:uFillTx/>
              <a:latin typeface="Arial" pitchFamily="34" charset="0"/>
              <a:ea typeface="+mn-ea"/>
              <a:cs typeface="Arial" pitchFamily="34" charset="0"/>
            </a:endParaRPr>
          </a:p>
        </p:txBody>
      </p:sp>
      <p:sp>
        <p:nvSpPr>
          <p:cNvPr id="5" name="TextBox 4">
            <a:extLst>
              <a:ext uri="{FF2B5EF4-FFF2-40B4-BE49-F238E27FC236}">
                <a16:creationId xmlns:a16="http://schemas.microsoft.com/office/drawing/2014/main" id="{3FF8F69C-BB89-0C99-B0E0-12F81089DC29}"/>
              </a:ext>
            </a:extLst>
          </p:cNvPr>
          <p:cNvSpPr txBox="1"/>
          <p:nvPr/>
        </p:nvSpPr>
        <p:spPr>
          <a:xfrm>
            <a:off x="591791" y="1186726"/>
            <a:ext cx="529312" cy="769441"/>
          </a:xfrm>
          <a:prstGeom prst="rect">
            <a:avLst/>
          </a:prstGeom>
          <a:noFill/>
        </p:spPr>
        <p:txBody>
          <a:bodyPr wrap="non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4400" b="1" i="0" u="none" strike="noStrike" kern="1200" cap="none" spc="0" normalizeH="0" baseline="0" noProof="0" dirty="0">
                <a:ln>
                  <a:noFill/>
                </a:ln>
                <a:solidFill>
                  <a:srgbClr val="5B6770"/>
                </a:solidFill>
                <a:effectLst/>
                <a:uLnTx/>
                <a:uFillTx/>
                <a:latin typeface="Arial" charset="0"/>
                <a:ea typeface="+mn-ea"/>
                <a:cs typeface="Arial" charset="0"/>
              </a:rPr>
              <a:t>?</a:t>
            </a:r>
          </a:p>
        </p:txBody>
      </p:sp>
      <p:pic>
        <p:nvPicPr>
          <p:cNvPr id="8" name="Picture 7">
            <a:extLst>
              <a:ext uri="{FF2B5EF4-FFF2-40B4-BE49-F238E27FC236}">
                <a16:creationId xmlns:a16="http://schemas.microsoft.com/office/drawing/2014/main" id="{EFC71F97-48D0-D322-91E9-8263D6DD2A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3301" y="2824265"/>
            <a:ext cx="477368" cy="475174"/>
          </a:xfrm>
          <a:prstGeom prst="rect">
            <a:avLst/>
          </a:prstGeom>
        </p:spPr>
      </p:pic>
      <p:pic>
        <p:nvPicPr>
          <p:cNvPr id="10" name="Picture 9">
            <a:extLst>
              <a:ext uri="{FF2B5EF4-FFF2-40B4-BE49-F238E27FC236}">
                <a16:creationId xmlns:a16="http://schemas.microsoft.com/office/drawing/2014/main" id="{5DA16750-7E1C-810A-77F9-5E7AFF3DBE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38012" y="1291533"/>
            <a:ext cx="517065" cy="505190"/>
          </a:xfrm>
          <a:prstGeom prst="rect">
            <a:avLst/>
          </a:prstGeom>
        </p:spPr>
      </p:pic>
      <p:pic>
        <p:nvPicPr>
          <p:cNvPr id="13" name="Picture 12">
            <a:extLst>
              <a:ext uri="{FF2B5EF4-FFF2-40B4-BE49-F238E27FC236}">
                <a16:creationId xmlns:a16="http://schemas.microsoft.com/office/drawing/2014/main" id="{242D3B15-D4C5-956C-DACE-695DF71331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0791" y="2322857"/>
            <a:ext cx="534286" cy="486979"/>
          </a:xfrm>
          <a:prstGeom prst="rect">
            <a:avLst/>
          </a:prstGeom>
        </p:spPr>
      </p:pic>
      <p:pic>
        <p:nvPicPr>
          <p:cNvPr id="15" name="Picture 14">
            <a:extLst>
              <a:ext uri="{FF2B5EF4-FFF2-40B4-BE49-F238E27FC236}">
                <a16:creationId xmlns:a16="http://schemas.microsoft.com/office/drawing/2014/main" id="{1CD94444-9CFC-E78F-D8B4-E0DC5A2B50A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20791" y="3365755"/>
            <a:ext cx="537649" cy="505190"/>
          </a:xfrm>
          <a:prstGeom prst="rect">
            <a:avLst/>
          </a:prstGeom>
        </p:spPr>
      </p:pic>
      <p:pic>
        <p:nvPicPr>
          <p:cNvPr id="17" name="Picture 16">
            <a:extLst>
              <a:ext uri="{FF2B5EF4-FFF2-40B4-BE49-F238E27FC236}">
                <a16:creationId xmlns:a16="http://schemas.microsoft.com/office/drawing/2014/main" id="{3045C8DF-DCD6-3C09-D2A9-E904EFEF006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20791" y="5270150"/>
            <a:ext cx="537649" cy="505190"/>
          </a:xfrm>
          <a:prstGeom prst="rect">
            <a:avLst/>
          </a:prstGeom>
        </p:spPr>
      </p:pic>
      <p:pic>
        <p:nvPicPr>
          <p:cNvPr id="3" name="Picture 2" descr="Photo">
            <a:extLst>
              <a:ext uri="{FF2B5EF4-FFF2-40B4-BE49-F238E27FC236}">
                <a16:creationId xmlns:a16="http://schemas.microsoft.com/office/drawing/2014/main" id="{9893B21F-B8B6-5571-3763-E6BB61D89540}"/>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92845" y="1152436"/>
            <a:ext cx="4199156" cy="25703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166BDA4-8304-C010-9FD9-FAE3C15F987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20791" y="4254398"/>
            <a:ext cx="534286" cy="505190"/>
          </a:xfrm>
          <a:prstGeom prst="rect">
            <a:avLst/>
          </a:prstGeom>
        </p:spPr>
      </p:pic>
      <p:sp>
        <p:nvSpPr>
          <p:cNvPr id="11" name="Content Placeholder 7">
            <a:extLst>
              <a:ext uri="{FF2B5EF4-FFF2-40B4-BE49-F238E27FC236}">
                <a16:creationId xmlns:a16="http://schemas.microsoft.com/office/drawing/2014/main" id="{E47B7326-2AF9-CDAA-DCFB-1D6B2402B548}"/>
              </a:ext>
            </a:extLst>
          </p:cNvPr>
          <p:cNvSpPr txBox="1">
            <a:spLocks/>
          </p:cNvSpPr>
          <p:nvPr/>
        </p:nvSpPr>
        <p:spPr>
          <a:xfrm>
            <a:off x="8205726" y="3731507"/>
            <a:ext cx="3898643" cy="2374304"/>
          </a:xfrm>
          <a:prstGeom prst="rect">
            <a:avLst/>
          </a:prstGeom>
        </p:spPr>
        <p:txBody>
          <a:bodyPr/>
          <a:lstStyle>
            <a:lvl1pPr marL="228600" indent="-228600" algn="l" defTabSz="914400" rtl="0" eaLnBrk="1" latinLnBrk="0" hangingPunct="1">
              <a:lnSpc>
                <a:spcPct val="90000"/>
              </a:lnSpc>
              <a:spcBef>
                <a:spcPts val="1000"/>
              </a:spcBef>
              <a:buFont typeface="Arial"/>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600"/>
              </a:spcBef>
              <a:spcAft>
                <a:spcPct val="0"/>
              </a:spcAft>
              <a:buClrTx/>
              <a:buSzTx/>
              <a:buFont typeface="Arial"/>
              <a:buNone/>
              <a:tabLst/>
              <a:defRPr/>
            </a:pPr>
            <a:r>
              <a:rPr kumimoji="0" lang="en-GB" sz="1467" b="1" i="0" u="none" strike="noStrike" kern="1200" cap="none" spc="0" normalizeH="0" baseline="0" noProof="0" dirty="0">
                <a:ln>
                  <a:noFill/>
                </a:ln>
                <a:solidFill>
                  <a:srgbClr val="5B6770"/>
                </a:solidFill>
                <a:effectLst/>
                <a:uLnTx/>
                <a:uFillTx/>
                <a:latin typeface="Arial"/>
                <a:ea typeface="+mn-ea"/>
                <a:cs typeface="+mn-cs"/>
              </a:rPr>
              <a:t>Proserv Gt. Yarmouth</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Zero waste to landfill</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100% renewable electricity</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Rooftop solar generation – investigating significant expansion</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0% single use plastic drinking cups</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80 kWh / units of energy per sqm per year (2023) beating the CIBSE 92 kWh ‘good practice’ benchmark</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2024 Investment in replacing workshop lighting with ultra efficient LED lighting and control system.  This initiative alone is targeting to reduce the sites carbon footprint by 10%</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067" b="0" i="0" u="none" strike="noStrike" kern="1200" cap="none" spc="0" normalizeH="0" baseline="0" noProof="0" dirty="0">
                <a:ln>
                  <a:noFill/>
                </a:ln>
                <a:solidFill>
                  <a:srgbClr val="5B6770"/>
                </a:solidFill>
                <a:effectLst/>
                <a:uLnTx/>
                <a:uFillTx/>
                <a:latin typeface="Arial"/>
                <a:ea typeface="+mn-ea"/>
                <a:cs typeface="+mn-cs"/>
              </a:rPr>
              <a:t>Wild garden area promoting biodiversity</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endParaRPr kumimoji="0" lang="en-GB" sz="1200" b="1" i="0" u="none" strike="noStrike" kern="1200" cap="none" spc="0" normalizeH="0" baseline="0" noProof="0" dirty="0">
              <a:ln>
                <a:noFill/>
              </a:ln>
              <a:solidFill>
                <a:srgbClr val="5B6770"/>
              </a:solidFill>
              <a:effectLst/>
              <a:uLnTx/>
              <a:uFillTx/>
              <a:latin typeface="Arial"/>
              <a:ea typeface="+mn-ea"/>
              <a:cs typeface="+mn-cs"/>
            </a:endParaRPr>
          </a:p>
        </p:txBody>
      </p:sp>
    </p:spTree>
    <p:extLst>
      <p:ext uri="{BB962C8B-B14F-4D97-AF65-F5344CB8AC3E}">
        <p14:creationId xmlns:p14="http://schemas.microsoft.com/office/powerpoint/2010/main" val="1359835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7F82C35C-F89F-AB4C-8C37-FA7BEEFD5A0C}"/>
              </a:ext>
            </a:extLst>
          </p:cNvPr>
          <p:cNvSpPr txBox="1">
            <a:spLocks/>
          </p:cNvSpPr>
          <p:nvPr/>
        </p:nvSpPr>
        <p:spPr>
          <a:xfrm>
            <a:off x="434511" y="698682"/>
            <a:ext cx="9641909" cy="433388"/>
          </a:xfrm>
          <a:prstGeom prst="rect">
            <a:avLst/>
          </a:prstGeom>
        </p:spPr>
        <p:txBody>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j-ea"/>
                <a:cs typeface="+mj-cs"/>
              </a:rPr>
              <a:t>Proserv approach to managing our own environmental impacts – Norway </a:t>
            </a:r>
          </a:p>
        </p:txBody>
      </p:sp>
      <p:sp>
        <p:nvSpPr>
          <p:cNvPr id="4" name="Text Placeholder 2">
            <a:extLst>
              <a:ext uri="{FF2B5EF4-FFF2-40B4-BE49-F238E27FC236}">
                <a16:creationId xmlns:a16="http://schemas.microsoft.com/office/drawing/2014/main" id="{9130FF0F-6A4A-CAD3-FA9C-230479FA2B19}"/>
              </a:ext>
            </a:extLst>
          </p:cNvPr>
          <p:cNvSpPr txBox="1">
            <a:spLocks/>
          </p:cNvSpPr>
          <p:nvPr/>
        </p:nvSpPr>
        <p:spPr>
          <a:xfrm>
            <a:off x="443824" y="174583"/>
            <a:ext cx="11040533" cy="250825"/>
          </a:xfrm>
          <a:prstGeom prst="rect">
            <a:avLst/>
          </a:prstGeom>
        </p:spPr>
        <p:txBody>
          <a:bodyPr/>
          <a:lst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base" latinLnBrk="0" hangingPunct="1">
              <a:lnSpc>
                <a:spcPct val="100000"/>
              </a:lnSpc>
              <a:spcBef>
                <a:spcPct val="20000"/>
              </a:spcBef>
              <a:spcAft>
                <a:spcPct val="0"/>
              </a:spcAft>
              <a:buClr>
                <a:srgbClr val="F2A900"/>
              </a:buClr>
              <a:buSzTx/>
              <a:buFont typeface="Arial" panose="020B0604020202020204" pitchFamily="34" charset="0"/>
              <a:buNone/>
              <a:tabLst/>
              <a:defRPr/>
            </a:pPr>
            <a:r>
              <a:rPr kumimoji="0" lang="en-GB" sz="2400" b="0" i="0" u="none" strike="noStrike" kern="1200" cap="none" spc="0" normalizeH="0" baseline="0" noProof="0" dirty="0">
                <a:ln>
                  <a:noFill/>
                </a:ln>
                <a:solidFill>
                  <a:srgbClr val="5B6770"/>
                </a:solidFill>
                <a:effectLst/>
                <a:uLnTx/>
                <a:uFillTx/>
                <a:latin typeface="Arial" pitchFamily="34" charset="0"/>
                <a:ea typeface="+mn-ea"/>
                <a:cs typeface="Arial" pitchFamily="34" charset="0"/>
              </a:rPr>
              <a:t>Our ESG Commitment</a:t>
            </a:r>
          </a:p>
          <a:p>
            <a:pPr marL="0" marR="0" lvl="0" indent="0" algn="l" defTabSz="457200" rtl="0" eaLnBrk="1" fontAlgn="base" latinLnBrk="0" hangingPunct="1">
              <a:lnSpc>
                <a:spcPct val="100000"/>
              </a:lnSpc>
              <a:spcBef>
                <a:spcPct val="20000"/>
              </a:spcBef>
              <a:spcAft>
                <a:spcPct val="0"/>
              </a:spcAft>
              <a:buClr>
                <a:srgbClr val="F2A900"/>
              </a:buClr>
              <a:buSzTx/>
              <a:buFont typeface="Arial" panose="020B0604020202020204" pitchFamily="34" charset="0"/>
              <a:buNone/>
              <a:tabLst/>
              <a:defRPr/>
            </a:pPr>
            <a:endParaRPr kumimoji="0" lang="en-GB" sz="1600" b="0" i="0" u="none" strike="noStrike" kern="1200" cap="none" spc="0" normalizeH="0" baseline="0" noProof="0" dirty="0">
              <a:ln>
                <a:noFill/>
              </a:ln>
              <a:solidFill>
                <a:srgbClr val="7F7F7F"/>
              </a:solidFill>
              <a:effectLst/>
              <a:uLnTx/>
              <a:uFillTx/>
              <a:latin typeface="Arial" pitchFamily="34" charset="0"/>
              <a:ea typeface="+mn-ea"/>
              <a:cs typeface="Arial" pitchFamily="34" charset="0"/>
            </a:endParaRPr>
          </a:p>
        </p:txBody>
      </p:sp>
      <p:sp>
        <p:nvSpPr>
          <p:cNvPr id="11" name="Content Placeholder 7">
            <a:extLst>
              <a:ext uri="{FF2B5EF4-FFF2-40B4-BE49-F238E27FC236}">
                <a16:creationId xmlns:a16="http://schemas.microsoft.com/office/drawing/2014/main" id="{E47B7326-2AF9-CDAA-DCFB-1D6B2402B548}"/>
              </a:ext>
            </a:extLst>
          </p:cNvPr>
          <p:cNvSpPr txBox="1">
            <a:spLocks/>
          </p:cNvSpPr>
          <p:nvPr/>
        </p:nvSpPr>
        <p:spPr>
          <a:xfrm>
            <a:off x="1188116" y="3729213"/>
            <a:ext cx="4069684" cy="2374304"/>
          </a:xfrm>
          <a:prstGeom prst="rect">
            <a:avLst/>
          </a:prstGeom>
        </p:spPr>
        <p:txBody>
          <a:bodyPr/>
          <a:lstStyle>
            <a:lvl1pPr marL="228600" indent="-228600" algn="l" defTabSz="914400" rtl="0" eaLnBrk="1" latinLnBrk="0" hangingPunct="1">
              <a:lnSpc>
                <a:spcPct val="90000"/>
              </a:lnSpc>
              <a:spcBef>
                <a:spcPts val="1000"/>
              </a:spcBef>
              <a:buFont typeface="Arial"/>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600"/>
              </a:spcBef>
              <a:spcAft>
                <a:spcPct val="0"/>
              </a:spcAft>
              <a:buClrTx/>
              <a:buSzTx/>
              <a:buFont typeface="Arial"/>
              <a:buNone/>
              <a:tabLst/>
              <a:defRPr/>
            </a:pPr>
            <a:r>
              <a:rPr kumimoji="0" lang="en-GB" sz="1467" b="1" i="0" u="none" strike="noStrike" kern="1200" cap="none" spc="0" normalizeH="0" baseline="0" noProof="0" dirty="0">
                <a:ln>
                  <a:noFill/>
                </a:ln>
                <a:solidFill>
                  <a:srgbClr val="5B6770"/>
                </a:solidFill>
                <a:effectLst/>
                <a:uLnTx/>
                <a:uFillTx/>
                <a:latin typeface="Arial"/>
                <a:ea typeface="+mn-ea"/>
                <a:cs typeface="+mn-cs"/>
              </a:rPr>
              <a:t>Proserv Trondheim</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Our lowest emitting site meeting requirements already</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Just 1 tonne of CO2e emissions through operational use</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Connected to a low carbon district heat network providing heat </a:t>
            </a:r>
            <a:r>
              <a:rPr kumimoji="0" lang="en-US" sz="1100" b="0" i="0" u="none" strike="noStrike" kern="1200" cap="none" spc="0" normalizeH="0" baseline="0" noProof="0" dirty="0">
                <a:ln>
                  <a:noFill/>
                </a:ln>
                <a:solidFill>
                  <a:srgbClr val="5B6770"/>
                </a:solidFill>
                <a:effectLst/>
                <a:uLnTx/>
                <a:uFillTx/>
                <a:latin typeface="Arial"/>
                <a:ea typeface="+mn-ea"/>
                <a:cs typeface="+mn-cs"/>
              </a:rPr>
              <a:t>mainly based on surplus heat from waste incineration</a:t>
            </a:r>
            <a:endParaRPr kumimoji="0" lang="en-GB" sz="1100" b="0" i="0" u="none" strike="noStrike" kern="1200" cap="none" spc="0" normalizeH="0" baseline="0" noProof="0" dirty="0">
              <a:ln>
                <a:noFill/>
              </a:ln>
              <a:solidFill>
                <a:srgbClr val="5B6770"/>
              </a:solidFill>
              <a:effectLst/>
              <a:uLnTx/>
              <a:uFillTx/>
              <a:latin typeface="Arial"/>
              <a:ea typeface="+mn-ea"/>
              <a:cs typeface="+mn-cs"/>
            </a:endParaRP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Zero waste to landfill</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&gt;95% renewable electricity</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0% single-use plastic drinking cups</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93 kWh / units of energy per sqm per year (2023) beating the CIBSE 96 kWh ‘good practice’ benchmark</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2024 Investment in refurbing the office area focusing on increasing efficiency via LED lighting and control</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endParaRPr kumimoji="0" lang="en-GB" sz="1200" b="1" i="0" u="none" strike="noStrike" kern="1200" cap="none" spc="0" normalizeH="0" baseline="0" noProof="0" dirty="0">
              <a:ln>
                <a:noFill/>
              </a:ln>
              <a:solidFill>
                <a:srgbClr val="5B6770"/>
              </a:solidFill>
              <a:effectLst/>
              <a:uLnTx/>
              <a:uFillTx/>
              <a:latin typeface="Arial"/>
              <a:ea typeface="+mn-ea"/>
              <a:cs typeface="+mn-cs"/>
            </a:endParaRPr>
          </a:p>
        </p:txBody>
      </p:sp>
      <p:pic>
        <p:nvPicPr>
          <p:cNvPr id="2" name="Picture 2" descr="Photo">
            <a:extLst>
              <a:ext uri="{FF2B5EF4-FFF2-40B4-BE49-F238E27FC236}">
                <a16:creationId xmlns:a16="http://schemas.microsoft.com/office/drawing/2014/main" id="{1F6728C4-97E3-7A7F-3387-B0056967612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88116" y="1288138"/>
            <a:ext cx="3898643" cy="22850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Photo">
            <a:extLst>
              <a:ext uri="{FF2B5EF4-FFF2-40B4-BE49-F238E27FC236}">
                <a16:creationId xmlns:a16="http://schemas.microsoft.com/office/drawing/2014/main" id="{F43C53C6-9D32-EDF5-E08E-60DA7FB0E69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14766" y="1288137"/>
            <a:ext cx="3898643" cy="228500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a:extLst>
              <a:ext uri="{FF2B5EF4-FFF2-40B4-BE49-F238E27FC236}">
                <a16:creationId xmlns:a16="http://schemas.microsoft.com/office/drawing/2014/main" id="{103A2548-57A6-2AE7-0067-7279B3B8C2CD}"/>
              </a:ext>
            </a:extLst>
          </p:cNvPr>
          <p:cNvSpPr txBox="1">
            <a:spLocks/>
          </p:cNvSpPr>
          <p:nvPr/>
        </p:nvSpPr>
        <p:spPr>
          <a:xfrm>
            <a:off x="7114766" y="3729211"/>
            <a:ext cx="4153309" cy="2374304"/>
          </a:xfrm>
          <a:prstGeom prst="rect">
            <a:avLst/>
          </a:prstGeom>
        </p:spPr>
        <p:txBody>
          <a:bodyPr/>
          <a:lstStyle>
            <a:lvl1pPr marL="228600" indent="-228600" algn="l" defTabSz="914400" rtl="0" eaLnBrk="1" latinLnBrk="0" hangingPunct="1">
              <a:lnSpc>
                <a:spcPct val="90000"/>
              </a:lnSpc>
              <a:spcBef>
                <a:spcPts val="1000"/>
              </a:spcBef>
              <a:buFont typeface="Arial"/>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600"/>
              </a:spcBef>
              <a:spcAft>
                <a:spcPct val="0"/>
              </a:spcAft>
              <a:buClrTx/>
              <a:buSzTx/>
              <a:buFont typeface="Arial"/>
              <a:buNone/>
              <a:tabLst/>
              <a:defRPr/>
            </a:pPr>
            <a:r>
              <a:rPr kumimoji="0" lang="en-GB" sz="1467" b="1" i="0" u="none" strike="noStrike" kern="1200" cap="none" spc="0" normalizeH="0" baseline="0" noProof="0" dirty="0">
                <a:ln>
                  <a:noFill/>
                </a:ln>
                <a:solidFill>
                  <a:srgbClr val="5B6770"/>
                </a:solidFill>
                <a:effectLst/>
                <a:uLnTx/>
                <a:uFillTx/>
                <a:latin typeface="Arial"/>
                <a:ea typeface="+mn-ea"/>
                <a:cs typeface="+mn-cs"/>
              </a:rPr>
              <a:t>Proserv Stavanger</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Our second-lowest emitting site</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Zero waste to landfill</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&gt;95% renewable electricity</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0% single-use plastic drinking cups</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US" sz="1100" b="0" i="0" u="none" strike="noStrike" kern="1200" cap="none" spc="0" normalizeH="0" baseline="0" noProof="0" dirty="0">
                <a:ln>
                  <a:noFill/>
                </a:ln>
                <a:solidFill>
                  <a:srgbClr val="5B6770"/>
                </a:solidFill>
                <a:effectLst/>
                <a:uLnTx/>
                <a:uFillTx/>
                <a:latin typeface="Arial"/>
                <a:ea typeface="+mn-ea"/>
                <a:cs typeface="+mn-cs"/>
              </a:rPr>
              <a:t>Connected to 100% climate-neutral district heating network, based on recovered waste heat from waste incineration and supplemented with biogas </a:t>
            </a: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r>
              <a:rPr kumimoji="0" lang="en-US" sz="1100" b="0" i="0" u="none" strike="noStrike" kern="1200" cap="none" spc="0" normalizeH="0" baseline="0" noProof="0" dirty="0">
                <a:ln>
                  <a:noFill/>
                </a:ln>
                <a:solidFill>
                  <a:srgbClr val="5B6770"/>
                </a:solidFill>
                <a:effectLst/>
                <a:uLnTx/>
                <a:uFillTx/>
                <a:latin typeface="Arial"/>
                <a:ea typeface="+mn-ea"/>
                <a:cs typeface="+mn-cs"/>
              </a:rPr>
              <a:t>Tripple glazed and super insulated facility</a:t>
            </a:r>
            <a:endParaRPr kumimoji="0" lang="en-GB" sz="1100" b="0" i="0" u="none" strike="noStrike" kern="1200" cap="none" spc="0" normalizeH="0" baseline="0" noProof="0" dirty="0">
              <a:ln>
                <a:noFill/>
              </a:ln>
              <a:solidFill>
                <a:srgbClr val="5B6770"/>
              </a:solidFill>
              <a:effectLst/>
              <a:uLnTx/>
              <a:uFillTx/>
              <a:latin typeface="Arial"/>
              <a:ea typeface="+mn-ea"/>
              <a:cs typeface="+mn-cs"/>
            </a:endParaRPr>
          </a:p>
          <a:p>
            <a:pPr marL="228600" marR="0" lvl="0" indent="-228600" algn="l" defTabSz="914400" rtl="0" eaLnBrk="1" fontAlgn="base" latinLnBrk="0" hangingPunct="1">
              <a:lnSpc>
                <a:spcPct val="100000"/>
              </a:lnSpc>
              <a:spcBef>
                <a:spcPts val="400"/>
              </a:spcBef>
              <a:spcAft>
                <a:spcPct val="0"/>
              </a:spcAft>
              <a:buClrTx/>
              <a:buSzTx/>
              <a:buFont typeface="Arial"/>
              <a:buChar char="•"/>
              <a:tabLst/>
              <a:defRPr/>
            </a:pPr>
            <a:endParaRPr kumimoji="0" lang="en-GB" sz="1067" b="0" i="0" u="none" strike="noStrike" kern="1200" cap="none" spc="0" normalizeH="0" baseline="0" noProof="0" dirty="0">
              <a:ln>
                <a:noFill/>
              </a:ln>
              <a:solidFill>
                <a:srgbClr val="5B6770"/>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AF4EF0D0-94E7-63A0-6754-464E28A92577}"/>
              </a:ext>
            </a:extLst>
          </p:cNvPr>
          <p:cNvCxnSpPr>
            <a:cxnSpLocks/>
          </p:cNvCxnSpPr>
          <p:nvPr/>
        </p:nvCxnSpPr>
        <p:spPr>
          <a:xfrm flipH="1">
            <a:off x="6096000" y="1245589"/>
            <a:ext cx="9525" cy="5383811"/>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448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C9E13E-BEA7-4C7B-E624-37DE2A3E30D4}"/>
              </a:ext>
            </a:extLst>
          </p:cNvPr>
          <p:cNvSpPr/>
          <p:nvPr/>
        </p:nvSpPr>
        <p:spPr>
          <a:xfrm>
            <a:off x="9570720" y="3586431"/>
            <a:ext cx="2621280" cy="2003656"/>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25" name="Table 24">
            <a:extLst>
              <a:ext uri="{FF2B5EF4-FFF2-40B4-BE49-F238E27FC236}">
                <a16:creationId xmlns:a16="http://schemas.microsoft.com/office/drawing/2014/main" id="{00D17234-9585-BA93-15F0-4633FAAAA15B}"/>
              </a:ext>
            </a:extLst>
          </p:cNvPr>
          <p:cNvGraphicFramePr>
            <a:graphicFrameLocks noGrp="1"/>
          </p:cNvGraphicFramePr>
          <p:nvPr>
            <p:extLst>
              <p:ext uri="{D42A27DB-BD31-4B8C-83A1-F6EECF244321}">
                <p14:modId xmlns:p14="http://schemas.microsoft.com/office/powerpoint/2010/main" val="4258076010"/>
              </p:ext>
            </p:extLst>
          </p:nvPr>
        </p:nvGraphicFramePr>
        <p:xfrm>
          <a:off x="4635865" y="1830305"/>
          <a:ext cx="7434216" cy="3898923"/>
        </p:xfrm>
        <a:graphic>
          <a:graphicData uri="http://schemas.openxmlformats.org/drawingml/2006/table">
            <a:tbl>
              <a:tblPr firstRow="1" bandRow="1">
                <a:tableStyleId>{85BE263C-DBD7-4A20-BB59-AAB30ACAA65A}</a:tableStyleId>
              </a:tblPr>
              <a:tblGrid>
                <a:gridCol w="2478072">
                  <a:extLst>
                    <a:ext uri="{9D8B030D-6E8A-4147-A177-3AD203B41FA5}">
                      <a16:colId xmlns:a16="http://schemas.microsoft.com/office/drawing/2014/main" val="2677841068"/>
                    </a:ext>
                  </a:extLst>
                </a:gridCol>
                <a:gridCol w="2478072">
                  <a:extLst>
                    <a:ext uri="{9D8B030D-6E8A-4147-A177-3AD203B41FA5}">
                      <a16:colId xmlns:a16="http://schemas.microsoft.com/office/drawing/2014/main" val="3171182721"/>
                    </a:ext>
                  </a:extLst>
                </a:gridCol>
                <a:gridCol w="2478072">
                  <a:extLst>
                    <a:ext uri="{9D8B030D-6E8A-4147-A177-3AD203B41FA5}">
                      <a16:colId xmlns:a16="http://schemas.microsoft.com/office/drawing/2014/main" val="3726360721"/>
                    </a:ext>
                  </a:extLst>
                </a:gridCol>
              </a:tblGrid>
              <a:tr h="1826283">
                <a:tc>
                  <a:txBody>
                    <a:bodyPr/>
                    <a:lstStyle/>
                    <a:p>
                      <a:r>
                        <a:rPr lang="en-GB" sz="1800" b="1" dirty="0">
                          <a:solidFill>
                            <a:schemeClr val="tx1"/>
                          </a:solidFill>
                        </a:rPr>
                        <a:t>Waste</a:t>
                      </a:r>
                    </a:p>
                    <a:p>
                      <a:endParaRPr lang="en-US" sz="800" b="0" dirty="0">
                        <a:solidFill>
                          <a:schemeClr val="tx1"/>
                        </a:solidFill>
                      </a:endParaRPr>
                    </a:p>
                    <a:p>
                      <a:r>
                        <a:rPr lang="en-US" sz="1200" b="0" dirty="0">
                          <a:solidFill>
                            <a:schemeClr val="tx1"/>
                          </a:solidFill>
                        </a:rPr>
                        <a:t>330 </a:t>
                      </a:r>
                      <a:r>
                        <a:rPr lang="en-GB" sz="1200" b="0" noProof="0" dirty="0">
                          <a:solidFill>
                            <a:schemeClr val="tx1"/>
                          </a:solidFill>
                        </a:rPr>
                        <a:t>tonnes</a:t>
                      </a:r>
                      <a:r>
                        <a:rPr lang="en-US" sz="1200" b="0" dirty="0">
                          <a:solidFill>
                            <a:schemeClr val="tx1"/>
                          </a:solidFill>
                        </a:rPr>
                        <a:t> generated</a:t>
                      </a:r>
                    </a:p>
                    <a:p>
                      <a:endParaRPr lang="en-US" sz="1200" b="0" dirty="0">
                        <a:solidFill>
                          <a:schemeClr val="tx1"/>
                        </a:solidFill>
                      </a:endParaRPr>
                    </a:p>
                    <a:p>
                      <a:r>
                        <a:rPr lang="en-GB" sz="1200" b="0" dirty="0">
                          <a:solidFill>
                            <a:schemeClr val="tx1"/>
                          </a:solidFill>
                        </a:rPr>
                        <a:t>The same weight as </a:t>
                      </a:r>
                      <a:r>
                        <a:rPr lang="en-GB" sz="1200" b="1" dirty="0">
                          <a:solidFill>
                            <a:schemeClr val="accent1"/>
                          </a:solidFill>
                        </a:rPr>
                        <a:t>1</a:t>
                      </a:r>
                      <a:r>
                        <a:rPr lang="en-US" sz="1200" b="1" dirty="0">
                          <a:solidFill>
                            <a:schemeClr val="accent1"/>
                          </a:solidFill>
                        </a:rPr>
                        <a:t>½ </a:t>
                      </a:r>
                    </a:p>
                    <a:p>
                      <a:r>
                        <a:rPr lang="en-US" sz="1200" b="0" dirty="0">
                          <a:solidFill>
                            <a:schemeClr val="tx1"/>
                          </a:solidFill>
                        </a:rPr>
                        <a:t>Statues of Liberty</a:t>
                      </a:r>
                    </a:p>
                    <a:p>
                      <a:r>
                        <a:rPr lang="en-US" sz="800" b="0" dirty="0">
                          <a:solidFill>
                            <a:schemeClr val="tx1"/>
                          </a:solidFill>
                        </a:rPr>
                        <a:t>(Source: Robbreport.com)  </a:t>
                      </a:r>
                    </a:p>
                  </a:txBody>
                  <a:tcPr>
                    <a:lnL>
                      <a:noFill/>
                    </a:lnL>
                    <a:lnR>
                      <a:noFill/>
                    </a:lnR>
                    <a:lnT w="25400" cmpd="sng">
                      <a:noFill/>
                    </a:lnT>
                    <a:lnB w="25400" cmpd="sng">
                      <a:noFill/>
                    </a:lnB>
                    <a:lnTlToBr w="12700" cmpd="sng">
                      <a:noFill/>
                      <a:prstDash val="solid"/>
                    </a:lnTlToBr>
                    <a:lnBlToTr w="12700" cmpd="sng">
                      <a:noFill/>
                      <a:prstDash val="solid"/>
                    </a:lnBlToTr>
                    <a:noFill/>
                  </a:tcPr>
                </a:tc>
                <a:tc>
                  <a:txBody>
                    <a:bodyPr/>
                    <a:lstStyle/>
                    <a:p>
                      <a:r>
                        <a:rPr lang="en-GB" sz="1800" b="1" dirty="0">
                          <a:solidFill>
                            <a:schemeClr val="tx1"/>
                          </a:solidFill>
                        </a:rPr>
                        <a:t>Recycling</a:t>
                      </a:r>
                    </a:p>
                    <a:p>
                      <a:pPr>
                        <a:spcBef>
                          <a:spcPts val="0"/>
                        </a:spcBef>
                        <a:spcAft>
                          <a:spcPts val="0"/>
                        </a:spcAft>
                        <a:buClr>
                          <a:srgbClr val="F2A900"/>
                        </a:buClr>
                      </a:pPr>
                      <a:endParaRPr lang="en-GB" sz="800" b="0" dirty="0">
                        <a:solidFill>
                          <a:schemeClr val="tx1"/>
                        </a:solidFill>
                      </a:endParaRPr>
                    </a:p>
                    <a:p>
                      <a:pPr>
                        <a:spcBef>
                          <a:spcPts val="0"/>
                        </a:spcBef>
                        <a:spcAft>
                          <a:spcPts val="0"/>
                        </a:spcAft>
                        <a:buClr>
                          <a:srgbClr val="F2A900"/>
                        </a:buClr>
                      </a:pPr>
                      <a:r>
                        <a:rPr lang="en-GB" sz="1200" b="0" dirty="0">
                          <a:solidFill>
                            <a:schemeClr val="tx1"/>
                          </a:solidFill>
                        </a:rPr>
                        <a:t>45% of our dry waste is recycled. 120 tonnes, equivalent to </a:t>
                      </a:r>
                      <a:r>
                        <a:rPr lang="en-GB" sz="1200" b="1" u="none" dirty="0">
                          <a:solidFill>
                            <a:schemeClr val="accent1"/>
                          </a:solidFill>
                        </a:rPr>
                        <a:t>1</a:t>
                      </a:r>
                      <a:r>
                        <a:rPr lang="en-GB" sz="1200" b="0" dirty="0">
                          <a:solidFill>
                            <a:schemeClr val="tx1"/>
                          </a:solidFill>
                        </a:rPr>
                        <a:t> wind turbine nacelle</a:t>
                      </a:r>
                    </a:p>
                    <a:p>
                      <a:pPr>
                        <a:spcBef>
                          <a:spcPts val="0"/>
                        </a:spcBef>
                        <a:spcAft>
                          <a:spcPts val="0"/>
                        </a:spcAft>
                        <a:buClr>
                          <a:srgbClr val="F2A900"/>
                        </a:buClr>
                      </a:pPr>
                      <a:r>
                        <a:rPr lang="en-GB" sz="800" b="0" dirty="0">
                          <a:solidFill>
                            <a:schemeClr val="tx1"/>
                          </a:solidFill>
                        </a:rPr>
                        <a:t>(Source: London.gov.uk) </a:t>
                      </a:r>
                    </a:p>
                  </a:txBody>
                  <a:tcPr>
                    <a:lnL>
                      <a:noFill/>
                    </a:lnL>
                    <a:lnR>
                      <a:noFill/>
                    </a:lnR>
                    <a:lnT w="25400" cmpd="sng">
                      <a:noFill/>
                    </a:lnT>
                    <a:lnB w="25400" cmpd="sng">
                      <a:noFill/>
                    </a:lnB>
                    <a:lnTlToBr w="12700" cmpd="sng">
                      <a:noFill/>
                      <a:prstDash val="solid"/>
                    </a:lnTlToBr>
                    <a:lnBlToTr w="12700" cmpd="sng">
                      <a:noFill/>
                      <a:prstDash val="solid"/>
                    </a:lnBlToTr>
                    <a:noFill/>
                  </a:tcPr>
                </a:tc>
                <a:tc>
                  <a:txBody>
                    <a:bodyPr/>
                    <a:lstStyle/>
                    <a:p>
                      <a:r>
                        <a:rPr lang="en-GB" sz="1800" b="1" dirty="0">
                          <a:solidFill>
                            <a:schemeClr val="tx1"/>
                          </a:solidFill>
                        </a:rPr>
                        <a:t>Waste to landfill</a:t>
                      </a:r>
                    </a:p>
                    <a:p>
                      <a:pPr>
                        <a:spcBef>
                          <a:spcPts val="0"/>
                        </a:spcBef>
                        <a:spcAft>
                          <a:spcPts val="0"/>
                        </a:spcAft>
                        <a:buClr>
                          <a:srgbClr val="F2A900"/>
                        </a:buClr>
                      </a:pPr>
                      <a:endParaRPr lang="en-GB" sz="800" b="0" dirty="0">
                        <a:solidFill>
                          <a:schemeClr val="tx1"/>
                        </a:solidFill>
                      </a:endParaRPr>
                    </a:p>
                    <a:p>
                      <a:pPr>
                        <a:spcBef>
                          <a:spcPts val="0"/>
                        </a:spcBef>
                        <a:spcAft>
                          <a:spcPts val="0"/>
                        </a:spcAft>
                        <a:buClr>
                          <a:srgbClr val="F2A900"/>
                        </a:buClr>
                      </a:pPr>
                      <a:r>
                        <a:rPr lang="en-GB" sz="1200" b="0" dirty="0">
                          <a:solidFill>
                            <a:schemeClr val="tx1"/>
                          </a:solidFill>
                        </a:rPr>
                        <a:t>92 tonnes sent to landfill</a:t>
                      </a:r>
                    </a:p>
                    <a:p>
                      <a:pPr>
                        <a:spcBef>
                          <a:spcPts val="0"/>
                        </a:spcBef>
                        <a:spcAft>
                          <a:spcPts val="0"/>
                        </a:spcAft>
                        <a:buClr>
                          <a:srgbClr val="F2A900"/>
                        </a:buClr>
                      </a:pPr>
                      <a:endParaRPr lang="en-GB" sz="1200" b="0" dirty="0">
                        <a:solidFill>
                          <a:schemeClr val="tx1"/>
                        </a:solidFill>
                      </a:endParaRPr>
                    </a:p>
                    <a:p>
                      <a:pPr>
                        <a:spcBef>
                          <a:spcPts val="0"/>
                        </a:spcBef>
                        <a:spcAft>
                          <a:spcPts val="0"/>
                        </a:spcAft>
                        <a:buClr>
                          <a:srgbClr val="F2A900"/>
                        </a:buClr>
                      </a:pPr>
                      <a:r>
                        <a:rPr lang="en-GB" sz="1200" b="0" dirty="0">
                          <a:solidFill>
                            <a:schemeClr val="tx1"/>
                          </a:solidFill>
                        </a:rPr>
                        <a:t>Equivalent to </a:t>
                      </a:r>
                      <a:r>
                        <a:rPr lang="en-GB" sz="1200" b="1" u="none" dirty="0">
                          <a:solidFill>
                            <a:schemeClr val="accent1"/>
                          </a:solidFill>
                        </a:rPr>
                        <a:t>18</a:t>
                      </a:r>
                      <a:r>
                        <a:rPr lang="en-GB" sz="1200" b="0" dirty="0">
                          <a:solidFill>
                            <a:schemeClr val="tx1"/>
                          </a:solidFill>
                        </a:rPr>
                        <a:t> elephants</a:t>
                      </a:r>
                      <a:endParaRPr lang="en-GB" sz="1400" b="0" dirty="0">
                        <a:solidFill>
                          <a:schemeClr val="tx1"/>
                        </a:solidFill>
                      </a:endParaRPr>
                    </a:p>
                    <a:p>
                      <a:pPr>
                        <a:spcBef>
                          <a:spcPts val="0"/>
                        </a:spcBef>
                        <a:spcAft>
                          <a:spcPts val="0"/>
                        </a:spcAft>
                        <a:buClr>
                          <a:srgbClr val="F2A900"/>
                        </a:buClr>
                      </a:pPr>
                      <a:r>
                        <a:rPr lang="en-GB" sz="800" b="0" dirty="0">
                          <a:solidFill>
                            <a:schemeClr val="tx1"/>
                          </a:solidFill>
                        </a:rPr>
                        <a:t>(Source: Wikipedia)</a:t>
                      </a:r>
                    </a:p>
                    <a:p>
                      <a:endParaRPr lang="en-GB" sz="1800" b="0" dirty="0">
                        <a:solidFill>
                          <a:schemeClr val="tx1"/>
                        </a:solidFill>
                      </a:endParaRPr>
                    </a:p>
                  </a:txBody>
                  <a:tcPr>
                    <a:lnL>
                      <a:noFill/>
                    </a:lnL>
                    <a:lnR>
                      <a:noFill/>
                    </a:lnR>
                    <a:lnT w="25400" cmpd="sng">
                      <a:noFill/>
                    </a:lnT>
                    <a:lnB w="254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29133509"/>
                  </a:ext>
                </a:extLst>
              </a:tr>
              <a:tr h="1826283">
                <a:tc>
                  <a:txBody>
                    <a:bodyPr/>
                    <a:lstStyle/>
                    <a:p>
                      <a:r>
                        <a:rPr lang="en-GB" sz="1800" b="1" dirty="0">
                          <a:solidFill>
                            <a:schemeClr val="tx1"/>
                          </a:solidFill>
                        </a:rPr>
                        <a:t>Water</a:t>
                      </a:r>
                    </a:p>
                    <a:p>
                      <a:endParaRPr lang="en-US" sz="800" b="0" dirty="0">
                        <a:solidFill>
                          <a:schemeClr val="tx1"/>
                        </a:solidFill>
                      </a:endParaRPr>
                    </a:p>
                    <a:p>
                      <a:r>
                        <a:rPr lang="en-US" sz="1200" b="0" dirty="0">
                          <a:solidFill>
                            <a:schemeClr val="tx1"/>
                          </a:solidFill>
                        </a:rPr>
                        <a:t>9,754 M3 used </a:t>
                      </a:r>
                    </a:p>
                    <a:p>
                      <a:endParaRPr lang="en-US" sz="1200" b="0" dirty="0">
                        <a:solidFill>
                          <a:schemeClr val="tx1"/>
                        </a:solidFill>
                      </a:endParaRPr>
                    </a:p>
                    <a:p>
                      <a:r>
                        <a:rPr lang="en-US" sz="1200" b="0" dirty="0">
                          <a:solidFill>
                            <a:schemeClr val="tx1"/>
                          </a:solidFill>
                        </a:rPr>
                        <a:t>Equivalent to </a:t>
                      </a:r>
                      <a:r>
                        <a:rPr lang="en-US" sz="1200" b="1" u="none" dirty="0">
                          <a:solidFill>
                            <a:schemeClr val="accent1"/>
                          </a:solidFill>
                        </a:rPr>
                        <a:t>4</a:t>
                      </a:r>
                      <a:r>
                        <a:rPr lang="en-US" sz="1200" b="0" u="none" dirty="0">
                          <a:solidFill>
                            <a:schemeClr val="tx1"/>
                          </a:solidFill>
                        </a:rPr>
                        <a:t> Olympic-size swimming pools</a:t>
                      </a:r>
                      <a:endParaRPr lang="en-US" sz="1200" b="0" dirty="0">
                        <a:solidFill>
                          <a:schemeClr val="tx1"/>
                        </a:solidFill>
                      </a:endParaRPr>
                    </a:p>
                    <a:p>
                      <a:r>
                        <a:rPr lang="en-GB" sz="800" b="0" dirty="0">
                          <a:solidFill>
                            <a:schemeClr val="tx1"/>
                          </a:solidFill>
                        </a:rPr>
                        <a:t>(Source: Wikipedia)</a:t>
                      </a:r>
                    </a:p>
                  </a:txBody>
                  <a:tcPr>
                    <a:lnL>
                      <a:noFill/>
                    </a:lnL>
                    <a:lnR>
                      <a:noFill/>
                    </a:lnR>
                    <a:lnT w="25400" cmpd="sng">
                      <a:noFill/>
                    </a:lnT>
                    <a:lnB w="25400" cmpd="sng">
                      <a:noFill/>
                    </a:lnB>
                    <a:lnTlToBr w="12700" cmpd="sng">
                      <a:noFill/>
                      <a:prstDash val="solid"/>
                    </a:lnTlToBr>
                    <a:lnBlToTr w="12700" cmpd="sng">
                      <a:noFill/>
                      <a:prstDash val="solid"/>
                    </a:lnBlToTr>
                    <a:noFill/>
                  </a:tcPr>
                </a:tc>
                <a:tc>
                  <a:txBody>
                    <a:bodyPr/>
                    <a:lstStyle/>
                    <a:p>
                      <a:r>
                        <a:rPr lang="en-GB" sz="1800" b="1" dirty="0">
                          <a:solidFill>
                            <a:schemeClr val="tx1"/>
                          </a:solidFill>
                        </a:rPr>
                        <a:t>Energy</a:t>
                      </a:r>
                    </a:p>
                    <a:p>
                      <a:pPr>
                        <a:spcBef>
                          <a:spcPts val="0"/>
                        </a:spcBef>
                        <a:spcAft>
                          <a:spcPts val="0"/>
                        </a:spcAft>
                        <a:buClr>
                          <a:srgbClr val="F2A900"/>
                        </a:buClr>
                      </a:pPr>
                      <a:endParaRPr lang="en-GB" sz="800" b="0" dirty="0">
                        <a:solidFill>
                          <a:schemeClr val="tx1"/>
                        </a:solidFill>
                      </a:endParaRPr>
                    </a:p>
                    <a:p>
                      <a:pPr>
                        <a:spcBef>
                          <a:spcPts val="0"/>
                        </a:spcBef>
                        <a:spcAft>
                          <a:spcPts val="0"/>
                        </a:spcAft>
                        <a:buClr>
                          <a:srgbClr val="F2A900"/>
                        </a:buClr>
                      </a:pPr>
                      <a:r>
                        <a:rPr lang="en-GB" sz="1200" b="0" dirty="0">
                          <a:solidFill>
                            <a:schemeClr val="tx1"/>
                          </a:solidFill>
                        </a:rPr>
                        <a:t>4,674,644 kWh of energy consumed </a:t>
                      </a:r>
                      <a:r>
                        <a:rPr lang="en-GB" sz="800" b="0" dirty="0">
                          <a:solidFill>
                            <a:schemeClr val="tx1"/>
                          </a:solidFill>
                        </a:rPr>
                        <a:t>(77% Elec, 23% Gas)</a:t>
                      </a:r>
                      <a:endParaRPr lang="en-GB" sz="1000" b="0" dirty="0">
                        <a:solidFill>
                          <a:schemeClr val="tx1"/>
                        </a:solidFill>
                      </a:endParaRPr>
                    </a:p>
                    <a:p>
                      <a:pPr>
                        <a:spcBef>
                          <a:spcPts val="0"/>
                        </a:spcBef>
                        <a:spcAft>
                          <a:spcPts val="0"/>
                        </a:spcAft>
                        <a:buClr>
                          <a:srgbClr val="F2A900"/>
                        </a:buClr>
                      </a:pPr>
                      <a:endParaRPr lang="en-GB" sz="800" b="0" dirty="0">
                        <a:solidFill>
                          <a:schemeClr val="tx1"/>
                        </a:solidFill>
                      </a:endParaRPr>
                    </a:p>
                    <a:p>
                      <a:pPr>
                        <a:spcBef>
                          <a:spcPts val="0"/>
                        </a:spcBef>
                        <a:spcAft>
                          <a:spcPts val="0"/>
                        </a:spcAft>
                        <a:buClr>
                          <a:srgbClr val="F2A900"/>
                        </a:buClr>
                      </a:pPr>
                      <a:r>
                        <a:rPr lang="en-GB" sz="1200" b="0" dirty="0">
                          <a:solidFill>
                            <a:schemeClr val="tx1"/>
                          </a:solidFill>
                        </a:rPr>
                        <a:t>Equivalent to </a:t>
                      </a:r>
                      <a:r>
                        <a:rPr lang="en-GB" sz="1200" b="1" u="none" dirty="0">
                          <a:solidFill>
                            <a:schemeClr val="accent1"/>
                          </a:solidFill>
                        </a:rPr>
                        <a:t>237</a:t>
                      </a:r>
                      <a:r>
                        <a:rPr lang="en-GB" sz="1200" b="0" dirty="0">
                          <a:solidFill>
                            <a:schemeClr val="tx1"/>
                          </a:solidFill>
                        </a:rPr>
                        <a:t> homes’ electricity use for one year</a:t>
                      </a:r>
                    </a:p>
                    <a:p>
                      <a:pPr marL="0" marR="0" lvl="0" indent="0" algn="l" defTabSz="457200" rtl="0" eaLnBrk="1" fontAlgn="auto" latinLnBrk="0" hangingPunct="1">
                        <a:lnSpc>
                          <a:spcPct val="100000"/>
                        </a:lnSpc>
                        <a:spcBef>
                          <a:spcPts val="0"/>
                        </a:spcBef>
                        <a:spcAft>
                          <a:spcPts val="0"/>
                        </a:spcAft>
                        <a:buClr>
                          <a:srgbClr val="F2A900"/>
                        </a:buClr>
                        <a:buSzTx/>
                        <a:buFontTx/>
                        <a:buNone/>
                        <a:tabLst/>
                        <a:defRPr/>
                      </a:pPr>
                      <a:r>
                        <a:rPr lang="en-GB" sz="800" b="0" dirty="0">
                          <a:solidFill>
                            <a:schemeClr val="tx1"/>
                          </a:solidFill>
                        </a:rPr>
                        <a:t>(Source: EPA US calc &amp; Royal Museums Greenwich)</a:t>
                      </a:r>
                    </a:p>
                    <a:p>
                      <a:pPr>
                        <a:spcBef>
                          <a:spcPts val="0"/>
                        </a:spcBef>
                        <a:spcAft>
                          <a:spcPts val="0"/>
                        </a:spcAft>
                        <a:buClr>
                          <a:srgbClr val="F2A900"/>
                        </a:buClr>
                      </a:pPr>
                      <a:r>
                        <a:rPr lang="en-GB" sz="1400" b="0" dirty="0">
                          <a:solidFill>
                            <a:schemeClr val="tx1"/>
                          </a:solidFill>
                        </a:rPr>
                        <a:t> </a:t>
                      </a:r>
                    </a:p>
                    <a:p>
                      <a:endParaRPr lang="en-GB" sz="1800" b="0" dirty="0">
                        <a:solidFill>
                          <a:schemeClr val="tx1"/>
                        </a:solidFill>
                      </a:endParaRPr>
                    </a:p>
                  </a:txBody>
                  <a:tcPr>
                    <a:lnL>
                      <a:noFill/>
                    </a:lnL>
                    <a:lnR>
                      <a:noFill/>
                    </a:lnR>
                    <a:lnT w="25400" cmpd="sng">
                      <a:noFill/>
                    </a:lnT>
                    <a:lnB w="25400" cmpd="sng">
                      <a:noFill/>
                    </a:lnB>
                    <a:lnTlToBr w="12700" cmpd="sng">
                      <a:noFill/>
                      <a:prstDash val="solid"/>
                    </a:lnTlToBr>
                    <a:lnBlToTr w="12700" cmpd="sng">
                      <a:noFill/>
                      <a:prstDash val="solid"/>
                    </a:lnBlToTr>
                    <a:noFill/>
                  </a:tcPr>
                </a:tc>
                <a:tc>
                  <a:txBody>
                    <a:bodyPr/>
                    <a:lstStyle/>
                    <a:p>
                      <a:r>
                        <a:rPr lang="en-GB" sz="1800" b="1" dirty="0">
                          <a:solidFill>
                            <a:schemeClr val="tx1"/>
                          </a:solidFill>
                        </a:rPr>
                        <a:t>Carbon emissions</a:t>
                      </a:r>
                    </a:p>
                    <a:p>
                      <a:pPr>
                        <a:spcBef>
                          <a:spcPts val="0"/>
                        </a:spcBef>
                        <a:spcAft>
                          <a:spcPts val="0"/>
                        </a:spcAft>
                        <a:buClr>
                          <a:srgbClr val="F2A900"/>
                        </a:buClr>
                      </a:pPr>
                      <a:endParaRPr lang="en-GB" sz="800" b="0" dirty="0">
                        <a:solidFill>
                          <a:schemeClr val="tx1"/>
                        </a:solidFill>
                      </a:endParaRPr>
                    </a:p>
                    <a:p>
                      <a:pPr>
                        <a:spcBef>
                          <a:spcPts val="0"/>
                        </a:spcBef>
                        <a:spcAft>
                          <a:spcPts val="0"/>
                        </a:spcAft>
                        <a:buClr>
                          <a:srgbClr val="F2A900"/>
                        </a:buClr>
                      </a:pPr>
                      <a:r>
                        <a:rPr lang="en-GB" sz="1400" b="1" u="none" dirty="0">
                          <a:solidFill>
                            <a:schemeClr val="tx1"/>
                          </a:solidFill>
                        </a:rPr>
                        <a:t>2,701 tonnes CO</a:t>
                      </a:r>
                      <a:r>
                        <a:rPr lang="en-GB" sz="1400" b="1" u="none" baseline="-25000" dirty="0">
                          <a:solidFill>
                            <a:schemeClr val="tx1"/>
                          </a:solidFill>
                        </a:rPr>
                        <a:t>2</a:t>
                      </a:r>
                      <a:r>
                        <a:rPr lang="en-GB" sz="1400" b="1" u="none" dirty="0">
                          <a:solidFill>
                            <a:schemeClr val="tx1"/>
                          </a:solidFill>
                        </a:rPr>
                        <a:t>e </a:t>
                      </a:r>
                    </a:p>
                    <a:p>
                      <a:pPr>
                        <a:spcBef>
                          <a:spcPts val="0"/>
                        </a:spcBef>
                        <a:spcAft>
                          <a:spcPts val="0"/>
                        </a:spcAft>
                        <a:buClr>
                          <a:srgbClr val="F2A900"/>
                        </a:buClr>
                      </a:pPr>
                      <a:endParaRPr lang="en-GB" sz="800" b="0" dirty="0">
                        <a:solidFill>
                          <a:schemeClr val="tx1"/>
                        </a:solidFill>
                      </a:endParaRPr>
                    </a:p>
                    <a:p>
                      <a:pPr>
                        <a:spcBef>
                          <a:spcPts val="0"/>
                        </a:spcBef>
                        <a:spcAft>
                          <a:spcPts val="0"/>
                        </a:spcAft>
                        <a:buClr>
                          <a:srgbClr val="F2A900"/>
                        </a:buClr>
                      </a:pPr>
                      <a:r>
                        <a:rPr lang="en-GB" sz="1200" b="0" dirty="0">
                          <a:solidFill>
                            <a:schemeClr val="tx1"/>
                          </a:solidFill>
                        </a:rPr>
                        <a:t>Equivalent to driving to the moon and back in an average gasoline-powered car over </a:t>
                      </a:r>
                      <a:r>
                        <a:rPr lang="en-GB" sz="1200" b="1" u="none" dirty="0">
                          <a:solidFill>
                            <a:schemeClr val="tx1"/>
                          </a:solidFill>
                        </a:rPr>
                        <a:t>14</a:t>
                      </a:r>
                      <a:r>
                        <a:rPr lang="en-GB" sz="1200" b="0" dirty="0">
                          <a:solidFill>
                            <a:schemeClr val="tx1"/>
                          </a:solidFill>
                        </a:rPr>
                        <a:t> times! </a:t>
                      </a:r>
                    </a:p>
                    <a:p>
                      <a:pPr>
                        <a:spcBef>
                          <a:spcPts val="0"/>
                        </a:spcBef>
                        <a:spcAft>
                          <a:spcPts val="0"/>
                        </a:spcAft>
                        <a:buClr>
                          <a:srgbClr val="F2A900"/>
                        </a:buClr>
                      </a:pPr>
                      <a:r>
                        <a:rPr lang="en-GB" sz="800" b="0" dirty="0">
                          <a:solidFill>
                            <a:schemeClr val="tx1"/>
                          </a:solidFill>
                        </a:rPr>
                        <a:t>(Source: EPA US calc)</a:t>
                      </a:r>
                    </a:p>
                    <a:p>
                      <a:endParaRPr lang="en-GB" sz="1800" b="0" dirty="0">
                        <a:solidFill>
                          <a:schemeClr val="tx1"/>
                        </a:solidFill>
                      </a:endParaRPr>
                    </a:p>
                  </a:txBody>
                  <a:tcPr>
                    <a:lnL>
                      <a:noFill/>
                    </a:lnL>
                    <a:lnR>
                      <a:noFill/>
                    </a:lnR>
                    <a:lnT w="25400" cmpd="sng">
                      <a:noFill/>
                    </a:lnT>
                    <a:lnB w="254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7961676"/>
                  </a:ext>
                </a:extLst>
              </a:tr>
            </a:tbl>
          </a:graphicData>
        </a:graphic>
      </p:graphicFrame>
      <p:sp>
        <p:nvSpPr>
          <p:cNvPr id="7" name="Oval 6">
            <a:extLst>
              <a:ext uri="{FF2B5EF4-FFF2-40B4-BE49-F238E27FC236}">
                <a16:creationId xmlns:a16="http://schemas.microsoft.com/office/drawing/2014/main" id="{86256E8E-7AE3-DEBA-2F3A-287DEAF79E9E}"/>
              </a:ext>
            </a:extLst>
          </p:cNvPr>
          <p:cNvSpPr/>
          <p:nvPr/>
        </p:nvSpPr>
        <p:spPr>
          <a:xfrm>
            <a:off x="304800" y="1566862"/>
            <a:ext cx="4038600" cy="4119563"/>
          </a:xfrm>
          <a:prstGeom prst="ellipse">
            <a:avLst/>
          </a:prstGeom>
          <a:gradFill>
            <a:gsLst>
              <a:gs pos="0">
                <a:schemeClr val="accent1">
                  <a:lumMod val="5000"/>
                  <a:lumOff val="95000"/>
                </a:schemeClr>
              </a:gs>
              <a:gs pos="0">
                <a:schemeClr val="accent1">
                  <a:lumMod val="0"/>
                </a:schemeClr>
              </a:gs>
              <a:gs pos="0">
                <a:schemeClr val="accent1">
                  <a:lumMod val="45000"/>
                  <a:lumOff val="55000"/>
                </a:schemeClr>
              </a:gs>
              <a:gs pos="0">
                <a:schemeClr val="bg1"/>
              </a:gs>
            </a:gsLst>
            <a:lin ang="5400000" scaled="1"/>
          </a:gradFill>
          <a:ln w="5715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702D51F5-2369-4203-BB34-CF439257D742}"/>
              </a:ext>
            </a:extLst>
          </p:cNvPr>
          <p:cNvSpPr>
            <a:spLocks noGrp="1"/>
          </p:cNvSpPr>
          <p:nvPr>
            <p:ph type="title"/>
          </p:nvPr>
        </p:nvSpPr>
        <p:spPr>
          <a:xfrm>
            <a:off x="575734" y="720536"/>
            <a:ext cx="11040533" cy="382587"/>
          </a:xfrm>
        </p:spPr>
        <p:txBody>
          <a:bodyPr>
            <a:normAutofit/>
          </a:bodyPr>
          <a:lstStyle/>
          <a:p>
            <a:r>
              <a:rPr lang="en-GB" b="0" kern="1200" dirty="0">
                <a:latin typeface="Arial" pitchFamily="34" charset="0"/>
                <a:ea typeface="+mj-ea"/>
                <a:cs typeface="Arial" pitchFamily="34" charset="0"/>
              </a:rPr>
              <a:t>2023 Global data – Acting on climate change: Our people and operations</a:t>
            </a:r>
          </a:p>
        </p:txBody>
      </p:sp>
      <p:sp>
        <p:nvSpPr>
          <p:cNvPr id="4" name="Text Placeholder 3">
            <a:extLst>
              <a:ext uri="{FF2B5EF4-FFF2-40B4-BE49-F238E27FC236}">
                <a16:creationId xmlns:a16="http://schemas.microsoft.com/office/drawing/2014/main" id="{C6849FEC-CAF8-45FE-A084-0C6CF01FCB75}"/>
              </a:ext>
            </a:extLst>
          </p:cNvPr>
          <p:cNvSpPr>
            <a:spLocks noGrp="1"/>
          </p:cNvSpPr>
          <p:nvPr>
            <p:ph type="body" sz="quarter" idx="10"/>
          </p:nvPr>
        </p:nvSpPr>
        <p:spPr>
          <a:xfrm>
            <a:off x="575734" y="358776"/>
            <a:ext cx="11040533" cy="250825"/>
          </a:xfrm>
        </p:spPr>
        <p:txBody>
          <a:bodyPr anchor="ctr">
            <a:noAutofit/>
          </a:bodyPr>
          <a:lstStyle/>
          <a:p>
            <a:pPr>
              <a:lnSpc>
                <a:spcPct val="90000"/>
              </a:lnSpc>
            </a:pPr>
            <a:r>
              <a:rPr lang="en-GB" dirty="0"/>
              <a:t>Global HSE Performance Report</a:t>
            </a:r>
          </a:p>
        </p:txBody>
      </p:sp>
      <p:pic>
        <p:nvPicPr>
          <p:cNvPr id="12" name="Picture 11">
            <a:extLst>
              <a:ext uri="{FF2B5EF4-FFF2-40B4-BE49-F238E27FC236}">
                <a16:creationId xmlns:a16="http://schemas.microsoft.com/office/drawing/2014/main" id="{A9106027-7B02-B91C-B9E7-4F268FA809E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7219" y="2447925"/>
            <a:ext cx="3239808" cy="1954685"/>
          </a:xfrm>
          <a:prstGeom prst="rect">
            <a:avLst/>
          </a:prstGeom>
          <a:solidFill>
            <a:schemeClr val="accent1"/>
          </a:solidFill>
        </p:spPr>
      </p:pic>
      <p:sp>
        <p:nvSpPr>
          <p:cNvPr id="9" name="TextBox 8">
            <a:extLst>
              <a:ext uri="{FF2B5EF4-FFF2-40B4-BE49-F238E27FC236}">
                <a16:creationId xmlns:a16="http://schemas.microsoft.com/office/drawing/2014/main" id="{5408E65C-0C0E-E521-A2DC-0C48E13C0EF9}"/>
              </a:ext>
            </a:extLst>
          </p:cNvPr>
          <p:cNvSpPr txBox="1"/>
          <p:nvPr/>
        </p:nvSpPr>
        <p:spPr>
          <a:xfrm>
            <a:off x="1347909" y="4555736"/>
            <a:ext cx="1978427" cy="461665"/>
          </a:xfrm>
          <a:prstGeom prst="rect">
            <a:avLst/>
          </a:prstGeom>
          <a:noFill/>
        </p:spPr>
        <p:txBody>
          <a:bodyPr wrap="non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2400" b="1" i="0" u="none" strike="noStrike" kern="1200" cap="none" spc="0" normalizeH="0" baseline="0" noProof="0" dirty="0">
                <a:ln>
                  <a:noFill/>
                </a:ln>
                <a:solidFill>
                  <a:srgbClr val="5B6770"/>
                </a:solidFill>
                <a:effectLst/>
                <a:uLnTx/>
                <a:uFillTx/>
                <a:latin typeface="Arial" charset="0"/>
                <a:ea typeface="+mn-ea"/>
                <a:cs typeface="Arial" charset="0"/>
              </a:rPr>
              <a:t>Global Stats</a:t>
            </a:r>
          </a:p>
        </p:txBody>
      </p:sp>
      <p:cxnSp>
        <p:nvCxnSpPr>
          <p:cNvPr id="11" name="Straight Connector 10">
            <a:extLst>
              <a:ext uri="{FF2B5EF4-FFF2-40B4-BE49-F238E27FC236}">
                <a16:creationId xmlns:a16="http://schemas.microsoft.com/office/drawing/2014/main" id="{DB3E802F-1477-5CA8-5495-55D24ECBF63B}"/>
              </a:ext>
            </a:extLst>
          </p:cNvPr>
          <p:cNvCxnSpPr>
            <a:cxnSpLocks/>
            <a:stCxn id="7" idx="0"/>
          </p:cNvCxnSpPr>
          <p:nvPr/>
        </p:nvCxnSpPr>
        <p:spPr>
          <a:xfrm>
            <a:off x="2324100" y="1566862"/>
            <a:ext cx="9867900" cy="0"/>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DF72488-7571-85D4-EC8A-2BFE2A313A1F}"/>
              </a:ext>
            </a:extLst>
          </p:cNvPr>
          <p:cNvCxnSpPr>
            <a:cxnSpLocks/>
          </p:cNvCxnSpPr>
          <p:nvPr/>
        </p:nvCxnSpPr>
        <p:spPr>
          <a:xfrm flipV="1">
            <a:off x="2324100" y="5686425"/>
            <a:ext cx="9867900" cy="4762"/>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5426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E46B39-4428-46A3-B5E5-F325D831BCC9}"/>
              </a:ext>
            </a:extLst>
          </p:cNvPr>
          <p:cNvSpPr>
            <a:spLocks noGrp="1"/>
          </p:cNvSpPr>
          <p:nvPr>
            <p:ph sz="quarter" idx="14"/>
          </p:nvPr>
        </p:nvSpPr>
        <p:spPr>
          <a:xfrm>
            <a:off x="8688387" y="2686733"/>
            <a:ext cx="2927351" cy="3442606"/>
          </a:xfrm>
          <a:solidFill>
            <a:schemeClr val="accent2"/>
          </a:solidFill>
        </p:spPr>
        <p:txBody>
          <a:bodyPr/>
          <a:lstStyle/>
          <a:p>
            <a:endParaRPr lang="en-US" dirty="0">
              <a:solidFill>
                <a:schemeClr val="bg2"/>
              </a:solidFill>
            </a:endParaRPr>
          </a:p>
          <a:p>
            <a:r>
              <a:rPr lang="en-US" dirty="0">
                <a:solidFill>
                  <a:schemeClr val="bg2"/>
                </a:solidFill>
              </a:rPr>
              <a:t>TECHNOLOGY HIGHLIGHT</a:t>
            </a:r>
          </a:p>
          <a:p>
            <a:r>
              <a:rPr lang="en-US" dirty="0">
                <a:solidFill>
                  <a:schemeClr val="bg2"/>
                </a:solidFill>
              </a:rPr>
              <a:t>Subsea control module reliability:</a:t>
            </a:r>
          </a:p>
          <a:p>
            <a:pPr marL="285750" indent="-285750">
              <a:buFont typeface="Arial" panose="020B0604020202020204" pitchFamily="34" charset="0"/>
              <a:buChar char="•"/>
            </a:pPr>
            <a:r>
              <a:rPr lang="en-US" dirty="0">
                <a:solidFill>
                  <a:schemeClr val="bg2"/>
                </a:solidFill>
              </a:rPr>
              <a:t>Removes need to retrieve and service the SCM during its lifespan</a:t>
            </a:r>
          </a:p>
          <a:p>
            <a:pPr marL="285750" indent="-285750">
              <a:buFont typeface="Arial" panose="020B0604020202020204" pitchFamily="34" charset="0"/>
              <a:buChar char="•"/>
            </a:pPr>
            <a:r>
              <a:rPr lang="en-US" dirty="0">
                <a:solidFill>
                  <a:schemeClr val="bg2"/>
                </a:solidFill>
              </a:rPr>
              <a:t>No support vessel to assist with the retrieval of the module </a:t>
            </a:r>
          </a:p>
          <a:p>
            <a:r>
              <a:rPr lang="en-US" b="1">
                <a:solidFill>
                  <a:schemeClr val="bg2"/>
                </a:solidFill>
              </a:rPr>
              <a:t>The result: </a:t>
            </a:r>
            <a:r>
              <a:rPr lang="en-US">
                <a:solidFill>
                  <a:schemeClr val="bg2"/>
                </a:solidFill>
              </a:rPr>
              <a:t>Approximately </a:t>
            </a:r>
            <a:br>
              <a:rPr lang="en-US">
                <a:solidFill>
                  <a:schemeClr val="bg2"/>
                </a:solidFill>
              </a:rPr>
            </a:br>
            <a:r>
              <a:rPr lang="en-US" b="1">
                <a:solidFill>
                  <a:schemeClr val="bg2"/>
                </a:solidFill>
              </a:rPr>
              <a:t>77 </a:t>
            </a:r>
            <a:r>
              <a:rPr lang="en-US" dirty="0" err="1">
                <a:solidFill>
                  <a:schemeClr val="bg2"/>
                </a:solidFill>
              </a:rPr>
              <a:t>tonnes</a:t>
            </a:r>
            <a:r>
              <a:rPr lang="en-US" dirty="0">
                <a:solidFill>
                  <a:schemeClr val="bg2"/>
                </a:solidFill>
              </a:rPr>
              <a:t> CO2e saved.</a:t>
            </a:r>
            <a:endParaRPr lang="en-GB" dirty="0">
              <a:solidFill>
                <a:schemeClr val="bg2"/>
              </a:solidFill>
            </a:endParaRPr>
          </a:p>
        </p:txBody>
      </p:sp>
      <p:sp>
        <p:nvSpPr>
          <p:cNvPr id="8" name="Title 7">
            <a:extLst>
              <a:ext uri="{FF2B5EF4-FFF2-40B4-BE49-F238E27FC236}">
                <a16:creationId xmlns:a16="http://schemas.microsoft.com/office/drawing/2014/main" id="{86F54CC3-79DE-446D-B318-8E8D76111445}"/>
              </a:ext>
            </a:extLst>
          </p:cNvPr>
          <p:cNvSpPr>
            <a:spLocks noGrp="1"/>
          </p:cNvSpPr>
          <p:nvPr>
            <p:ph type="title"/>
          </p:nvPr>
        </p:nvSpPr>
        <p:spPr/>
        <p:txBody>
          <a:bodyPr/>
          <a:lstStyle/>
          <a:p>
            <a:r>
              <a:rPr lang="en-US"/>
              <a:t>Our mission is to extend the life and improve the reliability of energy assets</a:t>
            </a:r>
            <a:endParaRPr lang="en-GB"/>
          </a:p>
        </p:txBody>
      </p:sp>
      <p:sp>
        <p:nvSpPr>
          <p:cNvPr id="9" name="Text Placeholder 8">
            <a:extLst>
              <a:ext uri="{FF2B5EF4-FFF2-40B4-BE49-F238E27FC236}">
                <a16:creationId xmlns:a16="http://schemas.microsoft.com/office/drawing/2014/main" id="{8BF93388-9EC5-4393-9F0D-BCD0A06599AC}"/>
              </a:ext>
            </a:extLst>
          </p:cNvPr>
          <p:cNvSpPr>
            <a:spLocks noGrp="1"/>
          </p:cNvSpPr>
          <p:nvPr>
            <p:ph type="body" sz="quarter" idx="10"/>
          </p:nvPr>
        </p:nvSpPr>
        <p:spPr/>
        <p:txBody>
          <a:bodyPr/>
          <a:lstStyle/>
          <a:p>
            <a:r>
              <a:rPr lang="en-GB"/>
              <a:t>Our technology ethos</a:t>
            </a:r>
          </a:p>
        </p:txBody>
      </p:sp>
      <p:graphicFrame>
        <p:nvGraphicFramePr>
          <p:cNvPr id="11" name="Content Placeholder 10">
            <a:extLst>
              <a:ext uri="{FF2B5EF4-FFF2-40B4-BE49-F238E27FC236}">
                <a16:creationId xmlns:a16="http://schemas.microsoft.com/office/drawing/2014/main" id="{05112485-4F46-4C44-9C7D-DE556E33904E}"/>
              </a:ext>
            </a:extLst>
          </p:cNvPr>
          <p:cNvGraphicFramePr>
            <a:graphicFrameLocks noGrp="1"/>
          </p:cNvGraphicFramePr>
          <p:nvPr>
            <p:ph idx="1"/>
          </p:nvPr>
        </p:nvGraphicFramePr>
        <p:xfrm>
          <a:off x="575734" y="2686732"/>
          <a:ext cx="7488238" cy="3442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a:extLst>
              <a:ext uri="{FF2B5EF4-FFF2-40B4-BE49-F238E27FC236}">
                <a16:creationId xmlns:a16="http://schemas.microsoft.com/office/drawing/2014/main" id="{1497DAA5-CA09-44EF-BDDE-536506883CCD}"/>
              </a:ext>
            </a:extLst>
          </p:cNvPr>
          <p:cNvSpPr txBox="1"/>
          <p:nvPr/>
        </p:nvSpPr>
        <p:spPr>
          <a:xfrm>
            <a:off x="8588438" y="1746258"/>
            <a:ext cx="1547218" cy="830997"/>
          </a:xfrm>
          <a:prstGeom prst="rect">
            <a:avLst/>
          </a:prstGeom>
          <a:noFill/>
        </p:spPr>
        <p:txBody>
          <a:bodyPr wrap="none" rtlCol="0">
            <a:spAutoFit/>
          </a:bodyPr>
          <a:lstStyle/>
          <a:p>
            <a:pPr>
              <a:spcBef>
                <a:spcPts val="600"/>
              </a:spcBef>
              <a:spcAft>
                <a:spcPts val="600"/>
              </a:spcAft>
              <a:buClr>
                <a:srgbClr val="F2A900"/>
              </a:buClr>
            </a:pPr>
            <a:r>
              <a:rPr lang="en-US" sz="2000" b="1">
                <a:solidFill>
                  <a:schemeClr val="accent6"/>
                </a:solidFill>
                <a:latin typeface="+mj-lt"/>
              </a:rPr>
              <a:t>56% </a:t>
            </a:r>
            <a:br>
              <a:rPr lang="en-US" sz="1400">
                <a:solidFill>
                  <a:schemeClr val="tx2"/>
                </a:solidFill>
                <a:latin typeface="+mj-lt"/>
              </a:rPr>
            </a:br>
            <a:r>
              <a:rPr lang="en-US" sz="1400">
                <a:solidFill>
                  <a:schemeClr val="tx2"/>
                </a:solidFill>
                <a:latin typeface="+mj-lt"/>
              </a:rPr>
              <a:t>less greenhouse </a:t>
            </a:r>
            <a:br>
              <a:rPr lang="en-US" sz="1400">
                <a:solidFill>
                  <a:schemeClr val="tx2"/>
                </a:solidFill>
                <a:latin typeface="+mj-lt"/>
              </a:rPr>
            </a:br>
            <a:r>
              <a:rPr lang="en-US" sz="1400">
                <a:solidFill>
                  <a:schemeClr val="tx2"/>
                </a:solidFill>
                <a:latin typeface="+mj-lt"/>
              </a:rPr>
              <a:t>emissions*</a:t>
            </a:r>
            <a:endParaRPr lang="en-GB" sz="1600" dirty="0" err="1">
              <a:solidFill>
                <a:schemeClr val="tx2"/>
              </a:solidFill>
              <a:latin typeface="+mj-lt"/>
            </a:endParaRPr>
          </a:p>
        </p:txBody>
      </p:sp>
      <p:cxnSp>
        <p:nvCxnSpPr>
          <p:cNvPr id="18" name="Straight Connector 17">
            <a:extLst>
              <a:ext uri="{FF2B5EF4-FFF2-40B4-BE49-F238E27FC236}">
                <a16:creationId xmlns:a16="http://schemas.microsoft.com/office/drawing/2014/main" id="{7C589BF6-A974-419E-9840-26C25ED67DA7}"/>
              </a:ext>
            </a:extLst>
          </p:cNvPr>
          <p:cNvCxnSpPr>
            <a:cxnSpLocks/>
          </p:cNvCxnSpPr>
          <p:nvPr/>
        </p:nvCxnSpPr>
        <p:spPr>
          <a:xfrm flipH="1">
            <a:off x="8688387" y="1636779"/>
            <a:ext cx="2000949" cy="0"/>
          </a:xfrm>
          <a:prstGeom prst="line">
            <a:avLst/>
          </a:prstGeom>
          <a:ln>
            <a:headEnd type="none" w="med" len="med"/>
            <a:tailEnd type="none" w="med" len="med"/>
          </a:ln>
        </p:spPr>
        <p:style>
          <a:lnRef idx="1">
            <a:schemeClr val="accent6"/>
          </a:lnRef>
          <a:fillRef idx="0">
            <a:schemeClr val="accent6"/>
          </a:fillRef>
          <a:effectRef idx="0">
            <a:schemeClr val="accent6"/>
          </a:effectRef>
          <a:fontRef idx="minor">
            <a:schemeClr val="tx1"/>
          </a:fontRef>
        </p:style>
      </p:cxnSp>
      <p:pic>
        <p:nvPicPr>
          <p:cNvPr id="15" name="Picture 14" descr="A picture containing orange&#10;&#10;Description automatically generated">
            <a:extLst>
              <a:ext uri="{FF2B5EF4-FFF2-40B4-BE49-F238E27FC236}">
                <a16:creationId xmlns:a16="http://schemas.microsoft.com/office/drawing/2014/main" id="{76965596-B529-471E-965D-C167D3296C2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688861" y="1195028"/>
            <a:ext cx="2392350" cy="1916095"/>
          </a:xfrm>
          <a:prstGeom prst="rect">
            <a:avLst/>
          </a:prstGeom>
        </p:spPr>
      </p:pic>
      <p:pic>
        <p:nvPicPr>
          <p:cNvPr id="20" name="Picture 19" descr="A picture containing calendar&#10;&#10;Description automatically generated">
            <a:extLst>
              <a:ext uri="{FF2B5EF4-FFF2-40B4-BE49-F238E27FC236}">
                <a16:creationId xmlns:a16="http://schemas.microsoft.com/office/drawing/2014/main" id="{9E768564-B64B-4898-BD64-69B79E74D71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52361" y="1333419"/>
            <a:ext cx="1804418" cy="1353314"/>
          </a:xfrm>
          <a:prstGeom prst="rect">
            <a:avLst/>
          </a:prstGeom>
        </p:spPr>
      </p:pic>
      <p:sp>
        <p:nvSpPr>
          <p:cNvPr id="22" name="TextBox 21">
            <a:extLst>
              <a:ext uri="{FF2B5EF4-FFF2-40B4-BE49-F238E27FC236}">
                <a16:creationId xmlns:a16="http://schemas.microsoft.com/office/drawing/2014/main" id="{7CFB91D2-B1AC-486A-8E4D-29D506A898B3}"/>
              </a:ext>
            </a:extLst>
          </p:cNvPr>
          <p:cNvSpPr txBox="1"/>
          <p:nvPr/>
        </p:nvSpPr>
        <p:spPr>
          <a:xfrm>
            <a:off x="1956271" y="1548411"/>
            <a:ext cx="6101442" cy="923330"/>
          </a:xfrm>
          <a:prstGeom prst="rect">
            <a:avLst/>
          </a:prstGeom>
          <a:noFill/>
        </p:spPr>
        <p:txBody>
          <a:bodyPr wrap="square">
            <a:spAutoFit/>
          </a:bodyPr>
          <a:lstStyle/>
          <a:p>
            <a:r>
              <a:rPr lang="en-US" b="1">
                <a:latin typeface="+mj-lt"/>
              </a:rPr>
              <a:t>Reliability</a:t>
            </a:r>
            <a:r>
              <a:rPr lang="en-US" sz="1800" b="1">
                <a:latin typeface="+mj-lt"/>
              </a:rPr>
              <a:t> commitment: </a:t>
            </a:r>
            <a:r>
              <a:rPr lang="en-US" sz="1800">
                <a:latin typeface="+mj-lt"/>
              </a:rPr>
              <a:t>We provide the energy industry with best-in-class quality across all our solutions that never go obsolete</a:t>
            </a:r>
          </a:p>
        </p:txBody>
      </p:sp>
    </p:spTree>
    <p:extLst>
      <p:ext uri="{BB962C8B-B14F-4D97-AF65-F5344CB8AC3E}">
        <p14:creationId xmlns:p14="http://schemas.microsoft.com/office/powerpoint/2010/main" val="1143043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People are at the core of Proserv</a:t>
            </a:r>
          </a:p>
        </p:txBody>
      </p:sp>
      <p:sp>
        <p:nvSpPr>
          <p:cNvPr id="10" name="Text Placeholder 9"/>
          <p:cNvSpPr>
            <a:spLocks noGrp="1"/>
          </p:cNvSpPr>
          <p:nvPr>
            <p:ph type="body" sz="quarter" idx="10"/>
          </p:nvPr>
        </p:nvSpPr>
        <p:spPr/>
        <p:txBody>
          <a:bodyPr/>
          <a:lstStyle/>
          <a:p>
            <a:r>
              <a:rPr lang="en-GB"/>
              <a:t>Our people</a:t>
            </a:r>
            <a:endParaRPr lang="en-GB" dirty="0"/>
          </a:p>
        </p:txBody>
      </p:sp>
      <p:sp>
        <p:nvSpPr>
          <p:cNvPr id="12" name="Content Placeholder 11"/>
          <p:cNvSpPr>
            <a:spLocks noGrp="1"/>
          </p:cNvSpPr>
          <p:nvPr>
            <p:ph sz="quarter" idx="4294967295"/>
          </p:nvPr>
        </p:nvSpPr>
        <p:spPr>
          <a:xfrm>
            <a:off x="576263" y="1634906"/>
            <a:ext cx="7377112" cy="2197419"/>
          </a:xfrm>
          <a:prstGeom prst="rect">
            <a:avLst/>
          </a:prstGeom>
        </p:spPr>
        <p:txBody>
          <a:bodyPr anchor="t"/>
          <a:lstStyle/>
          <a:p>
            <a:pPr marL="0" indent="0">
              <a:buNone/>
            </a:pPr>
            <a:r>
              <a:rPr lang="en-US" b="1" dirty="0">
                <a:solidFill>
                  <a:schemeClr val="accent1"/>
                </a:solidFill>
              </a:rPr>
              <a:t>We care about our people and how we conduct ourselves as a business. </a:t>
            </a:r>
            <a:r>
              <a:rPr lang="en-US" dirty="0">
                <a:solidFill>
                  <a:schemeClr val="tx2"/>
                </a:solidFill>
              </a:rPr>
              <a:t>Supported by our FRESH values, our mission is to allow our people to continually develop, thrive and reach their full potential in a safe working environment. </a:t>
            </a:r>
          </a:p>
          <a:p>
            <a:r>
              <a:rPr lang="en-US" dirty="0">
                <a:solidFill>
                  <a:schemeClr val="tx2"/>
                </a:solidFill>
              </a:rPr>
              <a:t>We support knowledge sharing and empower our employees</a:t>
            </a:r>
          </a:p>
          <a:p>
            <a:r>
              <a:rPr lang="en-US" dirty="0">
                <a:solidFill>
                  <a:schemeClr val="tx2"/>
                </a:solidFill>
              </a:rPr>
              <a:t>Access to coaching and mentoring, learning libraries and webinars</a:t>
            </a:r>
          </a:p>
          <a:p>
            <a:r>
              <a:rPr lang="en-US" dirty="0">
                <a:solidFill>
                  <a:schemeClr val="tx2"/>
                </a:solidFill>
              </a:rPr>
              <a:t>Apprenticeship and graduate schemes to support the next generation of control experts</a:t>
            </a:r>
            <a:endParaRPr lang="en-GB" dirty="0">
              <a:solidFill>
                <a:schemeClr val="tx2"/>
              </a:solidFill>
            </a:endParaRPr>
          </a:p>
        </p:txBody>
      </p:sp>
      <p:pic>
        <p:nvPicPr>
          <p:cNvPr id="3" name="Picture 2" descr="A picture containing text, different, colorful, several&#10;&#10;Description automatically generated">
            <a:extLst>
              <a:ext uri="{FF2B5EF4-FFF2-40B4-BE49-F238E27FC236}">
                <a16:creationId xmlns:a16="http://schemas.microsoft.com/office/drawing/2014/main" id="{894A7D6D-E4BF-496F-ACDD-E2D0993B5E7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9247" y="4042329"/>
            <a:ext cx="8125106" cy="1921248"/>
          </a:xfrm>
          <a:prstGeom prst="rect">
            <a:avLst/>
          </a:prstGeom>
        </p:spPr>
      </p:pic>
      <p:sp>
        <p:nvSpPr>
          <p:cNvPr id="13" name="Content Placeholder 7">
            <a:extLst>
              <a:ext uri="{FF2B5EF4-FFF2-40B4-BE49-F238E27FC236}">
                <a16:creationId xmlns:a16="http://schemas.microsoft.com/office/drawing/2014/main" id="{1A8CDF3A-C6AC-468A-85F7-08C9DF114418}"/>
              </a:ext>
            </a:extLst>
          </p:cNvPr>
          <p:cNvSpPr txBox="1">
            <a:spLocks/>
          </p:cNvSpPr>
          <p:nvPr/>
        </p:nvSpPr>
        <p:spPr>
          <a:xfrm>
            <a:off x="8693784" y="4215161"/>
            <a:ext cx="3395281" cy="1575583"/>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b="1">
                <a:solidFill>
                  <a:schemeClr val="accent1"/>
                </a:solidFill>
              </a:rPr>
              <a:t>F</a:t>
            </a:r>
            <a:r>
              <a:rPr lang="en-GB"/>
              <a:t>orward as a Team</a:t>
            </a:r>
          </a:p>
          <a:p>
            <a:pPr marL="0" indent="0">
              <a:buFont typeface="Arial" panose="020B0604020202020204" pitchFamily="34" charset="0"/>
              <a:buNone/>
            </a:pPr>
            <a:r>
              <a:rPr lang="en-GB" b="1">
                <a:solidFill>
                  <a:schemeClr val="accent1"/>
                </a:solidFill>
              </a:rPr>
              <a:t>R</a:t>
            </a:r>
            <a:r>
              <a:rPr lang="en-GB"/>
              <a:t>ight Thing, Right Way</a:t>
            </a:r>
          </a:p>
          <a:p>
            <a:pPr marL="0" indent="0">
              <a:buFont typeface="Arial" panose="020B0604020202020204" pitchFamily="34" charset="0"/>
              <a:buNone/>
            </a:pPr>
            <a:r>
              <a:rPr lang="en-GB" b="1">
                <a:solidFill>
                  <a:schemeClr val="accent1"/>
                </a:solidFill>
              </a:rPr>
              <a:t>E</a:t>
            </a:r>
            <a:r>
              <a:rPr lang="en-GB"/>
              <a:t>ntrepreneurial Spirit</a:t>
            </a:r>
          </a:p>
          <a:p>
            <a:pPr marL="0" indent="0">
              <a:buFont typeface="Arial" panose="020B0604020202020204" pitchFamily="34" charset="0"/>
              <a:buNone/>
            </a:pPr>
            <a:r>
              <a:rPr lang="en-GB" b="1">
                <a:solidFill>
                  <a:schemeClr val="accent1"/>
                </a:solidFill>
              </a:rPr>
              <a:t>S</a:t>
            </a:r>
            <a:r>
              <a:rPr lang="en-GB"/>
              <a:t>erious about Service</a:t>
            </a:r>
          </a:p>
          <a:p>
            <a:pPr marL="0" indent="0">
              <a:buFont typeface="Arial" panose="020B0604020202020204" pitchFamily="34" charset="0"/>
              <a:buNone/>
            </a:pPr>
            <a:r>
              <a:rPr lang="en-GB" b="1">
                <a:solidFill>
                  <a:schemeClr val="accent1"/>
                </a:solidFill>
              </a:rPr>
              <a:t>H</a:t>
            </a:r>
            <a:r>
              <a:rPr lang="en-GB"/>
              <a:t>elp, Share and Communicate</a:t>
            </a:r>
            <a:endParaRPr lang="en-GB" b="1"/>
          </a:p>
        </p:txBody>
      </p:sp>
      <p:sp>
        <p:nvSpPr>
          <p:cNvPr id="4" name="Content Placeholder 3">
            <a:extLst>
              <a:ext uri="{FF2B5EF4-FFF2-40B4-BE49-F238E27FC236}">
                <a16:creationId xmlns:a16="http://schemas.microsoft.com/office/drawing/2014/main" id="{D7E1E3B9-0513-858A-5844-C78C428EA22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99186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icture containing person&#10;&#10;Description automatically generated">
            <a:extLst>
              <a:ext uri="{FF2B5EF4-FFF2-40B4-BE49-F238E27FC236}">
                <a16:creationId xmlns:a16="http://schemas.microsoft.com/office/drawing/2014/main" id="{84AC87CC-8F27-49F9-AB51-03D68F59D00B}"/>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ACE62252-87F1-4E8F-93A0-CC72F53BA54D}"/>
              </a:ext>
            </a:extLst>
          </p:cNvPr>
          <p:cNvSpPr>
            <a:spLocks noGrp="1"/>
          </p:cNvSpPr>
          <p:nvPr>
            <p:ph type="title"/>
          </p:nvPr>
        </p:nvSpPr>
        <p:spPr/>
        <p:txBody>
          <a:bodyPr/>
          <a:lstStyle/>
          <a:p>
            <a:r>
              <a:rPr lang="en-GB"/>
              <a:t>Our aim is to have everyone home safe, every day</a:t>
            </a:r>
          </a:p>
        </p:txBody>
      </p:sp>
      <p:sp>
        <p:nvSpPr>
          <p:cNvPr id="11" name="Text Placeholder 10">
            <a:extLst>
              <a:ext uri="{FF2B5EF4-FFF2-40B4-BE49-F238E27FC236}">
                <a16:creationId xmlns:a16="http://schemas.microsoft.com/office/drawing/2014/main" id="{9B6D49DB-FCE6-4F60-A56C-F0F3980DE2A9}"/>
              </a:ext>
            </a:extLst>
          </p:cNvPr>
          <p:cNvSpPr>
            <a:spLocks noGrp="1"/>
          </p:cNvSpPr>
          <p:nvPr>
            <p:ph type="body" sz="quarter" idx="10"/>
          </p:nvPr>
        </p:nvSpPr>
        <p:spPr/>
        <p:txBody>
          <a:bodyPr/>
          <a:lstStyle/>
          <a:p>
            <a:r>
              <a:rPr lang="en-GB"/>
              <a:t>Health and Safety and Environment</a:t>
            </a:r>
          </a:p>
        </p:txBody>
      </p:sp>
      <p:sp>
        <p:nvSpPr>
          <p:cNvPr id="4" name="Content Placeholder 3">
            <a:extLst>
              <a:ext uri="{FF2B5EF4-FFF2-40B4-BE49-F238E27FC236}">
                <a16:creationId xmlns:a16="http://schemas.microsoft.com/office/drawing/2014/main" id="{2C1F77E2-B2B4-4EF0-A002-D5A1AB703DE9}"/>
              </a:ext>
            </a:extLst>
          </p:cNvPr>
          <p:cNvSpPr>
            <a:spLocks noGrp="1"/>
          </p:cNvSpPr>
          <p:nvPr>
            <p:ph idx="1"/>
          </p:nvPr>
        </p:nvSpPr>
        <p:spPr/>
        <p:txBody>
          <a:bodyPr/>
          <a:lstStyle/>
          <a:p>
            <a:r>
              <a:rPr lang="en-US" b="1" dirty="0"/>
              <a:t>Doing things the right way is wired into our FRESH values and we adhere to high standards of governance, integrity and regulatory compliance. </a:t>
            </a:r>
          </a:p>
          <a:p>
            <a:endParaRPr lang="en-US" b="1" dirty="0"/>
          </a:p>
          <a:p>
            <a:r>
              <a:rPr lang="en-US" dirty="0"/>
              <a:t>Every Proserv employee is empowered to take ownership of health, safety and environmental performance as part of his or her daily working duties and is </a:t>
            </a:r>
            <a:r>
              <a:rPr lang="en-US" dirty="0" err="1"/>
              <a:t>authorised</a:t>
            </a:r>
            <a:r>
              <a:rPr lang="en-US" dirty="0"/>
              <a:t> to stop any job which is deemed to be unsafe.</a:t>
            </a:r>
          </a:p>
          <a:p>
            <a:endParaRPr lang="en-US" b="1" dirty="0"/>
          </a:p>
          <a:p>
            <a:r>
              <a:rPr lang="en-US" b="1" dirty="0"/>
              <a:t>Example safety campaigns</a:t>
            </a:r>
          </a:p>
          <a:p>
            <a:pPr marL="285750" indent="-285750">
              <a:buFont typeface="Arial" panose="020B0604020202020204" pitchFamily="34" charset="0"/>
              <a:buChar char="•"/>
            </a:pPr>
            <a:r>
              <a:rPr lang="en-US" dirty="0"/>
              <a:t>Global safety day</a:t>
            </a:r>
          </a:p>
          <a:p>
            <a:pPr marL="285750" indent="-285750">
              <a:buFont typeface="Arial" panose="020B0604020202020204" pitchFamily="34" charset="0"/>
              <a:buChar char="•"/>
            </a:pPr>
            <a:r>
              <a:rPr lang="en-US" dirty="0"/>
              <a:t>Workforce engagement in safety surveys</a:t>
            </a:r>
          </a:p>
          <a:p>
            <a:pPr marL="285750" indent="-285750">
              <a:buFont typeface="Arial" panose="020B0604020202020204" pitchFamily="34" charset="0"/>
              <a:buChar char="•"/>
            </a:pPr>
            <a:r>
              <a:rPr lang="en-US" dirty="0"/>
              <a:t>Safety campaigns</a:t>
            </a:r>
          </a:p>
          <a:p>
            <a:pPr marL="285750" indent="-285750">
              <a:buFont typeface="Arial" panose="020B0604020202020204" pitchFamily="34" charset="0"/>
              <a:buChar char="•"/>
            </a:pPr>
            <a:r>
              <a:rPr lang="en-US" dirty="0"/>
              <a:t>Mental health awareness</a:t>
            </a:r>
          </a:p>
          <a:p>
            <a:pPr marL="285750" indent="-285750">
              <a:buFont typeface="Arial" panose="020B0604020202020204" pitchFamily="34" charset="0"/>
              <a:buChar char="•"/>
            </a:pPr>
            <a:r>
              <a:rPr lang="en-US" dirty="0"/>
              <a:t>Get active days</a:t>
            </a:r>
          </a:p>
          <a:p>
            <a:endParaRPr lang="en-US" dirty="0"/>
          </a:p>
        </p:txBody>
      </p:sp>
      <p:pic>
        <p:nvPicPr>
          <p:cNvPr id="6" name="Picture 5" descr="A picture containing calendar&#10;&#10;Description automatically generated">
            <a:extLst>
              <a:ext uri="{FF2B5EF4-FFF2-40B4-BE49-F238E27FC236}">
                <a16:creationId xmlns:a16="http://schemas.microsoft.com/office/drawing/2014/main" id="{61194A76-9627-4CA4-A784-56B72A8FA4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69507" y="4136571"/>
            <a:ext cx="2792088" cy="2094067"/>
          </a:xfrm>
          <a:prstGeom prst="rect">
            <a:avLst/>
          </a:prstGeom>
        </p:spPr>
      </p:pic>
      <p:sp>
        <p:nvSpPr>
          <p:cNvPr id="8" name="TextBox 7">
            <a:extLst>
              <a:ext uri="{FF2B5EF4-FFF2-40B4-BE49-F238E27FC236}">
                <a16:creationId xmlns:a16="http://schemas.microsoft.com/office/drawing/2014/main" id="{41287C61-F045-482E-BBEC-9939D543382B}"/>
              </a:ext>
            </a:extLst>
          </p:cNvPr>
          <p:cNvSpPr txBox="1"/>
          <p:nvPr/>
        </p:nvSpPr>
        <p:spPr>
          <a:xfrm>
            <a:off x="8261595" y="5074560"/>
            <a:ext cx="3172393" cy="923330"/>
          </a:xfrm>
          <a:prstGeom prst="rect">
            <a:avLst/>
          </a:prstGeom>
          <a:noFill/>
        </p:spPr>
        <p:txBody>
          <a:bodyPr wrap="square">
            <a:spAutoFit/>
          </a:bodyPr>
          <a:lstStyle/>
          <a:p>
            <a:pPr algn="r"/>
            <a:r>
              <a:rPr lang="en-US" b="1" dirty="0">
                <a:solidFill>
                  <a:schemeClr val="bg2"/>
                </a:solidFill>
                <a:latin typeface="Arial"/>
                <a:cs typeface="Arial"/>
              </a:rPr>
              <a:t>Our mission </a:t>
            </a:r>
          </a:p>
          <a:p>
            <a:pPr algn="r"/>
            <a:r>
              <a:rPr lang="en-US" dirty="0">
                <a:solidFill>
                  <a:schemeClr val="bg2"/>
                </a:solidFill>
                <a:latin typeface="Arial"/>
                <a:cs typeface="Arial"/>
              </a:rPr>
              <a:t>To be a carbon net zero company by 2040. </a:t>
            </a:r>
            <a:endParaRPr lang="en-US" dirty="0">
              <a:solidFill>
                <a:schemeClr val="bg2"/>
              </a:solidFill>
            </a:endParaRPr>
          </a:p>
        </p:txBody>
      </p:sp>
    </p:spTree>
    <p:extLst>
      <p:ext uri="{BB962C8B-B14F-4D97-AF65-F5344CB8AC3E}">
        <p14:creationId xmlns:p14="http://schemas.microsoft.com/office/powerpoint/2010/main" val="872792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1D8BD3-D5DE-45DC-8524-0AFF8C56B722}"/>
              </a:ext>
            </a:extLst>
          </p:cNvPr>
          <p:cNvSpPr>
            <a:spLocks noGrp="1"/>
          </p:cNvSpPr>
          <p:nvPr>
            <p:ph type="title"/>
          </p:nvPr>
        </p:nvSpPr>
        <p:spPr>
          <a:xfrm>
            <a:off x="576262" y="561975"/>
            <a:ext cx="10232765" cy="1462769"/>
          </a:xfrm>
        </p:spPr>
        <p:txBody>
          <a:bodyPr/>
          <a:lstStyle/>
          <a:p>
            <a:r>
              <a:rPr lang="en-GB" dirty="0"/>
              <a:t>General Company Introduction slides</a:t>
            </a:r>
            <a:br>
              <a:rPr lang="en-GB" dirty="0"/>
            </a:br>
            <a:endParaRPr lang="en-GB" dirty="0"/>
          </a:p>
        </p:txBody>
      </p:sp>
      <p:sp>
        <p:nvSpPr>
          <p:cNvPr id="6" name="TextBox 5">
            <a:extLst>
              <a:ext uri="{FF2B5EF4-FFF2-40B4-BE49-F238E27FC236}">
                <a16:creationId xmlns:a16="http://schemas.microsoft.com/office/drawing/2014/main" id="{28C96577-7345-44A4-8B8C-9B3E53F10D75}"/>
              </a:ext>
            </a:extLst>
          </p:cNvPr>
          <p:cNvSpPr txBox="1"/>
          <p:nvPr/>
        </p:nvSpPr>
        <p:spPr>
          <a:xfrm>
            <a:off x="576262" y="1739904"/>
            <a:ext cx="11039476" cy="4389434"/>
          </a:xfrm>
          <a:prstGeom prst="rect">
            <a:avLst/>
          </a:prstGeom>
          <a:noFill/>
        </p:spPr>
        <p:txBody>
          <a:bodyPr wrap="none" numCol="2" spcCol="720000" rtlCol="0">
            <a:noAutofit/>
          </a:bodyPr>
          <a:lstStyle/>
          <a:p>
            <a:pPr>
              <a:spcBef>
                <a:spcPts val="600"/>
              </a:spcBef>
              <a:spcAft>
                <a:spcPts val="600"/>
              </a:spcAft>
              <a:buClr>
                <a:srgbClr val="F2A900"/>
              </a:buClr>
            </a:pPr>
            <a:r>
              <a:rPr lang="en-GB" sz="1600" b="1" dirty="0"/>
              <a:t>Contents</a:t>
            </a:r>
          </a:p>
          <a:p>
            <a:pPr marL="285750" indent="-285750">
              <a:spcBef>
                <a:spcPts val="600"/>
              </a:spcBef>
              <a:spcAft>
                <a:spcPts val="600"/>
              </a:spcAft>
              <a:buClr>
                <a:srgbClr val="F2A900"/>
              </a:buClr>
              <a:buFont typeface="Arial" panose="020B0604020202020204" pitchFamily="34" charset="0"/>
              <a:buChar char="•"/>
            </a:pPr>
            <a:r>
              <a:rPr lang="en-GB" sz="1600" dirty="0"/>
              <a:t>Proserv is a controls technology company</a:t>
            </a:r>
          </a:p>
          <a:p>
            <a:pPr marL="285750" indent="-285750">
              <a:spcBef>
                <a:spcPts val="600"/>
              </a:spcBef>
              <a:spcAft>
                <a:spcPts val="600"/>
              </a:spcAft>
              <a:buClr>
                <a:srgbClr val="F2A900"/>
              </a:buClr>
              <a:buFont typeface="Arial" panose="020B0604020202020204" pitchFamily="34" charset="0"/>
              <a:buChar char="•"/>
            </a:pPr>
            <a:r>
              <a:rPr lang="en-GB" sz="1600" dirty="0"/>
              <a:t>Proserv history and brand heritage (</a:t>
            </a:r>
            <a:r>
              <a:rPr lang="en-GB" sz="1600" dirty="0" err="1"/>
              <a:t>Brisco</a:t>
            </a:r>
            <a:r>
              <a:rPr lang="en-GB" sz="1600" dirty="0"/>
              <a:t>, CAC etc)</a:t>
            </a:r>
          </a:p>
          <a:p>
            <a:pPr marL="285750" indent="-285750">
              <a:spcBef>
                <a:spcPts val="600"/>
              </a:spcBef>
              <a:spcAft>
                <a:spcPts val="600"/>
              </a:spcAft>
              <a:buClr>
                <a:srgbClr val="F2A900"/>
              </a:buClr>
              <a:buFont typeface="Arial" panose="020B0604020202020204" pitchFamily="34" charset="0"/>
              <a:buChar char="•"/>
            </a:pPr>
            <a:r>
              <a:rPr lang="en-GB" sz="1600" dirty="0"/>
              <a:t>Control, monitoring, intelligence, optimisation quadrant – large</a:t>
            </a:r>
          </a:p>
          <a:p>
            <a:pPr marL="285750" indent="-285750">
              <a:spcBef>
                <a:spcPts val="600"/>
              </a:spcBef>
              <a:spcAft>
                <a:spcPts val="600"/>
              </a:spcAft>
              <a:buClr>
                <a:srgbClr val="F2A900"/>
              </a:buClr>
              <a:buFont typeface="Arial" panose="020B0604020202020204" pitchFamily="34" charset="0"/>
              <a:buChar char="•"/>
            </a:pPr>
            <a:r>
              <a:rPr lang="en-GB" sz="1600" dirty="0"/>
              <a:t>Control monitoring, intelligence, optimisation slide – small with space for additional messaging</a:t>
            </a:r>
          </a:p>
          <a:p>
            <a:pPr marL="285750" indent="-285750">
              <a:spcBef>
                <a:spcPts val="600"/>
              </a:spcBef>
              <a:spcAft>
                <a:spcPts val="600"/>
              </a:spcAft>
              <a:buClr>
                <a:srgbClr val="F2A900"/>
              </a:buClr>
              <a:buFont typeface="Arial" panose="020B0604020202020204" pitchFamily="34" charset="0"/>
              <a:buChar char="•"/>
            </a:pPr>
            <a:r>
              <a:rPr lang="en-GB" sz="1600" dirty="0"/>
              <a:t>Proserv’s vision for the future – digitalisation</a:t>
            </a:r>
          </a:p>
          <a:p>
            <a:pPr marL="285750" indent="-285750">
              <a:spcBef>
                <a:spcPts val="600"/>
              </a:spcBef>
              <a:spcAft>
                <a:spcPts val="600"/>
              </a:spcAft>
              <a:buClr>
                <a:srgbClr val="F2A900"/>
              </a:buClr>
              <a:buFont typeface="Arial" panose="020B0604020202020204" pitchFamily="34" charset="0"/>
              <a:buChar char="•"/>
            </a:pPr>
            <a:r>
              <a:rPr lang="en-GB" sz="1600" dirty="0"/>
              <a:t>Proserv’s approach to partnerships and collaboration</a:t>
            </a:r>
          </a:p>
          <a:p>
            <a:pPr marL="285750" indent="-285750">
              <a:spcBef>
                <a:spcPts val="600"/>
              </a:spcBef>
              <a:spcAft>
                <a:spcPts val="600"/>
              </a:spcAft>
              <a:buClr>
                <a:srgbClr val="F2A900"/>
              </a:buClr>
              <a:buFont typeface="Arial" panose="020B0604020202020204" pitchFamily="34" charset="0"/>
              <a:buChar char="•"/>
            </a:pPr>
            <a:r>
              <a:rPr lang="en-GB" sz="1600" dirty="0"/>
              <a:t>Proserv’s technology solutions, e.g. subsea controls, sampling etc</a:t>
            </a:r>
          </a:p>
          <a:p>
            <a:pPr marL="285750" indent="-285750">
              <a:spcBef>
                <a:spcPts val="600"/>
              </a:spcBef>
              <a:spcAft>
                <a:spcPts val="600"/>
              </a:spcAft>
              <a:buClr>
                <a:srgbClr val="F2A900"/>
              </a:buClr>
              <a:buFont typeface="Arial" panose="020B0604020202020204" pitchFamily="34" charset="0"/>
              <a:buChar char="•"/>
            </a:pPr>
            <a:endParaRPr lang="en-GB" sz="1600" dirty="0"/>
          </a:p>
          <a:p>
            <a:pPr marL="285750" indent="-285750">
              <a:spcBef>
                <a:spcPts val="600"/>
              </a:spcBef>
              <a:spcAft>
                <a:spcPts val="600"/>
              </a:spcAft>
              <a:buClr>
                <a:srgbClr val="F2A900"/>
              </a:buClr>
              <a:buFont typeface="Arial" panose="020B0604020202020204" pitchFamily="34" charset="0"/>
              <a:buChar char="•"/>
            </a:pPr>
            <a:r>
              <a:rPr lang="en-GB" sz="1600" dirty="0"/>
              <a:t>Why Proserv? </a:t>
            </a:r>
            <a:r>
              <a:rPr lang="en-GB" sz="1600" dirty="0" err="1"/>
              <a:t>VoC</a:t>
            </a:r>
            <a:r>
              <a:rPr lang="en-GB" sz="1600" dirty="0"/>
              <a:t> and Net Promoter scores</a:t>
            </a:r>
          </a:p>
          <a:p>
            <a:pPr marL="285750" indent="-285750">
              <a:spcBef>
                <a:spcPts val="600"/>
              </a:spcBef>
              <a:spcAft>
                <a:spcPts val="600"/>
              </a:spcAft>
              <a:buClr>
                <a:srgbClr val="F2A900"/>
              </a:buClr>
              <a:buFont typeface="Arial" panose="020B0604020202020204" pitchFamily="34" charset="0"/>
              <a:buChar char="•"/>
            </a:pPr>
            <a:r>
              <a:rPr lang="en-GB" sz="1600" dirty="0"/>
              <a:t>Why Proserv? We are specialists (stats)</a:t>
            </a:r>
          </a:p>
          <a:p>
            <a:pPr marL="285750" indent="-285750">
              <a:spcBef>
                <a:spcPts val="600"/>
              </a:spcBef>
              <a:spcAft>
                <a:spcPts val="600"/>
              </a:spcAft>
              <a:buClr>
                <a:srgbClr val="F2A900"/>
              </a:buClr>
              <a:buFont typeface="Arial" panose="020B0604020202020204" pitchFamily="34" charset="0"/>
              <a:buChar char="•"/>
            </a:pPr>
            <a:r>
              <a:rPr lang="en-GB" sz="1600" dirty="0"/>
              <a:t>Why Proserv? We are specialists (compared with subsea competitors)</a:t>
            </a:r>
          </a:p>
          <a:p>
            <a:pPr marL="285750" indent="-285750">
              <a:spcBef>
                <a:spcPts val="600"/>
              </a:spcBef>
              <a:spcAft>
                <a:spcPts val="600"/>
              </a:spcAft>
              <a:buClr>
                <a:srgbClr val="F2A900"/>
              </a:buClr>
              <a:buFont typeface="Arial" panose="020B0604020202020204" pitchFamily="34" charset="0"/>
              <a:buChar char="•"/>
            </a:pPr>
            <a:r>
              <a:rPr lang="en-GB" sz="1600" dirty="0"/>
              <a:t>Why Proserv? Proserv awards and accolades</a:t>
            </a:r>
          </a:p>
          <a:p>
            <a:pPr marL="285750" indent="-285750">
              <a:spcBef>
                <a:spcPts val="600"/>
              </a:spcBef>
              <a:spcAft>
                <a:spcPts val="600"/>
              </a:spcAft>
              <a:buClr>
                <a:srgbClr val="F2A900"/>
              </a:buClr>
              <a:buFont typeface="Arial" panose="020B0604020202020204" pitchFamily="34" charset="0"/>
              <a:buChar char="•"/>
            </a:pPr>
            <a:endParaRPr lang="en-GB" sz="1600" dirty="0"/>
          </a:p>
          <a:p>
            <a:pPr marL="285750" indent="-285750">
              <a:spcBef>
                <a:spcPts val="600"/>
              </a:spcBef>
              <a:spcAft>
                <a:spcPts val="600"/>
              </a:spcAft>
              <a:buClr>
                <a:srgbClr val="F2A900"/>
              </a:buClr>
              <a:buFont typeface="Arial" panose="020B0604020202020204" pitchFamily="34" charset="0"/>
              <a:buChar char="•"/>
            </a:pPr>
            <a:endParaRPr lang="en-GB" sz="1600" dirty="0"/>
          </a:p>
          <a:p>
            <a:pPr marL="285750" indent="-285750">
              <a:spcBef>
                <a:spcPts val="600"/>
              </a:spcBef>
              <a:spcAft>
                <a:spcPts val="600"/>
              </a:spcAft>
              <a:buClr>
                <a:srgbClr val="F2A900"/>
              </a:buClr>
              <a:buFont typeface="Arial" panose="020B0604020202020204" pitchFamily="34" charset="0"/>
              <a:buChar char="•"/>
            </a:pPr>
            <a:endParaRPr lang="en-GB" sz="1600" dirty="0"/>
          </a:p>
          <a:p>
            <a:pPr marL="285750" indent="-285750">
              <a:spcBef>
                <a:spcPts val="600"/>
              </a:spcBef>
              <a:spcAft>
                <a:spcPts val="600"/>
              </a:spcAft>
              <a:buClr>
                <a:srgbClr val="F2A900"/>
              </a:buClr>
              <a:buFont typeface="Arial" panose="020B0604020202020204" pitchFamily="34" charset="0"/>
              <a:buChar char="•"/>
            </a:pPr>
            <a:endParaRPr lang="en-GB" sz="1600" dirty="0"/>
          </a:p>
        </p:txBody>
      </p:sp>
    </p:spTree>
    <p:extLst>
      <p:ext uri="{BB962C8B-B14F-4D97-AF65-F5344CB8AC3E}">
        <p14:creationId xmlns:p14="http://schemas.microsoft.com/office/powerpoint/2010/main" val="3822306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4E5F32-C1D8-4EA7-8476-008CA5CFF0A4}"/>
              </a:ext>
            </a:extLst>
          </p:cNvPr>
          <p:cNvSpPr>
            <a:spLocks noGrp="1"/>
          </p:cNvSpPr>
          <p:nvPr>
            <p:ph type="title"/>
          </p:nvPr>
        </p:nvSpPr>
        <p:spPr>
          <a:xfrm>
            <a:off x="576262" y="561975"/>
            <a:ext cx="10232765" cy="1462769"/>
          </a:xfrm>
        </p:spPr>
        <p:txBody>
          <a:bodyPr/>
          <a:lstStyle/>
          <a:p>
            <a:r>
              <a:rPr lang="en-GB"/>
              <a:t>Offering slides</a:t>
            </a:r>
            <a:br>
              <a:rPr lang="en-GB"/>
            </a:br>
            <a:endParaRPr lang="en-GB"/>
          </a:p>
        </p:txBody>
      </p:sp>
      <p:sp>
        <p:nvSpPr>
          <p:cNvPr id="7" name="TextBox 6">
            <a:extLst>
              <a:ext uri="{FF2B5EF4-FFF2-40B4-BE49-F238E27FC236}">
                <a16:creationId xmlns:a16="http://schemas.microsoft.com/office/drawing/2014/main" id="{CF07D60D-D281-4E25-9D32-D242AB5BFE89}"/>
              </a:ext>
            </a:extLst>
          </p:cNvPr>
          <p:cNvSpPr txBox="1"/>
          <p:nvPr/>
        </p:nvSpPr>
        <p:spPr>
          <a:xfrm>
            <a:off x="576262" y="1739905"/>
            <a:ext cx="11039476" cy="3093352"/>
          </a:xfrm>
          <a:prstGeom prst="rect">
            <a:avLst/>
          </a:prstGeom>
          <a:noFill/>
        </p:spPr>
        <p:txBody>
          <a:bodyPr wrap="square" numCol="2" rtlCol="0">
            <a:noAutofit/>
          </a:bodyPr>
          <a:lstStyle/>
          <a:p>
            <a:pPr marL="285750" indent="-285750">
              <a:spcBef>
                <a:spcPts val="600"/>
              </a:spcBef>
              <a:spcAft>
                <a:spcPts val="600"/>
              </a:spcAft>
              <a:buClr>
                <a:srgbClr val="F2A900"/>
              </a:buClr>
              <a:buFont typeface="Arial" panose="020B0604020202020204" pitchFamily="34" charset="0"/>
              <a:buChar char="•"/>
            </a:pPr>
            <a:r>
              <a:rPr lang="en-GB" sz="1600" dirty="0"/>
              <a:t>Control – industry intelligence (Kimberlite)</a:t>
            </a:r>
          </a:p>
          <a:p>
            <a:pPr marL="285750" indent="-285750">
              <a:spcBef>
                <a:spcPts val="600"/>
              </a:spcBef>
              <a:spcAft>
                <a:spcPts val="600"/>
              </a:spcAft>
              <a:buClr>
                <a:srgbClr val="F2A900"/>
              </a:buClr>
              <a:buFont typeface="Arial" panose="020B0604020202020204" pitchFamily="34" charset="0"/>
              <a:buChar char="•"/>
            </a:pPr>
            <a:r>
              <a:rPr lang="en-GB" sz="1600" dirty="0"/>
              <a:t>Control overview</a:t>
            </a:r>
          </a:p>
          <a:p>
            <a:pPr marL="285750" indent="-285750">
              <a:spcBef>
                <a:spcPts val="600"/>
              </a:spcBef>
              <a:spcAft>
                <a:spcPts val="600"/>
              </a:spcAft>
              <a:buClr>
                <a:srgbClr val="F2A900"/>
              </a:buClr>
              <a:buFont typeface="Arial" panose="020B0604020202020204" pitchFamily="34" charset="0"/>
              <a:buChar char="•"/>
            </a:pPr>
            <a:r>
              <a:rPr lang="en-GB" sz="1600" dirty="0"/>
              <a:t>Control solutions examples</a:t>
            </a:r>
          </a:p>
          <a:p>
            <a:pPr marL="285750" indent="-285750">
              <a:spcBef>
                <a:spcPts val="600"/>
              </a:spcBef>
              <a:spcAft>
                <a:spcPts val="600"/>
              </a:spcAft>
              <a:buClr>
                <a:srgbClr val="F2A900"/>
              </a:buClr>
              <a:buFont typeface="Arial" panose="020B0604020202020204" pitchFamily="34" charset="0"/>
              <a:buChar char="•"/>
            </a:pPr>
            <a:endParaRPr lang="en-GB" sz="1600" dirty="0"/>
          </a:p>
          <a:p>
            <a:pPr marL="285750" indent="-285750">
              <a:spcBef>
                <a:spcPts val="600"/>
              </a:spcBef>
              <a:spcAft>
                <a:spcPts val="600"/>
              </a:spcAft>
              <a:buClr>
                <a:srgbClr val="F2A900"/>
              </a:buClr>
              <a:buFont typeface="Arial" panose="020B0604020202020204" pitchFamily="34" charset="0"/>
              <a:buChar char="•"/>
            </a:pPr>
            <a:r>
              <a:rPr lang="en-GB" sz="1600" dirty="0"/>
              <a:t>Monitoring – industry intelligence (Kimberlite)</a:t>
            </a:r>
          </a:p>
          <a:p>
            <a:pPr marL="285750" indent="-285750">
              <a:spcBef>
                <a:spcPts val="600"/>
              </a:spcBef>
              <a:spcAft>
                <a:spcPts val="600"/>
              </a:spcAft>
              <a:buClr>
                <a:srgbClr val="F2A900"/>
              </a:buClr>
              <a:buFont typeface="Arial" panose="020B0604020202020204" pitchFamily="34" charset="0"/>
              <a:buChar char="•"/>
            </a:pPr>
            <a:r>
              <a:rPr lang="en-GB" sz="1600" dirty="0"/>
              <a:t>Monitoring</a:t>
            </a:r>
          </a:p>
          <a:p>
            <a:pPr marL="285750" indent="-285750">
              <a:spcBef>
                <a:spcPts val="600"/>
              </a:spcBef>
              <a:spcAft>
                <a:spcPts val="600"/>
              </a:spcAft>
              <a:buClr>
                <a:srgbClr val="F2A900"/>
              </a:buClr>
              <a:buFont typeface="Arial" panose="020B0604020202020204" pitchFamily="34" charset="0"/>
              <a:buChar char="•"/>
            </a:pPr>
            <a:r>
              <a:rPr lang="en-GB" sz="1600" dirty="0"/>
              <a:t>Monitoring solutions examples</a:t>
            </a:r>
          </a:p>
          <a:p>
            <a:pPr marL="285750" indent="-285750">
              <a:spcBef>
                <a:spcPts val="600"/>
              </a:spcBef>
              <a:spcAft>
                <a:spcPts val="600"/>
              </a:spcAft>
              <a:buClr>
                <a:srgbClr val="F2A900"/>
              </a:buClr>
              <a:buFont typeface="Arial" panose="020B0604020202020204" pitchFamily="34" charset="0"/>
              <a:buChar char="•"/>
            </a:pPr>
            <a:r>
              <a:rPr lang="en-GB" sz="1600" dirty="0"/>
              <a:t>Intelligence– industry intelligence (Kimberlite)</a:t>
            </a:r>
          </a:p>
          <a:p>
            <a:pPr marL="285750" indent="-285750">
              <a:spcBef>
                <a:spcPts val="600"/>
              </a:spcBef>
              <a:spcAft>
                <a:spcPts val="600"/>
              </a:spcAft>
              <a:buClr>
                <a:srgbClr val="F2A900"/>
              </a:buClr>
              <a:buFont typeface="Arial" panose="020B0604020202020204" pitchFamily="34" charset="0"/>
              <a:buChar char="•"/>
            </a:pPr>
            <a:r>
              <a:rPr lang="en-GB" sz="1600" dirty="0"/>
              <a:t>Intelligence</a:t>
            </a:r>
          </a:p>
          <a:p>
            <a:pPr marL="285750" indent="-285750">
              <a:spcBef>
                <a:spcPts val="600"/>
              </a:spcBef>
              <a:spcAft>
                <a:spcPts val="600"/>
              </a:spcAft>
              <a:buClr>
                <a:srgbClr val="F2A900"/>
              </a:buClr>
              <a:buFont typeface="Arial" panose="020B0604020202020204" pitchFamily="34" charset="0"/>
              <a:buChar char="•"/>
            </a:pPr>
            <a:r>
              <a:rPr lang="en-GB" sz="1600" dirty="0"/>
              <a:t>Intelligence solutions examples</a:t>
            </a:r>
          </a:p>
          <a:p>
            <a:pPr marL="285750" indent="-285750">
              <a:spcBef>
                <a:spcPts val="600"/>
              </a:spcBef>
              <a:spcAft>
                <a:spcPts val="600"/>
              </a:spcAft>
              <a:buClr>
                <a:srgbClr val="F2A900"/>
              </a:buClr>
              <a:buFont typeface="Arial" panose="020B0604020202020204" pitchFamily="34" charset="0"/>
              <a:buChar char="•"/>
            </a:pPr>
            <a:endParaRPr lang="en-GB" sz="1600" dirty="0"/>
          </a:p>
          <a:p>
            <a:pPr marL="285750" indent="-285750">
              <a:spcBef>
                <a:spcPts val="600"/>
              </a:spcBef>
              <a:spcAft>
                <a:spcPts val="600"/>
              </a:spcAft>
              <a:buClr>
                <a:srgbClr val="F2A900"/>
              </a:buClr>
              <a:buFont typeface="Arial" panose="020B0604020202020204" pitchFamily="34" charset="0"/>
              <a:buChar char="•"/>
            </a:pPr>
            <a:r>
              <a:rPr lang="en-GB" sz="1600" dirty="0"/>
              <a:t>Optimisation - industry intelligence (Kimberlite)</a:t>
            </a:r>
          </a:p>
          <a:p>
            <a:pPr marL="285750" indent="-285750">
              <a:spcBef>
                <a:spcPts val="600"/>
              </a:spcBef>
              <a:spcAft>
                <a:spcPts val="600"/>
              </a:spcAft>
              <a:buClr>
                <a:srgbClr val="F2A900"/>
              </a:buClr>
              <a:buFont typeface="Arial" panose="020B0604020202020204" pitchFamily="34" charset="0"/>
              <a:buChar char="•"/>
            </a:pPr>
            <a:r>
              <a:rPr lang="en-GB" sz="1600" dirty="0"/>
              <a:t>Optimisation</a:t>
            </a:r>
          </a:p>
          <a:p>
            <a:pPr marL="285750" indent="-285750">
              <a:spcBef>
                <a:spcPts val="600"/>
              </a:spcBef>
              <a:spcAft>
                <a:spcPts val="600"/>
              </a:spcAft>
              <a:buClr>
                <a:srgbClr val="F2A900"/>
              </a:buClr>
              <a:buFont typeface="Arial" panose="020B0604020202020204" pitchFamily="34" charset="0"/>
              <a:buChar char="•"/>
            </a:pPr>
            <a:r>
              <a:rPr lang="en-GB" sz="1600" dirty="0"/>
              <a:t>Optimisation solutions examples</a:t>
            </a:r>
          </a:p>
        </p:txBody>
      </p:sp>
    </p:spTree>
    <p:extLst>
      <p:ext uri="{BB962C8B-B14F-4D97-AF65-F5344CB8AC3E}">
        <p14:creationId xmlns:p14="http://schemas.microsoft.com/office/powerpoint/2010/main" val="37906325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BC72F22-DC30-43F4-BBAD-DDD4B79030C4}"/>
              </a:ext>
            </a:extLst>
          </p:cNvPr>
          <p:cNvSpPr txBox="1"/>
          <p:nvPr/>
        </p:nvSpPr>
        <p:spPr>
          <a:xfrm>
            <a:off x="4124655" y="5182172"/>
            <a:ext cx="7488767" cy="917513"/>
          </a:xfrm>
          <a:prstGeom prst="rect">
            <a:avLst/>
          </a:prstGeom>
          <a:solidFill>
            <a:schemeClr val="accent2"/>
          </a:solidFill>
        </p:spPr>
        <p:txBody>
          <a:bodyPr wrap="square" lIns="180000" tIns="180000" rIns="180000" bIns="180000" rtlCol="0">
            <a:spAutoFit/>
          </a:bodyPr>
          <a:lstStyle/>
          <a:p>
            <a:pPr marL="0" indent="0">
              <a:buNone/>
            </a:pPr>
            <a:r>
              <a:rPr lang="en-GB" sz="2000" b="1" dirty="0">
                <a:solidFill>
                  <a:schemeClr val="bg1"/>
                </a:solidFill>
              </a:rPr>
              <a:t>91% </a:t>
            </a:r>
            <a:r>
              <a:rPr lang="en-GB" sz="1600" dirty="0">
                <a:solidFill>
                  <a:schemeClr val="bg1"/>
                </a:solidFill>
              </a:rPr>
              <a:t>of all Proserv SCMs installed on producing subsea wells have never been </a:t>
            </a:r>
            <a:r>
              <a:rPr lang="en-GB" sz="1600">
                <a:solidFill>
                  <a:schemeClr val="bg1"/>
                </a:solidFill>
              </a:rPr>
              <a:t>recovered.*</a:t>
            </a:r>
            <a:endParaRPr lang="en-GB" sz="1600" dirty="0">
              <a:solidFill>
                <a:schemeClr val="bg1"/>
              </a:solidFill>
            </a:endParaRPr>
          </a:p>
        </p:txBody>
      </p:sp>
      <p:sp>
        <p:nvSpPr>
          <p:cNvPr id="22" name="Content Placeholder 21">
            <a:extLst>
              <a:ext uri="{FF2B5EF4-FFF2-40B4-BE49-F238E27FC236}">
                <a16:creationId xmlns:a16="http://schemas.microsoft.com/office/drawing/2014/main" id="{CFCA5BE4-7EBF-46AE-A158-D8EF86B3F998}"/>
              </a:ext>
            </a:extLst>
          </p:cNvPr>
          <p:cNvSpPr>
            <a:spLocks noGrp="1"/>
          </p:cNvSpPr>
          <p:nvPr>
            <p:ph sz="quarter" idx="14"/>
          </p:nvPr>
        </p:nvSpPr>
        <p:spPr>
          <a:xfrm>
            <a:off x="575734" y="2394522"/>
            <a:ext cx="2927880" cy="3734815"/>
          </a:xfrm>
        </p:spPr>
        <p:txBody>
          <a:bodyPr anchor="t"/>
          <a:lstStyle/>
          <a:p>
            <a:r>
              <a:rPr lang="en-GB" dirty="0"/>
              <a:t>On average, an SCM is changed out </a:t>
            </a:r>
            <a:r>
              <a:rPr lang="en-GB" b="1" dirty="0">
                <a:solidFill>
                  <a:schemeClr val="tx2"/>
                </a:solidFill>
              </a:rPr>
              <a:t>2.3* </a:t>
            </a:r>
            <a:r>
              <a:rPr lang="en-GB" dirty="0">
                <a:solidFill>
                  <a:schemeClr val="tx2"/>
                </a:solidFill>
              </a:rPr>
              <a:t>times over the life of a typical well (20 years), with a turnaround time of </a:t>
            </a:r>
            <a:r>
              <a:rPr lang="en-GB" b="1" dirty="0">
                <a:solidFill>
                  <a:schemeClr val="tx2"/>
                </a:solidFill>
              </a:rPr>
              <a:t>9.6*</a:t>
            </a:r>
            <a:r>
              <a:rPr lang="en-GB" dirty="0">
                <a:solidFill>
                  <a:schemeClr val="tx2"/>
                </a:solidFill>
              </a:rPr>
              <a:t> months</a:t>
            </a:r>
            <a:r>
              <a:rPr lang="en-GB" dirty="0"/>
              <a:t>.</a:t>
            </a:r>
          </a:p>
          <a:p>
            <a:endParaRPr lang="en-GB" dirty="0"/>
          </a:p>
          <a:p>
            <a:r>
              <a:rPr lang="en-GB" b="1" dirty="0">
                <a:solidFill>
                  <a:schemeClr val="accent1"/>
                </a:solidFill>
              </a:rPr>
              <a:t>Proserv Analysis</a:t>
            </a:r>
          </a:p>
          <a:p>
            <a:r>
              <a:rPr lang="en-US" dirty="0"/>
              <a:t>We are well placed as operators seek out </a:t>
            </a:r>
            <a:r>
              <a:rPr lang="en-US" b="1" dirty="0"/>
              <a:t>value-based alternatives </a:t>
            </a:r>
            <a:r>
              <a:rPr lang="en-US" dirty="0"/>
              <a:t>for subsea control systems and </a:t>
            </a:r>
            <a:r>
              <a:rPr lang="en-US" b="1" dirty="0"/>
              <a:t>retrofit options for obsolete control systems</a:t>
            </a:r>
            <a:r>
              <a:rPr lang="en-US" dirty="0"/>
              <a:t>.</a:t>
            </a:r>
          </a:p>
          <a:p>
            <a:endParaRPr lang="en-GB" b="1" dirty="0"/>
          </a:p>
        </p:txBody>
      </p:sp>
      <p:sp>
        <p:nvSpPr>
          <p:cNvPr id="3" name="Title 2">
            <a:extLst>
              <a:ext uri="{FF2B5EF4-FFF2-40B4-BE49-F238E27FC236}">
                <a16:creationId xmlns:a16="http://schemas.microsoft.com/office/drawing/2014/main" id="{49FB6652-69DC-4526-B198-D9305086CD82}"/>
              </a:ext>
            </a:extLst>
          </p:cNvPr>
          <p:cNvSpPr>
            <a:spLocks noGrp="1"/>
          </p:cNvSpPr>
          <p:nvPr>
            <p:ph type="title"/>
          </p:nvPr>
        </p:nvSpPr>
        <p:spPr/>
        <p:txBody>
          <a:bodyPr/>
          <a:lstStyle/>
          <a:p>
            <a:r>
              <a:rPr lang="en-GB"/>
              <a:t>Obsolescence and reliability issues are still needing to be addressed</a:t>
            </a:r>
            <a:endParaRPr lang="en-GB" dirty="0"/>
          </a:p>
        </p:txBody>
      </p:sp>
      <p:sp>
        <p:nvSpPr>
          <p:cNvPr id="21" name="Text Placeholder 20">
            <a:extLst>
              <a:ext uri="{FF2B5EF4-FFF2-40B4-BE49-F238E27FC236}">
                <a16:creationId xmlns:a16="http://schemas.microsoft.com/office/drawing/2014/main" id="{97195B8A-F602-428E-B6DA-3F885F591EE9}"/>
              </a:ext>
            </a:extLst>
          </p:cNvPr>
          <p:cNvSpPr>
            <a:spLocks noGrp="1"/>
          </p:cNvSpPr>
          <p:nvPr>
            <p:ph type="body" sz="quarter" idx="10"/>
          </p:nvPr>
        </p:nvSpPr>
        <p:spPr/>
        <p:txBody>
          <a:bodyPr/>
          <a:lstStyle/>
          <a:p>
            <a:r>
              <a:rPr lang="en-GB"/>
              <a:t>Control</a:t>
            </a:r>
          </a:p>
        </p:txBody>
      </p:sp>
      <p:grpSp>
        <p:nvGrpSpPr>
          <p:cNvPr id="16" name="Group 15">
            <a:extLst>
              <a:ext uri="{FF2B5EF4-FFF2-40B4-BE49-F238E27FC236}">
                <a16:creationId xmlns:a16="http://schemas.microsoft.com/office/drawing/2014/main" id="{40E1E6A7-A21B-45E4-A550-474153244A13}"/>
              </a:ext>
            </a:extLst>
          </p:cNvPr>
          <p:cNvGrpSpPr/>
          <p:nvPr/>
        </p:nvGrpSpPr>
        <p:grpSpPr>
          <a:xfrm>
            <a:off x="8900831" y="2629643"/>
            <a:ext cx="2808954" cy="1942278"/>
            <a:chOff x="8840666" y="2075441"/>
            <a:chExt cx="2808954" cy="1942278"/>
          </a:xfrm>
        </p:grpSpPr>
        <p:pic>
          <p:nvPicPr>
            <p:cNvPr id="12" name="Picture 11">
              <a:extLst>
                <a:ext uri="{FF2B5EF4-FFF2-40B4-BE49-F238E27FC236}">
                  <a16:creationId xmlns:a16="http://schemas.microsoft.com/office/drawing/2014/main" id="{A9CA6938-74B7-4D9B-974C-A5732122F43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840667" y="2075441"/>
              <a:ext cx="2808953" cy="1942278"/>
            </a:xfrm>
            <a:prstGeom prst="rect">
              <a:avLst/>
            </a:prstGeom>
          </p:spPr>
        </p:pic>
        <p:pic>
          <p:nvPicPr>
            <p:cNvPr id="13" name="Picture 12">
              <a:extLst>
                <a:ext uri="{FF2B5EF4-FFF2-40B4-BE49-F238E27FC236}">
                  <a16:creationId xmlns:a16="http://schemas.microsoft.com/office/drawing/2014/main" id="{1EDD046B-5DB1-422F-A147-E62AA28BE120}"/>
                </a:ext>
              </a:extLst>
            </p:cNvPr>
            <p:cNvPicPr>
              <a:picLocks noChangeAspect="1"/>
            </p:cNvPicPr>
            <p:nvPr/>
          </p:nvPicPr>
          <p:blipFill rotWithShape="1">
            <a:blip r:embed="rId4" cstate="email">
              <a:biLevel thresh="75000"/>
              <a:extLst>
                <a:ext uri="{28A0092B-C50C-407E-A947-70E740481C1C}">
                  <a14:useLocalDpi xmlns:a14="http://schemas.microsoft.com/office/drawing/2010/main"/>
                </a:ext>
              </a:extLst>
            </a:blip>
            <a:srcRect/>
            <a:stretch/>
          </p:blipFill>
          <p:spPr>
            <a:xfrm>
              <a:off x="8840666" y="2807764"/>
              <a:ext cx="2808953" cy="1209955"/>
            </a:xfrm>
            <a:prstGeom prst="rect">
              <a:avLst/>
            </a:prstGeom>
          </p:spPr>
        </p:pic>
        <p:sp>
          <p:nvSpPr>
            <p:cNvPr id="14" name="TextBox 13">
              <a:extLst>
                <a:ext uri="{FF2B5EF4-FFF2-40B4-BE49-F238E27FC236}">
                  <a16:creationId xmlns:a16="http://schemas.microsoft.com/office/drawing/2014/main" id="{E70D5FD1-C400-407D-B2CD-B9925A63F200}"/>
                </a:ext>
              </a:extLst>
            </p:cNvPr>
            <p:cNvSpPr txBox="1"/>
            <p:nvPr/>
          </p:nvSpPr>
          <p:spPr>
            <a:xfrm>
              <a:off x="9496568" y="2851903"/>
              <a:ext cx="1780805" cy="338554"/>
            </a:xfrm>
            <a:prstGeom prst="rect">
              <a:avLst/>
            </a:prstGeom>
            <a:noFill/>
          </p:spPr>
          <p:txBody>
            <a:bodyPr wrap="square" rtlCol="0">
              <a:spAutoFit/>
            </a:bodyPr>
            <a:lstStyle/>
            <a:p>
              <a:pPr algn="ctr">
                <a:spcBef>
                  <a:spcPts val="600"/>
                </a:spcBef>
                <a:spcAft>
                  <a:spcPts val="600"/>
                </a:spcAft>
                <a:buClr>
                  <a:srgbClr val="F2A900"/>
                </a:buClr>
              </a:pPr>
              <a:r>
                <a:rPr lang="en-GB" sz="1600" b="1">
                  <a:solidFill>
                    <a:schemeClr val="bg1"/>
                  </a:solidFill>
                </a:rPr>
                <a:t>76%</a:t>
              </a:r>
              <a:endParaRPr lang="en-GB" sz="1600" b="1" dirty="0">
                <a:solidFill>
                  <a:schemeClr val="bg1"/>
                </a:solidFill>
              </a:endParaRPr>
            </a:p>
          </p:txBody>
        </p:sp>
        <p:sp>
          <p:nvSpPr>
            <p:cNvPr id="15" name="TextBox 14">
              <a:extLst>
                <a:ext uri="{FF2B5EF4-FFF2-40B4-BE49-F238E27FC236}">
                  <a16:creationId xmlns:a16="http://schemas.microsoft.com/office/drawing/2014/main" id="{200CDB7E-E230-4354-B9F5-2208850D33CF}"/>
                </a:ext>
              </a:extLst>
            </p:cNvPr>
            <p:cNvSpPr txBox="1"/>
            <p:nvPr/>
          </p:nvSpPr>
          <p:spPr>
            <a:xfrm>
              <a:off x="9483868" y="3124200"/>
              <a:ext cx="1780804" cy="577081"/>
            </a:xfrm>
            <a:prstGeom prst="rect">
              <a:avLst/>
            </a:prstGeom>
            <a:noFill/>
          </p:spPr>
          <p:txBody>
            <a:bodyPr wrap="square" rtlCol="0">
              <a:spAutoFit/>
            </a:bodyPr>
            <a:lstStyle/>
            <a:p>
              <a:pPr algn="ctr">
                <a:spcBef>
                  <a:spcPts val="600"/>
                </a:spcBef>
                <a:spcAft>
                  <a:spcPts val="600"/>
                </a:spcAft>
                <a:buClr>
                  <a:srgbClr val="F2A900"/>
                </a:buClr>
              </a:pPr>
              <a:r>
                <a:rPr lang="en-GB" sz="1050" b="1" dirty="0">
                  <a:solidFill>
                    <a:schemeClr val="bg1"/>
                  </a:solidFill>
                </a:rPr>
                <a:t>Of all subsea control systems will face obsolescence issues</a:t>
              </a:r>
            </a:p>
          </p:txBody>
        </p:sp>
      </p:grpSp>
      <p:sp>
        <p:nvSpPr>
          <p:cNvPr id="18" name="TextBox 17">
            <a:extLst>
              <a:ext uri="{FF2B5EF4-FFF2-40B4-BE49-F238E27FC236}">
                <a16:creationId xmlns:a16="http://schemas.microsoft.com/office/drawing/2014/main" id="{8E769A92-73BF-49BB-9FEE-F3897A66C355}"/>
              </a:ext>
            </a:extLst>
          </p:cNvPr>
          <p:cNvSpPr txBox="1"/>
          <p:nvPr/>
        </p:nvSpPr>
        <p:spPr>
          <a:xfrm>
            <a:off x="7797247" y="5903948"/>
            <a:ext cx="3808919" cy="215444"/>
          </a:xfrm>
          <a:prstGeom prst="rect">
            <a:avLst/>
          </a:prstGeom>
          <a:noFill/>
        </p:spPr>
        <p:txBody>
          <a:bodyPr wrap="square" rtlCol="0">
            <a:spAutoFit/>
          </a:bodyPr>
          <a:lstStyle/>
          <a:p>
            <a:pPr algn="r">
              <a:spcBef>
                <a:spcPts val="600"/>
              </a:spcBef>
              <a:spcAft>
                <a:spcPts val="600"/>
              </a:spcAft>
              <a:buClr>
                <a:srgbClr val="F2A900"/>
              </a:buClr>
            </a:pPr>
            <a:r>
              <a:rPr lang="en-GB" sz="800">
                <a:solidFill>
                  <a:schemeClr val="bg2"/>
                </a:solidFill>
              </a:rPr>
              <a:t>*Source</a:t>
            </a:r>
            <a:r>
              <a:rPr lang="en-GB" sz="800" dirty="0">
                <a:solidFill>
                  <a:schemeClr val="bg2"/>
                </a:solidFill>
              </a:rPr>
              <a:t>: Proserv</a:t>
            </a:r>
            <a:endParaRPr lang="en-GB" sz="700" dirty="0">
              <a:solidFill>
                <a:schemeClr val="bg2"/>
              </a:solidFill>
            </a:endParaRPr>
          </a:p>
        </p:txBody>
      </p:sp>
      <p:grpSp>
        <p:nvGrpSpPr>
          <p:cNvPr id="36" name="Group 35">
            <a:extLst>
              <a:ext uri="{FF2B5EF4-FFF2-40B4-BE49-F238E27FC236}">
                <a16:creationId xmlns:a16="http://schemas.microsoft.com/office/drawing/2014/main" id="{AFD88EB1-B069-4842-9495-1236742B7A11}"/>
              </a:ext>
            </a:extLst>
          </p:cNvPr>
          <p:cNvGrpSpPr/>
          <p:nvPr/>
        </p:nvGrpSpPr>
        <p:grpSpPr>
          <a:xfrm>
            <a:off x="4169570" y="2900620"/>
            <a:ext cx="4832858" cy="1845106"/>
            <a:chOff x="600487" y="1894395"/>
            <a:chExt cx="4224888" cy="1562890"/>
          </a:xfrm>
        </p:grpSpPr>
        <p:sp>
          <p:nvSpPr>
            <p:cNvPr id="37" name="Rectangle 36">
              <a:extLst>
                <a:ext uri="{FF2B5EF4-FFF2-40B4-BE49-F238E27FC236}">
                  <a16:creationId xmlns:a16="http://schemas.microsoft.com/office/drawing/2014/main" id="{2E0082FD-5A8E-4A95-9E8B-CA6AFB90C805}"/>
                </a:ext>
              </a:extLst>
            </p:cNvPr>
            <p:cNvSpPr/>
            <p:nvPr/>
          </p:nvSpPr>
          <p:spPr>
            <a:xfrm>
              <a:off x="1486595" y="1894395"/>
              <a:ext cx="3338780" cy="703893"/>
            </a:xfrm>
            <a:prstGeom prst="rect">
              <a:avLst/>
            </a:prstGeom>
          </p:spPr>
          <p:txBody>
            <a:bodyPr wrap="square" anchor="t">
              <a:spAutoFit/>
            </a:bodyPr>
            <a:lstStyle/>
            <a:p>
              <a:pPr defTabSz="342900"/>
              <a:r>
                <a:rPr lang="en-GB" sz="1600">
                  <a:solidFill>
                    <a:schemeClr val="tx2"/>
                  </a:solidFill>
                  <a:latin typeface="Arial"/>
                  <a:cs typeface="Arial"/>
                </a:rPr>
                <a:t>believe that </a:t>
              </a:r>
              <a:r>
                <a:rPr lang="en-GB" sz="1600" b="1">
                  <a:solidFill>
                    <a:schemeClr val="tx2"/>
                  </a:solidFill>
                  <a:latin typeface="Arial"/>
                  <a:cs typeface="Arial"/>
                </a:rPr>
                <a:t>improved equipment reliability </a:t>
              </a:r>
              <a:r>
                <a:rPr lang="en-GB" sz="1600">
                  <a:solidFill>
                    <a:schemeClr val="tx2"/>
                  </a:solidFill>
                  <a:latin typeface="Arial"/>
                  <a:cs typeface="Arial"/>
                </a:rPr>
                <a:t>has the single biggest impact on improving </a:t>
              </a:r>
              <a:r>
                <a:rPr lang="en-GB" sz="1600" u="sng">
                  <a:solidFill>
                    <a:schemeClr val="tx2"/>
                  </a:solidFill>
                  <a:latin typeface="Arial"/>
                  <a:cs typeface="Arial"/>
                </a:rPr>
                <a:t>life of field economics*</a:t>
              </a:r>
              <a:endParaRPr lang="en-GB" sz="1600" dirty="0">
                <a:solidFill>
                  <a:schemeClr val="tx2"/>
                </a:solidFill>
                <a:latin typeface="Arial" pitchFamily="34" charset="0"/>
                <a:cs typeface="Arial" pitchFamily="34" charset="0"/>
              </a:endParaRPr>
            </a:p>
          </p:txBody>
        </p:sp>
        <p:sp>
          <p:nvSpPr>
            <p:cNvPr id="38" name="Rectangle 37">
              <a:extLst>
                <a:ext uri="{FF2B5EF4-FFF2-40B4-BE49-F238E27FC236}">
                  <a16:creationId xmlns:a16="http://schemas.microsoft.com/office/drawing/2014/main" id="{6181D292-D59D-405A-A5C6-EC98EDE0C9DD}"/>
                </a:ext>
              </a:extLst>
            </p:cNvPr>
            <p:cNvSpPr/>
            <p:nvPr/>
          </p:nvSpPr>
          <p:spPr>
            <a:xfrm>
              <a:off x="1486595" y="2753392"/>
              <a:ext cx="3338780" cy="703893"/>
            </a:xfrm>
            <a:prstGeom prst="rect">
              <a:avLst/>
            </a:prstGeom>
          </p:spPr>
          <p:txBody>
            <a:bodyPr wrap="square">
              <a:spAutoFit/>
            </a:bodyPr>
            <a:lstStyle/>
            <a:p>
              <a:pPr defTabSz="342900"/>
              <a:r>
                <a:rPr lang="en-GB" sz="1600">
                  <a:solidFill>
                    <a:schemeClr val="tx2"/>
                  </a:solidFill>
                  <a:latin typeface="Arial" pitchFamily="34" charset="0"/>
                  <a:cs typeface="Arial" pitchFamily="34" charset="0"/>
                </a:rPr>
                <a:t>Average share of subsea fields facing obsolescence issues with subsea equipment</a:t>
              </a:r>
              <a:endParaRPr lang="en-GB" sz="1600" dirty="0">
                <a:solidFill>
                  <a:schemeClr val="tx2"/>
                </a:solidFill>
                <a:latin typeface="Arial" pitchFamily="34" charset="0"/>
                <a:cs typeface="Arial" pitchFamily="34" charset="0"/>
              </a:endParaRPr>
            </a:p>
          </p:txBody>
        </p:sp>
        <p:sp>
          <p:nvSpPr>
            <p:cNvPr id="39" name="TextBox 38">
              <a:extLst>
                <a:ext uri="{FF2B5EF4-FFF2-40B4-BE49-F238E27FC236}">
                  <a16:creationId xmlns:a16="http://schemas.microsoft.com/office/drawing/2014/main" id="{BAFC0879-C4F0-42B3-A226-6505EF1BA526}"/>
                </a:ext>
              </a:extLst>
            </p:cNvPr>
            <p:cNvSpPr txBox="1"/>
            <p:nvPr/>
          </p:nvSpPr>
          <p:spPr>
            <a:xfrm>
              <a:off x="600487" y="1894395"/>
              <a:ext cx="886108" cy="495331"/>
            </a:xfrm>
            <a:prstGeom prst="rect">
              <a:avLst/>
            </a:prstGeom>
            <a:noFill/>
          </p:spPr>
          <p:txBody>
            <a:bodyPr wrap="square" rtlCol="0">
              <a:spAutoFit/>
            </a:bodyPr>
            <a:lstStyle/>
            <a:p>
              <a:r>
                <a:rPr lang="en-GB" sz="3200" b="1" dirty="0">
                  <a:solidFill>
                    <a:schemeClr val="accent1"/>
                  </a:solidFill>
                </a:rPr>
                <a:t>21%</a:t>
              </a:r>
              <a:endParaRPr lang="en-GB" sz="3200" dirty="0">
                <a:solidFill>
                  <a:schemeClr val="accent1"/>
                </a:solidFill>
              </a:endParaRPr>
            </a:p>
          </p:txBody>
        </p:sp>
        <p:sp>
          <p:nvSpPr>
            <p:cNvPr id="40" name="TextBox 39">
              <a:extLst>
                <a:ext uri="{FF2B5EF4-FFF2-40B4-BE49-F238E27FC236}">
                  <a16:creationId xmlns:a16="http://schemas.microsoft.com/office/drawing/2014/main" id="{93A37D5F-6BD2-47B4-B3BF-35875D4A246F}"/>
                </a:ext>
              </a:extLst>
            </p:cNvPr>
            <p:cNvSpPr txBox="1"/>
            <p:nvPr/>
          </p:nvSpPr>
          <p:spPr>
            <a:xfrm>
              <a:off x="600487" y="2753392"/>
              <a:ext cx="886107" cy="495331"/>
            </a:xfrm>
            <a:prstGeom prst="rect">
              <a:avLst/>
            </a:prstGeom>
            <a:noFill/>
          </p:spPr>
          <p:txBody>
            <a:bodyPr wrap="square" rtlCol="0">
              <a:spAutoFit/>
            </a:bodyPr>
            <a:lstStyle/>
            <a:p>
              <a:r>
                <a:rPr lang="en-GB" sz="3200" b="1">
                  <a:solidFill>
                    <a:schemeClr val="accent1"/>
                  </a:solidFill>
                </a:rPr>
                <a:t>30%</a:t>
              </a:r>
              <a:endParaRPr lang="en-GB" sz="3200" dirty="0">
                <a:solidFill>
                  <a:schemeClr val="accent1"/>
                </a:solidFill>
              </a:endParaRPr>
            </a:p>
          </p:txBody>
        </p:sp>
      </p:grpSp>
      <p:sp>
        <p:nvSpPr>
          <p:cNvPr id="42" name="TextBox 41">
            <a:extLst>
              <a:ext uri="{FF2B5EF4-FFF2-40B4-BE49-F238E27FC236}">
                <a16:creationId xmlns:a16="http://schemas.microsoft.com/office/drawing/2014/main" id="{D1D8F3F7-D9CB-47FA-8810-CD25485377EE}"/>
              </a:ext>
            </a:extLst>
          </p:cNvPr>
          <p:cNvSpPr txBox="1"/>
          <p:nvPr/>
        </p:nvSpPr>
        <p:spPr>
          <a:xfrm>
            <a:off x="5183191" y="1591622"/>
            <a:ext cx="6154346" cy="830997"/>
          </a:xfrm>
          <a:prstGeom prst="rect">
            <a:avLst/>
          </a:prstGeom>
          <a:noFill/>
        </p:spPr>
        <p:txBody>
          <a:bodyPr wrap="square">
            <a:spAutoFit/>
          </a:bodyPr>
          <a:lstStyle/>
          <a:p>
            <a:pPr algn="l"/>
            <a:r>
              <a:rPr lang="en-US" sz="1600" b="0" i="0" u="none" strike="noStrike" baseline="0">
                <a:latin typeface="+mj-lt"/>
              </a:rPr>
              <a:t>“[we want] remote operation and control, increased reliability, increased flexibility, </a:t>
            </a:r>
            <a:r>
              <a:rPr lang="en-GB" sz="1600" b="0" i="0" u="none" strike="noStrike" baseline="0">
                <a:latin typeface="+mj-lt"/>
              </a:rPr>
              <a:t>enhanced “in-situ” repair.”</a:t>
            </a:r>
            <a:br>
              <a:rPr lang="en-GB" sz="1600" b="0" i="0" u="none" strike="noStrike" baseline="0">
                <a:latin typeface="+mj-lt"/>
              </a:rPr>
            </a:br>
            <a:r>
              <a:rPr lang="en-GB" sz="1600" b="1" i="0" u="none" strike="noStrike" baseline="0">
                <a:latin typeface="+mj-lt"/>
              </a:rPr>
              <a:t>ExxonMobil, Africa</a:t>
            </a:r>
            <a:endParaRPr lang="en-GB" sz="1600" b="1">
              <a:latin typeface="+mj-lt"/>
            </a:endParaRPr>
          </a:p>
        </p:txBody>
      </p:sp>
      <p:pic>
        <p:nvPicPr>
          <p:cNvPr id="27" name="Graphic 26">
            <a:extLst>
              <a:ext uri="{FF2B5EF4-FFF2-40B4-BE49-F238E27FC236}">
                <a16:creationId xmlns:a16="http://schemas.microsoft.com/office/drawing/2014/main" id="{22673CAE-A454-445C-8C2A-A860B8BF31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505" y="1412875"/>
            <a:ext cx="776059" cy="598874"/>
          </a:xfrm>
          <a:prstGeom prst="rect">
            <a:avLst/>
          </a:prstGeom>
        </p:spPr>
      </p:pic>
      <p:pic>
        <p:nvPicPr>
          <p:cNvPr id="35" name="Graphic 34" descr="Megaphone with solid fill">
            <a:extLst>
              <a:ext uri="{FF2B5EF4-FFF2-40B4-BE49-F238E27FC236}">
                <a16:creationId xmlns:a16="http://schemas.microsoft.com/office/drawing/2014/main" id="{BAE993D0-1418-4610-901B-450C6514EF0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53811" y="1572944"/>
            <a:ext cx="845138" cy="845138"/>
          </a:xfrm>
          <a:prstGeom prst="rect">
            <a:avLst/>
          </a:prstGeom>
        </p:spPr>
      </p:pic>
    </p:spTree>
    <p:extLst>
      <p:ext uri="{BB962C8B-B14F-4D97-AF65-F5344CB8AC3E}">
        <p14:creationId xmlns:p14="http://schemas.microsoft.com/office/powerpoint/2010/main" val="95438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3867793-C120-41A2-8213-81BAAE3CA2AD}"/>
              </a:ext>
            </a:extLst>
          </p:cNvPr>
          <p:cNvSpPr>
            <a:spLocks noGrp="1"/>
          </p:cNvSpPr>
          <p:nvPr>
            <p:ph type="title"/>
          </p:nvPr>
        </p:nvSpPr>
        <p:spPr/>
        <p:txBody>
          <a:bodyPr/>
          <a:lstStyle/>
          <a:p>
            <a:pPr lvl="0"/>
            <a:r>
              <a:rPr lang="en-US" sz="1800"/>
              <a:t>Independent and reliable control systems for critical infrastructure</a:t>
            </a:r>
            <a:endParaRPr lang="en-GB"/>
          </a:p>
        </p:txBody>
      </p:sp>
      <p:sp>
        <p:nvSpPr>
          <p:cNvPr id="8" name="Text Placeholder 7">
            <a:extLst>
              <a:ext uri="{FF2B5EF4-FFF2-40B4-BE49-F238E27FC236}">
                <a16:creationId xmlns:a16="http://schemas.microsoft.com/office/drawing/2014/main" id="{96F27155-9F6E-4620-83E3-8864DEE6E466}"/>
              </a:ext>
            </a:extLst>
          </p:cNvPr>
          <p:cNvSpPr>
            <a:spLocks noGrp="1"/>
          </p:cNvSpPr>
          <p:nvPr>
            <p:ph type="body" sz="quarter" idx="10"/>
          </p:nvPr>
        </p:nvSpPr>
        <p:spPr/>
        <p:txBody>
          <a:bodyPr/>
          <a:lstStyle/>
          <a:p>
            <a:r>
              <a:rPr lang="en-GB"/>
              <a:t>Control</a:t>
            </a:r>
          </a:p>
        </p:txBody>
      </p:sp>
      <p:sp>
        <p:nvSpPr>
          <p:cNvPr id="9" name="Content Placeholder 8">
            <a:extLst>
              <a:ext uri="{FF2B5EF4-FFF2-40B4-BE49-F238E27FC236}">
                <a16:creationId xmlns:a16="http://schemas.microsoft.com/office/drawing/2014/main" id="{D70013C4-E369-498F-9805-49526D2FC0B9}"/>
              </a:ext>
            </a:extLst>
          </p:cNvPr>
          <p:cNvSpPr>
            <a:spLocks noGrp="1"/>
          </p:cNvSpPr>
          <p:nvPr>
            <p:ph idx="1"/>
          </p:nvPr>
        </p:nvSpPr>
        <p:spPr/>
        <p:txBody>
          <a:bodyPr/>
          <a:lstStyle/>
          <a:p>
            <a:pPr algn="l"/>
            <a:endParaRPr lang="en-GB" sz="1800" b="0" i="0" u="none" strike="noStrike" baseline="0">
              <a:solidFill>
                <a:srgbClr val="000000"/>
              </a:solidFill>
              <a:latin typeface="Arial" panose="020B0604020202020204" pitchFamily="34" charset="0"/>
            </a:endParaRPr>
          </a:p>
          <a:p>
            <a:r>
              <a:rPr lang="en-US" sz="1800" b="1" u="none" strike="noStrike" baseline="0">
                <a:solidFill>
                  <a:srgbClr val="5B676F"/>
                </a:solidFill>
                <a:latin typeface="Arial" panose="020B0604020202020204" pitchFamily="34" charset="0"/>
              </a:rPr>
              <a:t>Our best-in-class controls and SCADA systems are designed with reliability and performance in mind </a:t>
            </a:r>
            <a:r>
              <a:rPr lang="en-US" sz="1800" b="0" u="none" strike="noStrike" baseline="0">
                <a:solidFill>
                  <a:srgbClr val="5B676F"/>
                </a:solidFill>
                <a:latin typeface="Arial" panose="020B0604020202020204" pitchFamily="34" charset="0"/>
              </a:rPr>
              <a:t>and are </a:t>
            </a:r>
            <a:r>
              <a:rPr lang="en-US" sz="1800" b="1" u="none" strike="noStrike" baseline="0">
                <a:solidFill>
                  <a:srgbClr val="5B676F"/>
                </a:solidFill>
                <a:latin typeface="Arial" panose="020B0604020202020204" pitchFamily="34" charset="0"/>
              </a:rPr>
              <a:t>OEM agnostic. </a:t>
            </a:r>
            <a:r>
              <a:rPr lang="en-US" sz="1800" u="none" strike="noStrike" baseline="0">
                <a:solidFill>
                  <a:srgbClr val="5B676F"/>
                </a:solidFill>
                <a:latin typeface="Arial" panose="020B0604020202020204" pitchFamily="34" charset="0"/>
              </a:rPr>
              <a:t>With the flexibility and capability to co-exist with other equipment, Proserv can support systems for the life of field, ensuring that your controls or SCADA system is never obsolete. </a:t>
            </a:r>
          </a:p>
          <a:p>
            <a:endParaRPr lang="en-US"/>
          </a:p>
          <a:p>
            <a:pPr marL="285750" indent="-285750">
              <a:buFont typeface="Arial" panose="020B0604020202020204" pitchFamily="34" charset="0"/>
              <a:buChar char="•"/>
            </a:pPr>
            <a:r>
              <a:rPr lang="en-US"/>
              <a:t>Use of controls to produce data and information on </a:t>
            </a:r>
            <a:r>
              <a:rPr lang="en-US" b="1"/>
              <a:t>asset performance</a:t>
            </a:r>
          </a:p>
          <a:p>
            <a:pPr marL="285750" indent="-285750">
              <a:buFont typeface="Arial" panose="020B0604020202020204" pitchFamily="34" charset="0"/>
              <a:buChar char="•"/>
            </a:pPr>
            <a:r>
              <a:rPr lang="en-US"/>
              <a:t>Supported by field service engineers focused on </a:t>
            </a:r>
            <a:r>
              <a:rPr lang="en-US" b="1"/>
              <a:t>uptime performance</a:t>
            </a:r>
          </a:p>
          <a:p>
            <a:pPr marL="285750" indent="-285750">
              <a:buFont typeface="Arial" panose="020B0604020202020204" pitchFamily="34" charset="0"/>
              <a:buChar char="•"/>
            </a:pPr>
            <a:r>
              <a:rPr lang="en-US"/>
              <a:t>Innovative designs and a track record of </a:t>
            </a:r>
            <a:r>
              <a:rPr lang="en-US" b="1"/>
              <a:t>seamless coexistence </a:t>
            </a:r>
            <a:r>
              <a:rPr lang="en-US"/>
              <a:t>with third party systems </a:t>
            </a:r>
          </a:p>
          <a:p>
            <a:pPr marL="285750" indent="-285750">
              <a:buFont typeface="Arial" panose="020B0604020202020204" pitchFamily="34" charset="0"/>
              <a:buChar char="•"/>
            </a:pPr>
            <a:r>
              <a:rPr lang="en-US" b="1"/>
              <a:t>Future-proofed solutions </a:t>
            </a:r>
            <a:r>
              <a:rPr lang="en-US"/>
              <a:t>– designed to never become obsolete</a:t>
            </a:r>
          </a:p>
          <a:p>
            <a:pPr marL="285750" indent="-285750">
              <a:buFont typeface="Arial" panose="020B0604020202020204" pitchFamily="34" charset="0"/>
              <a:buChar char="•"/>
            </a:pPr>
            <a:r>
              <a:rPr lang="en-US"/>
              <a:t>Components designed </a:t>
            </a:r>
            <a:r>
              <a:rPr lang="en-US" b="1"/>
              <a:t>beyond industry standards </a:t>
            </a:r>
          </a:p>
          <a:p>
            <a:pPr marL="285750" indent="-285750">
              <a:buFont typeface="Arial" panose="020B0604020202020204" pitchFamily="34" charset="0"/>
              <a:buChar char="•"/>
            </a:pPr>
            <a:r>
              <a:rPr lang="en-US"/>
              <a:t>Fibre, copper, hydraulics and satellite </a:t>
            </a:r>
            <a:r>
              <a:rPr lang="en-US" b="1"/>
              <a:t>communications links</a:t>
            </a:r>
          </a:p>
          <a:p>
            <a:endParaRPr lang="en-GB"/>
          </a:p>
        </p:txBody>
      </p:sp>
      <p:pic>
        <p:nvPicPr>
          <p:cNvPr id="37" name="Graphic 36" descr="Tools with solid fill">
            <a:extLst>
              <a:ext uri="{FF2B5EF4-FFF2-40B4-BE49-F238E27FC236}">
                <a16:creationId xmlns:a16="http://schemas.microsoft.com/office/drawing/2014/main" id="{D5AEBDDB-88C3-45B2-A8E6-9AD53276EA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679455" y="4756013"/>
            <a:ext cx="326553" cy="326553"/>
          </a:xfrm>
          <a:prstGeom prst="rect">
            <a:avLst/>
          </a:prstGeom>
        </p:spPr>
      </p:pic>
      <p:pic>
        <p:nvPicPr>
          <p:cNvPr id="10" name="Content Placeholder 8" descr="A picture containing text, water&#10;&#10;Description automatically generated">
            <a:extLst>
              <a:ext uri="{FF2B5EF4-FFF2-40B4-BE49-F238E27FC236}">
                <a16:creationId xmlns:a16="http://schemas.microsoft.com/office/drawing/2014/main" id="{EA08B50E-E290-4DD6-8B86-0CEAA29B461B}"/>
              </a:ext>
            </a:extLst>
          </p:cNvPr>
          <p:cNvPicPr>
            <a:picLocks noGrp="1" noChangeAspect="1"/>
          </p:cNvPicPr>
          <p:nvPr>
            <p:ph type="pic" sz="quarter" idx="13"/>
          </p:nvPr>
        </p:nvPicPr>
        <p:blipFill rotWithShape="1">
          <a:blip r:embed="rId4" cstate="email">
            <a:extLst>
              <a:ext uri="{28A0092B-C50C-407E-A947-70E740481C1C}">
                <a14:useLocalDpi xmlns:a14="http://schemas.microsoft.com/office/drawing/2010/main"/>
              </a:ext>
            </a:extLst>
          </a:blip>
          <a:srcRect/>
          <a:stretch/>
        </p:blipFill>
        <p:spPr>
          <a:xfrm>
            <a:off x="8078788" y="1412875"/>
            <a:ext cx="3536950" cy="4716463"/>
          </a:xfrm>
          <a:prstGeom prst="rect">
            <a:avLst/>
          </a:prstGeom>
        </p:spPr>
      </p:pic>
      <p:sp>
        <p:nvSpPr>
          <p:cNvPr id="4" name="TextBox 3">
            <a:extLst>
              <a:ext uri="{FF2B5EF4-FFF2-40B4-BE49-F238E27FC236}">
                <a16:creationId xmlns:a16="http://schemas.microsoft.com/office/drawing/2014/main" id="{05DDBCB6-CE27-4E2E-9F07-8331BFF6886E}"/>
              </a:ext>
            </a:extLst>
          </p:cNvPr>
          <p:cNvSpPr txBox="1"/>
          <p:nvPr/>
        </p:nvSpPr>
        <p:spPr>
          <a:xfrm>
            <a:off x="8078788" y="1412876"/>
            <a:ext cx="3536950" cy="1384995"/>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a:solidFill>
                  <a:schemeClr val="bg2"/>
                </a:solidFill>
              </a:rPr>
              <a:t>Key technologies</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Subsea controls systems</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HIPPS controls</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Topside control systems</a:t>
            </a:r>
          </a:p>
        </p:txBody>
      </p:sp>
    </p:spTree>
    <p:extLst>
      <p:ext uri="{BB962C8B-B14F-4D97-AF65-F5344CB8AC3E}">
        <p14:creationId xmlns:p14="http://schemas.microsoft.com/office/powerpoint/2010/main" val="1137229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66CE93-5C51-448B-A660-3C67F648956D}"/>
              </a:ext>
            </a:extLst>
          </p:cNvPr>
          <p:cNvSpPr>
            <a:spLocks noGrp="1"/>
          </p:cNvSpPr>
          <p:nvPr>
            <p:ph type="title"/>
          </p:nvPr>
        </p:nvSpPr>
        <p:spPr/>
        <p:txBody>
          <a:bodyPr/>
          <a:lstStyle/>
          <a:p>
            <a:r>
              <a:rPr lang="en-GB" dirty="0"/>
              <a:t>Our controls solutions</a:t>
            </a:r>
          </a:p>
        </p:txBody>
      </p:sp>
      <p:sp>
        <p:nvSpPr>
          <p:cNvPr id="4" name="Text Placeholder 3">
            <a:extLst>
              <a:ext uri="{FF2B5EF4-FFF2-40B4-BE49-F238E27FC236}">
                <a16:creationId xmlns:a16="http://schemas.microsoft.com/office/drawing/2014/main" id="{A36B0D67-802C-42E2-8CBD-45DF8460F3C7}"/>
              </a:ext>
            </a:extLst>
          </p:cNvPr>
          <p:cNvSpPr>
            <a:spLocks noGrp="1"/>
          </p:cNvSpPr>
          <p:nvPr>
            <p:ph type="body" sz="quarter" idx="10"/>
          </p:nvPr>
        </p:nvSpPr>
        <p:spPr/>
        <p:txBody>
          <a:bodyPr/>
          <a:lstStyle/>
          <a:p>
            <a:r>
              <a:rPr lang="en-GB"/>
              <a:t>Control</a:t>
            </a:r>
          </a:p>
        </p:txBody>
      </p:sp>
      <p:sp>
        <p:nvSpPr>
          <p:cNvPr id="7" name="TextBox 6">
            <a:extLst>
              <a:ext uri="{FF2B5EF4-FFF2-40B4-BE49-F238E27FC236}">
                <a16:creationId xmlns:a16="http://schemas.microsoft.com/office/drawing/2014/main" id="{CF30D292-82CE-40F9-81FE-AA4F0A949246}"/>
              </a:ext>
            </a:extLst>
          </p:cNvPr>
          <p:cNvSpPr txBox="1"/>
          <p:nvPr/>
        </p:nvSpPr>
        <p:spPr>
          <a:xfrm>
            <a:off x="4432562" y="2297797"/>
            <a:ext cx="3247291" cy="276999"/>
          </a:xfrm>
          <a:prstGeom prst="rect">
            <a:avLst/>
          </a:prstGeom>
          <a:noFill/>
        </p:spPr>
        <p:txBody>
          <a:bodyPr wrap="square" rtlCol="0">
            <a:spAutoFit/>
          </a:bodyPr>
          <a:lstStyle/>
          <a:p>
            <a:pPr algn="ctr"/>
            <a:r>
              <a:rPr lang="en-US" sz="1200" dirty="0">
                <a:solidFill>
                  <a:schemeClr val="accent1"/>
                </a:solidFill>
                <a:latin typeface="+mj-lt"/>
              </a:rPr>
              <a:t>High pressure subsea tiebacks</a:t>
            </a:r>
          </a:p>
        </p:txBody>
      </p:sp>
      <p:sp>
        <p:nvSpPr>
          <p:cNvPr id="9" name="TextBox 8">
            <a:extLst>
              <a:ext uri="{FF2B5EF4-FFF2-40B4-BE49-F238E27FC236}">
                <a16:creationId xmlns:a16="http://schemas.microsoft.com/office/drawing/2014/main" id="{DD9F1CDC-3793-4A4C-873C-E85B7E5243D0}"/>
              </a:ext>
            </a:extLst>
          </p:cNvPr>
          <p:cNvSpPr txBox="1"/>
          <p:nvPr/>
        </p:nvSpPr>
        <p:spPr>
          <a:xfrm>
            <a:off x="5241681" y="3742771"/>
            <a:ext cx="3247291" cy="266530"/>
          </a:xfrm>
          <a:prstGeom prst="rect">
            <a:avLst/>
          </a:prstGeom>
          <a:noFill/>
        </p:spPr>
        <p:txBody>
          <a:bodyPr wrap="square" rtlCol="0">
            <a:spAutoFit/>
          </a:bodyPr>
          <a:lstStyle/>
          <a:p>
            <a:pPr algn="ctr"/>
            <a:endParaRPr lang="en-US" sz="1400" b="0" i="0">
              <a:solidFill>
                <a:srgbClr val="5B6770"/>
              </a:solidFill>
              <a:effectLst/>
              <a:latin typeface="+mj-lt"/>
            </a:endParaRPr>
          </a:p>
        </p:txBody>
      </p:sp>
      <p:sp>
        <p:nvSpPr>
          <p:cNvPr id="8" name="TextBox 7">
            <a:extLst>
              <a:ext uri="{FF2B5EF4-FFF2-40B4-BE49-F238E27FC236}">
                <a16:creationId xmlns:a16="http://schemas.microsoft.com/office/drawing/2014/main" id="{CCC27FDF-979F-47CA-8256-F0D1001D3DB5}"/>
              </a:ext>
            </a:extLst>
          </p:cNvPr>
          <p:cNvSpPr txBox="1"/>
          <p:nvPr/>
        </p:nvSpPr>
        <p:spPr>
          <a:xfrm>
            <a:off x="7940576" y="2342196"/>
            <a:ext cx="3247291" cy="276999"/>
          </a:xfrm>
          <a:prstGeom prst="rect">
            <a:avLst/>
          </a:prstGeom>
          <a:noFill/>
        </p:spPr>
        <p:txBody>
          <a:bodyPr wrap="square" rtlCol="0">
            <a:spAutoFit/>
          </a:bodyPr>
          <a:lstStyle/>
          <a:p>
            <a:pPr algn="ctr"/>
            <a:r>
              <a:rPr lang="en-US" sz="1200" dirty="0">
                <a:solidFill>
                  <a:schemeClr val="accent1"/>
                </a:solidFill>
                <a:latin typeface="+mj-lt"/>
              </a:rPr>
              <a:t>Subsea intervention and workover</a:t>
            </a:r>
          </a:p>
        </p:txBody>
      </p:sp>
      <p:sp>
        <p:nvSpPr>
          <p:cNvPr id="10" name="TextBox 9">
            <a:extLst>
              <a:ext uri="{FF2B5EF4-FFF2-40B4-BE49-F238E27FC236}">
                <a16:creationId xmlns:a16="http://schemas.microsoft.com/office/drawing/2014/main" id="{541FE623-A832-408D-B4D8-CEF47B60A67A}"/>
              </a:ext>
            </a:extLst>
          </p:cNvPr>
          <p:cNvSpPr txBox="1"/>
          <p:nvPr/>
        </p:nvSpPr>
        <p:spPr>
          <a:xfrm>
            <a:off x="7921334" y="2628868"/>
            <a:ext cx="3247291" cy="1107996"/>
          </a:xfrm>
          <a:prstGeom prst="rect">
            <a:avLst/>
          </a:prstGeom>
          <a:noFill/>
        </p:spPr>
        <p:txBody>
          <a:bodyPr wrap="square" rtlCol="0">
            <a:spAutoFit/>
          </a:bodyPr>
          <a:lstStyle/>
          <a:p>
            <a:pPr algn="ctr"/>
            <a:r>
              <a:rPr lang="en-US" sz="1100" b="0" i="0" dirty="0">
                <a:solidFill>
                  <a:srgbClr val="5B6770"/>
                </a:solidFill>
                <a:effectLst/>
                <a:latin typeface="+mj-lt"/>
              </a:rPr>
              <a:t>Proserv provides fully integrated</a:t>
            </a:r>
          </a:p>
          <a:p>
            <a:pPr algn="ctr"/>
            <a:r>
              <a:rPr lang="en-US" sz="1100" b="0" i="0" dirty="0">
                <a:solidFill>
                  <a:srgbClr val="5B6770"/>
                </a:solidFill>
                <a:effectLst/>
                <a:latin typeface="+mj-lt"/>
              </a:rPr>
              <a:t>(IWOCS) to deliver temporary well</a:t>
            </a:r>
          </a:p>
          <a:p>
            <a:pPr algn="ctr"/>
            <a:r>
              <a:rPr lang="en-US" sz="1100" b="0" i="0" dirty="0">
                <a:solidFill>
                  <a:srgbClr val="5B6770"/>
                </a:solidFill>
                <a:effectLst/>
                <a:latin typeface="+mj-lt"/>
              </a:rPr>
              <a:t>control during subsea installations,</a:t>
            </a:r>
          </a:p>
          <a:p>
            <a:pPr algn="ctr"/>
            <a:r>
              <a:rPr lang="en-US" sz="1100" b="0" i="0" dirty="0">
                <a:solidFill>
                  <a:srgbClr val="5B6770"/>
                </a:solidFill>
                <a:effectLst/>
                <a:latin typeface="+mj-lt"/>
              </a:rPr>
              <a:t>workovers and abandonments. We can offer our clients a comprehensive unlimited package solution to meet each field’s unique configuration.</a:t>
            </a:r>
          </a:p>
        </p:txBody>
      </p:sp>
      <p:sp>
        <p:nvSpPr>
          <p:cNvPr id="6" name="TextBox 5">
            <a:extLst>
              <a:ext uri="{FF2B5EF4-FFF2-40B4-BE49-F238E27FC236}">
                <a16:creationId xmlns:a16="http://schemas.microsoft.com/office/drawing/2014/main" id="{9551AFC0-BA35-46A2-A199-99C6C5871104}"/>
              </a:ext>
            </a:extLst>
          </p:cNvPr>
          <p:cNvSpPr txBox="1"/>
          <p:nvPr/>
        </p:nvSpPr>
        <p:spPr>
          <a:xfrm>
            <a:off x="919456" y="2311938"/>
            <a:ext cx="3247291" cy="276999"/>
          </a:xfrm>
          <a:prstGeom prst="rect">
            <a:avLst/>
          </a:prstGeom>
          <a:noFill/>
        </p:spPr>
        <p:txBody>
          <a:bodyPr wrap="square" rtlCol="0">
            <a:spAutoFit/>
          </a:bodyPr>
          <a:lstStyle/>
          <a:p>
            <a:pPr algn="ctr"/>
            <a:r>
              <a:rPr lang="en-US" sz="1200" dirty="0">
                <a:solidFill>
                  <a:schemeClr val="accent1"/>
                </a:solidFill>
                <a:latin typeface="+mj-lt"/>
              </a:rPr>
              <a:t>Greenfield and brownfield solutions</a:t>
            </a:r>
          </a:p>
        </p:txBody>
      </p:sp>
      <p:sp>
        <p:nvSpPr>
          <p:cNvPr id="11" name="TextBox 10">
            <a:extLst>
              <a:ext uri="{FF2B5EF4-FFF2-40B4-BE49-F238E27FC236}">
                <a16:creationId xmlns:a16="http://schemas.microsoft.com/office/drawing/2014/main" id="{63707BA2-215C-4DE2-B73B-597C53481FAD}"/>
              </a:ext>
            </a:extLst>
          </p:cNvPr>
          <p:cNvSpPr txBox="1"/>
          <p:nvPr/>
        </p:nvSpPr>
        <p:spPr>
          <a:xfrm>
            <a:off x="1031596" y="2615135"/>
            <a:ext cx="3238499" cy="1446550"/>
          </a:xfrm>
          <a:prstGeom prst="rect">
            <a:avLst/>
          </a:prstGeom>
          <a:noFill/>
        </p:spPr>
        <p:txBody>
          <a:bodyPr wrap="square" rtlCol="0">
            <a:spAutoFit/>
          </a:bodyPr>
          <a:lstStyle/>
          <a:p>
            <a:pPr algn="ctr"/>
            <a:r>
              <a:rPr lang="en-US" sz="1100" b="0" i="0" dirty="0">
                <a:solidFill>
                  <a:srgbClr val="5B6770"/>
                </a:solidFill>
                <a:effectLst/>
                <a:latin typeface="+mj-lt"/>
              </a:rPr>
              <a:t>Our systems are designed to not just  meet short-term first production goals, but to ensure the long-term performance that sustains production with minimal intervention. We offer unrivalled equipment reliability and provide the most cost effective technology solutions for sustainable production on greenfield and brownfield developments.</a:t>
            </a:r>
          </a:p>
        </p:txBody>
      </p:sp>
      <p:pic>
        <p:nvPicPr>
          <p:cNvPr id="27" name="Picture Placeholder 26" descr="A picture containing yellow, orange&#10;&#10;Description automatically generated">
            <a:extLst>
              <a:ext uri="{FF2B5EF4-FFF2-40B4-BE49-F238E27FC236}">
                <a16:creationId xmlns:a16="http://schemas.microsoft.com/office/drawing/2014/main" id="{66A7E460-560B-406E-9014-6E9B41BBD155}"/>
              </a:ext>
            </a:extLst>
          </p:cNvPr>
          <p:cNvPicPr>
            <a:picLocks noGrp="1" noChangeAspect="1"/>
          </p:cNvPicPr>
          <p:nvPr>
            <p:ph type="pic" sz="quarter" idx="22"/>
          </p:nvPr>
        </p:nvPicPr>
        <p:blipFill>
          <a:blip r:embed="rId2" cstate="email">
            <a:extLst>
              <a:ext uri="{28A0092B-C50C-407E-A947-70E740481C1C}">
                <a14:useLocalDpi xmlns:a14="http://schemas.microsoft.com/office/drawing/2010/main"/>
              </a:ext>
            </a:extLst>
          </a:blip>
          <a:srcRect/>
          <a:stretch>
            <a:fillRect/>
          </a:stretch>
        </p:blipFill>
        <p:spPr>
          <a:xfrm>
            <a:off x="8366217" y="1256830"/>
            <a:ext cx="2418284" cy="919011"/>
          </a:xfrm>
        </p:spPr>
      </p:pic>
      <p:pic>
        <p:nvPicPr>
          <p:cNvPr id="22" name="Picture Placeholder 21" descr="A picture containing text, water&#10;&#10;Description automatically generated">
            <a:extLst>
              <a:ext uri="{FF2B5EF4-FFF2-40B4-BE49-F238E27FC236}">
                <a16:creationId xmlns:a16="http://schemas.microsoft.com/office/drawing/2014/main" id="{FACFBDD8-1064-4B3E-9942-D087C12A8771}"/>
              </a:ext>
            </a:extLst>
          </p:cNvPr>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a:fillRect/>
          </a:stretch>
        </p:blipFill>
        <p:spPr>
          <a:xfrm>
            <a:off x="1349458" y="1247450"/>
            <a:ext cx="2387290" cy="928391"/>
          </a:xfrm>
        </p:spPr>
      </p:pic>
      <p:pic>
        <p:nvPicPr>
          <p:cNvPr id="33" name="Picture Placeholder 32" descr="A picture containing sky, outdoor, water, boat&#10;&#10;Description automatically generated">
            <a:extLst>
              <a:ext uri="{FF2B5EF4-FFF2-40B4-BE49-F238E27FC236}">
                <a16:creationId xmlns:a16="http://schemas.microsoft.com/office/drawing/2014/main" id="{92776FDF-1B8B-4615-B243-C562DCE2D461}"/>
              </a:ext>
            </a:extLst>
          </p:cNvPr>
          <p:cNvPicPr>
            <a:picLocks noGrp="1" noChangeAspect="1"/>
          </p:cNvPicPr>
          <p:nvPr>
            <p:ph type="pic" sz="quarter" idx="20"/>
          </p:nvPr>
        </p:nvPicPr>
        <p:blipFill>
          <a:blip r:embed="rId4" cstate="email">
            <a:extLst>
              <a:ext uri="{28A0092B-C50C-407E-A947-70E740481C1C}">
                <a14:useLocalDpi xmlns:a14="http://schemas.microsoft.com/office/drawing/2010/main"/>
              </a:ext>
            </a:extLst>
          </a:blip>
          <a:srcRect/>
          <a:stretch>
            <a:fillRect/>
          </a:stretch>
        </p:blipFill>
        <p:spPr>
          <a:xfrm>
            <a:off x="4857837" y="1256573"/>
            <a:ext cx="2387291" cy="928391"/>
          </a:xfrm>
        </p:spPr>
      </p:pic>
      <p:sp>
        <p:nvSpPr>
          <p:cNvPr id="14" name="TextBox 13">
            <a:extLst>
              <a:ext uri="{FF2B5EF4-FFF2-40B4-BE49-F238E27FC236}">
                <a16:creationId xmlns:a16="http://schemas.microsoft.com/office/drawing/2014/main" id="{691023E8-401F-4BCF-A46E-2DF17BE983DA}"/>
              </a:ext>
            </a:extLst>
          </p:cNvPr>
          <p:cNvSpPr txBox="1"/>
          <p:nvPr/>
        </p:nvSpPr>
        <p:spPr>
          <a:xfrm>
            <a:off x="4413319" y="2619195"/>
            <a:ext cx="3247292" cy="1277273"/>
          </a:xfrm>
          <a:prstGeom prst="rect">
            <a:avLst/>
          </a:prstGeom>
          <a:noFill/>
        </p:spPr>
        <p:txBody>
          <a:bodyPr wrap="square" rtlCol="0">
            <a:spAutoFit/>
          </a:bodyPr>
          <a:lstStyle/>
          <a:p>
            <a:pPr algn="ctr"/>
            <a:r>
              <a:rPr lang="en-US" sz="1100" b="0" i="0" dirty="0">
                <a:solidFill>
                  <a:srgbClr val="5B6770"/>
                </a:solidFill>
                <a:effectLst/>
                <a:latin typeface="+mj-lt"/>
              </a:rPr>
              <a:t>We provide dedicated control systems to meet the stringent safety requirements for high pressure environments. Our systems offer unrivalled data speed, reliability and flexibility to provide the requisite monitoring, control and shutdown functions for HIPPS to prevent the over </a:t>
            </a:r>
            <a:r>
              <a:rPr lang="en-US" sz="1100" b="0" i="0" dirty="0" err="1">
                <a:solidFill>
                  <a:srgbClr val="5B6770"/>
                </a:solidFill>
                <a:effectLst/>
                <a:latin typeface="+mj-lt"/>
              </a:rPr>
              <a:t>pressurisation</a:t>
            </a:r>
            <a:r>
              <a:rPr lang="en-US" sz="1100" b="0" i="0" dirty="0">
                <a:solidFill>
                  <a:srgbClr val="5B6770"/>
                </a:solidFill>
                <a:effectLst/>
                <a:latin typeface="+mj-lt"/>
              </a:rPr>
              <a:t> of your subsea assets.</a:t>
            </a:r>
          </a:p>
        </p:txBody>
      </p:sp>
      <p:pic>
        <p:nvPicPr>
          <p:cNvPr id="2" name="Picture Placeholder 23" descr="A close-up of a computer&#10;&#10;Description automatically generated with low confidence">
            <a:extLst>
              <a:ext uri="{FF2B5EF4-FFF2-40B4-BE49-F238E27FC236}">
                <a16:creationId xmlns:a16="http://schemas.microsoft.com/office/drawing/2014/main" id="{A2AD785B-4714-27CC-D729-436975E4CC6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3076448" y="4214508"/>
            <a:ext cx="2387291" cy="928391"/>
          </a:xfrm>
          <a:prstGeom prst="rect">
            <a:avLst/>
          </a:prstGeom>
        </p:spPr>
      </p:pic>
      <p:sp>
        <p:nvSpPr>
          <p:cNvPr id="5" name="TextBox 4">
            <a:extLst>
              <a:ext uri="{FF2B5EF4-FFF2-40B4-BE49-F238E27FC236}">
                <a16:creationId xmlns:a16="http://schemas.microsoft.com/office/drawing/2014/main" id="{A6362B11-4261-863F-2E18-6C716C50C2AD}"/>
              </a:ext>
            </a:extLst>
          </p:cNvPr>
          <p:cNvSpPr txBox="1"/>
          <p:nvPr/>
        </p:nvSpPr>
        <p:spPr>
          <a:xfrm>
            <a:off x="2650844" y="5157222"/>
            <a:ext cx="3247291" cy="276999"/>
          </a:xfrm>
          <a:prstGeom prst="rect">
            <a:avLst/>
          </a:prstGeom>
          <a:noFill/>
        </p:spPr>
        <p:txBody>
          <a:bodyPr wrap="square" rtlCol="0">
            <a:spAutoFit/>
          </a:bodyPr>
          <a:lstStyle/>
          <a:p>
            <a:pPr algn="ctr"/>
            <a:r>
              <a:rPr lang="en-US" sz="1200" dirty="0">
                <a:solidFill>
                  <a:schemeClr val="accent1"/>
                </a:solidFill>
                <a:latin typeface="+mj-lt"/>
              </a:rPr>
              <a:t>Metering Control Systems</a:t>
            </a:r>
          </a:p>
        </p:txBody>
      </p:sp>
      <p:sp>
        <p:nvSpPr>
          <p:cNvPr id="13" name="TextBox 12">
            <a:extLst>
              <a:ext uri="{FF2B5EF4-FFF2-40B4-BE49-F238E27FC236}">
                <a16:creationId xmlns:a16="http://schemas.microsoft.com/office/drawing/2014/main" id="{CFF1D4DE-4387-7659-F230-848941458DC6}"/>
              </a:ext>
            </a:extLst>
          </p:cNvPr>
          <p:cNvSpPr txBox="1"/>
          <p:nvPr/>
        </p:nvSpPr>
        <p:spPr>
          <a:xfrm>
            <a:off x="2650843" y="5476352"/>
            <a:ext cx="3238499" cy="769441"/>
          </a:xfrm>
          <a:prstGeom prst="rect">
            <a:avLst/>
          </a:prstGeom>
          <a:noFill/>
        </p:spPr>
        <p:txBody>
          <a:bodyPr wrap="square" rtlCol="0">
            <a:spAutoFit/>
          </a:bodyPr>
          <a:lstStyle/>
          <a:p>
            <a:pPr algn="ctr"/>
            <a:r>
              <a:rPr lang="en-US" sz="1100" b="0" i="0" dirty="0">
                <a:solidFill>
                  <a:srgbClr val="5B6770"/>
                </a:solidFill>
                <a:effectLst/>
                <a:latin typeface="+mj-lt"/>
              </a:rPr>
              <a:t>We provide complete metering solution. Proserv has over 30 years’ experience in system integration and delivering metering control systems on a global scale. </a:t>
            </a:r>
          </a:p>
        </p:txBody>
      </p:sp>
      <p:pic>
        <p:nvPicPr>
          <p:cNvPr id="15" name="Picture Placeholder 12" descr="A picture containing water, outdoor&#10;&#10;Description automatically generated">
            <a:extLst>
              <a:ext uri="{FF2B5EF4-FFF2-40B4-BE49-F238E27FC236}">
                <a16:creationId xmlns:a16="http://schemas.microsoft.com/office/drawing/2014/main" id="{E014DAEC-9C0F-C485-10E1-682A81F16FC0}"/>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584828" y="4214508"/>
            <a:ext cx="2387291" cy="928391"/>
          </a:xfrm>
          <a:prstGeom prst="rect">
            <a:avLst/>
          </a:prstGeom>
        </p:spPr>
      </p:pic>
      <p:sp>
        <p:nvSpPr>
          <p:cNvPr id="17" name="TextBox 16">
            <a:extLst>
              <a:ext uri="{FF2B5EF4-FFF2-40B4-BE49-F238E27FC236}">
                <a16:creationId xmlns:a16="http://schemas.microsoft.com/office/drawing/2014/main" id="{DCF75DB3-CACC-F8FA-558B-9DC9EE63BBAE}"/>
              </a:ext>
            </a:extLst>
          </p:cNvPr>
          <p:cNvSpPr txBox="1"/>
          <p:nvPr/>
        </p:nvSpPr>
        <p:spPr>
          <a:xfrm>
            <a:off x="6159553" y="5199353"/>
            <a:ext cx="3247291" cy="276999"/>
          </a:xfrm>
          <a:prstGeom prst="rect">
            <a:avLst/>
          </a:prstGeom>
          <a:noFill/>
        </p:spPr>
        <p:txBody>
          <a:bodyPr wrap="square" rtlCol="0">
            <a:spAutoFit/>
          </a:bodyPr>
          <a:lstStyle/>
          <a:p>
            <a:pPr algn="ctr"/>
            <a:r>
              <a:rPr lang="en-US" sz="1200" dirty="0">
                <a:solidFill>
                  <a:schemeClr val="accent1"/>
                </a:solidFill>
                <a:latin typeface="+mj-lt"/>
              </a:rPr>
              <a:t>Wind Control Systems</a:t>
            </a:r>
          </a:p>
        </p:txBody>
      </p:sp>
      <p:sp>
        <p:nvSpPr>
          <p:cNvPr id="18" name="TextBox 17">
            <a:extLst>
              <a:ext uri="{FF2B5EF4-FFF2-40B4-BE49-F238E27FC236}">
                <a16:creationId xmlns:a16="http://schemas.microsoft.com/office/drawing/2014/main" id="{641EFC3F-9958-5F14-3C38-836E2C34A848}"/>
              </a:ext>
            </a:extLst>
          </p:cNvPr>
          <p:cNvSpPr txBox="1"/>
          <p:nvPr/>
        </p:nvSpPr>
        <p:spPr>
          <a:xfrm>
            <a:off x="6140310" y="5463798"/>
            <a:ext cx="3238499" cy="769441"/>
          </a:xfrm>
          <a:prstGeom prst="rect">
            <a:avLst/>
          </a:prstGeom>
          <a:noFill/>
        </p:spPr>
        <p:txBody>
          <a:bodyPr wrap="square" rtlCol="0">
            <a:spAutoFit/>
          </a:bodyPr>
          <a:lstStyle/>
          <a:p>
            <a:pPr algn="ctr"/>
            <a:r>
              <a:rPr lang="en-US" sz="1100" b="0" i="0" dirty="0">
                <a:solidFill>
                  <a:srgbClr val="5B6770"/>
                </a:solidFill>
                <a:effectLst/>
                <a:latin typeface="+mj-lt"/>
              </a:rPr>
              <a:t>We provide Floating Foundation- and Wind Turbin</a:t>
            </a:r>
            <a:r>
              <a:rPr lang="en-US" sz="1100" dirty="0">
                <a:solidFill>
                  <a:srgbClr val="5B6770"/>
                </a:solidFill>
                <a:latin typeface="+mj-lt"/>
              </a:rPr>
              <a:t>e Control Systems, which offer the ability to manage real-time monitoring to accurate, live decision-making.  </a:t>
            </a:r>
            <a:endParaRPr lang="en-US" sz="1100" b="0" i="0" dirty="0">
              <a:solidFill>
                <a:srgbClr val="5B6770"/>
              </a:solidFill>
              <a:effectLst/>
              <a:latin typeface="+mj-lt"/>
            </a:endParaRPr>
          </a:p>
        </p:txBody>
      </p:sp>
    </p:spTree>
    <p:extLst>
      <p:ext uri="{BB962C8B-B14F-4D97-AF65-F5344CB8AC3E}">
        <p14:creationId xmlns:p14="http://schemas.microsoft.com/office/powerpoint/2010/main" val="2222550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A70F162-65B0-429D-9041-CAE47CDD5D47}"/>
              </a:ext>
            </a:extLst>
          </p:cNvPr>
          <p:cNvSpPr>
            <a:spLocks noGrp="1"/>
          </p:cNvSpPr>
          <p:nvPr>
            <p:ph sz="quarter" idx="14"/>
          </p:nvPr>
        </p:nvSpPr>
        <p:spPr>
          <a:xfrm>
            <a:off x="575733" y="4239591"/>
            <a:ext cx="2927351" cy="1889747"/>
          </a:xfrm>
        </p:spPr>
        <p:txBody>
          <a:bodyPr/>
          <a:lstStyle/>
          <a:p>
            <a:r>
              <a:rPr lang="en-US" b="1" dirty="0">
                <a:solidFill>
                  <a:schemeClr val="accent1"/>
                </a:solidFill>
              </a:rPr>
              <a:t>Proserv Analysis</a:t>
            </a:r>
          </a:p>
          <a:p>
            <a:r>
              <a:rPr lang="en-US" dirty="0"/>
              <a:t>There is an </a:t>
            </a:r>
            <a:r>
              <a:rPr lang="en-US" b="1" dirty="0"/>
              <a:t>increased emphasis and use among operators</a:t>
            </a:r>
            <a:r>
              <a:rPr lang="en-US" dirty="0"/>
              <a:t> for monitoring and surveillance to drive data analysis and future </a:t>
            </a:r>
            <a:r>
              <a:rPr lang="en-GB" dirty="0"/>
              <a:t>digitization initiatives.</a:t>
            </a:r>
          </a:p>
        </p:txBody>
      </p:sp>
      <p:sp>
        <p:nvSpPr>
          <p:cNvPr id="24" name="Title 23">
            <a:extLst>
              <a:ext uri="{FF2B5EF4-FFF2-40B4-BE49-F238E27FC236}">
                <a16:creationId xmlns:a16="http://schemas.microsoft.com/office/drawing/2014/main" id="{ED4D9921-8847-4F00-B4FE-D874D57DCBFA}"/>
              </a:ext>
            </a:extLst>
          </p:cNvPr>
          <p:cNvSpPr>
            <a:spLocks noGrp="1"/>
          </p:cNvSpPr>
          <p:nvPr>
            <p:ph type="title"/>
          </p:nvPr>
        </p:nvSpPr>
        <p:spPr/>
        <p:txBody>
          <a:bodyPr/>
          <a:lstStyle/>
          <a:p>
            <a:r>
              <a:rPr lang="en-US"/>
              <a:t>Subsea equipment monitoring and surveillance expenditures continue to increase</a:t>
            </a:r>
            <a:endParaRPr lang="en-GB"/>
          </a:p>
        </p:txBody>
      </p:sp>
      <p:sp>
        <p:nvSpPr>
          <p:cNvPr id="3" name="Text Placeholder 2">
            <a:extLst>
              <a:ext uri="{FF2B5EF4-FFF2-40B4-BE49-F238E27FC236}">
                <a16:creationId xmlns:a16="http://schemas.microsoft.com/office/drawing/2014/main" id="{57294360-48AD-4FEC-8CD8-D3AC69C3B24E}"/>
              </a:ext>
            </a:extLst>
          </p:cNvPr>
          <p:cNvSpPr>
            <a:spLocks noGrp="1"/>
          </p:cNvSpPr>
          <p:nvPr>
            <p:ph type="body" sz="quarter" idx="10"/>
          </p:nvPr>
        </p:nvSpPr>
        <p:spPr>
          <a:xfrm>
            <a:off x="575734" y="358776"/>
            <a:ext cx="11040533" cy="250825"/>
          </a:xfrm>
        </p:spPr>
        <p:txBody>
          <a:bodyPr/>
          <a:lstStyle/>
          <a:p>
            <a:r>
              <a:rPr lang="en-GB"/>
              <a:t>Monitoring</a:t>
            </a:r>
          </a:p>
        </p:txBody>
      </p:sp>
      <p:sp>
        <p:nvSpPr>
          <p:cNvPr id="14" name="TextBox 13">
            <a:extLst>
              <a:ext uri="{FF2B5EF4-FFF2-40B4-BE49-F238E27FC236}">
                <a16:creationId xmlns:a16="http://schemas.microsoft.com/office/drawing/2014/main" id="{FD7CF40C-F099-47A9-B6AD-18587AF40F7E}"/>
              </a:ext>
            </a:extLst>
          </p:cNvPr>
          <p:cNvSpPr txBox="1"/>
          <p:nvPr/>
        </p:nvSpPr>
        <p:spPr>
          <a:xfrm>
            <a:off x="5552710" y="1544873"/>
            <a:ext cx="5983879" cy="1077218"/>
          </a:xfrm>
          <a:prstGeom prst="rect">
            <a:avLst/>
          </a:prstGeom>
          <a:noFill/>
        </p:spPr>
        <p:txBody>
          <a:bodyPr wrap="square">
            <a:spAutoFit/>
          </a:bodyPr>
          <a:lstStyle/>
          <a:p>
            <a:pPr algn="l"/>
            <a:r>
              <a:rPr lang="en-US" sz="1600" b="0" i="0" u="none" strike="noStrike" baseline="0">
                <a:solidFill>
                  <a:schemeClr val="tx2"/>
                </a:solidFill>
                <a:latin typeface="+mj-lt"/>
              </a:rPr>
              <a:t>“We will be using more intelligent well tools and applications with standardized components and more reliable downhole metering and </a:t>
            </a:r>
            <a:r>
              <a:rPr lang="en-GB" sz="1600" b="0" i="0" u="none" strike="noStrike" baseline="0">
                <a:solidFill>
                  <a:schemeClr val="tx2"/>
                </a:solidFill>
                <a:latin typeface="+mj-lt"/>
              </a:rPr>
              <a:t>monitoring solutions.”</a:t>
            </a:r>
          </a:p>
          <a:p>
            <a:pPr algn="l"/>
            <a:r>
              <a:rPr lang="en-GB" sz="1600" b="1">
                <a:solidFill>
                  <a:schemeClr val="tx2"/>
                </a:solidFill>
                <a:latin typeface="+mj-lt"/>
              </a:rPr>
              <a:t>Shell, North Sea</a:t>
            </a:r>
          </a:p>
        </p:txBody>
      </p:sp>
      <p:pic>
        <p:nvPicPr>
          <p:cNvPr id="17" name="Graphic 16" descr="Eye with solid fill">
            <a:extLst>
              <a:ext uri="{FF2B5EF4-FFF2-40B4-BE49-F238E27FC236}">
                <a16:creationId xmlns:a16="http://schemas.microsoft.com/office/drawing/2014/main" id="{ACF99680-06E0-4C9E-B1F1-93A6921A57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1886" y="1322503"/>
            <a:ext cx="806301" cy="806301"/>
          </a:xfrm>
          <a:prstGeom prst="rect">
            <a:avLst/>
          </a:prstGeom>
        </p:spPr>
      </p:pic>
      <p:pic>
        <p:nvPicPr>
          <p:cNvPr id="18" name="Graphic 17" descr="Statistics with solid fill">
            <a:extLst>
              <a:ext uri="{FF2B5EF4-FFF2-40B4-BE49-F238E27FC236}">
                <a16:creationId xmlns:a16="http://schemas.microsoft.com/office/drawing/2014/main" id="{749112F9-B0EA-4DF1-BCD2-C6AF1F8B660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124559" y="2695007"/>
            <a:ext cx="256234" cy="256233"/>
          </a:xfrm>
          <a:prstGeom prst="rect">
            <a:avLst/>
          </a:prstGeom>
        </p:spPr>
      </p:pic>
      <p:pic>
        <p:nvPicPr>
          <p:cNvPr id="19" name="Graphic 18">
            <a:extLst>
              <a:ext uri="{FF2B5EF4-FFF2-40B4-BE49-F238E27FC236}">
                <a16:creationId xmlns:a16="http://schemas.microsoft.com/office/drawing/2014/main" id="{0740680F-35D1-413F-AE78-552ABA9E14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533892" y="2731261"/>
            <a:ext cx="230989" cy="178251"/>
          </a:xfrm>
          <a:prstGeom prst="rect">
            <a:avLst/>
          </a:prstGeom>
        </p:spPr>
      </p:pic>
      <p:pic>
        <p:nvPicPr>
          <p:cNvPr id="20" name="Graphic 19" descr="Tools with solid fill">
            <a:extLst>
              <a:ext uri="{FF2B5EF4-FFF2-40B4-BE49-F238E27FC236}">
                <a16:creationId xmlns:a16="http://schemas.microsoft.com/office/drawing/2014/main" id="{2221EF61-4E4F-49F2-800E-E30B20B6005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434010" y="2729288"/>
            <a:ext cx="180224" cy="180224"/>
          </a:xfrm>
          <a:prstGeom prst="rect">
            <a:avLst/>
          </a:prstGeom>
        </p:spPr>
      </p:pic>
      <p:sp>
        <p:nvSpPr>
          <p:cNvPr id="26" name="Rectangle 25">
            <a:extLst>
              <a:ext uri="{FF2B5EF4-FFF2-40B4-BE49-F238E27FC236}">
                <a16:creationId xmlns:a16="http://schemas.microsoft.com/office/drawing/2014/main" id="{F3CDFA19-936D-4534-9CCE-2D91418C6540}"/>
              </a:ext>
            </a:extLst>
          </p:cNvPr>
          <p:cNvSpPr/>
          <p:nvPr/>
        </p:nvSpPr>
        <p:spPr>
          <a:xfrm>
            <a:off x="576263" y="2733527"/>
            <a:ext cx="3025431" cy="1323439"/>
          </a:xfrm>
          <a:prstGeom prst="rect">
            <a:avLst/>
          </a:prstGeom>
        </p:spPr>
        <p:txBody>
          <a:bodyPr wrap="square" anchor="t">
            <a:spAutoFit/>
          </a:bodyPr>
          <a:lstStyle/>
          <a:p>
            <a:pPr defTabSz="342900"/>
            <a:r>
              <a:rPr lang="en-GB" sz="1600">
                <a:solidFill>
                  <a:schemeClr val="tx2"/>
                </a:solidFill>
                <a:latin typeface="Arial"/>
                <a:cs typeface="Arial"/>
              </a:rPr>
              <a:t>believe that </a:t>
            </a:r>
            <a:r>
              <a:rPr lang="en-GB" sz="1600" b="1">
                <a:solidFill>
                  <a:schemeClr val="tx2"/>
                </a:solidFill>
                <a:latin typeface="Arial"/>
                <a:cs typeface="Arial"/>
              </a:rPr>
              <a:t>monitoring and accurate measurements </a:t>
            </a:r>
            <a:r>
              <a:rPr lang="en-GB" sz="1600">
                <a:solidFill>
                  <a:schemeClr val="tx2"/>
                </a:solidFill>
                <a:latin typeface="Arial"/>
                <a:cs typeface="Arial"/>
              </a:rPr>
              <a:t>has the single biggest impact on improving </a:t>
            </a:r>
            <a:r>
              <a:rPr lang="en-GB" sz="1600" u="sng">
                <a:solidFill>
                  <a:schemeClr val="tx2"/>
                </a:solidFill>
                <a:latin typeface="Arial"/>
                <a:cs typeface="Arial"/>
              </a:rPr>
              <a:t>life of field economics*</a:t>
            </a:r>
            <a:endParaRPr lang="en-GB" sz="1600" dirty="0">
              <a:solidFill>
                <a:schemeClr val="tx2"/>
              </a:solidFill>
              <a:latin typeface="Arial" pitchFamily="34" charset="0"/>
              <a:cs typeface="Arial" pitchFamily="34" charset="0"/>
            </a:endParaRPr>
          </a:p>
        </p:txBody>
      </p:sp>
      <p:sp>
        <p:nvSpPr>
          <p:cNvPr id="28" name="TextBox 27">
            <a:extLst>
              <a:ext uri="{FF2B5EF4-FFF2-40B4-BE49-F238E27FC236}">
                <a16:creationId xmlns:a16="http://schemas.microsoft.com/office/drawing/2014/main" id="{20E405F9-CA4C-44AE-AB1F-D84975186557}"/>
              </a:ext>
            </a:extLst>
          </p:cNvPr>
          <p:cNvSpPr txBox="1"/>
          <p:nvPr/>
        </p:nvSpPr>
        <p:spPr>
          <a:xfrm>
            <a:off x="533332" y="2051110"/>
            <a:ext cx="1013621" cy="584775"/>
          </a:xfrm>
          <a:prstGeom prst="rect">
            <a:avLst/>
          </a:prstGeom>
          <a:noFill/>
        </p:spPr>
        <p:txBody>
          <a:bodyPr wrap="square" rtlCol="0">
            <a:spAutoFit/>
          </a:bodyPr>
          <a:lstStyle/>
          <a:p>
            <a:r>
              <a:rPr lang="en-GB" sz="3200" b="1">
                <a:solidFill>
                  <a:schemeClr val="accent1"/>
                </a:solidFill>
              </a:rPr>
              <a:t>12%</a:t>
            </a:r>
            <a:endParaRPr lang="en-GB" sz="3200" dirty="0">
              <a:solidFill>
                <a:schemeClr val="accent1"/>
              </a:solidFill>
            </a:endParaRPr>
          </a:p>
        </p:txBody>
      </p:sp>
      <p:grpSp>
        <p:nvGrpSpPr>
          <p:cNvPr id="5" name="Group 4">
            <a:extLst>
              <a:ext uri="{FF2B5EF4-FFF2-40B4-BE49-F238E27FC236}">
                <a16:creationId xmlns:a16="http://schemas.microsoft.com/office/drawing/2014/main" id="{A1C72B32-3913-4A56-BE8E-C8E2665B0846}"/>
              </a:ext>
            </a:extLst>
          </p:cNvPr>
          <p:cNvGrpSpPr/>
          <p:nvPr/>
        </p:nvGrpSpPr>
        <p:grpSpPr>
          <a:xfrm>
            <a:off x="4354958" y="5527601"/>
            <a:ext cx="7260780" cy="584775"/>
            <a:chOff x="4127500" y="5187421"/>
            <a:chExt cx="3595995" cy="584775"/>
          </a:xfrm>
        </p:grpSpPr>
        <p:sp>
          <p:nvSpPr>
            <p:cNvPr id="27" name="Rectangle 26">
              <a:extLst>
                <a:ext uri="{FF2B5EF4-FFF2-40B4-BE49-F238E27FC236}">
                  <a16:creationId xmlns:a16="http://schemas.microsoft.com/office/drawing/2014/main" id="{3FC6CE53-E07E-4949-AD43-D864A5482152}"/>
                </a:ext>
              </a:extLst>
            </p:cNvPr>
            <p:cNvSpPr/>
            <p:nvPr/>
          </p:nvSpPr>
          <p:spPr>
            <a:xfrm>
              <a:off x="4632869" y="5336335"/>
              <a:ext cx="3090626" cy="338554"/>
            </a:xfrm>
            <a:prstGeom prst="rect">
              <a:avLst/>
            </a:prstGeom>
          </p:spPr>
          <p:txBody>
            <a:bodyPr wrap="square">
              <a:spAutoFit/>
            </a:bodyPr>
            <a:lstStyle/>
            <a:p>
              <a:pPr defTabSz="342900"/>
              <a:r>
                <a:rPr lang="en-GB" sz="1600">
                  <a:solidFill>
                    <a:schemeClr val="tx2"/>
                  </a:solidFill>
                  <a:latin typeface="Arial" pitchFamily="34" charset="0"/>
                  <a:cs typeface="Arial" pitchFamily="34" charset="0"/>
                </a:rPr>
                <a:t>average share of subsea fields using condition monitoring systems</a:t>
              </a:r>
              <a:endParaRPr lang="en-GB" sz="1600" dirty="0">
                <a:solidFill>
                  <a:schemeClr val="tx2"/>
                </a:solidFill>
                <a:latin typeface="Arial" pitchFamily="34" charset="0"/>
                <a:cs typeface="Arial" pitchFamily="34" charset="0"/>
              </a:endParaRPr>
            </a:p>
          </p:txBody>
        </p:sp>
        <p:sp>
          <p:nvSpPr>
            <p:cNvPr id="29" name="TextBox 28">
              <a:extLst>
                <a:ext uri="{FF2B5EF4-FFF2-40B4-BE49-F238E27FC236}">
                  <a16:creationId xmlns:a16="http://schemas.microsoft.com/office/drawing/2014/main" id="{CD5DB4D5-FEF2-42AB-93E2-BF3495E4FD0E}"/>
                </a:ext>
              </a:extLst>
            </p:cNvPr>
            <p:cNvSpPr txBox="1"/>
            <p:nvPr/>
          </p:nvSpPr>
          <p:spPr>
            <a:xfrm>
              <a:off x="4127500" y="5187421"/>
              <a:ext cx="1013620" cy="584775"/>
            </a:xfrm>
            <a:prstGeom prst="rect">
              <a:avLst/>
            </a:prstGeom>
            <a:noFill/>
          </p:spPr>
          <p:txBody>
            <a:bodyPr wrap="square" rtlCol="0">
              <a:spAutoFit/>
            </a:bodyPr>
            <a:lstStyle/>
            <a:p>
              <a:r>
                <a:rPr lang="en-GB" sz="3200" b="1">
                  <a:solidFill>
                    <a:schemeClr val="accent1"/>
                  </a:solidFill>
                </a:rPr>
                <a:t>44%</a:t>
              </a:r>
              <a:endParaRPr lang="en-GB" sz="3200" dirty="0">
                <a:solidFill>
                  <a:schemeClr val="accent1"/>
                </a:solidFill>
              </a:endParaRPr>
            </a:p>
          </p:txBody>
        </p:sp>
      </p:grpSp>
      <p:sp>
        <p:nvSpPr>
          <p:cNvPr id="8" name="TextBox 7">
            <a:extLst>
              <a:ext uri="{FF2B5EF4-FFF2-40B4-BE49-F238E27FC236}">
                <a16:creationId xmlns:a16="http://schemas.microsoft.com/office/drawing/2014/main" id="{6344CF6E-CB9A-4437-95AC-BE1EDEB5D8B3}"/>
              </a:ext>
            </a:extLst>
          </p:cNvPr>
          <p:cNvSpPr txBox="1"/>
          <p:nvPr/>
        </p:nvSpPr>
        <p:spPr>
          <a:xfrm>
            <a:off x="4297419" y="5206530"/>
            <a:ext cx="7206901" cy="338554"/>
          </a:xfrm>
          <a:prstGeom prst="rect">
            <a:avLst/>
          </a:prstGeom>
          <a:solidFill>
            <a:schemeClr val="accent2"/>
          </a:solidFill>
        </p:spPr>
        <p:txBody>
          <a:bodyPr wrap="square" rtlCol="0">
            <a:spAutoFit/>
          </a:bodyPr>
          <a:lstStyle/>
          <a:p>
            <a:pPr algn="ctr">
              <a:spcBef>
                <a:spcPts val="600"/>
              </a:spcBef>
              <a:spcAft>
                <a:spcPts val="600"/>
              </a:spcAft>
              <a:buClr>
                <a:srgbClr val="F2A900"/>
              </a:buClr>
            </a:pPr>
            <a:r>
              <a:rPr lang="en-GB" sz="1600">
                <a:solidFill>
                  <a:schemeClr val="bg2"/>
                </a:solidFill>
              </a:rPr>
              <a:t>THE MARKET</a:t>
            </a:r>
            <a:endParaRPr lang="en-GB" sz="1600" dirty="0" err="1">
              <a:solidFill>
                <a:schemeClr val="bg2"/>
              </a:solidFill>
            </a:endParaRPr>
          </a:p>
        </p:txBody>
      </p:sp>
      <p:grpSp>
        <p:nvGrpSpPr>
          <p:cNvPr id="9" name="Group 8">
            <a:extLst>
              <a:ext uri="{FF2B5EF4-FFF2-40B4-BE49-F238E27FC236}">
                <a16:creationId xmlns:a16="http://schemas.microsoft.com/office/drawing/2014/main" id="{8F421DFA-5327-4006-89D8-035405797C70}"/>
              </a:ext>
            </a:extLst>
          </p:cNvPr>
          <p:cNvGrpSpPr/>
          <p:nvPr/>
        </p:nvGrpSpPr>
        <p:grpSpPr>
          <a:xfrm>
            <a:off x="4361742" y="3549048"/>
            <a:ext cx="3345344" cy="1323439"/>
            <a:chOff x="5597217" y="3695399"/>
            <a:chExt cx="3345344" cy="1323439"/>
          </a:xfrm>
        </p:grpSpPr>
        <p:sp>
          <p:nvSpPr>
            <p:cNvPr id="34" name="Rectangle 33">
              <a:extLst>
                <a:ext uri="{FF2B5EF4-FFF2-40B4-BE49-F238E27FC236}">
                  <a16:creationId xmlns:a16="http://schemas.microsoft.com/office/drawing/2014/main" id="{C570BAE0-E92E-4914-938F-16E82D5740B3}"/>
                </a:ext>
              </a:extLst>
            </p:cNvPr>
            <p:cNvSpPr/>
            <p:nvPr/>
          </p:nvSpPr>
          <p:spPr>
            <a:xfrm>
              <a:off x="6610838" y="3695399"/>
              <a:ext cx="2331723" cy="1323439"/>
            </a:xfrm>
            <a:prstGeom prst="rect">
              <a:avLst/>
            </a:prstGeom>
          </p:spPr>
          <p:txBody>
            <a:bodyPr wrap="square" anchor="t">
              <a:spAutoFit/>
            </a:bodyPr>
            <a:lstStyle/>
            <a:p>
              <a:pPr defTabSz="342900"/>
              <a:r>
                <a:rPr lang="en-US" sz="1600">
                  <a:solidFill>
                    <a:schemeClr val="tx2"/>
                  </a:solidFill>
                  <a:latin typeface="Arial"/>
                  <a:cs typeface="Arial"/>
                </a:rPr>
                <a:t>of operators are willing to consider </a:t>
              </a:r>
              <a:r>
                <a:rPr lang="en-US" sz="1600" b="1">
                  <a:solidFill>
                    <a:schemeClr val="tx2"/>
                  </a:solidFill>
                  <a:latin typeface="Arial"/>
                  <a:cs typeface="Arial"/>
                </a:rPr>
                <a:t>virtual subsea flowmeters </a:t>
              </a:r>
              <a:r>
                <a:rPr lang="en-US" sz="1600">
                  <a:solidFill>
                    <a:schemeClr val="tx2"/>
                  </a:solidFill>
                  <a:latin typeface="Arial"/>
                  <a:cs typeface="Arial"/>
                </a:rPr>
                <a:t>in place of a physical multiphase flowmeter</a:t>
              </a:r>
            </a:p>
          </p:txBody>
        </p:sp>
        <p:sp>
          <p:nvSpPr>
            <p:cNvPr id="35" name="TextBox 34">
              <a:extLst>
                <a:ext uri="{FF2B5EF4-FFF2-40B4-BE49-F238E27FC236}">
                  <a16:creationId xmlns:a16="http://schemas.microsoft.com/office/drawing/2014/main" id="{9B641988-3721-4EB0-97C7-A89BA4B4738E}"/>
                </a:ext>
              </a:extLst>
            </p:cNvPr>
            <p:cNvSpPr txBox="1"/>
            <p:nvPr/>
          </p:nvSpPr>
          <p:spPr>
            <a:xfrm>
              <a:off x="5597217" y="3695399"/>
              <a:ext cx="1013621" cy="584775"/>
            </a:xfrm>
            <a:prstGeom prst="rect">
              <a:avLst/>
            </a:prstGeom>
            <a:noFill/>
          </p:spPr>
          <p:txBody>
            <a:bodyPr wrap="square" rtlCol="0">
              <a:spAutoFit/>
            </a:bodyPr>
            <a:lstStyle/>
            <a:p>
              <a:r>
                <a:rPr lang="en-GB" sz="3200" b="1">
                  <a:solidFill>
                    <a:schemeClr val="accent1"/>
                  </a:solidFill>
                </a:rPr>
                <a:t>34%</a:t>
              </a:r>
              <a:endParaRPr lang="en-GB" sz="3200" dirty="0">
                <a:solidFill>
                  <a:schemeClr val="accent1"/>
                </a:solidFill>
              </a:endParaRPr>
            </a:p>
          </p:txBody>
        </p:sp>
      </p:grpSp>
      <p:grpSp>
        <p:nvGrpSpPr>
          <p:cNvPr id="36" name="Group 35">
            <a:extLst>
              <a:ext uri="{FF2B5EF4-FFF2-40B4-BE49-F238E27FC236}">
                <a16:creationId xmlns:a16="http://schemas.microsoft.com/office/drawing/2014/main" id="{6E0DE892-B251-466D-B577-E75A328330E7}"/>
              </a:ext>
            </a:extLst>
          </p:cNvPr>
          <p:cNvGrpSpPr/>
          <p:nvPr/>
        </p:nvGrpSpPr>
        <p:grpSpPr>
          <a:xfrm>
            <a:off x="8199534" y="3549048"/>
            <a:ext cx="3304788" cy="1323439"/>
            <a:chOff x="5597217" y="3695399"/>
            <a:chExt cx="3304788" cy="1323439"/>
          </a:xfrm>
        </p:grpSpPr>
        <p:sp>
          <p:nvSpPr>
            <p:cNvPr id="37" name="Rectangle 36">
              <a:extLst>
                <a:ext uri="{FF2B5EF4-FFF2-40B4-BE49-F238E27FC236}">
                  <a16:creationId xmlns:a16="http://schemas.microsoft.com/office/drawing/2014/main" id="{38B0A317-78FC-4C0E-A3A9-C8CC279DE344}"/>
                </a:ext>
              </a:extLst>
            </p:cNvPr>
            <p:cNvSpPr/>
            <p:nvPr/>
          </p:nvSpPr>
          <p:spPr>
            <a:xfrm>
              <a:off x="6610839" y="3695399"/>
              <a:ext cx="2291166" cy="1323439"/>
            </a:xfrm>
            <a:prstGeom prst="rect">
              <a:avLst/>
            </a:prstGeom>
          </p:spPr>
          <p:txBody>
            <a:bodyPr wrap="square" anchor="t">
              <a:spAutoFit/>
            </a:bodyPr>
            <a:lstStyle/>
            <a:p>
              <a:pPr defTabSz="342900"/>
              <a:r>
                <a:rPr lang="en-US" sz="1600">
                  <a:solidFill>
                    <a:schemeClr val="tx2"/>
                  </a:solidFill>
                  <a:latin typeface="Arial"/>
                  <a:cs typeface="Arial"/>
                </a:rPr>
                <a:t>operators in G0M report using or planning to use </a:t>
              </a:r>
              <a:r>
                <a:rPr lang="en-US" sz="1600" b="1">
                  <a:solidFill>
                    <a:schemeClr val="tx2"/>
                  </a:solidFill>
                  <a:latin typeface="Arial"/>
                  <a:cs typeface="Arial"/>
                </a:rPr>
                <a:t>subsea sampling </a:t>
              </a:r>
              <a:r>
                <a:rPr lang="en-US" sz="1600">
                  <a:solidFill>
                    <a:schemeClr val="tx2"/>
                  </a:solidFill>
                  <a:latin typeface="Arial"/>
                  <a:cs typeface="Arial"/>
                </a:rPr>
                <a:t>over the next 2 – 3 years </a:t>
              </a:r>
            </a:p>
          </p:txBody>
        </p:sp>
        <p:sp>
          <p:nvSpPr>
            <p:cNvPr id="38" name="TextBox 37">
              <a:extLst>
                <a:ext uri="{FF2B5EF4-FFF2-40B4-BE49-F238E27FC236}">
                  <a16:creationId xmlns:a16="http://schemas.microsoft.com/office/drawing/2014/main" id="{A0C57A39-6381-4060-BA18-3885D1270A5C}"/>
                </a:ext>
              </a:extLst>
            </p:cNvPr>
            <p:cNvSpPr txBox="1"/>
            <p:nvPr/>
          </p:nvSpPr>
          <p:spPr>
            <a:xfrm>
              <a:off x="5597217" y="3695399"/>
              <a:ext cx="1013621" cy="584775"/>
            </a:xfrm>
            <a:prstGeom prst="rect">
              <a:avLst/>
            </a:prstGeom>
            <a:noFill/>
          </p:spPr>
          <p:txBody>
            <a:bodyPr wrap="square" rtlCol="0">
              <a:spAutoFit/>
            </a:bodyPr>
            <a:lstStyle/>
            <a:p>
              <a:r>
                <a:rPr lang="en-GB" sz="3200" b="1">
                  <a:solidFill>
                    <a:schemeClr val="accent1"/>
                  </a:solidFill>
                </a:rPr>
                <a:t>33%</a:t>
              </a:r>
              <a:endParaRPr lang="en-GB" sz="3200" dirty="0">
                <a:solidFill>
                  <a:schemeClr val="accent1"/>
                </a:solidFill>
              </a:endParaRPr>
            </a:p>
          </p:txBody>
        </p:sp>
      </p:grpSp>
      <p:sp>
        <p:nvSpPr>
          <p:cNvPr id="16" name="TextBox 15">
            <a:extLst>
              <a:ext uri="{FF2B5EF4-FFF2-40B4-BE49-F238E27FC236}">
                <a16:creationId xmlns:a16="http://schemas.microsoft.com/office/drawing/2014/main" id="{F5776320-4E6C-4709-A854-231B5B67BB74}"/>
              </a:ext>
            </a:extLst>
          </p:cNvPr>
          <p:cNvSpPr txBox="1"/>
          <p:nvPr/>
        </p:nvSpPr>
        <p:spPr>
          <a:xfrm>
            <a:off x="4402299" y="3178532"/>
            <a:ext cx="3304787" cy="338554"/>
          </a:xfrm>
          <a:prstGeom prst="rect">
            <a:avLst/>
          </a:prstGeom>
          <a:solidFill>
            <a:schemeClr val="accent2"/>
          </a:solidFill>
        </p:spPr>
        <p:txBody>
          <a:bodyPr wrap="square" rtlCol="0">
            <a:spAutoFit/>
          </a:bodyPr>
          <a:lstStyle/>
          <a:p>
            <a:pPr algn="ctr">
              <a:spcBef>
                <a:spcPts val="600"/>
              </a:spcBef>
              <a:spcAft>
                <a:spcPts val="600"/>
              </a:spcAft>
              <a:buClr>
                <a:srgbClr val="F2A900"/>
              </a:buClr>
            </a:pPr>
            <a:r>
              <a:rPr lang="en-GB" sz="1600">
                <a:solidFill>
                  <a:schemeClr val="bg2"/>
                </a:solidFill>
              </a:rPr>
              <a:t>Measurement</a:t>
            </a:r>
            <a:endParaRPr lang="en-GB" sz="1600" dirty="0" err="1">
              <a:solidFill>
                <a:schemeClr val="bg2"/>
              </a:solidFill>
            </a:endParaRPr>
          </a:p>
        </p:txBody>
      </p:sp>
      <p:sp>
        <p:nvSpPr>
          <p:cNvPr id="39" name="TextBox 38">
            <a:extLst>
              <a:ext uri="{FF2B5EF4-FFF2-40B4-BE49-F238E27FC236}">
                <a16:creationId xmlns:a16="http://schemas.microsoft.com/office/drawing/2014/main" id="{3C7C66D1-8E94-44E9-BA0F-150A17342EBD}"/>
              </a:ext>
            </a:extLst>
          </p:cNvPr>
          <p:cNvSpPr txBox="1"/>
          <p:nvPr/>
        </p:nvSpPr>
        <p:spPr>
          <a:xfrm>
            <a:off x="8199534" y="3172460"/>
            <a:ext cx="3304787" cy="338554"/>
          </a:xfrm>
          <a:prstGeom prst="rect">
            <a:avLst/>
          </a:prstGeom>
          <a:solidFill>
            <a:schemeClr val="accent2"/>
          </a:solidFill>
        </p:spPr>
        <p:txBody>
          <a:bodyPr wrap="square" rtlCol="0">
            <a:spAutoFit/>
          </a:bodyPr>
          <a:lstStyle/>
          <a:p>
            <a:pPr algn="ctr">
              <a:spcBef>
                <a:spcPts val="600"/>
              </a:spcBef>
              <a:spcAft>
                <a:spcPts val="600"/>
              </a:spcAft>
              <a:buClr>
                <a:srgbClr val="F2A900"/>
              </a:buClr>
            </a:pPr>
            <a:r>
              <a:rPr lang="en-GB" sz="1600">
                <a:solidFill>
                  <a:schemeClr val="bg2"/>
                </a:solidFill>
              </a:rPr>
              <a:t>Sampling</a:t>
            </a:r>
            <a:endParaRPr lang="en-GB" sz="1600" dirty="0" err="1">
              <a:solidFill>
                <a:schemeClr val="bg2"/>
              </a:solidFill>
            </a:endParaRPr>
          </a:p>
        </p:txBody>
      </p:sp>
      <p:pic>
        <p:nvPicPr>
          <p:cNvPr id="40" name="Graphic 39" descr="Megaphone with solid fill">
            <a:extLst>
              <a:ext uri="{FF2B5EF4-FFF2-40B4-BE49-F238E27FC236}">
                <a16:creationId xmlns:a16="http://schemas.microsoft.com/office/drawing/2014/main" id="{D045A8E8-704D-4428-9BA4-1A4D674B602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19969" y="1587582"/>
            <a:ext cx="845138" cy="845138"/>
          </a:xfrm>
          <a:prstGeom prst="rect">
            <a:avLst/>
          </a:prstGeom>
        </p:spPr>
      </p:pic>
    </p:spTree>
    <p:extLst>
      <p:ext uri="{BB962C8B-B14F-4D97-AF65-F5344CB8AC3E}">
        <p14:creationId xmlns:p14="http://schemas.microsoft.com/office/powerpoint/2010/main" val="19850172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descr="A picture containing water, outdoor&#10;&#10;Description automatically generated">
            <a:extLst>
              <a:ext uri="{FF2B5EF4-FFF2-40B4-BE49-F238E27FC236}">
                <a16:creationId xmlns:a16="http://schemas.microsoft.com/office/drawing/2014/main" id="{09E941B1-D0CC-4217-9AFA-0CE1A8CAB69A}"/>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a:stretch/>
        </p:blipFill>
        <p:spPr>
          <a:xfrm>
            <a:off x="575732" y="1412875"/>
            <a:ext cx="2927352" cy="4724589"/>
          </a:xfrm>
        </p:spPr>
      </p:pic>
      <p:sp>
        <p:nvSpPr>
          <p:cNvPr id="2" name="Title 1">
            <a:extLst>
              <a:ext uri="{FF2B5EF4-FFF2-40B4-BE49-F238E27FC236}">
                <a16:creationId xmlns:a16="http://schemas.microsoft.com/office/drawing/2014/main" id="{EA3DC035-9457-4DE0-A250-D502E321D333}"/>
              </a:ext>
            </a:extLst>
          </p:cNvPr>
          <p:cNvSpPr>
            <a:spLocks noGrp="1"/>
          </p:cNvSpPr>
          <p:nvPr>
            <p:ph type="title"/>
          </p:nvPr>
        </p:nvSpPr>
        <p:spPr/>
        <p:txBody>
          <a:bodyPr/>
          <a:lstStyle/>
          <a:p>
            <a:pPr lvl="0"/>
            <a:r>
              <a:rPr lang="en-US"/>
              <a:t>Intuitive visualisation of asset integrity and performance</a:t>
            </a:r>
            <a:endParaRPr lang="en-GB"/>
          </a:p>
        </p:txBody>
      </p:sp>
      <p:sp>
        <p:nvSpPr>
          <p:cNvPr id="3" name="Text Placeholder 2">
            <a:extLst>
              <a:ext uri="{FF2B5EF4-FFF2-40B4-BE49-F238E27FC236}">
                <a16:creationId xmlns:a16="http://schemas.microsoft.com/office/drawing/2014/main" id="{ECC563E4-FA12-416D-89CF-3F855067ECE3}"/>
              </a:ext>
            </a:extLst>
          </p:cNvPr>
          <p:cNvSpPr>
            <a:spLocks noGrp="1"/>
          </p:cNvSpPr>
          <p:nvPr>
            <p:ph type="body" sz="quarter" idx="10"/>
          </p:nvPr>
        </p:nvSpPr>
        <p:spPr/>
        <p:txBody>
          <a:bodyPr/>
          <a:lstStyle/>
          <a:p>
            <a:r>
              <a:rPr lang="en-GB"/>
              <a:t>Monitoring</a:t>
            </a:r>
          </a:p>
        </p:txBody>
      </p:sp>
      <p:sp>
        <p:nvSpPr>
          <p:cNvPr id="5" name="Content Placeholder 4">
            <a:extLst>
              <a:ext uri="{FF2B5EF4-FFF2-40B4-BE49-F238E27FC236}">
                <a16:creationId xmlns:a16="http://schemas.microsoft.com/office/drawing/2014/main" id="{BDFFB5DB-8234-493C-803E-C2F461FA94D7}"/>
              </a:ext>
            </a:extLst>
          </p:cNvPr>
          <p:cNvSpPr>
            <a:spLocks noGrp="1"/>
          </p:cNvSpPr>
          <p:nvPr>
            <p:ph idx="1"/>
          </p:nvPr>
        </p:nvSpPr>
        <p:spPr/>
        <p:txBody>
          <a:bodyPr anchor="ctr"/>
          <a:lstStyle/>
          <a:p>
            <a:r>
              <a:rPr lang="en-US" sz="1800"/>
              <a:t>Proserv specialises in </a:t>
            </a:r>
            <a:r>
              <a:rPr lang="en-US" sz="1800" b="1"/>
              <a:t>real-time monitoring </a:t>
            </a:r>
            <a:r>
              <a:rPr lang="en-US" sz="1800"/>
              <a:t>for hard-to-reach locations and </a:t>
            </a:r>
            <a:r>
              <a:rPr lang="en-US" sz="1800" b="1"/>
              <a:t>extreme environments</a:t>
            </a:r>
            <a:r>
              <a:rPr lang="en-US" sz="1800"/>
              <a:t>. Supporting a philosophy of maximising returns and life extension, keeping a close eye on the functioning of </a:t>
            </a:r>
            <a:r>
              <a:rPr lang="en-US" sz="1800" b="1"/>
              <a:t>critical equipment </a:t>
            </a:r>
            <a:r>
              <a:rPr lang="en-US" sz="1800"/>
              <a:t>is fundamental.</a:t>
            </a:r>
          </a:p>
          <a:p>
            <a:endParaRPr lang="en-US"/>
          </a:p>
          <a:p>
            <a:pPr marL="285750" indent="-285750">
              <a:buFont typeface="Arial" panose="020B0604020202020204" pitchFamily="34" charset="0"/>
              <a:buChar char="•"/>
            </a:pPr>
            <a:r>
              <a:rPr lang="en-US" b="1"/>
              <a:t>Open data </a:t>
            </a:r>
            <a:r>
              <a:rPr lang="en-US"/>
              <a:t>for full flexibility, adding context and extracting value</a:t>
            </a:r>
          </a:p>
          <a:p>
            <a:pPr marL="285750" indent="-285750">
              <a:buFont typeface="Arial" panose="020B0604020202020204" pitchFamily="34" charset="0"/>
              <a:buChar char="•"/>
            </a:pPr>
            <a:r>
              <a:rPr lang="en-US"/>
              <a:t>Utilise information via an operator’s </a:t>
            </a:r>
            <a:r>
              <a:rPr lang="en-US" b="1"/>
              <a:t>data historian</a:t>
            </a:r>
          </a:p>
          <a:p>
            <a:pPr marL="285750" indent="-285750">
              <a:buFont typeface="Arial" panose="020B0604020202020204" pitchFamily="34" charset="0"/>
              <a:buChar char="•"/>
            </a:pPr>
            <a:r>
              <a:rPr lang="en-US" b="1"/>
              <a:t>HMI visualisation </a:t>
            </a:r>
            <a:r>
              <a:rPr lang="en-US"/>
              <a:t>design principles for intuitive monitoring</a:t>
            </a:r>
          </a:p>
          <a:p>
            <a:pPr marL="285750" indent="-285750">
              <a:buFont typeface="Arial" panose="020B0604020202020204" pitchFamily="34" charset="0"/>
              <a:buChar char="•"/>
            </a:pPr>
            <a:r>
              <a:rPr lang="en-US" b="1"/>
              <a:t>Retrofit</a:t>
            </a:r>
            <a:r>
              <a:rPr lang="en-US"/>
              <a:t> solutions for existing systems</a:t>
            </a:r>
          </a:p>
          <a:p>
            <a:pPr marL="285750" indent="-285750">
              <a:buFont typeface="Arial" panose="020B0604020202020204" pitchFamily="34" charset="0"/>
              <a:buChar char="•"/>
            </a:pPr>
            <a:r>
              <a:rPr lang="en-US" b="1"/>
              <a:t>Increase visibility </a:t>
            </a:r>
            <a:r>
              <a:rPr lang="en-US"/>
              <a:t>over asset condition anticipated life expectancy</a:t>
            </a:r>
          </a:p>
          <a:p>
            <a:pPr marL="285750" indent="-285750">
              <a:buFont typeface="Arial" panose="020B0604020202020204" pitchFamily="34" charset="0"/>
              <a:buChar char="•"/>
            </a:pPr>
            <a:r>
              <a:rPr lang="en-US"/>
              <a:t>Direct ongoing operational expenditure </a:t>
            </a:r>
            <a:r>
              <a:rPr lang="en-US" b="1"/>
              <a:t>(OPEX) </a:t>
            </a:r>
          </a:p>
          <a:p>
            <a:pPr marL="285750" indent="-285750">
              <a:buFont typeface="Arial" panose="020B0604020202020204" pitchFamily="34" charset="0"/>
              <a:buChar char="•"/>
            </a:pPr>
            <a:r>
              <a:rPr lang="en-US"/>
              <a:t>Maximise the </a:t>
            </a:r>
            <a:r>
              <a:rPr lang="en-US" b="1"/>
              <a:t>asset’s value</a:t>
            </a:r>
          </a:p>
        </p:txBody>
      </p:sp>
      <p:sp>
        <p:nvSpPr>
          <p:cNvPr id="12" name="TextBox 11">
            <a:extLst>
              <a:ext uri="{FF2B5EF4-FFF2-40B4-BE49-F238E27FC236}">
                <a16:creationId xmlns:a16="http://schemas.microsoft.com/office/drawing/2014/main" id="{33580131-0DF3-456B-9D11-5510BAF98033}"/>
              </a:ext>
            </a:extLst>
          </p:cNvPr>
          <p:cNvSpPr txBox="1"/>
          <p:nvPr/>
        </p:nvSpPr>
        <p:spPr>
          <a:xfrm>
            <a:off x="575732" y="3859917"/>
            <a:ext cx="2927352" cy="2277547"/>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a:solidFill>
                  <a:schemeClr val="bg2"/>
                </a:solidFill>
              </a:rPr>
              <a:t>Key technologies</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ECG™ cable monitoring</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Smart Box remote monitoring</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Subsea sampling system</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Flow metering</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SCADA</a:t>
            </a:r>
          </a:p>
        </p:txBody>
      </p:sp>
    </p:spTree>
    <p:extLst>
      <p:ext uri="{BB962C8B-B14F-4D97-AF65-F5344CB8AC3E}">
        <p14:creationId xmlns:p14="http://schemas.microsoft.com/office/powerpoint/2010/main" val="3067278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66CE93-5C51-448B-A660-3C67F648956D}"/>
              </a:ext>
            </a:extLst>
          </p:cNvPr>
          <p:cNvSpPr>
            <a:spLocks noGrp="1"/>
          </p:cNvSpPr>
          <p:nvPr>
            <p:ph type="title"/>
          </p:nvPr>
        </p:nvSpPr>
        <p:spPr/>
        <p:txBody>
          <a:bodyPr/>
          <a:lstStyle/>
          <a:p>
            <a:r>
              <a:rPr lang="en-GB" dirty="0"/>
              <a:t>Our monitoring solutions</a:t>
            </a:r>
          </a:p>
        </p:txBody>
      </p:sp>
      <p:sp>
        <p:nvSpPr>
          <p:cNvPr id="4" name="Text Placeholder 3">
            <a:extLst>
              <a:ext uri="{FF2B5EF4-FFF2-40B4-BE49-F238E27FC236}">
                <a16:creationId xmlns:a16="http://schemas.microsoft.com/office/drawing/2014/main" id="{A36B0D67-802C-42E2-8CBD-45DF8460F3C7}"/>
              </a:ext>
            </a:extLst>
          </p:cNvPr>
          <p:cNvSpPr>
            <a:spLocks noGrp="1"/>
          </p:cNvSpPr>
          <p:nvPr>
            <p:ph type="body" sz="quarter" idx="10"/>
          </p:nvPr>
        </p:nvSpPr>
        <p:spPr/>
        <p:txBody>
          <a:bodyPr/>
          <a:lstStyle/>
          <a:p>
            <a:r>
              <a:rPr lang="en-GB"/>
              <a:t>Monitoring</a:t>
            </a:r>
          </a:p>
        </p:txBody>
      </p:sp>
      <p:grpSp>
        <p:nvGrpSpPr>
          <p:cNvPr id="17" name="Group 16">
            <a:extLst>
              <a:ext uri="{FF2B5EF4-FFF2-40B4-BE49-F238E27FC236}">
                <a16:creationId xmlns:a16="http://schemas.microsoft.com/office/drawing/2014/main" id="{DD18F3E3-B902-4E76-AFB9-AF66CB8439BD}"/>
              </a:ext>
            </a:extLst>
          </p:cNvPr>
          <p:cNvGrpSpPr/>
          <p:nvPr/>
        </p:nvGrpSpPr>
        <p:grpSpPr>
          <a:xfrm>
            <a:off x="4467958" y="2980362"/>
            <a:ext cx="3247292" cy="2880103"/>
            <a:chOff x="4386385" y="2291154"/>
            <a:chExt cx="3247292" cy="2880103"/>
          </a:xfrm>
        </p:grpSpPr>
        <p:sp>
          <p:nvSpPr>
            <p:cNvPr id="7" name="TextBox 6">
              <a:extLst>
                <a:ext uri="{FF2B5EF4-FFF2-40B4-BE49-F238E27FC236}">
                  <a16:creationId xmlns:a16="http://schemas.microsoft.com/office/drawing/2014/main" id="{CF30D292-82CE-40F9-81FE-AA4F0A949246}"/>
                </a:ext>
              </a:extLst>
            </p:cNvPr>
            <p:cNvSpPr txBox="1"/>
            <p:nvPr/>
          </p:nvSpPr>
          <p:spPr>
            <a:xfrm>
              <a:off x="4386385" y="2291154"/>
              <a:ext cx="3247292" cy="584775"/>
            </a:xfrm>
            <a:prstGeom prst="rect">
              <a:avLst/>
            </a:prstGeom>
            <a:noFill/>
          </p:spPr>
          <p:txBody>
            <a:bodyPr wrap="square" rtlCol="0">
              <a:spAutoFit/>
            </a:bodyPr>
            <a:lstStyle/>
            <a:p>
              <a:pPr algn="ctr"/>
              <a:r>
                <a:rPr lang="en-US" sz="1600">
                  <a:solidFill>
                    <a:schemeClr val="accent1"/>
                  </a:solidFill>
                  <a:latin typeface="+mj-lt"/>
                </a:rPr>
                <a:t>Smart Box </a:t>
              </a:r>
            </a:p>
            <a:p>
              <a:pPr algn="ctr"/>
              <a:r>
                <a:rPr lang="en-US" sz="1600">
                  <a:solidFill>
                    <a:schemeClr val="accent1"/>
                  </a:solidFill>
                  <a:latin typeface="+mj-lt"/>
                </a:rPr>
                <a:t>Well Monitoring</a:t>
              </a:r>
            </a:p>
          </p:txBody>
        </p:sp>
        <p:sp>
          <p:nvSpPr>
            <p:cNvPr id="9" name="TextBox 8">
              <a:extLst>
                <a:ext uri="{FF2B5EF4-FFF2-40B4-BE49-F238E27FC236}">
                  <a16:creationId xmlns:a16="http://schemas.microsoft.com/office/drawing/2014/main" id="{DD9F1CDC-3793-4A4C-873C-E85B7E5243D0}"/>
                </a:ext>
              </a:extLst>
            </p:cNvPr>
            <p:cNvSpPr txBox="1"/>
            <p:nvPr/>
          </p:nvSpPr>
          <p:spPr>
            <a:xfrm>
              <a:off x="4386385" y="3139932"/>
              <a:ext cx="3247292" cy="2031325"/>
            </a:xfrm>
            <a:prstGeom prst="rect">
              <a:avLst/>
            </a:prstGeom>
            <a:noFill/>
          </p:spPr>
          <p:txBody>
            <a:bodyPr wrap="square" rtlCol="0">
              <a:spAutoFit/>
            </a:bodyPr>
            <a:lstStyle/>
            <a:p>
              <a:pPr algn="ctr"/>
              <a:r>
                <a:rPr lang="en-US" sz="1400" b="0" i="0">
                  <a:solidFill>
                    <a:srgbClr val="5B6770"/>
                  </a:solidFill>
                  <a:effectLst/>
                  <a:latin typeface="+mj-lt"/>
                </a:rPr>
                <a:t>Unplanned shut downs can cost operators up to one percent of total annual production. The Proserv Smart Box is a real time monitoring solution for evaluating onshore and offshore wells in remote sites; shut downs are detected instantly, avoiding prolonged production losses and lowering operating costs.</a:t>
              </a:r>
            </a:p>
          </p:txBody>
        </p:sp>
      </p:grpSp>
      <p:grpSp>
        <p:nvGrpSpPr>
          <p:cNvPr id="16" name="Group 15">
            <a:extLst>
              <a:ext uri="{FF2B5EF4-FFF2-40B4-BE49-F238E27FC236}">
                <a16:creationId xmlns:a16="http://schemas.microsoft.com/office/drawing/2014/main" id="{FB6503E1-2D44-4F12-9449-4DB92CD35ED1}"/>
              </a:ext>
            </a:extLst>
          </p:cNvPr>
          <p:cNvGrpSpPr/>
          <p:nvPr/>
        </p:nvGrpSpPr>
        <p:grpSpPr>
          <a:xfrm>
            <a:off x="8357837" y="2980362"/>
            <a:ext cx="3247292" cy="3310991"/>
            <a:chOff x="8113672" y="2291154"/>
            <a:chExt cx="3247292" cy="3310991"/>
          </a:xfrm>
        </p:grpSpPr>
        <p:sp>
          <p:nvSpPr>
            <p:cNvPr id="8" name="TextBox 7">
              <a:extLst>
                <a:ext uri="{FF2B5EF4-FFF2-40B4-BE49-F238E27FC236}">
                  <a16:creationId xmlns:a16="http://schemas.microsoft.com/office/drawing/2014/main" id="{CCC27FDF-979F-47CA-8256-F0D1001D3DB5}"/>
                </a:ext>
              </a:extLst>
            </p:cNvPr>
            <p:cNvSpPr txBox="1"/>
            <p:nvPr/>
          </p:nvSpPr>
          <p:spPr>
            <a:xfrm>
              <a:off x="8113672" y="2291154"/>
              <a:ext cx="3247292" cy="584775"/>
            </a:xfrm>
            <a:prstGeom prst="rect">
              <a:avLst/>
            </a:prstGeom>
            <a:noFill/>
          </p:spPr>
          <p:txBody>
            <a:bodyPr wrap="square" rtlCol="0">
              <a:spAutoFit/>
            </a:bodyPr>
            <a:lstStyle/>
            <a:p>
              <a:pPr algn="ctr"/>
              <a:r>
                <a:rPr lang="en-US" sz="1600">
                  <a:solidFill>
                    <a:schemeClr val="accent1"/>
                  </a:solidFill>
                  <a:latin typeface="+mj-lt"/>
                </a:rPr>
                <a:t>Fiscal and Custody Transfer Metering Systems</a:t>
              </a:r>
            </a:p>
          </p:txBody>
        </p:sp>
        <p:sp>
          <p:nvSpPr>
            <p:cNvPr id="10" name="TextBox 9">
              <a:extLst>
                <a:ext uri="{FF2B5EF4-FFF2-40B4-BE49-F238E27FC236}">
                  <a16:creationId xmlns:a16="http://schemas.microsoft.com/office/drawing/2014/main" id="{541FE623-A832-408D-B4D8-CEF47B60A67A}"/>
                </a:ext>
              </a:extLst>
            </p:cNvPr>
            <p:cNvSpPr txBox="1"/>
            <p:nvPr/>
          </p:nvSpPr>
          <p:spPr>
            <a:xfrm>
              <a:off x="8113672" y="3139932"/>
              <a:ext cx="3247292" cy="2462213"/>
            </a:xfrm>
            <a:prstGeom prst="rect">
              <a:avLst/>
            </a:prstGeom>
            <a:noFill/>
          </p:spPr>
          <p:txBody>
            <a:bodyPr wrap="square" rtlCol="0">
              <a:spAutoFit/>
            </a:bodyPr>
            <a:lstStyle/>
            <a:p>
              <a:pPr algn="ctr"/>
              <a:r>
                <a:rPr lang="en-US" sz="1400" b="0" i="0">
                  <a:solidFill>
                    <a:srgbClr val="5B6770"/>
                  </a:solidFill>
                  <a:effectLst/>
                  <a:latin typeface="+mj-lt"/>
                </a:rPr>
                <a:t>We deliver tailor-made solutions using a variety of industry standard products and our own in-house developed software suite of add-on enhancements. Our modules include meter diagnostics, condition-based monitoring, flow calculation verification and live dynamic uncertainty, all of which can be used independently or linked together and interfaced to your existing or new metering solution.</a:t>
              </a:r>
            </a:p>
          </p:txBody>
        </p:sp>
      </p:grpSp>
      <p:grpSp>
        <p:nvGrpSpPr>
          <p:cNvPr id="18" name="Group 17">
            <a:extLst>
              <a:ext uri="{FF2B5EF4-FFF2-40B4-BE49-F238E27FC236}">
                <a16:creationId xmlns:a16="http://schemas.microsoft.com/office/drawing/2014/main" id="{12C1762E-0BA7-4AB9-BB6F-4F92C417D9E9}"/>
              </a:ext>
            </a:extLst>
          </p:cNvPr>
          <p:cNvGrpSpPr/>
          <p:nvPr/>
        </p:nvGrpSpPr>
        <p:grpSpPr>
          <a:xfrm>
            <a:off x="586872" y="2980362"/>
            <a:ext cx="3247292" cy="3310991"/>
            <a:chOff x="703385" y="2291154"/>
            <a:chExt cx="3247292" cy="3310991"/>
          </a:xfrm>
        </p:grpSpPr>
        <p:sp>
          <p:nvSpPr>
            <p:cNvPr id="6" name="TextBox 5">
              <a:extLst>
                <a:ext uri="{FF2B5EF4-FFF2-40B4-BE49-F238E27FC236}">
                  <a16:creationId xmlns:a16="http://schemas.microsoft.com/office/drawing/2014/main" id="{9551AFC0-BA35-46A2-A199-99C6C5871104}"/>
                </a:ext>
              </a:extLst>
            </p:cNvPr>
            <p:cNvSpPr txBox="1"/>
            <p:nvPr/>
          </p:nvSpPr>
          <p:spPr>
            <a:xfrm>
              <a:off x="703385" y="2291154"/>
              <a:ext cx="3247292" cy="584775"/>
            </a:xfrm>
            <a:prstGeom prst="rect">
              <a:avLst/>
            </a:prstGeom>
            <a:noFill/>
          </p:spPr>
          <p:txBody>
            <a:bodyPr wrap="square" rtlCol="0">
              <a:spAutoFit/>
            </a:bodyPr>
            <a:lstStyle/>
            <a:p>
              <a:pPr algn="ctr"/>
              <a:r>
                <a:rPr lang="en-US" sz="1600">
                  <a:solidFill>
                    <a:schemeClr val="accent1"/>
                  </a:solidFill>
                  <a:latin typeface="+mj-lt"/>
                </a:rPr>
                <a:t>ECG™ </a:t>
              </a:r>
              <a:br>
                <a:rPr lang="en-US" sz="1600">
                  <a:solidFill>
                    <a:schemeClr val="accent1"/>
                  </a:solidFill>
                  <a:latin typeface="+mj-lt"/>
                </a:rPr>
              </a:br>
              <a:r>
                <a:rPr lang="en-US" sz="1600">
                  <a:solidFill>
                    <a:schemeClr val="accent1"/>
                  </a:solidFill>
                  <a:latin typeface="+mj-lt"/>
                </a:rPr>
                <a:t>Holistic Cable Monitoring System</a:t>
              </a:r>
            </a:p>
          </p:txBody>
        </p:sp>
        <p:sp>
          <p:nvSpPr>
            <p:cNvPr id="11" name="TextBox 10">
              <a:extLst>
                <a:ext uri="{FF2B5EF4-FFF2-40B4-BE49-F238E27FC236}">
                  <a16:creationId xmlns:a16="http://schemas.microsoft.com/office/drawing/2014/main" id="{63707BA2-215C-4DE2-B73B-597C53481FAD}"/>
                </a:ext>
              </a:extLst>
            </p:cNvPr>
            <p:cNvSpPr txBox="1"/>
            <p:nvPr/>
          </p:nvSpPr>
          <p:spPr>
            <a:xfrm>
              <a:off x="744245" y="3139932"/>
              <a:ext cx="3158277" cy="2462213"/>
            </a:xfrm>
            <a:prstGeom prst="rect">
              <a:avLst/>
            </a:prstGeom>
            <a:noFill/>
          </p:spPr>
          <p:txBody>
            <a:bodyPr wrap="square" rtlCol="0">
              <a:spAutoFit/>
            </a:bodyPr>
            <a:lstStyle/>
            <a:p>
              <a:pPr algn="ctr"/>
              <a:r>
                <a:rPr lang="en-US" sz="1400" b="0" i="0" dirty="0">
                  <a:solidFill>
                    <a:srgbClr val="5B6770"/>
                  </a:solidFill>
                  <a:effectLst/>
                  <a:latin typeface="+mj-lt"/>
                </a:rPr>
                <a:t>ECG™ introduces a step-change in traditional monitoring methods, offering comprehensive visibility across cable assets. Adopting an integrated and scalable approach, ECG™ provides real-time analysis with insights through an intuitive user interface. Enabling proactive decision-making, improving </a:t>
              </a:r>
              <a:r>
                <a:rPr lang="en-US" sz="1400" b="0" i="0" dirty="0" err="1">
                  <a:solidFill>
                    <a:srgbClr val="5B6770"/>
                  </a:solidFill>
                  <a:effectLst/>
                  <a:latin typeface="+mj-lt"/>
                </a:rPr>
                <a:t>utilisation</a:t>
              </a:r>
              <a:r>
                <a:rPr lang="en-US" sz="1400" b="0" i="0" dirty="0">
                  <a:solidFill>
                    <a:srgbClr val="5B6770"/>
                  </a:solidFill>
                  <a:effectLst/>
                  <a:latin typeface="+mj-lt"/>
                </a:rPr>
                <a:t> and reducing OPEX costs, ECG™ delivers complete peace of mind.</a:t>
              </a:r>
            </a:p>
          </p:txBody>
        </p:sp>
      </p:grpSp>
      <p:pic>
        <p:nvPicPr>
          <p:cNvPr id="13" name="Picture Placeholder 12" descr="A picture containing water, outdoor&#10;&#10;Description automatically generated">
            <a:extLst>
              <a:ext uri="{FF2B5EF4-FFF2-40B4-BE49-F238E27FC236}">
                <a16:creationId xmlns:a16="http://schemas.microsoft.com/office/drawing/2014/main" id="{8804B2A3-072E-4BB2-B815-19EEF9F56D3D}"/>
              </a:ext>
            </a:extLst>
          </p:cNvPr>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a:fillRect/>
          </a:stretch>
        </p:blipFill>
        <p:spPr/>
      </p:pic>
      <p:pic>
        <p:nvPicPr>
          <p:cNvPr id="24" name="Picture Placeholder 23" descr="A close-up of a computer&#10;&#10;Description automatically generated with low confidence">
            <a:extLst>
              <a:ext uri="{FF2B5EF4-FFF2-40B4-BE49-F238E27FC236}">
                <a16:creationId xmlns:a16="http://schemas.microsoft.com/office/drawing/2014/main" id="{487183E7-4E36-4DAF-94BC-023BE1DAF9FD}"/>
              </a:ext>
            </a:extLst>
          </p:cNvPr>
          <p:cNvPicPr>
            <a:picLocks noGrp="1" noChangeAspect="1"/>
          </p:cNvPicPr>
          <p:nvPr>
            <p:ph type="pic" sz="quarter" idx="22"/>
          </p:nvPr>
        </p:nvPicPr>
        <p:blipFill>
          <a:blip r:embed="rId4" cstate="email">
            <a:extLst>
              <a:ext uri="{28A0092B-C50C-407E-A947-70E740481C1C}">
                <a14:useLocalDpi xmlns:a14="http://schemas.microsoft.com/office/drawing/2010/main"/>
              </a:ext>
            </a:extLst>
          </a:blip>
          <a:srcRect/>
          <a:stretch>
            <a:fillRect/>
          </a:stretch>
        </p:blipFill>
        <p:spPr/>
      </p:pic>
      <p:pic>
        <p:nvPicPr>
          <p:cNvPr id="28" name="Picture Placeholder 27" descr="A picture containing person, person, orange, standing&#10;&#10;Description automatically generated">
            <a:extLst>
              <a:ext uri="{FF2B5EF4-FFF2-40B4-BE49-F238E27FC236}">
                <a16:creationId xmlns:a16="http://schemas.microsoft.com/office/drawing/2014/main" id="{F1715A04-C652-4D62-94FB-01664AFEB99B}"/>
              </a:ext>
            </a:extLst>
          </p:cNvPr>
          <p:cNvPicPr>
            <a:picLocks noGrp="1" noChangeAspect="1"/>
          </p:cNvPicPr>
          <p:nvPr>
            <p:ph type="pic" sz="quarter" idx="20"/>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36358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0019FDD-7903-4344-91A7-CC98B3B67A7B}"/>
              </a:ext>
            </a:extLst>
          </p:cNvPr>
          <p:cNvSpPr>
            <a:spLocks noGrp="1"/>
          </p:cNvSpPr>
          <p:nvPr>
            <p:ph sz="quarter" idx="14"/>
          </p:nvPr>
        </p:nvSpPr>
        <p:spPr>
          <a:xfrm>
            <a:off x="575733" y="2154741"/>
            <a:ext cx="2927351" cy="3974597"/>
          </a:xfrm>
        </p:spPr>
        <p:txBody>
          <a:bodyPr/>
          <a:lstStyle/>
          <a:p>
            <a:r>
              <a:rPr lang="en-US" dirty="0"/>
              <a:t>Operators worldwide report plans to </a:t>
            </a:r>
            <a:r>
              <a:rPr lang="en-US" b="1" dirty="0"/>
              <a:t>increase use of </a:t>
            </a:r>
            <a:r>
              <a:rPr lang="en-US" b="1" dirty="0" err="1"/>
              <a:t>digitalisation</a:t>
            </a:r>
            <a:r>
              <a:rPr lang="en-US" b="1" dirty="0"/>
              <a:t> technologies</a:t>
            </a:r>
            <a:r>
              <a:rPr lang="en-US" dirty="0"/>
              <a:t>, automation, all electric systems and remote operations to drive additional efficiencies and shape the future of subsea operations.</a:t>
            </a:r>
          </a:p>
          <a:p>
            <a:endParaRPr lang="en-US" dirty="0"/>
          </a:p>
          <a:p>
            <a:r>
              <a:rPr lang="en-US" b="1" dirty="0">
                <a:solidFill>
                  <a:schemeClr val="accent1"/>
                </a:solidFill>
              </a:rPr>
              <a:t>Proserv Analysis</a:t>
            </a:r>
          </a:p>
          <a:p>
            <a:r>
              <a:rPr lang="en-US" dirty="0">
                <a:solidFill>
                  <a:schemeClr val="tx2"/>
                </a:solidFill>
              </a:rPr>
              <a:t>Our </a:t>
            </a:r>
            <a:r>
              <a:rPr lang="en-US" dirty="0" err="1">
                <a:solidFill>
                  <a:schemeClr val="tx2"/>
                </a:solidFill>
              </a:rPr>
              <a:t>digitalisation</a:t>
            </a:r>
            <a:r>
              <a:rPr lang="en-US" dirty="0">
                <a:solidFill>
                  <a:schemeClr val="tx2"/>
                </a:solidFill>
              </a:rPr>
              <a:t> technologies and </a:t>
            </a:r>
            <a:r>
              <a:rPr lang="en-US" b="1" dirty="0">
                <a:solidFill>
                  <a:schemeClr val="tx2"/>
                </a:solidFill>
              </a:rPr>
              <a:t>partnership with </a:t>
            </a:r>
            <a:r>
              <a:rPr lang="en-US" b="1" dirty="0" err="1">
                <a:solidFill>
                  <a:schemeClr val="tx2"/>
                </a:solidFill>
              </a:rPr>
              <a:t>Synaptec</a:t>
            </a:r>
            <a:r>
              <a:rPr lang="en-US" b="1" dirty="0">
                <a:solidFill>
                  <a:schemeClr val="tx2"/>
                </a:solidFill>
              </a:rPr>
              <a:t> </a:t>
            </a:r>
            <a:r>
              <a:rPr lang="en-US" dirty="0">
                <a:solidFill>
                  <a:schemeClr val="tx2"/>
                </a:solidFill>
              </a:rPr>
              <a:t>has fast tracked Proserv into this space.</a:t>
            </a:r>
          </a:p>
        </p:txBody>
      </p:sp>
      <p:sp>
        <p:nvSpPr>
          <p:cNvPr id="20" name="Title 19">
            <a:extLst>
              <a:ext uri="{FF2B5EF4-FFF2-40B4-BE49-F238E27FC236}">
                <a16:creationId xmlns:a16="http://schemas.microsoft.com/office/drawing/2014/main" id="{EEA96DE6-A743-4B65-A4D3-ACE7F7108B1F}"/>
              </a:ext>
            </a:extLst>
          </p:cNvPr>
          <p:cNvSpPr>
            <a:spLocks noGrp="1"/>
          </p:cNvSpPr>
          <p:nvPr>
            <p:ph type="title"/>
          </p:nvPr>
        </p:nvSpPr>
        <p:spPr/>
        <p:txBody>
          <a:bodyPr/>
          <a:lstStyle/>
          <a:p>
            <a:r>
              <a:rPr lang="en-GB" dirty="0"/>
              <a:t>Digitalisation is the top technology development desired by operators</a:t>
            </a:r>
          </a:p>
        </p:txBody>
      </p:sp>
      <p:sp>
        <p:nvSpPr>
          <p:cNvPr id="11" name="Text Placeholder 10">
            <a:extLst>
              <a:ext uri="{FF2B5EF4-FFF2-40B4-BE49-F238E27FC236}">
                <a16:creationId xmlns:a16="http://schemas.microsoft.com/office/drawing/2014/main" id="{1FFA297A-B9C7-4B4C-A180-D640B936758F}"/>
              </a:ext>
            </a:extLst>
          </p:cNvPr>
          <p:cNvSpPr>
            <a:spLocks noGrp="1"/>
          </p:cNvSpPr>
          <p:nvPr>
            <p:ph type="body" sz="quarter" idx="10"/>
          </p:nvPr>
        </p:nvSpPr>
        <p:spPr>
          <a:xfrm>
            <a:off x="575734" y="358776"/>
            <a:ext cx="11040533" cy="250825"/>
          </a:xfrm>
        </p:spPr>
        <p:txBody>
          <a:bodyPr/>
          <a:lstStyle/>
          <a:p>
            <a:r>
              <a:rPr lang="en-GB"/>
              <a:t>Intelligence</a:t>
            </a:r>
          </a:p>
        </p:txBody>
      </p:sp>
      <p:grpSp>
        <p:nvGrpSpPr>
          <p:cNvPr id="26" name="Group 25">
            <a:extLst>
              <a:ext uri="{FF2B5EF4-FFF2-40B4-BE49-F238E27FC236}">
                <a16:creationId xmlns:a16="http://schemas.microsoft.com/office/drawing/2014/main" id="{188FE1A8-4694-4CD9-B2D7-8D9B56C39BCA}"/>
              </a:ext>
            </a:extLst>
          </p:cNvPr>
          <p:cNvGrpSpPr/>
          <p:nvPr/>
        </p:nvGrpSpPr>
        <p:grpSpPr>
          <a:xfrm>
            <a:off x="4127500" y="4188610"/>
            <a:ext cx="7488238" cy="584775"/>
            <a:chOff x="4287702" y="3429697"/>
            <a:chExt cx="7175636" cy="584775"/>
          </a:xfrm>
        </p:grpSpPr>
        <p:sp>
          <p:nvSpPr>
            <p:cNvPr id="7" name="Rectangle 6">
              <a:extLst>
                <a:ext uri="{FF2B5EF4-FFF2-40B4-BE49-F238E27FC236}">
                  <a16:creationId xmlns:a16="http://schemas.microsoft.com/office/drawing/2014/main" id="{BC5A994A-0B41-42CB-96E3-7F9424368E2D}"/>
                </a:ext>
              </a:extLst>
            </p:cNvPr>
            <p:cNvSpPr/>
            <p:nvPr/>
          </p:nvSpPr>
          <p:spPr>
            <a:xfrm>
              <a:off x="5301323" y="3429697"/>
              <a:ext cx="6162015" cy="584775"/>
            </a:xfrm>
            <a:prstGeom prst="rect">
              <a:avLst/>
            </a:prstGeom>
          </p:spPr>
          <p:txBody>
            <a:bodyPr wrap="square" anchor="t">
              <a:spAutoFit/>
            </a:bodyPr>
            <a:lstStyle/>
            <a:p>
              <a:pPr defTabSz="342900"/>
              <a:r>
                <a:rPr lang="en-GB" sz="1600">
                  <a:solidFill>
                    <a:schemeClr val="tx2"/>
                  </a:solidFill>
                  <a:latin typeface="Arial"/>
                  <a:cs typeface="Arial"/>
                </a:rPr>
                <a:t>believe that </a:t>
              </a:r>
              <a:r>
                <a:rPr lang="en-GB" sz="1600" b="1">
                  <a:solidFill>
                    <a:schemeClr val="tx2"/>
                  </a:solidFill>
                  <a:latin typeface="Arial"/>
                  <a:cs typeface="Arial"/>
                </a:rPr>
                <a:t>digital technologies / software / AI </a:t>
              </a:r>
              <a:r>
                <a:rPr lang="en-GB" sz="1600">
                  <a:solidFill>
                    <a:schemeClr val="tx2"/>
                  </a:solidFill>
                  <a:latin typeface="Arial"/>
                  <a:cs typeface="Arial"/>
                </a:rPr>
                <a:t>has the single biggest impact on improving life of field economics</a:t>
              </a:r>
              <a:endParaRPr lang="en-GB" sz="1600" dirty="0">
                <a:solidFill>
                  <a:schemeClr val="tx2"/>
                </a:solidFill>
                <a:latin typeface="Arial" pitchFamily="34" charset="0"/>
                <a:cs typeface="Arial" pitchFamily="34" charset="0"/>
              </a:endParaRPr>
            </a:p>
          </p:txBody>
        </p:sp>
        <p:sp>
          <p:nvSpPr>
            <p:cNvPr id="13" name="TextBox 12">
              <a:extLst>
                <a:ext uri="{FF2B5EF4-FFF2-40B4-BE49-F238E27FC236}">
                  <a16:creationId xmlns:a16="http://schemas.microsoft.com/office/drawing/2014/main" id="{50A398B2-CD97-40C8-9035-6145D153E7B8}"/>
                </a:ext>
              </a:extLst>
            </p:cNvPr>
            <p:cNvSpPr txBox="1"/>
            <p:nvPr/>
          </p:nvSpPr>
          <p:spPr>
            <a:xfrm>
              <a:off x="4287702" y="3429697"/>
              <a:ext cx="1013621" cy="584775"/>
            </a:xfrm>
            <a:prstGeom prst="rect">
              <a:avLst/>
            </a:prstGeom>
            <a:noFill/>
          </p:spPr>
          <p:txBody>
            <a:bodyPr wrap="square" rtlCol="0">
              <a:spAutoFit/>
            </a:bodyPr>
            <a:lstStyle/>
            <a:p>
              <a:r>
                <a:rPr lang="en-GB" sz="3200" b="1">
                  <a:solidFill>
                    <a:schemeClr val="accent1"/>
                  </a:solidFill>
                </a:rPr>
                <a:t>13%</a:t>
              </a:r>
              <a:endParaRPr lang="en-GB" sz="3200" dirty="0">
                <a:solidFill>
                  <a:schemeClr val="accent1"/>
                </a:solidFill>
              </a:endParaRPr>
            </a:p>
          </p:txBody>
        </p:sp>
      </p:grpSp>
      <p:grpSp>
        <p:nvGrpSpPr>
          <p:cNvPr id="10" name="Group 9">
            <a:extLst>
              <a:ext uri="{FF2B5EF4-FFF2-40B4-BE49-F238E27FC236}">
                <a16:creationId xmlns:a16="http://schemas.microsoft.com/office/drawing/2014/main" id="{2955361D-18DB-4E85-A098-63586CEAF89F}"/>
              </a:ext>
            </a:extLst>
          </p:cNvPr>
          <p:cNvGrpSpPr/>
          <p:nvPr/>
        </p:nvGrpSpPr>
        <p:grpSpPr>
          <a:xfrm>
            <a:off x="4127500" y="2718991"/>
            <a:ext cx="7488238" cy="584775"/>
            <a:chOff x="4287702" y="1547650"/>
            <a:chExt cx="7175636" cy="584775"/>
          </a:xfrm>
        </p:grpSpPr>
        <p:sp>
          <p:nvSpPr>
            <p:cNvPr id="8" name="Rectangle 7">
              <a:extLst>
                <a:ext uri="{FF2B5EF4-FFF2-40B4-BE49-F238E27FC236}">
                  <a16:creationId xmlns:a16="http://schemas.microsoft.com/office/drawing/2014/main" id="{EEC15ECB-508E-4BE3-A7AB-A7482D72BFBA}"/>
                </a:ext>
              </a:extLst>
            </p:cNvPr>
            <p:cNvSpPr/>
            <p:nvPr/>
          </p:nvSpPr>
          <p:spPr>
            <a:xfrm>
              <a:off x="5301323" y="1547650"/>
              <a:ext cx="6162015" cy="584775"/>
            </a:xfrm>
            <a:prstGeom prst="rect">
              <a:avLst/>
            </a:prstGeom>
          </p:spPr>
          <p:txBody>
            <a:bodyPr wrap="square">
              <a:spAutoFit/>
            </a:bodyPr>
            <a:lstStyle/>
            <a:p>
              <a:pPr defTabSz="342900"/>
              <a:r>
                <a:rPr lang="en-GB" sz="1600" dirty="0">
                  <a:solidFill>
                    <a:schemeClr val="tx2"/>
                  </a:solidFill>
                  <a:latin typeface="Arial" pitchFamily="34" charset="0"/>
                  <a:cs typeface="Arial" pitchFamily="34" charset="0"/>
                </a:rPr>
                <a:t>Believe that digitalisation will have a major impact on future subsea operations</a:t>
              </a:r>
            </a:p>
          </p:txBody>
        </p:sp>
        <p:sp>
          <p:nvSpPr>
            <p:cNvPr id="14" name="TextBox 13">
              <a:extLst>
                <a:ext uri="{FF2B5EF4-FFF2-40B4-BE49-F238E27FC236}">
                  <a16:creationId xmlns:a16="http://schemas.microsoft.com/office/drawing/2014/main" id="{7F474829-7FAA-41EA-B69E-363292AE71FC}"/>
                </a:ext>
              </a:extLst>
            </p:cNvPr>
            <p:cNvSpPr txBox="1"/>
            <p:nvPr/>
          </p:nvSpPr>
          <p:spPr>
            <a:xfrm>
              <a:off x="4287702" y="1547650"/>
              <a:ext cx="1013620" cy="584775"/>
            </a:xfrm>
            <a:prstGeom prst="rect">
              <a:avLst/>
            </a:prstGeom>
            <a:noFill/>
          </p:spPr>
          <p:txBody>
            <a:bodyPr wrap="square" rtlCol="0">
              <a:spAutoFit/>
            </a:bodyPr>
            <a:lstStyle/>
            <a:p>
              <a:r>
                <a:rPr lang="en-GB" sz="3200" b="1">
                  <a:solidFill>
                    <a:schemeClr val="accent1"/>
                  </a:solidFill>
                </a:rPr>
                <a:t>49%</a:t>
              </a:r>
              <a:endParaRPr lang="en-GB" sz="3200" dirty="0">
                <a:solidFill>
                  <a:schemeClr val="accent1"/>
                </a:solidFill>
              </a:endParaRPr>
            </a:p>
          </p:txBody>
        </p:sp>
      </p:grpSp>
      <p:grpSp>
        <p:nvGrpSpPr>
          <p:cNvPr id="25" name="Group 24">
            <a:extLst>
              <a:ext uri="{FF2B5EF4-FFF2-40B4-BE49-F238E27FC236}">
                <a16:creationId xmlns:a16="http://schemas.microsoft.com/office/drawing/2014/main" id="{AF5811F9-53E5-46C4-98A3-45BDFDAA40C1}"/>
              </a:ext>
            </a:extLst>
          </p:cNvPr>
          <p:cNvGrpSpPr/>
          <p:nvPr/>
        </p:nvGrpSpPr>
        <p:grpSpPr>
          <a:xfrm>
            <a:off x="4127500" y="3453801"/>
            <a:ext cx="7488238" cy="584775"/>
            <a:chOff x="4287702" y="2415001"/>
            <a:chExt cx="7175636" cy="584775"/>
          </a:xfrm>
        </p:grpSpPr>
        <p:sp>
          <p:nvSpPr>
            <p:cNvPr id="18" name="Rectangle 17">
              <a:extLst>
                <a:ext uri="{FF2B5EF4-FFF2-40B4-BE49-F238E27FC236}">
                  <a16:creationId xmlns:a16="http://schemas.microsoft.com/office/drawing/2014/main" id="{4C4B7056-F14D-4113-A750-E60BDCE58391}"/>
                </a:ext>
              </a:extLst>
            </p:cNvPr>
            <p:cNvSpPr/>
            <p:nvPr/>
          </p:nvSpPr>
          <p:spPr>
            <a:xfrm>
              <a:off x="5301323" y="2415001"/>
              <a:ext cx="6162015" cy="584775"/>
            </a:xfrm>
            <a:prstGeom prst="rect">
              <a:avLst/>
            </a:prstGeom>
          </p:spPr>
          <p:txBody>
            <a:bodyPr wrap="square">
              <a:spAutoFit/>
            </a:bodyPr>
            <a:lstStyle/>
            <a:p>
              <a:pPr defTabSz="342900"/>
              <a:r>
                <a:rPr lang="en-GB" sz="1600">
                  <a:solidFill>
                    <a:schemeClr val="tx2"/>
                  </a:solidFill>
                  <a:latin typeface="Arial" pitchFamily="34" charset="0"/>
                  <a:cs typeface="Arial" pitchFamily="34" charset="0"/>
                </a:rPr>
                <a:t>Believe that digitalisation and data analytics will change the way we design and operate subsea developments and operations</a:t>
              </a:r>
              <a:endParaRPr lang="en-GB" sz="1600" dirty="0">
                <a:solidFill>
                  <a:schemeClr val="tx2"/>
                </a:solidFill>
                <a:latin typeface="Arial" pitchFamily="34" charset="0"/>
                <a:cs typeface="Arial" pitchFamily="34" charset="0"/>
              </a:endParaRPr>
            </a:p>
          </p:txBody>
        </p:sp>
        <p:sp>
          <p:nvSpPr>
            <p:cNvPr id="19" name="TextBox 18">
              <a:extLst>
                <a:ext uri="{FF2B5EF4-FFF2-40B4-BE49-F238E27FC236}">
                  <a16:creationId xmlns:a16="http://schemas.microsoft.com/office/drawing/2014/main" id="{C36D3CCD-7926-4371-8A0B-5FF7350953D7}"/>
                </a:ext>
              </a:extLst>
            </p:cNvPr>
            <p:cNvSpPr txBox="1"/>
            <p:nvPr/>
          </p:nvSpPr>
          <p:spPr>
            <a:xfrm>
              <a:off x="4287702" y="2415001"/>
              <a:ext cx="1013620" cy="584775"/>
            </a:xfrm>
            <a:prstGeom prst="rect">
              <a:avLst/>
            </a:prstGeom>
            <a:noFill/>
          </p:spPr>
          <p:txBody>
            <a:bodyPr wrap="square" rtlCol="0">
              <a:spAutoFit/>
            </a:bodyPr>
            <a:lstStyle/>
            <a:p>
              <a:r>
                <a:rPr lang="en-GB" sz="3200" b="1">
                  <a:solidFill>
                    <a:schemeClr val="accent1"/>
                  </a:solidFill>
                </a:rPr>
                <a:t>22%</a:t>
              </a:r>
              <a:endParaRPr lang="en-GB" sz="3200" dirty="0">
                <a:solidFill>
                  <a:schemeClr val="accent1"/>
                </a:solidFill>
              </a:endParaRPr>
            </a:p>
          </p:txBody>
        </p:sp>
      </p:grpSp>
      <p:sp>
        <p:nvSpPr>
          <p:cNvPr id="22" name="Content Placeholder 21">
            <a:extLst>
              <a:ext uri="{FF2B5EF4-FFF2-40B4-BE49-F238E27FC236}">
                <a16:creationId xmlns:a16="http://schemas.microsoft.com/office/drawing/2014/main" id="{8DC93EBB-9A45-4E18-BA09-B317FFDAB045}"/>
              </a:ext>
            </a:extLst>
          </p:cNvPr>
          <p:cNvSpPr>
            <a:spLocks noGrp="1"/>
          </p:cNvSpPr>
          <p:nvPr>
            <p:ph idx="1"/>
          </p:nvPr>
        </p:nvSpPr>
        <p:spPr>
          <a:xfrm>
            <a:off x="6308203" y="5138975"/>
            <a:ext cx="5307536" cy="981371"/>
          </a:xfrm>
          <a:ln>
            <a:solidFill>
              <a:schemeClr val="tx2"/>
            </a:solidFill>
          </a:ln>
        </p:spPr>
        <p:txBody>
          <a:bodyPr numCol="2" spcCol="180000" anchor="ctr"/>
          <a:lstStyle/>
          <a:p>
            <a:pPr marL="285750" indent="-285750">
              <a:spcBef>
                <a:spcPts val="0"/>
              </a:spcBef>
              <a:buClr>
                <a:srgbClr val="F2A900"/>
              </a:buClr>
              <a:buFont typeface="Wingdings" panose="05000000000000000000" pitchFamily="2" charset="2"/>
              <a:buChar char="ü"/>
            </a:pPr>
            <a:r>
              <a:rPr lang="en-GB" sz="1200"/>
              <a:t>More reliable operations</a:t>
            </a:r>
          </a:p>
          <a:p>
            <a:pPr marL="285750" indent="-285750">
              <a:spcBef>
                <a:spcPts val="0"/>
              </a:spcBef>
              <a:buClr>
                <a:srgbClr val="F2A900"/>
              </a:buClr>
              <a:buFont typeface="Wingdings" panose="05000000000000000000" pitchFamily="2" charset="2"/>
              <a:buChar char="ü"/>
            </a:pPr>
            <a:r>
              <a:rPr lang="en-GB" sz="1200"/>
              <a:t>More data and data management</a:t>
            </a:r>
          </a:p>
          <a:p>
            <a:pPr marL="285750" indent="-285750">
              <a:spcBef>
                <a:spcPts val="0"/>
              </a:spcBef>
              <a:buClr>
                <a:srgbClr val="F2A900"/>
              </a:buClr>
              <a:buFont typeface="Wingdings" panose="05000000000000000000" pitchFamily="2" charset="2"/>
              <a:buChar char="ü"/>
            </a:pPr>
            <a:r>
              <a:rPr lang="en-GB" sz="1200"/>
              <a:t>Better decision making</a:t>
            </a:r>
          </a:p>
          <a:p>
            <a:pPr marL="285750" indent="-285750">
              <a:spcBef>
                <a:spcPts val="0"/>
              </a:spcBef>
              <a:buClr>
                <a:srgbClr val="F2A900"/>
              </a:buClr>
              <a:buFont typeface="Wingdings" panose="05000000000000000000" pitchFamily="2" charset="2"/>
              <a:buChar char="ü"/>
            </a:pPr>
            <a:r>
              <a:rPr lang="en-GB" sz="1200"/>
              <a:t>Remote ops and monitoring</a:t>
            </a:r>
          </a:p>
          <a:p>
            <a:pPr marL="285750" indent="-285750">
              <a:spcBef>
                <a:spcPts val="0"/>
              </a:spcBef>
              <a:buClr>
                <a:srgbClr val="F2A900"/>
              </a:buClr>
              <a:buFont typeface="Wingdings" panose="05000000000000000000" pitchFamily="2" charset="2"/>
              <a:buChar char="ü"/>
            </a:pPr>
            <a:r>
              <a:rPr lang="en-GB" sz="1200"/>
              <a:t>Cost savings</a:t>
            </a:r>
          </a:p>
          <a:p>
            <a:pPr marL="285750" indent="-285750">
              <a:spcBef>
                <a:spcPts val="0"/>
              </a:spcBef>
              <a:buClr>
                <a:srgbClr val="F2A900"/>
              </a:buClr>
              <a:buFont typeface="Wingdings" panose="05000000000000000000" pitchFamily="2" charset="2"/>
              <a:buChar char="ü"/>
            </a:pPr>
            <a:r>
              <a:rPr lang="en-GB" sz="1200"/>
              <a:t>Better safety</a:t>
            </a:r>
          </a:p>
          <a:p>
            <a:pPr marL="285750" indent="-285750">
              <a:spcBef>
                <a:spcPts val="0"/>
              </a:spcBef>
              <a:buClr>
                <a:srgbClr val="F2A900"/>
              </a:buClr>
              <a:buFont typeface="Wingdings" panose="05000000000000000000" pitchFamily="2" charset="2"/>
              <a:buChar char="ü"/>
            </a:pPr>
            <a:r>
              <a:rPr lang="en-GB" sz="1200"/>
              <a:t>Communications / share data</a:t>
            </a:r>
          </a:p>
        </p:txBody>
      </p:sp>
      <p:sp>
        <p:nvSpPr>
          <p:cNvPr id="15" name="Content Placeholder 21">
            <a:extLst>
              <a:ext uri="{FF2B5EF4-FFF2-40B4-BE49-F238E27FC236}">
                <a16:creationId xmlns:a16="http://schemas.microsoft.com/office/drawing/2014/main" id="{69B1D377-90A3-4E3E-96DF-A0F805754A31}"/>
              </a:ext>
            </a:extLst>
          </p:cNvPr>
          <p:cNvSpPr txBox="1">
            <a:spLocks/>
          </p:cNvSpPr>
          <p:nvPr/>
        </p:nvSpPr>
        <p:spPr>
          <a:xfrm>
            <a:off x="4127500" y="5138975"/>
            <a:ext cx="2180703" cy="981372"/>
          </a:xfrm>
          <a:prstGeom prst="rect">
            <a:avLst/>
          </a:prstGeom>
          <a:solidFill>
            <a:schemeClr val="accent2"/>
          </a:solidFill>
          <a:ln>
            <a:solidFill>
              <a:schemeClr val="tx1"/>
            </a:solidFill>
          </a:ln>
        </p:spPr>
        <p:txBody>
          <a:bodyPr numCol="1" spcCol="720000" anchor="ctr"/>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kern="1200" baseline="0">
                <a:solidFill>
                  <a:schemeClr val="accent2"/>
                </a:solidFill>
                <a:latin typeface="Arial" pitchFamily="34" charset="0"/>
                <a:ea typeface="+mn-ea"/>
                <a:cs typeface="Arial" pitchFamily="34" charset="0"/>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kern="1200">
                <a:solidFill>
                  <a:schemeClr val="accent2"/>
                </a:solidFill>
                <a:latin typeface="+mn-lt"/>
                <a:ea typeface="+mn-ea"/>
                <a:cs typeface="Arial" pitchFamily="34" charset="0"/>
              </a:defRPr>
            </a:lvl2pPr>
            <a:lvl3pPr marL="914400" indent="0" algn="l" defTabSz="457200" rtl="0" eaLnBrk="1" fontAlgn="base" hangingPunct="1">
              <a:spcBef>
                <a:spcPct val="20000"/>
              </a:spcBef>
              <a:spcAft>
                <a:spcPct val="0"/>
              </a:spcAft>
              <a:buClr>
                <a:srgbClr val="F2A900"/>
              </a:buClr>
              <a:buFont typeface="Arial" panose="020B0604020202020204" pitchFamily="34" charset="0"/>
              <a:buNone/>
              <a:defRPr sz="1600" kern="1200">
                <a:solidFill>
                  <a:schemeClr val="tx1"/>
                </a:solidFill>
                <a:latin typeface="Arial" pitchFamily="34" charset="0"/>
                <a:ea typeface="+mn-ea"/>
                <a:cs typeface="Arial" pitchFamily="34" charset="0"/>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mn-lt"/>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chemeClr val="tx1"/>
                </a:solidFill>
                <a:latin typeface="Arial" pitchFamily="34" charset="0"/>
                <a:ea typeface="+mn-ea"/>
                <a:cs typeface="Arial" pitchFamily="34" charset="0"/>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kern="1200">
                <a:solidFill>
                  <a:schemeClr val="accent2"/>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mn-lt"/>
                <a:ea typeface="+mn-ea"/>
                <a:cs typeface="+mn-cs"/>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mn-lt"/>
                <a:ea typeface="+mn-ea"/>
                <a:cs typeface="+mn-cs"/>
              </a:defRPr>
            </a:lvl9pPr>
          </a:lstStyle>
          <a:p>
            <a:pPr>
              <a:spcAft>
                <a:spcPts val="600"/>
              </a:spcAft>
            </a:pPr>
            <a:r>
              <a:rPr lang="en-GB" sz="1400" b="1">
                <a:solidFill>
                  <a:schemeClr val="bg2"/>
                </a:solidFill>
              </a:rPr>
              <a:t>Operators were asked: how will digitalisation change / impact subsea operations?</a:t>
            </a:r>
          </a:p>
        </p:txBody>
      </p:sp>
      <p:pic>
        <p:nvPicPr>
          <p:cNvPr id="23" name="Graphic 22" descr="Statistics with solid fill">
            <a:extLst>
              <a:ext uri="{FF2B5EF4-FFF2-40B4-BE49-F238E27FC236}">
                <a16:creationId xmlns:a16="http://schemas.microsoft.com/office/drawing/2014/main" id="{2A0BD966-B9AE-4ECB-A734-F92224EF6B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263" y="1433896"/>
            <a:ext cx="698531" cy="698529"/>
          </a:xfrm>
          <a:prstGeom prst="rect">
            <a:avLst/>
          </a:prstGeom>
        </p:spPr>
      </p:pic>
      <p:sp>
        <p:nvSpPr>
          <p:cNvPr id="30" name="TextBox 29">
            <a:extLst>
              <a:ext uri="{FF2B5EF4-FFF2-40B4-BE49-F238E27FC236}">
                <a16:creationId xmlns:a16="http://schemas.microsoft.com/office/drawing/2014/main" id="{15FA43EB-87BC-4140-B709-75CB7C12B357}"/>
              </a:ext>
            </a:extLst>
          </p:cNvPr>
          <p:cNvSpPr txBox="1"/>
          <p:nvPr/>
        </p:nvSpPr>
        <p:spPr>
          <a:xfrm>
            <a:off x="5185280" y="1412875"/>
            <a:ext cx="6351310" cy="1077218"/>
          </a:xfrm>
          <a:prstGeom prst="rect">
            <a:avLst/>
          </a:prstGeom>
          <a:noFill/>
        </p:spPr>
        <p:txBody>
          <a:bodyPr wrap="square">
            <a:spAutoFit/>
          </a:bodyPr>
          <a:lstStyle/>
          <a:p>
            <a:pPr algn="l"/>
            <a:r>
              <a:rPr lang="en-US" sz="1600" b="0" i="0" u="none" strike="noStrike" baseline="0">
                <a:solidFill>
                  <a:schemeClr val="tx2"/>
                </a:solidFill>
                <a:latin typeface="+mj-lt"/>
              </a:rPr>
              <a:t>“We have started to use more digitalized solutions to optimize the field architecture and made our installation campaigns more efficient and effective while reducing engineering costs and delivery time” </a:t>
            </a:r>
            <a:r>
              <a:rPr lang="en-GB" sz="1600" b="1">
                <a:solidFill>
                  <a:schemeClr val="tx2"/>
                </a:solidFill>
                <a:latin typeface="+mj-lt"/>
              </a:rPr>
              <a:t>Petrobras, SE Asia</a:t>
            </a:r>
          </a:p>
        </p:txBody>
      </p:sp>
      <p:pic>
        <p:nvPicPr>
          <p:cNvPr id="31" name="Graphic 30" descr="Megaphone with solid fill">
            <a:extLst>
              <a:ext uri="{FF2B5EF4-FFF2-40B4-BE49-F238E27FC236}">
                <a16:creationId xmlns:a16="http://schemas.microsoft.com/office/drawing/2014/main" id="{BA880AB1-9044-4245-A6BD-C71DD8F560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3820" y="1515009"/>
            <a:ext cx="845138" cy="845138"/>
          </a:xfrm>
          <a:prstGeom prst="rect">
            <a:avLst/>
          </a:prstGeom>
        </p:spPr>
      </p:pic>
    </p:spTree>
    <p:extLst>
      <p:ext uri="{BB962C8B-B14F-4D97-AF65-F5344CB8AC3E}">
        <p14:creationId xmlns:p14="http://schemas.microsoft.com/office/powerpoint/2010/main" val="41032637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8" descr="A person using a tablet&#10;&#10;Description automatically generated with low confidence">
            <a:extLst>
              <a:ext uri="{FF2B5EF4-FFF2-40B4-BE49-F238E27FC236}">
                <a16:creationId xmlns:a16="http://schemas.microsoft.com/office/drawing/2014/main" id="{5CE38987-4DB2-4376-9B04-2AAD7E9D9D32}"/>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66C71D6D-857F-432C-A361-0026F6863B4E}"/>
              </a:ext>
            </a:extLst>
          </p:cNvPr>
          <p:cNvSpPr>
            <a:spLocks noGrp="1"/>
          </p:cNvSpPr>
          <p:nvPr>
            <p:ph type="title"/>
          </p:nvPr>
        </p:nvSpPr>
        <p:spPr/>
        <p:txBody>
          <a:bodyPr/>
          <a:lstStyle/>
          <a:p>
            <a:r>
              <a:rPr lang="en-US"/>
              <a:t>Insights from advanced data analytics and machine learning to predict outcomes</a:t>
            </a:r>
          </a:p>
        </p:txBody>
      </p:sp>
      <p:sp>
        <p:nvSpPr>
          <p:cNvPr id="3" name="Text Placeholder 2">
            <a:extLst>
              <a:ext uri="{FF2B5EF4-FFF2-40B4-BE49-F238E27FC236}">
                <a16:creationId xmlns:a16="http://schemas.microsoft.com/office/drawing/2014/main" id="{8107A943-1D30-4D8D-9E05-A986A65A9655}"/>
              </a:ext>
            </a:extLst>
          </p:cNvPr>
          <p:cNvSpPr>
            <a:spLocks noGrp="1"/>
          </p:cNvSpPr>
          <p:nvPr>
            <p:ph type="body" sz="quarter" idx="10"/>
          </p:nvPr>
        </p:nvSpPr>
        <p:spPr/>
        <p:txBody>
          <a:bodyPr/>
          <a:lstStyle/>
          <a:p>
            <a:r>
              <a:rPr lang="en-GB"/>
              <a:t>Intelligence</a:t>
            </a:r>
          </a:p>
        </p:txBody>
      </p:sp>
      <p:sp>
        <p:nvSpPr>
          <p:cNvPr id="5" name="Content Placeholder 4">
            <a:extLst>
              <a:ext uri="{FF2B5EF4-FFF2-40B4-BE49-F238E27FC236}">
                <a16:creationId xmlns:a16="http://schemas.microsoft.com/office/drawing/2014/main" id="{86BD1DAF-0F8A-4D81-AA62-EF8C48DA36C7}"/>
              </a:ext>
            </a:extLst>
          </p:cNvPr>
          <p:cNvSpPr>
            <a:spLocks noGrp="1"/>
          </p:cNvSpPr>
          <p:nvPr>
            <p:ph idx="1"/>
          </p:nvPr>
        </p:nvSpPr>
        <p:spPr>
          <a:xfrm>
            <a:off x="576263" y="1412876"/>
            <a:ext cx="6960129" cy="4716463"/>
          </a:xfrm>
        </p:spPr>
        <p:txBody>
          <a:bodyPr anchor="ctr"/>
          <a:lstStyle/>
          <a:p>
            <a:r>
              <a:rPr lang="en-US" sz="1800"/>
              <a:t>Proserv supports operators with </a:t>
            </a:r>
            <a:r>
              <a:rPr lang="en-US" sz="1800" b="1"/>
              <a:t>early root cause analysis</a:t>
            </a:r>
            <a:r>
              <a:rPr lang="en-US" sz="1800"/>
              <a:t> and interception strategies, enabling engineering and maintenance teams to </a:t>
            </a:r>
            <a:r>
              <a:rPr lang="en-US" sz="1800" b="1"/>
              <a:t>act early </a:t>
            </a:r>
            <a:r>
              <a:rPr lang="en-US" sz="1800"/>
              <a:t>on the insights we can provide so that any </a:t>
            </a:r>
            <a:r>
              <a:rPr lang="en-US" sz="1800" b="1"/>
              <a:t>performance anomalies </a:t>
            </a:r>
            <a:r>
              <a:rPr lang="en-US" sz="1800"/>
              <a:t>are examined long before they become </a:t>
            </a:r>
            <a:r>
              <a:rPr lang="en-US" sz="1800" b="1"/>
              <a:t>trips or alarms </a:t>
            </a:r>
            <a:r>
              <a:rPr lang="en-US" sz="1800"/>
              <a:t>for the control room team.</a:t>
            </a:r>
          </a:p>
          <a:p>
            <a:endParaRPr lang="en-US"/>
          </a:p>
          <a:p>
            <a:pPr marL="285750" indent="-285750">
              <a:buFont typeface="Arial" panose="020B0604020202020204" pitchFamily="34" charset="0"/>
              <a:buChar char="•"/>
            </a:pPr>
            <a:r>
              <a:rPr lang="en-US"/>
              <a:t>Providing </a:t>
            </a:r>
            <a:r>
              <a:rPr lang="en-US" b="1"/>
              <a:t>field data intelligence </a:t>
            </a:r>
            <a:r>
              <a:rPr lang="en-US"/>
              <a:t>via the control system</a:t>
            </a:r>
          </a:p>
          <a:p>
            <a:pPr marL="285750" indent="-285750">
              <a:buFont typeface="Arial" panose="020B0604020202020204" pitchFamily="34" charset="0"/>
              <a:buChar char="•"/>
            </a:pPr>
            <a:r>
              <a:rPr lang="en-US"/>
              <a:t>Machine learning, </a:t>
            </a:r>
            <a:r>
              <a:rPr lang="en-US" b="1"/>
              <a:t>open-source data </a:t>
            </a:r>
            <a:r>
              <a:rPr lang="en-US"/>
              <a:t>and data analytics</a:t>
            </a:r>
          </a:p>
          <a:p>
            <a:pPr marL="285750" indent="-285750">
              <a:buFont typeface="Arial" panose="020B0604020202020204" pitchFamily="34" charset="0"/>
              <a:buChar char="•"/>
            </a:pPr>
            <a:r>
              <a:rPr lang="en-US"/>
              <a:t>Smart systems offering intelligence, automation and </a:t>
            </a:r>
            <a:r>
              <a:rPr lang="en-US" b="1"/>
              <a:t>predictability</a:t>
            </a:r>
          </a:p>
          <a:p>
            <a:pPr marL="285750" indent="-285750">
              <a:buFont typeface="Arial" panose="020B0604020202020204" pitchFamily="34" charset="0"/>
              <a:buChar char="•"/>
            </a:pPr>
            <a:r>
              <a:rPr lang="en-US" b="1"/>
              <a:t>OEM agnostic</a:t>
            </a:r>
            <a:r>
              <a:rPr lang="en-US"/>
              <a:t>, flexible and scalable</a:t>
            </a:r>
          </a:p>
          <a:p>
            <a:pPr marL="285750" indent="-285750">
              <a:buFont typeface="Arial" panose="020B0604020202020204" pitchFamily="34" charset="0"/>
              <a:buChar char="•"/>
            </a:pPr>
            <a:r>
              <a:rPr lang="en-US"/>
              <a:t>Provision of subject matter </a:t>
            </a:r>
            <a:r>
              <a:rPr lang="en-US" b="1"/>
              <a:t>diagnostic expertise</a:t>
            </a:r>
          </a:p>
          <a:p>
            <a:pPr marL="285750" indent="-285750">
              <a:buFont typeface="Arial" panose="020B0604020202020204" pitchFamily="34" charset="0"/>
              <a:buChar char="•"/>
            </a:pPr>
            <a:r>
              <a:rPr lang="en-US" b="1"/>
              <a:t>Connectivity</a:t>
            </a:r>
            <a:r>
              <a:rPr lang="en-US"/>
              <a:t> across an entire asset</a:t>
            </a:r>
          </a:p>
          <a:p>
            <a:pPr marL="285750" indent="-285750">
              <a:buFont typeface="Arial" panose="020B0604020202020204" pitchFamily="34" charset="0"/>
              <a:buChar char="•"/>
            </a:pPr>
            <a:r>
              <a:rPr lang="en-US" b="1"/>
              <a:t>Full digitalisation </a:t>
            </a:r>
            <a:r>
              <a:rPr lang="en-US"/>
              <a:t>across our product and service portfolio</a:t>
            </a:r>
          </a:p>
        </p:txBody>
      </p:sp>
      <p:sp>
        <p:nvSpPr>
          <p:cNvPr id="26" name="TextBox 25">
            <a:extLst>
              <a:ext uri="{FF2B5EF4-FFF2-40B4-BE49-F238E27FC236}">
                <a16:creationId xmlns:a16="http://schemas.microsoft.com/office/drawing/2014/main" id="{8F3A83B9-A523-4D34-87B4-F9AC61271FA0}"/>
              </a:ext>
            </a:extLst>
          </p:cNvPr>
          <p:cNvSpPr txBox="1"/>
          <p:nvPr/>
        </p:nvSpPr>
        <p:spPr>
          <a:xfrm>
            <a:off x="8079317" y="1412876"/>
            <a:ext cx="3536949" cy="1631216"/>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a:solidFill>
                  <a:schemeClr val="bg2"/>
                </a:solidFill>
              </a:rPr>
              <a:t>Key technologies</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SCADA with data analytics</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Advanced monitoring and surveillance dashboards</a:t>
            </a:r>
          </a:p>
          <a:p>
            <a:pPr marL="285750" indent="-285750">
              <a:spcBef>
                <a:spcPts val="600"/>
              </a:spcBef>
              <a:spcAft>
                <a:spcPts val="0"/>
              </a:spcAft>
              <a:buClr>
                <a:srgbClr val="F2A900"/>
              </a:buClr>
              <a:buFont typeface="Arial" panose="020B0604020202020204" pitchFamily="34" charset="0"/>
              <a:buChar char="•"/>
            </a:pPr>
            <a:r>
              <a:rPr lang="en-GB" sz="1600">
                <a:solidFill>
                  <a:schemeClr val="bg2"/>
                </a:solidFill>
              </a:rPr>
              <a:t>Prognosis metering</a:t>
            </a:r>
          </a:p>
        </p:txBody>
      </p:sp>
    </p:spTree>
    <p:extLst>
      <p:ext uri="{BB962C8B-B14F-4D97-AF65-F5344CB8AC3E}">
        <p14:creationId xmlns:p14="http://schemas.microsoft.com/office/powerpoint/2010/main" val="3761256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descr="Graphical user interface, chart&#10;&#10;Description automatically generated">
            <a:extLst>
              <a:ext uri="{FF2B5EF4-FFF2-40B4-BE49-F238E27FC236}">
                <a16:creationId xmlns:a16="http://schemas.microsoft.com/office/drawing/2014/main" id="{3A8C437D-A88C-4774-BDB2-F0E05B9290AF}"/>
              </a:ext>
            </a:extLst>
          </p:cNvPr>
          <p:cNvPicPr>
            <a:picLocks noGrp="1" noChangeAspect="1"/>
          </p:cNvPicPr>
          <p:nvPr>
            <p:ph type="pic" sz="quarter" idx="22"/>
          </p:nvPr>
        </p:nvPicPr>
        <p:blipFill>
          <a:blip r:embed="rId2" cstate="email">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3466CE93-5C51-448B-A660-3C67F648956D}"/>
              </a:ext>
            </a:extLst>
          </p:cNvPr>
          <p:cNvSpPr>
            <a:spLocks noGrp="1"/>
          </p:cNvSpPr>
          <p:nvPr>
            <p:ph type="title"/>
          </p:nvPr>
        </p:nvSpPr>
        <p:spPr/>
        <p:txBody>
          <a:bodyPr/>
          <a:lstStyle/>
          <a:p>
            <a:r>
              <a:rPr lang="en-GB" dirty="0"/>
              <a:t>Our intelligence solutions</a:t>
            </a:r>
          </a:p>
        </p:txBody>
      </p:sp>
      <p:sp>
        <p:nvSpPr>
          <p:cNvPr id="4" name="Text Placeholder 3">
            <a:extLst>
              <a:ext uri="{FF2B5EF4-FFF2-40B4-BE49-F238E27FC236}">
                <a16:creationId xmlns:a16="http://schemas.microsoft.com/office/drawing/2014/main" id="{A36B0D67-802C-42E2-8CBD-45DF8460F3C7}"/>
              </a:ext>
            </a:extLst>
          </p:cNvPr>
          <p:cNvSpPr>
            <a:spLocks noGrp="1"/>
          </p:cNvSpPr>
          <p:nvPr>
            <p:ph type="body" sz="quarter" idx="10"/>
          </p:nvPr>
        </p:nvSpPr>
        <p:spPr/>
        <p:txBody>
          <a:bodyPr/>
          <a:lstStyle/>
          <a:p>
            <a:r>
              <a:rPr lang="en-GB"/>
              <a:t>Intelligence</a:t>
            </a:r>
          </a:p>
        </p:txBody>
      </p:sp>
      <p:grpSp>
        <p:nvGrpSpPr>
          <p:cNvPr id="17" name="Group 16">
            <a:extLst>
              <a:ext uri="{FF2B5EF4-FFF2-40B4-BE49-F238E27FC236}">
                <a16:creationId xmlns:a16="http://schemas.microsoft.com/office/drawing/2014/main" id="{DD18F3E3-B902-4E76-AFB9-AF66CB8439BD}"/>
              </a:ext>
            </a:extLst>
          </p:cNvPr>
          <p:cNvGrpSpPr/>
          <p:nvPr/>
        </p:nvGrpSpPr>
        <p:grpSpPr>
          <a:xfrm>
            <a:off x="4467958" y="2980362"/>
            <a:ext cx="3247292" cy="3095547"/>
            <a:chOff x="4386385" y="2291154"/>
            <a:chExt cx="3247292" cy="3095547"/>
          </a:xfrm>
        </p:grpSpPr>
        <p:sp>
          <p:nvSpPr>
            <p:cNvPr id="7" name="TextBox 6">
              <a:extLst>
                <a:ext uri="{FF2B5EF4-FFF2-40B4-BE49-F238E27FC236}">
                  <a16:creationId xmlns:a16="http://schemas.microsoft.com/office/drawing/2014/main" id="{CF30D292-82CE-40F9-81FE-AA4F0A949246}"/>
                </a:ext>
              </a:extLst>
            </p:cNvPr>
            <p:cNvSpPr txBox="1"/>
            <p:nvPr/>
          </p:nvSpPr>
          <p:spPr>
            <a:xfrm>
              <a:off x="4386385" y="2291154"/>
              <a:ext cx="3247292" cy="584775"/>
            </a:xfrm>
            <a:prstGeom prst="rect">
              <a:avLst/>
            </a:prstGeom>
            <a:noFill/>
          </p:spPr>
          <p:txBody>
            <a:bodyPr wrap="square" rtlCol="0">
              <a:spAutoFit/>
            </a:bodyPr>
            <a:lstStyle/>
            <a:p>
              <a:pPr algn="ctr"/>
              <a:r>
                <a:rPr lang="en-US" sz="1600" dirty="0">
                  <a:solidFill>
                    <a:schemeClr val="accent1"/>
                  </a:solidFill>
                  <a:latin typeface="+mj-lt"/>
                </a:rPr>
                <a:t>Asset Enhancement </a:t>
              </a:r>
              <a:br>
                <a:rPr lang="en-US" sz="1600" dirty="0">
                  <a:solidFill>
                    <a:schemeClr val="accent1"/>
                  </a:solidFill>
                  <a:latin typeface="+mj-lt"/>
                </a:rPr>
              </a:br>
              <a:r>
                <a:rPr lang="en-US" sz="1600" dirty="0">
                  <a:solidFill>
                    <a:schemeClr val="accent1"/>
                  </a:solidFill>
                  <a:latin typeface="+mj-lt"/>
                </a:rPr>
                <a:t>Intelligence (AEGIS)</a:t>
              </a:r>
            </a:p>
          </p:txBody>
        </p:sp>
        <p:sp>
          <p:nvSpPr>
            <p:cNvPr id="9" name="TextBox 8">
              <a:extLst>
                <a:ext uri="{FF2B5EF4-FFF2-40B4-BE49-F238E27FC236}">
                  <a16:creationId xmlns:a16="http://schemas.microsoft.com/office/drawing/2014/main" id="{DD9F1CDC-3793-4A4C-873C-E85B7E5243D0}"/>
                </a:ext>
              </a:extLst>
            </p:cNvPr>
            <p:cNvSpPr txBox="1"/>
            <p:nvPr/>
          </p:nvSpPr>
          <p:spPr>
            <a:xfrm>
              <a:off x="4386385" y="3139932"/>
              <a:ext cx="3247292" cy="2246769"/>
            </a:xfrm>
            <a:prstGeom prst="rect">
              <a:avLst/>
            </a:prstGeom>
            <a:noFill/>
          </p:spPr>
          <p:txBody>
            <a:bodyPr wrap="square" rtlCol="0">
              <a:spAutoFit/>
            </a:bodyPr>
            <a:lstStyle/>
            <a:p>
              <a:pPr algn="ctr"/>
              <a:r>
                <a:rPr lang="en-US" sz="1400" b="0" i="0" dirty="0">
                  <a:solidFill>
                    <a:srgbClr val="5B6770"/>
                  </a:solidFill>
                  <a:effectLst/>
                  <a:latin typeface="+mj-lt"/>
                </a:rPr>
                <a:t>A</a:t>
              </a:r>
              <a:r>
                <a:rPr lang="en-US" sz="1400" dirty="0">
                  <a:solidFill>
                    <a:srgbClr val="5B6770"/>
                  </a:solidFill>
                  <a:latin typeface="+mj-lt"/>
                </a:rPr>
                <a:t>sset Intelligence (AEGIS)</a:t>
              </a:r>
              <a:r>
                <a:rPr lang="en-US" sz="1400" b="0" i="0" dirty="0">
                  <a:solidFill>
                    <a:srgbClr val="5B6770"/>
                  </a:solidFill>
                  <a:effectLst/>
                  <a:latin typeface="+mj-lt"/>
                </a:rPr>
                <a:t> has been designed to shield producers from overdue maintenance by providing real-time updates and notifications regarding the service status of your assets. It displays the oilfields/windfarms and platforms/turbines, providing detailed information on topside and subsea equipment. </a:t>
              </a:r>
            </a:p>
          </p:txBody>
        </p:sp>
      </p:grpSp>
      <p:grpSp>
        <p:nvGrpSpPr>
          <p:cNvPr id="16" name="Group 15">
            <a:extLst>
              <a:ext uri="{FF2B5EF4-FFF2-40B4-BE49-F238E27FC236}">
                <a16:creationId xmlns:a16="http://schemas.microsoft.com/office/drawing/2014/main" id="{FB6503E1-2D44-4F12-9449-4DB92CD35ED1}"/>
              </a:ext>
            </a:extLst>
          </p:cNvPr>
          <p:cNvGrpSpPr/>
          <p:nvPr/>
        </p:nvGrpSpPr>
        <p:grpSpPr>
          <a:xfrm>
            <a:off x="8357837" y="2980362"/>
            <a:ext cx="3247292" cy="2880103"/>
            <a:chOff x="8113672" y="2291154"/>
            <a:chExt cx="3247292" cy="2880103"/>
          </a:xfrm>
        </p:grpSpPr>
        <p:sp>
          <p:nvSpPr>
            <p:cNvPr id="8" name="TextBox 7">
              <a:extLst>
                <a:ext uri="{FF2B5EF4-FFF2-40B4-BE49-F238E27FC236}">
                  <a16:creationId xmlns:a16="http://schemas.microsoft.com/office/drawing/2014/main" id="{CCC27FDF-979F-47CA-8256-F0D1001D3DB5}"/>
                </a:ext>
              </a:extLst>
            </p:cNvPr>
            <p:cNvSpPr txBox="1"/>
            <p:nvPr/>
          </p:nvSpPr>
          <p:spPr>
            <a:xfrm>
              <a:off x="8113672" y="2291154"/>
              <a:ext cx="3247292" cy="584775"/>
            </a:xfrm>
            <a:prstGeom prst="rect">
              <a:avLst/>
            </a:prstGeom>
            <a:noFill/>
          </p:spPr>
          <p:txBody>
            <a:bodyPr wrap="square" rtlCol="0">
              <a:spAutoFit/>
            </a:bodyPr>
            <a:lstStyle/>
            <a:p>
              <a:pPr algn="ctr"/>
              <a:r>
                <a:rPr lang="en-US" sz="1600">
                  <a:solidFill>
                    <a:schemeClr val="accent1"/>
                  </a:solidFill>
                  <a:latin typeface="+mj-lt"/>
                </a:rPr>
                <a:t>Advanced</a:t>
              </a:r>
              <a:br>
                <a:rPr lang="en-US" sz="1600">
                  <a:solidFill>
                    <a:schemeClr val="accent1"/>
                  </a:solidFill>
                  <a:latin typeface="+mj-lt"/>
                </a:rPr>
              </a:br>
              <a:r>
                <a:rPr lang="en-US" sz="1600">
                  <a:solidFill>
                    <a:schemeClr val="accent1"/>
                  </a:solidFill>
                  <a:latin typeface="+mj-lt"/>
                </a:rPr>
                <a:t>SCADA</a:t>
              </a:r>
            </a:p>
          </p:txBody>
        </p:sp>
        <p:sp>
          <p:nvSpPr>
            <p:cNvPr id="10" name="TextBox 9">
              <a:extLst>
                <a:ext uri="{FF2B5EF4-FFF2-40B4-BE49-F238E27FC236}">
                  <a16:creationId xmlns:a16="http://schemas.microsoft.com/office/drawing/2014/main" id="{541FE623-A832-408D-B4D8-CEF47B60A67A}"/>
                </a:ext>
              </a:extLst>
            </p:cNvPr>
            <p:cNvSpPr txBox="1"/>
            <p:nvPr/>
          </p:nvSpPr>
          <p:spPr>
            <a:xfrm>
              <a:off x="8113672" y="3139932"/>
              <a:ext cx="3247292" cy="2031325"/>
            </a:xfrm>
            <a:prstGeom prst="rect">
              <a:avLst/>
            </a:prstGeom>
            <a:noFill/>
          </p:spPr>
          <p:txBody>
            <a:bodyPr wrap="square" rtlCol="0">
              <a:spAutoFit/>
            </a:bodyPr>
            <a:lstStyle/>
            <a:p>
              <a:pPr algn="ctr"/>
              <a:r>
                <a:rPr lang="en-US" sz="1400" b="0" i="0">
                  <a:solidFill>
                    <a:srgbClr val="5B6770"/>
                  </a:solidFill>
                  <a:effectLst/>
                  <a:latin typeface="+mj-lt"/>
                </a:rPr>
                <a:t>Proserv is revolutionizing SCADA with advanced analytics, allowing you to Visualise, understand and act on your asset data.  From whole portfolio management to individual</a:t>
              </a:r>
            </a:p>
            <a:p>
              <a:pPr algn="ctr"/>
              <a:r>
                <a:rPr lang="en-US" sz="1400" b="0" i="0">
                  <a:solidFill>
                    <a:srgbClr val="5B6770"/>
                  </a:solidFill>
                  <a:effectLst/>
                  <a:latin typeface="+mj-lt"/>
                </a:rPr>
                <a:t>turbine insight, Proserv</a:t>
              </a:r>
            </a:p>
            <a:p>
              <a:pPr algn="ctr"/>
              <a:r>
                <a:rPr lang="en-US" sz="1400" b="0" i="0">
                  <a:solidFill>
                    <a:srgbClr val="5B6770"/>
                  </a:solidFill>
                  <a:effectLst/>
                  <a:latin typeface="+mj-lt"/>
                </a:rPr>
                <a:t>brings together data analytics</a:t>
              </a:r>
            </a:p>
            <a:p>
              <a:pPr algn="ctr"/>
              <a:r>
                <a:rPr lang="en-US" sz="1400" b="0" i="0">
                  <a:solidFill>
                    <a:srgbClr val="5B6770"/>
                  </a:solidFill>
                  <a:effectLst/>
                  <a:latin typeface="+mj-lt"/>
                </a:rPr>
                <a:t>with our industry expertise</a:t>
              </a:r>
            </a:p>
            <a:p>
              <a:pPr algn="ctr"/>
              <a:r>
                <a:rPr lang="en-US" sz="1400" b="0" i="0">
                  <a:solidFill>
                    <a:srgbClr val="5B6770"/>
                  </a:solidFill>
                  <a:effectLst/>
                  <a:latin typeface="+mj-lt"/>
                </a:rPr>
                <a:t>into one easy solution.</a:t>
              </a:r>
            </a:p>
          </p:txBody>
        </p:sp>
      </p:grpSp>
      <p:pic>
        <p:nvPicPr>
          <p:cNvPr id="29" name="Picture Placeholder 28" descr="Diagram&#10;&#10;Description automatically generated with medium confidence">
            <a:extLst>
              <a:ext uri="{FF2B5EF4-FFF2-40B4-BE49-F238E27FC236}">
                <a16:creationId xmlns:a16="http://schemas.microsoft.com/office/drawing/2014/main" id="{A59A5247-7331-4A79-865F-A61EDD451363}"/>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a:fillRect/>
          </a:stretch>
        </p:blipFill>
        <p:spPr>
          <a:xfrm>
            <a:off x="4476750" y="1412875"/>
            <a:ext cx="3238500" cy="1260475"/>
          </a:xfrm>
          <a:prstGeom prst="rect">
            <a:avLst/>
          </a:prstGeom>
        </p:spPr>
      </p:pic>
      <p:grpSp>
        <p:nvGrpSpPr>
          <p:cNvPr id="15" name="Group 14">
            <a:extLst>
              <a:ext uri="{FF2B5EF4-FFF2-40B4-BE49-F238E27FC236}">
                <a16:creationId xmlns:a16="http://schemas.microsoft.com/office/drawing/2014/main" id="{2543BE76-6100-4ED1-89B8-75EA3A2D7841}"/>
              </a:ext>
            </a:extLst>
          </p:cNvPr>
          <p:cNvGrpSpPr/>
          <p:nvPr/>
        </p:nvGrpSpPr>
        <p:grpSpPr>
          <a:xfrm>
            <a:off x="586872" y="2980362"/>
            <a:ext cx="3247292" cy="2880103"/>
            <a:chOff x="4386385" y="2291154"/>
            <a:chExt cx="3247292" cy="2880103"/>
          </a:xfrm>
        </p:grpSpPr>
        <p:sp>
          <p:nvSpPr>
            <p:cNvPr id="18" name="TextBox 17">
              <a:extLst>
                <a:ext uri="{FF2B5EF4-FFF2-40B4-BE49-F238E27FC236}">
                  <a16:creationId xmlns:a16="http://schemas.microsoft.com/office/drawing/2014/main" id="{CAE319CF-79EB-4734-BA6F-F393F46BC26E}"/>
                </a:ext>
              </a:extLst>
            </p:cNvPr>
            <p:cNvSpPr txBox="1"/>
            <p:nvPr/>
          </p:nvSpPr>
          <p:spPr>
            <a:xfrm>
              <a:off x="4386385" y="2291154"/>
              <a:ext cx="3247292" cy="584775"/>
            </a:xfrm>
            <a:prstGeom prst="rect">
              <a:avLst/>
            </a:prstGeom>
            <a:noFill/>
          </p:spPr>
          <p:txBody>
            <a:bodyPr wrap="square" rtlCol="0">
              <a:spAutoFit/>
            </a:bodyPr>
            <a:lstStyle/>
            <a:p>
              <a:pPr algn="ctr"/>
              <a:r>
                <a:rPr lang="en-US" sz="1600">
                  <a:solidFill>
                    <a:schemeClr val="accent1"/>
                  </a:solidFill>
                  <a:latin typeface="+mj-lt"/>
                </a:rPr>
                <a:t>Predictive Maintenance Visulisation</a:t>
              </a:r>
            </a:p>
          </p:txBody>
        </p:sp>
        <p:sp>
          <p:nvSpPr>
            <p:cNvPr id="19" name="TextBox 18">
              <a:extLst>
                <a:ext uri="{FF2B5EF4-FFF2-40B4-BE49-F238E27FC236}">
                  <a16:creationId xmlns:a16="http://schemas.microsoft.com/office/drawing/2014/main" id="{CD505883-B637-4730-89AA-4DF90081ADAB}"/>
                </a:ext>
              </a:extLst>
            </p:cNvPr>
            <p:cNvSpPr txBox="1"/>
            <p:nvPr/>
          </p:nvSpPr>
          <p:spPr>
            <a:xfrm>
              <a:off x="4386385" y="3139932"/>
              <a:ext cx="3247292" cy="2031325"/>
            </a:xfrm>
            <a:prstGeom prst="rect">
              <a:avLst/>
            </a:prstGeom>
            <a:noFill/>
          </p:spPr>
          <p:txBody>
            <a:bodyPr wrap="square" rtlCol="0">
              <a:spAutoFit/>
            </a:bodyPr>
            <a:lstStyle/>
            <a:p>
              <a:pPr algn="ctr"/>
              <a:r>
                <a:rPr lang="en-US" sz="1400" b="0" i="0">
                  <a:solidFill>
                    <a:srgbClr val="5B6770"/>
                  </a:solidFill>
                  <a:effectLst/>
                  <a:latin typeface="+mj-lt"/>
                </a:rPr>
                <a:t>Proserv offers condition monitoring and world leading visualisation tools that are 100% focused on Human Factors rather than classic SCADA / HMI evolutions. Combined with the analytics and machine learning that run in the background, our solution provides enhanced predictive maintenance and asset optimisation. </a:t>
              </a:r>
            </a:p>
          </p:txBody>
        </p:sp>
      </p:grpSp>
      <p:pic>
        <p:nvPicPr>
          <p:cNvPr id="12" name="Picture Placeholder 11" descr="Graphical user interface&#10;&#10;Description automatically generated with medium confidence">
            <a:extLst>
              <a:ext uri="{FF2B5EF4-FFF2-40B4-BE49-F238E27FC236}">
                <a16:creationId xmlns:a16="http://schemas.microsoft.com/office/drawing/2014/main" id="{7ABFDCC2-490D-47ED-B4A2-3D2794D53D3B}"/>
              </a:ext>
            </a:extLst>
          </p:cNvPr>
          <p:cNvPicPr>
            <a:picLocks noGrp="1" noChangeAspect="1"/>
          </p:cNvPicPr>
          <p:nvPr>
            <p:ph type="pic" sz="quarter" idx="19"/>
          </p:nvPr>
        </p:nvPicPr>
        <p:blipFill>
          <a:blip r:embed="rId4" cstate="email">
            <a:extLst>
              <a:ext uri="{28A0092B-C50C-407E-A947-70E740481C1C}">
                <a14:useLocalDpi xmlns:a14="http://schemas.microsoft.com/office/drawing/2010/main"/>
              </a:ext>
            </a:extLst>
          </a:blip>
          <a:srcRect/>
          <a:stretch>
            <a:fillRect/>
          </a:stretch>
        </p:blipFill>
        <p:spPr>
          <a:ln>
            <a:solidFill>
              <a:schemeClr val="accent1"/>
            </a:solidFill>
          </a:ln>
        </p:spPr>
      </p:pic>
    </p:spTree>
    <p:extLst>
      <p:ext uri="{BB962C8B-B14F-4D97-AF65-F5344CB8AC3E}">
        <p14:creationId xmlns:p14="http://schemas.microsoft.com/office/powerpoint/2010/main" val="3220912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0FCA2E8-4971-4B50-9E4A-1B7380733BC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12" name="Content Placeholder 11"/>
          <p:cNvSpPr>
            <a:spLocks noGrp="1"/>
          </p:cNvSpPr>
          <p:nvPr>
            <p:ph sz="quarter" idx="14"/>
          </p:nvPr>
        </p:nvSpPr>
        <p:spPr>
          <a:xfrm>
            <a:off x="3800381" y="1412875"/>
            <a:ext cx="6547845" cy="4716464"/>
          </a:xfrm>
        </p:spPr>
        <p:txBody>
          <a:bodyPr/>
          <a:lstStyle/>
          <a:p>
            <a:pPr marL="0" indent="0">
              <a:buNone/>
            </a:pPr>
            <a:endParaRPr lang="en-GB" sz="2400" b="1" dirty="0">
              <a:solidFill>
                <a:schemeClr val="accent1"/>
              </a:solidFill>
            </a:endParaRPr>
          </a:p>
          <a:p>
            <a:pPr marL="0" indent="0">
              <a:buNone/>
            </a:pPr>
            <a:r>
              <a:rPr lang="en-GB" sz="2400" b="1" dirty="0">
                <a:solidFill>
                  <a:schemeClr val="accent1"/>
                </a:solidFill>
              </a:rPr>
              <a:t>Proserv is a controls technology company.</a:t>
            </a:r>
          </a:p>
          <a:p>
            <a:endParaRPr lang="en-GB" dirty="0"/>
          </a:p>
          <a:p>
            <a:pPr marL="0" indent="0">
              <a:buNone/>
            </a:pPr>
            <a:r>
              <a:rPr lang="en-US" dirty="0"/>
              <a:t>We improve the reliability, integrity, efficiency and productivity of critical infrastructure with industry leading controls technology.</a:t>
            </a:r>
          </a:p>
          <a:p>
            <a:endParaRPr lang="en-GB" dirty="0"/>
          </a:p>
          <a:p>
            <a:endParaRPr lang="en-GB" dirty="0"/>
          </a:p>
          <a:p>
            <a:endParaRPr lang="en-GB" dirty="0"/>
          </a:p>
          <a:p>
            <a:endParaRPr lang="en-GB" dirty="0"/>
          </a:p>
          <a:p>
            <a:endParaRPr lang="en-GB" dirty="0"/>
          </a:p>
          <a:p>
            <a:endParaRPr lang="en-GB" dirty="0"/>
          </a:p>
        </p:txBody>
      </p:sp>
      <p:sp>
        <p:nvSpPr>
          <p:cNvPr id="9" name="Title 8"/>
          <p:cNvSpPr>
            <a:spLocks noGrp="1"/>
          </p:cNvSpPr>
          <p:nvPr>
            <p:ph type="title"/>
          </p:nvPr>
        </p:nvSpPr>
        <p:spPr/>
        <p:txBody>
          <a:bodyPr/>
          <a:lstStyle/>
          <a:p>
            <a:r>
              <a:rPr lang="en-GB" sz="1800"/>
              <a:t>Control technologies for critical infrastructure</a:t>
            </a:r>
            <a:endParaRPr lang="en-GB" dirty="0"/>
          </a:p>
        </p:txBody>
      </p:sp>
      <p:sp>
        <p:nvSpPr>
          <p:cNvPr id="5" name="Text Placeholder 4"/>
          <p:cNvSpPr>
            <a:spLocks noGrp="1"/>
          </p:cNvSpPr>
          <p:nvPr>
            <p:ph type="body" sz="quarter" idx="10"/>
          </p:nvPr>
        </p:nvSpPr>
        <p:spPr/>
        <p:txBody>
          <a:bodyPr/>
          <a:lstStyle/>
          <a:p>
            <a:r>
              <a:rPr lang="en-GB"/>
              <a:t>Who is Proserv?</a:t>
            </a:r>
          </a:p>
        </p:txBody>
      </p:sp>
      <p:sp>
        <p:nvSpPr>
          <p:cNvPr id="8" name="Content Placeholder 7">
            <a:extLst>
              <a:ext uri="{FF2B5EF4-FFF2-40B4-BE49-F238E27FC236}">
                <a16:creationId xmlns:a16="http://schemas.microsoft.com/office/drawing/2014/main" id="{0BFC5BD8-CBC7-483D-A240-8A025C25C4D1}"/>
              </a:ext>
            </a:extLst>
          </p:cNvPr>
          <p:cNvSpPr txBox="1">
            <a:spLocks/>
          </p:cNvSpPr>
          <p:nvPr/>
        </p:nvSpPr>
        <p:spPr>
          <a:xfrm>
            <a:off x="3800381" y="3823615"/>
            <a:ext cx="2284174" cy="1575583"/>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b="1" dirty="0"/>
              <a:t>Our Values</a:t>
            </a:r>
          </a:p>
          <a:p>
            <a:pPr marL="0" indent="0">
              <a:buFont typeface="Arial" panose="020B0604020202020204" pitchFamily="34" charset="0"/>
              <a:buNone/>
            </a:pPr>
            <a:endParaRPr lang="en-GB" sz="1200" b="1" dirty="0"/>
          </a:p>
          <a:p>
            <a:pPr marL="0" indent="0">
              <a:buFont typeface="Arial" panose="020B0604020202020204" pitchFamily="34" charset="0"/>
              <a:buNone/>
            </a:pPr>
            <a:r>
              <a:rPr lang="en-GB" sz="1200" b="1" dirty="0">
                <a:solidFill>
                  <a:schemeClr val="accent1"/>
                </a:solidFill>
              </a:rPr>
              <a:t>F</a:t>
            </a:r>
            <a:r>
              <a:rPr lang="en-GB" sz="1200" dirty="0"/>
              <a:t>orward as a Team</a:t>
            </a:r>
          </a:p>
          <a:p>
            <a:pPr marL="0" indent="0">
              <a:buFont typeface="Arial" panose="020B0604020202020204" pitchFamily="34" charset="0"/>
              <a:buNone/>
            </a:pPr>
            <a:r>
              <a:rPr lang="en-GB" sz="1200" b="1" dirty="0">
                <a:solidFill>
                  <a:schemeClr val="accent1"/>
                </a:solidFill>
              </a:rPr>
              <a:t>R</a:t>
            </a:r>
            <a:r>
              <a:rPr lang="en-GB" sz="1200" dirty="0"/>
              <a:t>ight Thing, Right Way</a:t>
            </a:r>
          </a:p>
          <a:p>
            <a:pPr marL="0" indent="0">
              <a:buFont typeface="Arial" panose="020B0604020202020204" pitchFamily="34" charset="0"/>
              <a:buNone/>
            </a:pPr>
            <a:r>
              <a:rPr lang="en-GB" sz="1200" b="1" dirty="0">
                <a:solidFill>
                  <a:schemeClr val="accent1"/>
                </a:solidFill>
              </a:rPr>
              <a:t>E</a:t>
            </a:r>
            <a:r>
              <a:rPr lang="en-GB" sz="1200" dirty="0"/>
              <a:t>ntrepreneurial Spirit</a:t>
            </a:r>
          </a:p>
          <a:p>
            <a:pPr marL="0" indent="0">
              <a:buFont typeface="Arial" panose="020B0604020202020204" pitchFamily="34" charset="0"/>
              <a:buNone/>
            </a:pPr>
            <a:r>
              <a:rPr lang="en-GB" sz="1200" b="1" dirty="0">
                <a:solidFill>
                  <a:schemeClr val="accent1"/>
                </a:solidFill>
              </a:rPr>
              <a:t>S</a:t>
            </a:r>
            <a:r>
              <a:rPr lang="en-GB" sz="1200" dirty="0"/>
              <a:t>erious about Service</a:t>
            </a:r>
          </a:p>
          <a:p>
            <a:pPr marL="0" indent="0">
              <a:buFont typeface="Arial" panose="020B0604020202020204" pitchFamily="34" charset="0"/>
              <a:buNone/>
            </a:pPr>
            <a:r>
              <a:rPr lang="en-GB" sz="1200" b="1" dirty="0">
                <a:solidFill>
                  <a:schemeClr val="accent1"/>
                </a:solidFill>
              </a:rPr>
              <a:t>H</a:t>
            </a:r>
            <a:r>
              <a:rPr lang="en-GB" sz="1200" dirty="0"/>
              <a:t>elp, Share and Communicate</a:t>
            </a:r>
            <a:endParaRPr lang="en-GB" sz="1200" b="1" dirty="0"/>
          </a:p>
        </p:txBody>
      </p:sp>
      <p:pic>
        <p:nvPicPr>
          <p:cNvPr id="19" name="Picture Placeholder 18" descr="The outside of a building&#10;&#10;Description automatically generated">
            <a:extLst>
              <a:ext uri="{FF2B5EF4-FFF2-40B4-BE49-F238E27FC236}">
                <a16:creationId xmlns:a16="http://schemas.microsoft.com/office/drawing/2014/main" id="{781B8F1F-1B92-4438-AB8F-D0796BC91A71}"/>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575732" y="1412875"/>
            <a:ext cx="2927352" cy="4724589"/>
          </a:xfrm>
        </p:spPr>
      </p:pic>
      <p:sp>
        <p:nvSpPr>
          <p:cNvPr id="11" name="Oval 10">
            <a:extLst>
              <a:ext uri="{FF2B5EF4-FFF2-40B4-BE49-F238E27FC236}">
                <a16:creationId xmlns:a16="http://schemas.microsoft.com/office/drawing/2014/main" id="{FB881239-20F8-40DC-AE0F-CBAA13DAD76E}"/>
              </a:ext>
            </a:extLst>
          </p:cNvPr>
          <p:cNvSpPr/>
          <p:nvPr/>
        </p:nvSpPr>
        <p:spPr>
          <a:xfrm>
            <a:off x="5844736" y="3928632"/>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dirty="0"/>
              <a:t>Over </a:t>
            </a:r>
          </a:p>
          <a:p>
            <a:pPr algn="ctr"/>
            <a:r>
              <a:rPr lang="en-GB" sz="2000" b="1" dirty="0"/>
              <a:t>60</a:t>
            </a:r>
          </a:p>
          <a:p>
            <a:pPr algn="ctr"/>
            <a:r>
              <a:rPr lang="en-GB" sz="1200" dirty="0"/>
              <a:t>years’ experience</a:t>
            </a:r>
          </a:p>
        </p:txBody>
      </p:sp>
      <p:sp>
        <p:nvSpPr>
          <p:cNvPr id="13" name="Oval 12">
            <a:extLst>
              <a:ext uri="{FF2B5EF4-FFF2-40B4-BE49-F238E27FC236}">
                <a16:creationId xmlns:a16="http://schemas.microsoft.com/office/drawing/2014/main" id="{DB77E1B1-5AED-4D95-A481-B1CBB8156722}"/>
              </a:ext>
            </a:extLst>
          </p:cNvPr>
          <p:cNvSpPr/>
          <p:nvPr/>
        </p:nvSpPr>
        <p:spPr>
          <a:xfrm>
            <a:off x="7448934" y="3928632"/>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dirty="0"/>
              <a:t> </a:t>
            </a:r>
            <a:r>
              <a:rPr lang="en-GB" sz="2000" b="1" dirty="0"/>
              <a:t>13</a:t>
            </a:r>
          </a:p>
          <a:p>
            <a:pPr algn="ctr"/>
            <a:r>
              <a:rPr lang="en-GB" sz="1200" dirty="0"/>
              <a:t>global locations</a:t>
            </a:r>
          </a:p>
        </p:txBody>
      </p:sp>
      <p:sp>
        <p:nvSpPr>
          <p:cNvPr id="14" name="Oval 13">
            <a:extLst>
              <a:ext uri="{FF2B5EF4-FFF2-40B4-BE49-F238E27FC236}">
                <a16:creationId xmlns:a16="http://schemas.microsoft.com/office/drawing/2014/main" id="{53FD901F-FEE3-4D1C-9BF9-D305F7E30278}"/>
              </a:ext>
            </a:extLst>
          </p:cNvPr>
          <p:cNvSpPr/>
          <p:nvPr/>
        </p:nvSpPr>
        <p:spPr>
          <a:xfrm>
            <a:off x="9026309" y="3928632"/>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Operating in </a:t>
            </a:r>
          </a:p>
          <a:p>
            <a:pPr algn="ctr"/>
            <a:r>
              <a:rPr lang="en-GB" sz="2000" b="1"/>
              <a:t>60+</a:t>
            </a:r>
          </a:p>
          <a:p>
            <a:pPr algn="ctr"/>
            <a:r>
              <a:rPr lang="en-GB" sz="1200"/>
              <a:t>countries</a:t>
            </a:r>
          </a:p>
        </p:txBody>
      </p:sp>
      <p:sp>
        <p:nvSpPr>
          <p:cNvPr id="3" name="Oval 2">
            <a:extLst>
              <a:ext uri="{FF2B5EF4-FFF2-40B4-BE49-F238E27FC236}">
                <a16:creationId xmlns:a16="http://schemas.microsoft.com/office/drawing/2014/main" id="{C5E43B98-C7F0-E02D-E250-01BDF204EA12}"/>
              </a:ext>
            </a:extLst>
          </p:cNvPr>
          <p:cNvSpPr/>
          <p:nvPr/>
        </p:nvSpPr>
        <p:spPr>
          <a:xfrm>
            <a:off x="10613346" y="3928632"/>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dirty="0"/>
              <a:t>Over</a:t>
            </a:r>
          </a:p>
          <a:p>
            <a:pPr algn="ctr"/>
            <a:r>
              <a:rPr lang="en-GB" sz="2000" b="1" dirty="0"/>
              <a:t>800</a:t>
            </a:r>
          </a:p>
          <a:p>
            <a:pPr algn="ctr"/>
            <a:r>
              <a:rPr lang="en-GB" sz="1200" dirty="0"/>
              <a:t>employees</a:t>
            </a:r>
          </a:p>
        </p:txBody>
      </p:sp>
    </p:spTree>
    <p:extLst>
      <p:ext uri="{BB962C8B-B14F-4D97-AF65-F5344CB8AC3E}">
        <p14:creationId xmlns:p14="http://schemas.microsoft.com/office/powerpoint/2010/main" val="16523278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4D5E763-2C0B-4161-A9B4-20B00F38CCEA}"/>
              </a:ext>
            </a:extLst>
          </p:cNvPr>
          <p:cNvSpPr>
            <a:spLocks noGrp="1"/>
          </p:cNvSpPr>
          <p:nvPr>
            <p:ph sz="quarter" idx="14"/>
          </p:nvPr>
        </p:nvSpPr>
        <p:spPr>
          <a:xfrm>
            <a:off x="575733" y="1936892"/>
            <a:ext cx="2927351" cy="4192447"/>
          </a:xfrm>
        </p:spPr>
        <p:txBody>
          <a:bodyPr/>
          <a:lstStyle/>
          <a:p>
            <a:pPr algn="l"/>
            <a:r>
              <a:rPr lang="en-US" sz="3200" b="1" i="0" u="none" strike="noStrike" baseline="0">
                <a:solidFill>
                  <a:schemeClr val="accent1"/>
                </a:solidFill>
                <a:latin typeface="+mj-lt"/>
              </a:rPr>
              <a:t>80%</a:t>
            </a:r>
          </a:p>
          <a:p>
            <a:pPr algn="l"/>
            <a:r>
              <a:rPr lang="en-US" sz="1600" b="0" i="0" u="none" strike="noStrike" baseline="0">
                <a:latin typeface="+mj-lt"/>
              </a:rPr>
              <a:t>Subsea operators reported having subsea wells requiring equipment maintenance or repair in 2021, impacting an estimate of </a:t>
            </a:r>
            <a:r>
              <a:rPr lang="en-US" sz="1600" b="1" i="0" u="none" strike="noStrike" baseline="0">
                <a:latin typeface="+mj-lt"/>
              </a:rPr>
              <a:t>10% of the subsea well installed base worldwide</a:t>
            </a:r>
            <a:r>
              <a:rPr lang="en-US" sz="1600" b="0" i="0" u="none" strike="noStrike" baseline="0">
                <a:latin typeface="+mj-lt"/>
              </a:rPr>
              <a:t>.</a:t>
            </a:r>
            <a:endParaRPr lang="en-GB" sz="1600">
              <a:latin typeface="+mj-lt"/>
            </a:endParaRPr>
          </a:p>
          <a:p>
            <a:endParaRPr lang="en-US" b="1">
              <a:solidFill>
                <a:schemeClr val="accent1"/>
              </a:solidFill>
            </a:endParaRPr>
          </a:p>
          <a:p>
            <a:r>
              <a:rPr lang="en-US" b="1">
                <a:solidFill>
                  <a:schemeClr val="accent1"/>
                </a:solidFill>
              </a:rPr>
              <a:t>Proserv analysis</a:t>
            </a:r>
          </a:p>
          <a:p>
            <a:r>
              <a:rPr lang="en-US"/>
              <a:t>Proserv has the </a:t>
            </a:r>
            <a:r>
              <a:rPr lang="en-US" b="1"/>
              <a:t>brand heritage and expertise </a:t>
            </a:r>
            <a:r>
              <a:rPr lang="en-US"/>
              <a:t>to maintain numerous brands, including </a:t>
            </a:r>
            <a:r>
              <a:rPr lang="en-US" b="1"/>
              <a:t>Brisco, CAC, EP Solutions.</a:t>
            </a:r>
            <a:endParaRPr lang="en-GB" b="1"/>
          </a:p>
        </p:txBody>
      </p:sp>
      <p:sp>
        <p:nvSpPr>
          <p:cNvPr id="2" name="Title 1">
            <a:extLst>
              <a:ext uri="{FF2B5EF4-FFF2-40B4-BE49-F238E27FC236}">
                <a16:creationId xmlns:a16="http://schemas.microsoft.com/office/drawing/2014/main" id="{1677C2AF-18C8-415C-9A63-3067056921AC}"/>
              </a:ext>
            </a:extLst>
          </p:cNvPr>
          <p:cNvSpPr>
            <a:spLocks noGrp="1"/>
          </p:cNvSpPr>
          <p:nvPr>
            <p:ph type="title"/>
          </p:nvPr>
        </p:nvSpPr>
        <p:spPr>
          <a:xfrm>
            <a:off x="575734" y="720536"/>
            <a:ext cx="11040533" cy="382587"/>
          </a:xfrm>
        </p:spPr>
        <p:txBody>
          <a:bodyPr/>
          <a:lstStyle/>
          <a:p>
            <a:r>
              <a:rPr lang="en-GB"/>
              <a:t>Maintenance and repair services continue to support life extension and production optimisation</a:t>
            </a:r>
          </a:p>
        </p:txBody>
      </p:sp>
      <p:sp>
        <p:nvSpPr>
          <p:cNvPr id="3" name="Text Placeholder 2">
            <a:extLst>
              <a:ext uri="{FF2B5EF4-FFF2-40B4-BE49-F238E27FC236}">
                <a16:creationId xmlns:a16="http://schemas.microsoft.com/office/drawing/2014/main" id="{60807ADC-3D4F-424F-BFA3-EBB87676C5A8}"/>
              </a:ext>
            </a:extLst>
          </p:cNvPr>
          <p:cNvSpPr>
            <a:spLocks noGrp="1"/>
          </p:cNvSpPr>
          <p:nvPr>
            <p:ph type="body" sz="quarter" idx="10"/>
          </p:nvPr>
        </p:nvSpPr>
        <p:spPr>
          <a:xfrm>
            <a:off x="575734" y="358776"/>
            <a:ext cx="11040533" cy="250825"/>
          </a:xfrm>
        </p:spPr>
        <p:txBody>
          <a:bodyPr/>
          <a:lstStyle/>
          <a:p>
            <a:r>
              <a:rPr lang="en-GB"/>
              <a:t>Optimisation</a:t>
            </a:r>
          </a:p>
        </p:txBody>
      </p:sp>
      <p:sp>
        <p:nvSpPr>
          <p:cNvPr id="4" name="Content Placeholder 3">
            <a:extLst>
              <a:ext uri="{FF2B5EF4-FFF2-40B4-BE49-F238E27FC236}">
                <a16:creationId xmlns:a16="http://schemas.microsoft.com/office/drawing/2014/main" id="{DC397927-FBCA-4EDE-8B0C-C879D6EE2C9E}"/>
              </a:ext>
            </a:extLst>
          </p:cNvPr>
          <p:cNvSpPr>
            <a:spLocks noGrp="1"/>
          </p:cNvSpPr>
          <p:nvPr>
            <p:ph idx="1"/>
          </p:nvPr>
        </p:nvSpPr>
        <p:spPr>
          <a:xfrm>
            <a:off x="5178440" y="1449632"/>
            <a:ext cx="3835592" cy="1147262"/>
          </a:xfrm>
        </p:spPr>
        <p:txBody>
          <a:bodyPr/>
          <a:lstStyle/>
          <a:p>
            <a:pPr algn="l"/>
            <a:r>
              <a:rPr lang="en-US" b="0" i="0" u="none" strike="noStrike" baseline="0">
                <a:latin typeface="+mj-lt"/>
              </a:rPr>
              <a:t>“Design for robustness, reliability and easy operation for maintenance and monitoring is all we need in the future.”</a:t>
            </a:r>
          </a:p>
          <a:p>
            <a:pPr algn="l"/>
            <a:r>
              <a:rPr lang="en-US" b="1">
                <a:latin typeface="+mj-lt"/>
              </a:rPr>
              <a:t>ONGC, India</a:t>
            </a:r>
            <a:endParaRPr lang="en-GB" b="1">
              <a:latin typeface="+mj-lt"/>
            </a:endParaRPr>
          </a:p>
        </p:txBody>
      </p:sp>
      <p:pic>
        <p:nvPicPr>
          <p:cNvPr id="13" name="Graphic 12" descr="Tools with solid fill">
            <a:extLst>
              <a:ext uri="{FF2B5EF4-FFF2-40B4-BE49-F238E27FC236}">
                <a16:creationId xmlns:a16="http://schemas.microsoft.com/office/drawing/2014/main" id="{E0CD99EB-4564-43A1-A819-E4EFDE8DC0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2517" y="1419342"/>
            <a:ext cx="517550" cy="517550"/>
          </a:xfrm>
          <a:prstGeom prst="rect">
            <a:avLst/>
          </a:prstGeom>
        </p:spPr>
      </p:pic>
      <p:pic>
        <p:nvPicPr>
          <p:cNvPr id="19" name="Graphic 18" descr="Megaphone with solid fill">
            <a:extLst>
              <a:ext uri="{FF2B5EF4-FFF2-40B4-BE49-F238E27FC236}">
                <a16:creationId xmlns:a16="http://schemas.microsoft.com/office/drawing/2014/main" id="{3B08DD23-6C2F-4DA5-AE93-EC01BE3720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41307" y="1526608"/>
            <a:ext cx="845138" cy="845138"/>
          </a:xfrm>
          <a:prstGeom prst="rect">
            <a:avLst/>
          </a:prstGeom>
        </p:spPr>
      </p:pic>
      <p:sp>
        <p:nvSpPr>
          <p:cNvPr id="23" name="TextBox 22">
            <a:extLst>
              <a:ext uri="{FF2B5EF4-FFF2-40B4-BE49-F238E27FC236}">
                <a16:creationId xmlns:a16="http://schemas.microsoft.com/office/drawing/2014/main" id="{4B2D8E33-A8F2-413B-A14E-0FF11D7A7288}"/>
              </a:ext>
            </a:extLst>
          </p:cNvPr>
          <p:cNvSpPr txBox="1"/>
          <p:nvPr/>
        </p:nvSpPr>
        <p:spPr>
          <a:xfrm>
            <a:off x="9512639" y="1399016"/>
            <a:ext cx="2103627" cy="1197878"/>
          </a:xfrm>
          <a:prstGeom prst="rect">
            <a:avLst/>
          </a:prstGeom>
          <a:solidFill>
            <a:schemeClr val="tx1"/>
          </a:solidFill>
        </p:spPr>
        <p:txBody>
          <a:bodyPr wrap="square">
            <a:spAutoFit/>
          </a:bodyPr>
          <a:lstStyle/>
          <a:p>
            <a:pPr algn="r"/>
            <a:r>
              <a:rPr lang="en-US" sz="1200">
                <a:solidFill>
                  <a:schemeClr val="bg2"/>
                </a:solidFill>
              </a:rPr>
              <a:t>Life of field services costs increase with well age:</a:t>
            </a:r>
          </a:p>
          <a:p>
            <a:pPr algn="r"/>
            <a:r>
              <a:rPr lang="en-US" sz="1200">
                <a:solidFill>
                  <a:schemeClr val="bg2"/>
                </a:solidFill>
              </a:rPr>
              <a:t>Older than 10 years </a:t>
            </a:r>
            <a:br>
              <a:rPr lang="en-US" sz="1200">
                <a:solidFill>
                  <a:schemeClr val="bg2"/>
                </a:solidFill>
              </a:rPr>
            </a:br>
            <a:r>
              <a:rPr lang="en-US" sz="1200" b="1">
                <a:solidFill>
                  <a:schemeClr val="bg2"/>
                </a:solidFill>
              </a:rPr>
              <a:t>$1.08m / </a:t>
            </a:r>
            <a:r>
              <a:rPr lang="en-US" sz="1200">
                <a:solidFill>
                  <a:schemeClr val="bg2"/>
                </a:solidFill>
              </a:rPr>
              <a:t>year</a:t>
            </a:r>
          </a:p>
          <a:p>
            <a:pPr algn="r"/>
            <a:r>
              <a:rPr lang="en-US" sz="1200">
                <a:solidFill>
                  <a:schemeClr val="bg2"/>
                </a:solidFill>
              </a:rPr>
              <a:t>Less than 10 years </a:t>
            </a:r>
            <a:br>
              <a:rPr lang="en-US" sz="1200">
                <a:solidFill>
                  <a:schemeClr val="bg2"/>
                </a:solidFill>
              </a:rPr>
            </a:br>
            <a:r>
              <a:rPr lang="en-GB" sz="1200" b="1">
                <a:solidFill>
                  <a:schemeClr val="bg2"/>
                </a:solidFill>
              </a:rPr>
              <a:t>$702k / </a:t>
            </a:r>
            <a:r>
              <a:rPr lang="en-GB" sz="1200">
                <a:solidFill>
                  <a:schemeClr val="bg2"/>
                </a:solidFill>
              </a:rPr>
              <a:t>year</a:t>
            </a:r>
          </a:p>
        </p:txBody>
      </p:sp>
      <p:sp>
        <p:nvSpPr>
          <p:cNvPr id="24" name="TextBox 23">
            <a:extLst>
              <a:ext uri="{FF2B5EF4-FFF2-40B4-BE49-F238E27FC236}">
                <a16:creationId xmlns:a16="http://schemas.microsoft.com/office/drawing/2014/main" id="{86A367C3-3DFD-45EC-B1CB-919B3BA581DA}"/>
              </a:ext>
            </a:extLst>
          </p:cNvPr>
          <p:cNvSpPr txBox="1"/>
          <p:nvPr/>
        </p:nvSpPr>
        <p:spPr>
          <a:xfrm>
            <a:off x="9512640" y="2820973"/>
            <a:ext cx="2037652" cy="1323439"/>
          </a:xfrm>
          <a:prstGeom prst="rect">
            <a:avLst/>
          </a:prstGeom>
          <a:noFill/>
        </p:spPr>
        <p:txBody>
          <a:bodyPr wrap="square">
            <a:spAutoFit/>
          </a:bodyPr>
          <a:lstStyle/>
          <a:p>
            <a:pPr algn="ctr"/>
            <a:r>
              <a:rPr lang="en-US" sz="3200" b="1" dirty="0">
                <a:solidFill>
                  <a:schemeClr val="accent1"/>
                </a:solidFill>
              </a:rPr>
              <a:t>2.28</a:t>
            </a:r>
          </a:p>
          <a:p>
            <a:pPr algn="ctr"/>
            <a:r>
              <a:rPr lang="en-US" sz="1600" dirty="0">
                <a:solidFill>
                  <a:schemeClr val="tx2"/>
                </a:solidFill>
              </a:rPr>
              <a:t>Number of suppliers used by operators for IRM services.</a:t>
            </a:r>
            <a:endParaRPr lang="en-US" sz="1100" dirty="0">
              <a:solidFill>
                <a:schemeClr val="tx2"/>
              </a:solidFill>
            </a:endParaRPr>
          </a:p>
        </p:txBody>
      </p:sp>
      <p:grpSp>
        <p:nvGrpSpPr>
          <p:cNvPr id="27" name="Group 26">
            <a:extLst>
              <a:ext uri="{FF2B5EF4-FFF2-40B4-BE49-F238E27FC236}">
                <a16:creationId xmlns:a16="http://schemas.microsoft.com/office/drawing/2014/main" id="{FBC2C8F0-C523-4AEA-A63C-E3F9F7AAB446}"/>
              </a:ext>
            </a:extLst>
          </p:cNvPr>
          <p:cNvGrpSpPr/>
          <p:nvPr/>
        </p:nvGrpSpPr>
        <p:grpSpPr>
          <a:xfrm>
            <a:off x="4127500" y="4760362"/>
            <a:ext cx="7417540" cy="584775"/>
            <a:chOff x="4287702" y="1547650"/>
            <a:chExt cx="7417540" cy="584775"/>
          </a:xfrm>
        </p:grpSpPr>
        <p:sp>
          <p:nvSpPr>
            <p:cNvPr id="28" name="Rectangle 27">
              <a:extLst>
                <a:ext uri="{FF2B5EF4-FFF2-40B4-BE49-F238E27FC236}">
                  <a16:creationId xmlns:a16="http://schemas.microsoft.com/office/drawing/2014/main" id="{60C5CECD-DA6E-43AD-B6A2-65F181F6FC99}"/>
                </a:ext>
              </a:extLst>
            </p:cNvPr>
            <p:cNvSpPr/>
            <p:nvPr/>
          </p:nvSpPr>
          <p:spPr>
            <a:xfrm>
              <a:off x="5301323" y="1547650"/>
              <a:ext cx="6403919" cy="584775"/>
            </a:xfrm>
            <a:prstGeom prst="rect">
              <a:avLst/>
            </a:prstGeom>
          </p:spPr>
          <p:txBody>
            <a:bodyPr wrap="square">
              <a:spAutoFit/>
            </a:bodyPr>
            <a:lstStyle/>
            <a:p>
              <a:pPr defTabSz="342900"/>
              <a:r>
                <a:rPr lang="en-US" sz="1600">
                  <a:solidFill>
                    <a:schemeClr val="tx2"/>
                  </a:solidFill>
                  <a:latin typeface="Arial" pitchFamily="34" charset="0"/>
                  <a:cs typeface="Arial" pitchFamily="34" charset="0"/>
                </a:rPr>
                <a:t>of operators conduct annual inspections of their subsea production equipment and address maintenance and repairs proactively </a:t>
              </a:r>
              <a:endParaRPr lang="en-GB" sz="1600" dirty="0">
                <a:solidFill>
                  <a:schemeClr val="tx2"/>
                </a:solidFill>
                <a:latin typeface="Arial" pitchFamily="34" charset="0"/>
                <a:cs typeface="Arial" pitchFamily="34" charset="0"/>
              </a:endParaRPr>
            </a:p>
          </p:txBody>
        </p:sp>
        <p:sp>
          <p:nvSpPr>
            <p:cNvPr id="29" name="TextBox 28">
              <a:extLst>
                <a:ext uri="{FF2B5EF4-FFF2-40B4-BE49-F238E27FC236}">
                  <a16:creationId xmlns:a16="http://schemas.microsoft.com/office/drawing/2014/main" id="{C050C80F-7A5B-414A-93F2-64C7F6FBB4FC}"/>
                </a:ext>
              </a:extLst>
            </p:cNvPr>
            <p:cNvSpPr txBox="1"/>
            <p:nvPr/>
          </p:nvSpPr>
          <p:spPr>
            <a:xfrm>
              <a:off x="4287702" y="1547650"/>
              <a:ext cx="1013620" cy="584775"/>
            </a:xfrm>
            <a:prstGeom prst="rect">
              <a:avLst/>
            </a:prstGeom>
            <a:noFill/>
          </p:spPr>
          <p:txBody>
            <a:bodyPr wrap="square" rtlCol="0">
              <a:spAutoFit/>
            </a:bodyPr>
            <a:lstStyle/>
            <a:p>
              <a:r>
                <a:rPr lang="en-GB" sz="3200" b="1">
                  <a:solidFill>
                    <a:schemeClr val="accent1"/>
                  </a:solidFill>
                </a:rPr>
                <a:t>39%</a:t>
              </a:r>
              <a:endParaRPr lang="en-GB" sz="3200" dirty="0">
                <a:solidFill>
                  <a:schemeClr val="accent1"/>
                </a:solidFill>
              </a:endParaRPr>
            </a:p>
          </p:txBody>
        </p:sp>
      </p:grpSp>
      <p:grpSp>
        <p:nvGrpSpPr>
          <p:cNvPr id="30" name="Group 29">
            <a:extLst>
              <a:ext uri="{FF2B5EF4-FFF2-40B4-BE49-F238E27FC236}">
                <a16:creationId xmlns:a16="http://schemas.microsoft.com/office/drawing/2014/main" id="{591989DE-F30E-46F9-8EF4-98861B52CE7E}"/>
              </a:ext>
            </a:extLst>
          </p:cNvPr>
          <p:cNvGrpSpPr/>
          <p:nvPr/>
        </p:nvGrpSpPr>
        <p:grpSpPr>
          <a:xfrm>
            <a:off x="4127500" y="5416486"/>
            <a:ext cx="7175108" cy="584775"/>
            <a:chOff x="4287702" y="1547650"/>
            <a:chExt cx="7175108" cy="584775"/>
          </a:xfrm>
        </p:grpSpPr>
        <p:sp>
          <p:nvSpPr>
            <p:cNvPr id="31" name="Rectangle 30">
              <a:extLst>
                <a:ext uri="{FF2B5EF4-FFF2-40B4-BE49-F238E27FC236}">
                  <a16:creationId xmlns:a16="http://schemas.microsoft.com/office/drawing/2014/main" id="{76C3267B-28E4-4C50-9290-5DE057F89739}"/>
                </a:ext>
              </a:extLst>
            </p:cNvPr>
            <p:cNvSpPr/>
            <p:nvPr/>
          </p:nvSpPr>
          <p:spPr>
            <a:xfrm>
              <a:off x="5301324" y="1547650"/>
              <a:ext cx="6161486" cy="584775"/>
            </a:xfrm>
            <a:prstGeom prst="rect">
              <a:avLst/>
            </a:prstGeom>
          </p:spPr>
          <p:txBody>
            <a:bodyPr wrap="square">
              <a:spAutoFit/>
            </a:bodyPr>
            <a:lstStyle/>
            <a:p>
              <a:pPr defTabSz="342900"/>
              <a:r>
                <a:rPr lang="en-US" sz="1600">
                  <a:solidFill>
                    <a:schemeClr val="tx2"/>
                  </a:solidFill>
                  <a:latin typeface="Arial" pitchFamily="34" charset="0"/>
                  <a:cs typeface="Arial" pitchFamily="34" charset="0"/>
                </a:rPr>
                <a:t>of operators conduct periodic inspections greater than 1 year interval and address all repair work immediately.</a:t>
              </a:r>
            </a:p>
          </p:txBody>
        </p:sp>
        <p:sp>
          <p:nvSpPr>
            <p:cNvPr id="32" name="TextBox 31">
              <a:extLst>
                <a:ext uri="{FF2B5EF4-FFF2-40B4-BE49-F238E27FC236}">
                  <a16:creationId xmlns:a16="http://schemas.microsoft.com/office/drawing/2014/main" id="{6ABABB08-E08B-4C3F-9CF2-B29B6FEB0C68}"/>
                </a:ext>
              </a:extLst>
            </p:cNvPr>
            <p:cNvSpPr txBox="1"/>
            <p:nvPr/>
          </p:nvSpPr>
          <p:spPr>
            <a:xfrm>
              <a:off x="4287702" y="1547650"/>
              <a:ext cx="1013620" cy="584775"/>
            </a:xfrm>
            <a:prstGeom prst="rect">
              <a:avLst/>
            </a:prstGeom>
            <a:noFill/>
          </p:spPr>
          <p:txBody>
            <a:bodyPr wrap="square" rtlCol="0">
              <a:spAutoFit/>
            </a:bodyPr>
            <a:lstStyle/>
            <a:p>
              <a:r>
                <a:rPr lang="en-GB" sz="3200" b="1">
                  <a:solidFill>
                    <a:schemeClr val="accent1"/>
                  </a:solidFill>
                </a:rPr>
                <a:t>28%</a:t>
              </a:r>
              <a:endParaRPr lang="en-GB" sz="3200" dirty="0">
                <a:solidFill>
                  <a:schemeClr val="accent1"/>
                </a:solidFill>
              </a:endParaRPr>
            </a:p>
          </p:txBody>
        </p:sp>
      </p:grpSp>
      <p:sp>
        <p:nvSpPr>
          <p:cNvPr id="36" name="Rectangle 35">
            <a:extLst>
              <a:ext uri="{FF2B5EF4-FFF2-40B4-BE49-F238E27FC236}">
                <a16:creationId xmlns:a16="http://schemas.microsoft.com/office/drawing/2014/main" id="{9B7F9979-3C6E-4D83-BBC2-30E5F33FE8B3}"/>
              </a:ext>
            </a:extLst>
          </p:cNvPr>
          <p:cNvSpPr/>
          <p:nvPr/>
        </p:nvSpPr>
        <p:spPr>
          <a:xfrm>
            <a:off x="4297419" y="2820973"/>
            <a:ext cx="5020613" cy="1323439"/>
          </a:xfrm>
          <a:prstGeom prst="rect">
            <a:avLst/>
          </a:prstGeom>
        </p:spPr>
        <p:txBody>
          <a:bodyPr wrap="square">
            <a:spAutoFit/>
          </a:bodyPr>
          <a:lstStyle/>
          <a:p>
            <a:pPr algn="ctr"/>
            <a:r>
              <a:rPr lang="en-GB" sz="3200" b="1">
                <a:solidFill>
                  <a:schemeClr val="accent1"/>
                </a:solidFill>
              </a:rPr>
              <a:t>32%</a:t>
            </a:r>
            <a:endParaRPr lang="en-US" sz="1600"/>
          </a:p>
          <a:p>
            <a:pPr algn="ctr"/>
            <a:r>
              <a:rPr lang="en-US" sz="1600"/>
              <a:t>Equipment inspection, maintenance and repair comprise the largest portion of the typical subsea operator’s annual life of field services expenditures.</a:t>
            </a:r>
          </a:p>
        </p:txBody>
      </p:sp>
      <p:sp>
        <p:nvSpPr>
          <p:cNvPr id="38" name="TextBox 37">
            <a:extLst>
              <a:ext uri="{FF2B5EF4-FFF2-40B4-BE49-F238E27FC236}">
                <a16:creationId xmlns:a16="http://schemas.microsoft.com/office/drawing/2014/main" id="{053347AA-C185-473F-88A4-D69EEAC42341}"/>
              </a:ext>
            </a:extLst>
          </p:cNvPr>
          <p:cNvSpPr txBox="1"/>
          <p:nvPr/>
        </p:nvSpPr>
        <p:spPr>
          <a:xfrm>
            <a:off x="4297419" y="4368491"/>
            <a:ext cx="7206901" cy="338554"/>
          </a:xfrm>
          <a:prstGeom prst="rect">
            <a:avLst/>
          </a:prstGeom>
          <a:solidFill>
            <a:schemeClr val="accent2"/>
          </a:solidFill>
        </p:spPr>
        <p:txBody>
          <a:bodyPr wrap="square" rtlCol="0">
            <a:spAutoFit/>
          </a:bodyPr>
          <a:lstStyle/>
          <a:p>
            <a:pPr algn="ctr">
              <a:spcBef>
                <a:spcPts val="600"/>
              </a:spcBef>
              <a:spcAft>
                <a:spcPts val="600"/>
              </a:spcAft>
              <a:buClr>
                <a:srgbClr val="F2A900"/>
              </a:buClr>
            </a:pPr>
            <a:r>
              <a:rPr lang="en-GB" sz="1600">
                <a:solidFill>
                  <a:schemeClr val="bg2"/>
                </a:solidFill>
              </a:rPr>
              <a:t>INSPECTION FREQUENCY</a:t>
            </a:r>
            <a:endParaRPr lang="en-GB" sz="1600" dirty="0" err="1">
              <a:solidFill>
                <a:schemeClr val="bg2"/>
              </a:solidFill>
            </a:endParaRPr>
          </a:p>
        </p:txBody>
      </p:sp>
    </p:spTree>
    <p:extLst>
      <p:ext uri="{BB962C8B-B14F-4D97-AF65-F5344CB8AC3E}">
        <p14:creationId xmlns:p14="http://schemas.microsoft.com/office/powerpoint/2010/main" val="3904245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6E912-326C-453D-8DE9-BBE7CE27E95D}"/>
              </a:ext>
            </a:extLst>
          </p:cNvPr>
          <p:cNvSpPr>
            <a:spLocks noGrp="1"/>
          </p:cNvSpPr>
          <p:nvPr>
            <p:ph type="title"/>
          </p:nvPr>
        </p:nvSpPr>
        <p:spPr/>
        <p:txBody>
          <a:bodyPr/>
          <a:lstStyle/>
          <a:p>
            <a:pPr marL="0" lvl="0" indent="0">
              <a:spcAft>
                <a:spcPts val="0"/>
              </a:spcAft>
              <a:buFont typeface="Arial" panose="020B0604020202020204" pitchFamily="34" charset="0"/>
              <a:buNone/>
            </a:pPr>
            <a:r>
              <a:rPr lang="en-US"/>
              <a:t>Improved performance and asset life extension through our expertise and technology</a:t>
            </a:r>
            <a:endParaRPr lang="en-GB"/>
          </a:p>
        </p:txBody>
      </p:sp>
      <p:sp>
        <p:nvSpPr>
          <p:cNvPr id="3" name="Text Placeholder 2">
            <a:extLst>
              <a:ext uri="{FF2B5EF4-FFF2-40B4-BE49-F238E27FC236}">
                <a16:creationId xmlns:a16="http://schemas.microsoft.com/office/drawing/2014/main" id="{1A8C2061-A5EB-4F6C-B898-F9B742268FC8}"/>
              </a:ext>
            </a:extLst>
          </p:cNvPr>
          <p:cNvSpPr>
            <a:spLocks noGrp="1"/>
          </p:cNvSpPr>
          <p:nvPr>
            <p:ph type="body" sz="quarter" idx="10"/>
          </p:nvPr>
        </p:nvSpPr>
        <p:spPr/>
        <p:txBody>
          <a:bodyPr/>
          <a:lstStyle/>
          <a:p>
            <a:r>
              <a:rPr lang="en-GB"/>
              <a:t>Optimisation</a:t>
            </a:r>
          </a:p>
        </p:txBody>
      </p:sp>
      <p:sp>
        <p:nvSpPr>
          <p:cNvPr id="5" name="Content Placeholder 4">
            <a:extLst>
              <a:ext uri="{FF2B5EF4-FFF2-40B4-BE49-F238E27FC236}">
                <a16:creationId xmlns:a16="http://schemas.microsoft.com/office/drawing/2014/main" id="{8214124B-0BF5-41CF-8796-185BD5882885}"/>
              </a:ext>
            </a:extLst>
          </p:cNvPr>
          <p:cNvSpPr>
            <a:spLocks noGrp="1"/>
          </p:cNvSpPr>
          <p:nvPr>
            <p:ph idx="1"/>
          </p:nvPr>
        </p:nvSpPr>
        <p:spPr/>
        <p:txBody>
          <a:bodyPr anchor="ctr"/>
          <a:lstStyle/>
          <a:p>
            <a:r>
              <a:rPr lang="en-US" sz="1800"/>
              <a:t>Our controls solutions have the power to </a:t>
            </a:r>
            <a:r>
              <a:rPr lang="en-US" sz="1800" b="1"/>
              <a:t>reinvigorate and optimise </a:t>
            </a:r>
            <a:r>
              <a:rPr lang="en-US" sz="1800"/>
              <a:t>performance reliability, boosting the </a:t>
            </a:r>
            <a:r>
              <a:rPr lang="en-US" sz="1800" b="1"/>
              <a:t>productivity</a:t>
            </a:r>
            <a:r>
              <a:rPr lang="en-US" sz="1800"/>
              <a:t> of inefficient and failing systems, extending their life, and so </a:t>
            </a:r>
            <a:r>
              <a:rPr lang="en-US" sz="1800" b="1"/>
              <a:t>preventing wasteful </a:t>
            </a:r>
            <a:r>
              <a:rPr lang="en-US" sz="1800"/>
              <a:t>and carbon intensive replacement. </a:t>
            </a:r>
          </a:p>
          <a:p>
            <a:endParaRPr lang="en-US"/>
          </a:p>
          <a:p>
            <a:r>
              <a:rPr lang="en-US"/>
              <a:t>Our independence and OEM agnostic approach give us a renowned bandwidth of expertise, allowing us to be agile and to tailor solutions to any given situation.</a:t>
            </a:r>
          </a:p>
          <a:p>
            <a:endParaRPr lang="en-US"/>
          </a:p>
          <a:p>
            <a:pPr marL="285750" indent="-285750">
              <a:buFont typeface="Arial" panose="020B0604020202020204" pitchFamily="34" charset="0"/>
              <a:buChar char="•"/>
            </a:pPr>
            <a:r>
              <a:rPr lang="en-US"/>
              <a:t>Obsolescence management</a:t>
            </a:r>
          </a:p>
          <a:p>
            <a:pPr marL="285750" indent="-285750">
              <a:buFont typeface="Arial" panose="020B0604020202020204" pitchFamily="34" charset="0"/>
              <a:buChar char="•"/>
            </a:pPr>
            <a:r>
              <a:rPr lang="en-US"/>
              <a:t>Brownfield upgrades</a:t>
            </a:r>
          </a:p>
          <a:p>
            <a:pPr marL="285750" indent="-285750">
              <a:buFont typeface="Arial" panose="020B0604020202020204" pitchFamily="34" charset="0"/>
              <a:buChar char="•"/>
            </a:pPr>
            <a:r>
              <a:rPr lang="en-US"/>
              <a:t>Inspection, repair and maintenance</a:t>
            </a:r>
          </a:p>
          <a:p>
            <a:pPr marL="285750" indent="-285750">
              <a:buFont typeface="Arial" panose="020B0604020202020204" pitchFamily="34" charset="0"/>
              <a:buChar char="•"/>
            </a:pPr>
            <a:r>
              <a:rPr lang="en-US"/>
              <a:t>Asset optimization</a:t>
            </a:r>
          </a:p>
          <a:p>
            <a:pPr marL="285750" indent="-285750">
              <a:buFont typeface="Arial" panose="020B0604020202020204" pitchFamily="34" charset="0"/>
              <a:buChar char="•"/>
            </a:pPr>
            <a:r>
              <a:rPr lang="en-US"/>
              <a:t>Third party equipment and component supply/rental</a:t>
            </a:r>
          </a:p>
          <a:p>
            <a:pPr marL="285750" indent="-285750">
              <a:buFont typeface="Arial" panose="020B0604020202020204" pitchFamily="34" charset="0"/>
              <a:buChar char="•"/>
            </a:pPr>
            <a:r>
              <a:rPr lang="en-US"/>
              <a:t>Digital dashboards for field performance monitoring</a:t>
            </a:r>
            <a:endParaRPr lang="en-GB"/>
          </a:p>
        </p:txBody>
      </p:sp>
      <p:sp>
        <p:nvSpPr>
          <p:cNvPr id="23" name="TextBox 22">
            <a:extLst>
              <a:ext uri="{FF2B5EF4-FFF2-40B4-BE49-F238E27FC236}">
                <a16:creationId xmlns:a16="http://schemas.microsoft.com/office/drawing/2014/main" id="{B3D0A111-B9E8-426C-90A2-4235D1604DF8}"/>
              </a:ext>
            </a:extLst>
          </p:cNvPr>
          <p:cNvSpPr txBox="1"/>
          <p:nvPr/>
        </p:nvSpPr>
        <p:spPr>
          <a:xfrm>
            <a:off x="575732" y="4328845"/>
            <a:ext cx="2927881" cy="1800493"/>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dirty="0">
                <a:solidFill>
                  <a:schemeClr val="bg2"/>
                </a:solidFill>
              </a:rPr>
              <a:t>Key solutions</a:t>
            </a:r>
          </a:p>
          <a:p>
            <a:pPr marL="285750" indent="-285750">
              <a:spcBef>
                <a:spcPts val="600"/>
              </a:spcBef>
              <a:spcAft>
                <a:spcPts val="0"/>
              </a:spcAft>
              <a:buClr>
                <a:srgbClr val="F2A900"/>
              </a:buClr>
              <a:buFont typeface="Arial" panose="020B0604020202020204" pitchFamily="34" charset="0"/>
              <a:buChar char="•"/>
            </a:pPr>
            <a:r>
              <a:rPr lang="en-US" sz="1600" dirty="0">
                <a:solidFill>
                  <a:schemeClr val="bg2"/>
                </a:solidFill>
              </a:rPr>
              <a:t>Augmented Controls Technologies (ACT)</a:t>
            </a:r>
          </a:p>
          <a:p>
            <a:pPr marL="285750" indent="-285750">
              <a:spcBef>
                <a:spcPts val="600"/>
              </a:spcBef>
              <a:spcAft>
                <a:spcPts val="0"/>
              </a:spcAft>
              <a:buClr>
                <a:srgbClr val="F2A900"/>
              </a:buClr>
              <a:buFont typeface="Arial" panose="020B0604020202020204" pitchFamily="34" charset="0"/>
              <a:buChar char="•"/>
            </a:pPr>
            <a:r>
              <a:rPr lang="en-US" sz="1600" dirty="0">
                <a:solidFill>
                  <a:schemeClr val="bg2"/>
                </a:solidFill>
              </a:rPr>
              <a:t>AEGIS – Asset Enhancement Global Intelligence Solution</a:t>
            </a:r>
          </a:p>
        </p:txBody>
      </p:sp>
      <p:pic>
        <p:nvPicPr>
          <p:cNvPr id="9" name="Picture Placeholder 8" descr="A close-up of a machine&#10;&#10;Description automatically generated">
            <a:extLst>
              <a:ext uri="{FF2B5EF4-FFF2-40B4-BE49-F238E27FC236}">
                <a16:creationId xmlns:a16="http://schemas.microsoft.com/office/drawing/2014/main" id="{97026402-AFF8-17E5-2EF8-8EA93AA4EB66}"/>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xfrm>
            <a:off x="576261" y="1412876"/>
            <a:ext cx="2927352" cy="2915969"/>
          </a:xfrm>
        </p:spPr>
      </p:pic>
    </p:spTree>
    <p:extLst>
      <p:ext uri="{BB962C8B-B14F-4D97-AF65-F5344CB8AC3E}">
        <p14:creationId xmlns:p14="http://schemas.microsoft.com/office/powerpoint/2010/main" val="5537010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66CE93-5C51-448B-A660-3C67F648956D}"/>
              </a:ext>
            </a:extLst>
          </p:cNvPr>
          <p:cNvSpPr>
            <a:spLocks noGrp="1"/>
          </p:cNvSpPr>
          <p:nvPr>
            <p:ph type="title"/>
          </p:nvPr>
        </p:nvSpPr>
        <p:spPr/>
        <p:txBody>
          <a:bodyPr/>
          <a:lstStyle/>
          <a:p>
            <a:r>
              <a:rPr lang="en-GB" dirty="0"/>
              <a:t>Our optimisation services</a:t>
            </a:r>
          </a:p>
        </p:txBody>
      </p:sp>
      <p:sp>
        <p:nvSpPr>
          <p:cNvPr id="4" name="Text Placeholder 3">
            <a:extLst>
              <a:ext uri="{FF2B5EF4-FFF2-40B4-BE49-F238E27FC236}">
                <a16:creationId xmlns:a16="http://schemas.microsoft.com/office/drawing/2014/main" id="{A36B0D67-802C-42E2-8CBD-45DF8460F3C7}"/>
              </a:ext>
            </a:extLst>
          </p:cNvPr>
          <p:cNvSpPr>
            <a:spLocks noGrp="1"/>
          </p:cNvSpPr>
          <p:nvPr>
            <p:ph type="body" sz="quarter" idx="10"/>
          </p:nvPr>
        </p:nvSpPr>
        <p:spPr/>
        <p:txBody>
          <a:bodyPr/>
          <a:lstStyle/>
          <a:p>
            <a:r>
              <a:rPr lang="en-GB"/>
              <a:t>Optimisation</a:t>
            </a:r>
          </a:p>
        </p:txBody>
      </p:sp>
      <p:grpSp>
        <p:nvGrpSpPr>
          <p:cNvPr id="17" name="Group 16">
            <a:extLst>
              <a:ext uri="{FF2B5EF4-FFF2-40B4-BE49-F238E27FC236}">
                <a16:creationId xmlns:a16="http://schemas.microsoft.com/office/drawing/2014/main" id="{DD18F3E3-B902-4E76-AFB9-AF66CB8439BD}"/>
              </a:ext>
            </a:extLst>
          </p:cNvPr>
          <p:cNvGrpSpPr/>
          <p:nvPr/>
        </p:nvGrpSpPr>
        <p:grpSpPr>
          <a:xfrm>
            <a:off x="4449526" y="2980362"/>
            <a:ext cx="3247292" cy="3310991"/>
            <a:chOff x="4386385" y="2291154"/>
            <a:chExt cx="3247292" cy="3310991"/>
          </a:xfrm>
        </p:grpSpPr>
        <p:sp>
          <p:nvSpPr>
            <p:cNvPr id="7" name="TextBox 6">
              <a:extLst>
                <a:ext uri="{FF2B5EF4-FFF2-40B4-BE49-F238E27FC236}">
                  <a16:creationId xmlns:a16="http://schemas.microsoft.com/office/drawing/2014/main" id="{CF30D292-82CE-40F9-81FE-AA4F0A949246}"/>
                </a:ext>
              </a:extLst>
            </p:cNvPr>
            <p:cNvSpPr txBox="1"/>
            <p:nvPr/>
          </p:nvSpPr>
          <p:spPr>
            <a:xfrm>
              <a:off x="4386385" y="2291154"/>
              <a:ext cx="3247292" cy="584775"/>
            </a:xfrm>
            <a:prstGeom prst="rect">
              <a:avLst/>
            </a:prstGeom>
            <a:noFill/>
          </p:spPr>
          <p:txBody>
            <a:bodyPr wrap="square" rtlCol="0">
              <a:spAutoFit/>
            </a:bodyPr>
            <a:lstStyle/>
            <a:p>
              <a:pPr algn="ctr"/>
              <a:r>
                <a:rPr lang="en-US" sz="1600">
                  <a:solidFill>
                    <a:schemeClr val="accent1"/>
                  </a:solidFill>
                  <a:latin typeface="+mj-lt"/>
                </a:rPr>
                <a:t>Instrumentation </a:t>
              </a:r>
              <a:br>
                <a:rPr lang="en-US" sz="1600">
                  <a:solidFill>
                    <a:schemeClr val="accent1"/>
                  </a:solidFill>
                  <a:latin typeface="+mj-lt"/>
                </a:rPr>
              </a:br>
              <a:r>
                <a:rPr lang="en-US" sz="1600">
                  <a:solidFill>
                    <a:schemeClr val="accent1"/>
                  </a:solidFill>
                  <a:latin typeface="+mj-lt"/>
                </a:rPr>
                <a:t>and Calibration</a:t>
              </a:r>
            </a:p>
          </p:txBody>
        </p:sp>
        <p:sp>
          <p:nvSpPr>
            <p:cNvPr id="9" name="TextBox 8">
              <a:extLst>
                <a:ext uri="{FF2B5EF4-FFF2-40B4-BE49-F238E27FC236}">
                  <a16:creationId xmlns:a16="http://schemas.microsoft.com/office/drawing/2014/main" id="{DD9F1CDC-3793-4A4C-873C-E85B7E5243D0}"/>
                </a:ext>
              </a:extLst>
            </p:cNvPr>
            <p:cNvSpPr txBox="1"/>
            <p:nvPr/>
          </p:nvSpPr>
          <p:spPr>
            <a:xfrm>
              <a:off x="4386385" y="3139932"/>
              <a:ext cx="3247292" cy="2462213"/>
            </a:xfrm>
            <a:prstGeom prst="rect">
              <a:avLst/>
            </a:prstGeom>
            <a:noFill/>
          </p:spPr>
          <p:txBody>
            <a:bodyPr wrap="square" rtlCol="0">
              <a:spAutoFit/>
            </a:bodyPr>
            <a:lstStyle/>
            <a:p>
              <a:pPr algn="ctr"/>
              <a:r>
                <a:rPr lang="en-US" sz="1400" b="0" i="0">
                  <a:solidFill>
                    <a:srgbClr val="5B6770"/>
                  </a:solidFill>
                  <a:effectLst/>
                  <a:latin typeface="+mj-lt"/>
                </a:rPr>
                <a:t>Proserv carries an extensive rental fleet of general purpose and zone-rated equipment, enabling clients to control, monitor, measure and report during testing and maintenance activities both on and offshore.</a:t>
              </a:r>
            </a:p>
            <a:p>
              <a:pPr algn="ctr"/>
              <a:r>
                <a:rPr lang="en-US" sz="1400" b="0" i="0">
                  <a:solidFill>
                    <a:srgbClr val="5B6770"/>
                  </a:solidFill>
                  <a:effectLst/>
                  <a:latin typeface="+mj-lt"/>
                </a:rPr>
                <a:t>Our rental fleet is available for short and long-term rental periods and includes optios for hydrostatic testing flushing &amp; fluid cleanliness umbilical and electrical test equipment.</a:t>
              </a:r>
            </a:p>
          </p:txBody>
        </p:sp>
      </p:grpSp>
      <p:grpSp>
        <p:nvGrpSpPr>
          <p:cNvPr id="18" name="Group 17">
            <a:extLst>
              <a:ext uri="{FF2B5EF4-FFF2-40B4-BE49-F238E27FC236}">
                <a16:creationId xmlns:a16="http://schemas.microsoft.com/office/drawing/2014/main" id="{12C1762E-0BA7-4AB9-BB6F-4F92C417D9E9}"/>
              </a:ext>
            </a:extLst>
          </p:cNvPr>
          <p:cNvGrpSpPr/>
          <p:nvPr/>
        </p:nvGrpSpPr>
        <p:grpSpPr>
          <a:xfrm>
            <a:off x="8368446" y="2980362"/>
            <a:ext cx="3247292" cy="2664660"/>
            <a:chOff x="703385" y="2291154"/>
            <a:chExt cx="3247292" cy="2664660"/>
          </a:xfrm>
        </p:grpSpPr>
        <p:sp>
          <p:nvSpPr>
            <p:cNvPr id="6" name="TextBox 5">
              <a:extLst>
                <a:ext uri="{FF2B5EF4-FFF2-40B4-BE49-F238E27FC236}">
                  <a16:creationId xmlns:a16="http://schemas.microsoft.com/office/drawing/2014/main" id="{9551AFC0-BA35-46A2-A199-99C6C5871104}"/>
                </a:ext>
              </a:extLst>
            </p:cNvPr>
            <p:cNvSpPr txBox="1"/>
            <p:nvPr/>
          </p:nvSpPr>
          <p:spPr>
            <a:xfrm>
              <a:off x="703385" y="2291154"/>
              <a:ext cx="3247292" cy="584775"/>
            </a:xfrm>
            <a:prstGeom prst="rect">
              <a:avLst/>
            </a:prstGeom>
            <a:noFill/>
          </p:spPr>
          <p:txBody>
            <a:bodyPr wrap="square" rtlCol="0">
              <a:spAutoFit/>
            </a:bodyPr>
            <a:lstStyle/>
            <a:p>
              <a:pPr algn="ctr"/>
              <a:r>
                <a:rPr lang="en-US" sz="1600">
                  <a:solidFill>
                    <a:schemeClr val="accent1"/>
                  </a:solidFill>
                  <a:latin typeface="+mj-lt"/>
                </a:rPr>
                <a:t>Proserv ACT</a:t>
              </a:r>
            </a:p>
            <a:p>
              <a:pPr algn="ctr"/>
              <a:r>
                <a:rPr lang="en-US" sz="1600">
                  <a:solidFill>
                    <a:schemeClr val="accent1"/>
                  </a:solidFill>
                  <a:latin typeface="+mj-lt"/>
                </a:rPr>
                <a:t>Augmented Controls Technology</a:t>
              </a:r>
            </a:p>
          </p:txBody>
        </p:sp>
        <p:sp>
          <p:nvSpPr>
            <p:cNvPr id="11" name="TextBox 10">
              <a:extLst>
                <a:ext uri="{FF2B5EF4-FFF2-40B4-BE49-F238E27FC236}">
                  <a16:creationId xmlns:a16="http://schemas.microsoft.com/office/drawing/2014/main" id="{63707BA2-215C-4DE2-B73B-597C53481FAD}"/>
                </a:ext>
              </a:extLst>
            </p:cNvPr>
            <p:cNvSpPr txBox="1"/>
            <p:nvPr/>
          </p:nvSpPr>
          <p:spPr>
            <a:xfrm>
              <a:off x="703385" y="3139932"/>
              <a:ext cx="3247292" cy="1815882"/>
            </a:xfrm>
            <a:prstGeom prst="rect">
              <a:avLst/>
            </a:prstGeom>
            <a:noFill/>
          </p:spPr>
          <p:txBody>
            <a:bodyPr wrap="square" rtlCol="0">
              <a:spAutoFit/>
            </a:bodyPr>
            <a:lstStyle/>
            <a:p>
              <a:pPr algn="ctr"/>
              <a:r>
                <a:rPr lang="en-US" sz="1400" b="0" i="0">
                  <a:solidFill>
                    <a:srgbClr val="5B6770"/>
                  </a:solidFill>
                  <a:effectLst/>
                  <a:latin typeface="+mj-lt"/>
                </a:rPr>
                <a:t>Proserv ACT is a simple and cost-effective way to maintain production, without full system replacement. Rather than discard all the old technology and equipment, not all of which necessarily needs changing, a more cost-effective solution is to work with the current system.</a:t>
              </a:r>
            </a:p>
          </p:txBody>
        </p:sp>
      </p:grpSp>
      <p:pic>
        <p:nvPicPr>
          <p:cNvPr id="40" name="Picture Placeholder 39" descr="A picture containing indoor, person, person, working&#10;&#10;Description automatically generated">
            <a:extLst>
              <a:ext uri="{FF2B5EF4-FFF2-40B4-BE49-F238E27FC236}">
                <a16:creationId xmlns:a16="http://schemas.microsoft.com/office/drawing/2014/main" id="{9F730807-4B62-427C-96FF-73B7D83FB2FC}"/>
              </a:ext>
            </a:extLst>
          </p:cNvPr>
          <p:cNvPicPr>
            <a:picLocks noGrp="1" noChangeAspect="1"/>
          </p:cNvPicPr>
          <p:nvPr>
            <p:ph type="pic" sz="quarter" idx="22"/>
          </p:nvPr>
        </p:nvPicPr>
        <p:blipFill rotWithShape="1">
          <a:blip r:embed="rId2" cstate="email">
            <a:extLst>
              <a:ext uri="{28A0092B-C50C-407E-A947-70E740481C1C}">
                <a14:useLocalDpi xmlns:a14="http://schemas.microsoft.com/office/drawing/2010/main"/>
              </a:ext>
            </a:extLst>
          </a:blip>
          <a:srcRect/>
          <a:stretch/>
        </p:blipFill>
        <p:spPr>
          <a:xfrm>
            <a:off x="4456819" y="1412875"/>
            <a:ext cx="3240000" cy="1260000"/>
          </a:xfrm>
        </p:spPr>
      </p:pic>
      <p:grpSp>
        <p:nvGrpSpPr>
          <p:cNvPr id="25" name="Group 24">
            <a:extLst>
              <a:ext uri="{FF2B5EF4-FFF2-40B4-BE49-F238E27FC236}">
                <a16:creationId xmlns:a16="http://schemas.microsoft.com/office/drawing/2014/main" id="{D527380F-47C6-4CB7-866D-E6272D22CABF}"/>
              </a:ext>
            </a:extLst>
          </p:cNvPr>
          <p:cNvGrpSpPr/>
          <p:nvPr/>
        </p:nvGrpSpPr>
        <p:grpSpPr>
          <a:xfrm>
            <a:off x="559648" y="2980362"/>
            <a:ext cx="3247292" cy="3095547"/>
            <a:chOff x="4386385" y="2291154"/>
            <a:chExt cx="3247292" cy="3095547"/>
          </a:xfrm>
        </p:grpSpPr>
        <p:sp>
          <p:nvSpPr>
            <p:cNvPr id="26" name="TextBox 25">
              <a:extLst>
                <a:ext uri="{FF2B5EF4-FFF2-40B4-BE49-F238E27FC236}">
                  <a16:creationId xmlns:a16="http://schemas.microsoft.com/office/drawing/2014/main" id="{FE9908A6-F72E-4539-9C8C-DA0B1DC57B1F}"/>
                </a:ext>
              </a:extLst>
            </p:cNvPr>
            <p:cNvSpPr txBox="1"/>
            <p:nvPr/>
          </p:nvSpPr>
          <p:spPr>
            <a:xfrm>
              <a:off x="4386385" y="2291154"/>
              <a:ext cx="3247292" cy="584775"/>
            </a:xfrm>
            <a:prstGeom prst="rect">
              <a:avLst/>
            </a:prstGeom>
            <a:noFill/>
          </p:spPr>
          <p:txBody>
            <a:bodyPr wrap="square" rtlCol="0">
              <a:spAutoFit/>
            </a:bodyPr>
            <a:lstStyle/>
            <a:p>
              <a:pPr algn="ctr"/>
              <a:r>
                <a:rPr lang="en-US" sz="1600">
                  <a:solidFill>
                    <a:schemeClr val="accent1"/>
                  </a:solidFill>
                  <a:latin typeface="+mj-lt"/>
                </a:rPr>
                <a:t>Production Maximisation with Subsea Sampling</a:t>
              </a:r>
            </a:p>
          </p:txBody>
        </p:sp>
        <p:sp>
          <p:nvSpPr>
            <p:cNvPr id="27" name="TextBox 26">
              <a:extLst>
                <a:ext uri="{FF2B5EF4-FFF2-40B4-BE49-F238E27FC236}">
                  <a16:creationId xmlns:a16="http://schemas.microsoft.com/office/drawing/2014/main" id="{1F87AACE-0B02-40F1-87DD-0C7C1474C4D1}"/>
                </a:ext>
              </a:extLst>
            </p:cNvPr>
            <p:cNvSpPr txBox="1"/>
            <p:nvPr/>
          </p:nvSpPr>
          <p:spPr>
            <a:xfrm>
              <a:off x="4386385" y="3139932"/>
              <a:ext cx="3247292" cy="2246769"/>
            </a:xfrm>
            <a:prstGeom prst="rect">
              <a:avLst/>
            </a:prstGeom>
            <a:noFill/>
          </p:spPr>
          <p:txBody>
            <a:bodyPr wrap="square" rtlCol="0">
              <a:spAutoFit/>
            </a:bodyPr>
            <a:lstStyle/>
            <a:p>
              <a:pPr algn="ctr"/>
              <a:r>
                <a:rPr lang="en-US" sz="1400" b="0" i="0">
                  <a:solidFill>
                    <a:srgbClr val="5B6770"/>
                  </a:solidFill>
                  <a:effectLst/>
                  <a:latin typeface="+mj-lt"/>
                </a:rPr>
                <a:t>Subsea sampling supports production maximisation by providing accurate, at</a:t>
              </a:r>
            </a:p>
            <a:p>
              <a:pPr algn="ctr"/>
              <a:r>
                <a:rPr lang="en-US" sz="1400" b="0" i="0">
                  <a:solidFill>
                    <a:srgbClr val="5B6770"/>
                  </a:solidFill>
                  <a:effectLst/>
                  <a:latin typeface="+mj-lt"/>
                </a:rPr>
                <a:t>source, production chemistry.</a:t>
              </a:r>
            </a:p>
            <a:p>
              <a:pPr algn="ctr"/>
              <a:r>
                <a:rPr lang="en-US" sz="1400" b="0" i="0">
                  <a:solidFill>
                    <a:srgbClr val="5B6770"/>
                  </a:solidFill>
                  <a:effectLst/>
                  <a:latin typeface="+mj-lt"/>
                </a:rPr>
                <a:t>Knowing the chemistry of fluids and solids inside the pipeline allows you to calibrate subsea multi-phase flow meters, assists in efforts to reduce production losses and supports the unrestricted flow of fluids from</a:t>
              </a:r>
            </a:p>
            <a:p>
              <a:pPr algn="ctr"/>
              <a:r>
                <a:rPr lang="en-US" sz="1400" b="0" i="0">
                  <a:solidFill>
                    <a:srgbClr val="5B6770"/>
                  </a:solidFill>
                  <a:effectLst/>
                  <a:latin typeface="+mj-lt"/>
                </a:rPr>
                <a:t>reservoir to refinery.</a:t>
              </a:r>
            </a:p>
          </p:txBody>
        </p:sp>
      </p:grpSp>
      <p:pic>
        <p:nvPicPr>
          <p:cNvPr id="28" name="Picture Placeholder 19">
            <a:extLst>
              <a:ext uri="{FF2B5EF4-FFF2-40B4-BE49-F238E27FC236}">
                <a16:creationId xmlns:a16="http://schemas.microsoft.com/office/drawing/2014/main" id="{94191210-831E-4DCB-ACB0-6C223350DF3E}"/>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a:fillRect/>
          </a:stretch>
        </p:blipFill>
        <p:spPr>
          <a:xfrm>
            <a:off x="568440" y="1412875"/>
            <a:ext cx="3238500" cy="1260475"/>
          </a:xfrm>
        </p:spPr>
      </p:pic>
      <p:sp>
        <p:nvSpPr>
          <p:cNvPr id="5" name="Picture Placeholder 4">
            <a:extLst>
              <a:ext uri="{FF2B5EF4-FFF2-40B4-BE49-F238E27FC236}">
                <a16:creationId xmlns:a16="http://schemas.microsoft.com/office/drawing/2014/main" id="{B309D87F-8CEC-273D-BC1F-99BCE02EED7F}"/>
              </a:ext>
            </a:extLst>
          </p:cNvPr>
          <p:cNvSpPr>
            <a:spLocks noGrp="1"/>
          </p:cNvSpPr>
          <p:nvPr>
            <p:ph type="pic" sz="quarter" idx="19"/>
          </p:nvPr>
        </p:nvSpPr>
        <p:spPr/>
        <p:txBody>
          <a:bodyPr/>
          <a:lstStyle/>
          <a:p>
            <a:endParaRPr lang="en-GB"/>
          </a:p>
        </p:txBody>
      </p:sp>
      <p:pic>
        <p:nvPicPr>
          <p:cNvPr id="10" name="Picture 9">
            <a:extLst>
              <a:ext uri="{FF2B5EF4-FFF2-40B4-BE49-F238E27FC236}">
                <a16:creationId xmlns:a16="http://schemas.microsoft.com/office/drawing/2014/main" id="{202B5A9F-A38D-0306-3DD1-2370E26E7ADA}"/>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385062" y="1411742"/>
            <a:ext cx="3247292" cy="1260000"/>
          </a:xfrm>
          <a:prstGeom prst="rect">
            <a:avLst/>
          </a:prstGeom>
        </p:spPr>
      </p:pic>
    </p:spTree>
    <p:extLst>
      <p:ext uri="{BB962C8B-B14F-4D97-AF65-F5344CB8AC3E}">
        <p14:creationId xmlns:p14="http://schemas.microsoft.com/office/powerpoint/2010/main" val="32378320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6E8746-9A50-40CE-8A33-004FE82F0A04}"/>
              </a:ext>
            </a:extLst>
          </p:cNvPr>
          <p:cNvSpPr>
            <a:spLocks noGrp="1"/>
          </p:cNvSpPr>
          <p:nvPr>
            <p:ph type="title"/>
          </p:nvPr>
        </p:nvSpPr>
        <p:spPr>
          <a:xfrm>
            <a:off x="576262" y="561976"/>
            <a:ext cx="9408986" cy="1081768"/>
          </a:xfrm>
        </p:spPr>
        <p:txBody>
          <a:bodyPr/>
          <a:lstStyle/>
          <a:p>
            <a:r>
              <a:rPr lang="en-GB"/>
              <a:t>Slides on specific products and services</a:t>
            </a:r>
            <a:endParaRPr lang="en-GB" dirty="0"/>
          </a:p>
        </p:txBody>
      </p:sp>
      <p:sp>
        <p:nvSpPr>
          <p:cNvPr id="2" name="TextBox 1">
            <a:extLst>
              <a:ext uri="{FF2B5EF4-FFF2-40B4-BE49-F238E27FC236}">
                <a16:creationId xmlns:a16="http://schemas.microsoft.com/office/drawing/2014/main" id="{6B57B0CE-D844-40CF-9E39-6D124EEA2BB8}"/>
              </a:ext>
            </a:extLst>
          </p:cNvPr>
          <p:cNvSpPr txBox="1"/>
          <p:nvPr/>
        </p:nvSpPr>
        <p:spPr>
          <a:xfrm>
            <a:off x="576262" y="2024745"/>
            <a:ext cx="11039476" cy="4104594"/>
          </a:xfrm>
          <a:prstGeom prst="rect">
            <a:avLst/>
          </a:prstGeom>
          <a:noFill/>
        </p:spPr>
        <p:txBody>
          <a:bodyPr wrap="square" numCol="3" spcCol="720000" rtlCol="0">
            <a:noAutofit/>
          </a:bodyPr>
          <a:lstStyle/>
          <a:p>
            <a:pPr>
              <a:spcBef>
                <a:spcPts val="600"/>
              </a:spcBef>
              <a:spcAft>
                <a:spcPts val="600"/>
              </a:spcAft>
              <a:buClr>
                <a:srgbClr val="F2A900"/>
              </a:buClr>
            </a:pPr>
            <a:r>
              <a:rPr lang="en-GB" sz="1600" b="1" dirty="0"/>
              <a:t>Subsea</a:t>
            </a:r>
          </a:p>
          <a:p>
            <a:pPr marL="285750" indent="-285750">
              <a:spcBef>
                <a:spcPts val="600"/>
              </a:spcBef>
              <a:spcAft>
                <a:spcPts val="600"/>
              </a:spcAft>
              <a:buClr>
                <a:srgbClr val="F2A900"/>
              </a:buClr>
              <a:buFont typeface="Arial" panose="020B0604020202020204" pitchFamily="34" charset="0"/>
              <a:buChar char="•"/>
            </a:pPr>
            <a:r>
              <a:rPr lang="en-GB" sz="1600" dirty="0"/>
              <a:t>Subsea control systems</a:t>
            </a:r>
          </a:p>
          <a:p>
            <a:pPr marL="285750" indent="-285750">
              <a:spcBef>
                <a:spcPts val="600"/>
              </a:spcBef>
              <a:spcAft>
                <a:spcPts val="600"/>
              </a:spcAft>
              <a:buClr>
                <a:srgbClr val="F2A900"/>
              </a:buClr>
              <a:buFont typeface="Arial" panose="020B0604020202020204" pitchFamily="34" charset="0"/>
              <a:buChar char="•"/>
            </a:pPr>
            <a:r>
              <a:rPr lang="en-GB" sz="1600" dirty="0"/>
              <a:t>Proserv ACT</a:t>
            </a:r>
          </a:p>
          <a:p>
            <a:pPr>
              <a:spcBef>
                <a:spcPts val="600"/>
              </a:spcBef>
              <a:spcAft>
                <a:spcPts val="600"/>
              </a:spcAft>
              <a:buClr>
                <a:srgbClr val="F2A900"/>
              </a:buClr>
            </a:pPr>
            <a:r>
              <a:rPr lang="en-GB" sz="1600" b="1" dirty="0"/>
              <a:t>Topside</a:t>
            </a:r>
          </a:p>
          <a:p>
            <a:pPr marL="285750" indent="-285750">
              <a:spcBef>
                <a:spcPts val="600"/>
              </a:spcBef>
              <a:spcAft>
                <a:spcPts val="600"/>
              </a:spcAft>
              <a:buClr>
                <a:srgbClr val="F2A900"/>
              </a:buClr>
              <a:buFont typeface="Arial" panose="020B0604020202020204" pitchFamily="34" charset="0"/>
              <a:buChar char="•"/>
            </a:pPr>
            <a:r>
              <a:rPr lang="en-GB" sz="1600" dirty="0"/>
              <a:t>Topside controls </a:t>
            </a:r>
          </a:p>
          <a:p>
            <a:pPr marL="285750" indent="-285750">
              <a:spcBef>
                <a:spcPts val="600"/>
              </a:spcBef>
              <a:spcAft>
                <a:spcPts val="600"/>
              </a:spcAft>
              <a:buClr>
                <a:srgbClr val="F2A900"/>
              </a:buClr>
              <a:buFont typeface="Arial" panose="020B0604020202020204" pitchFamily="34" charset="0"/>
              <a:buChar char="•"/>
            </a:pPr>
            <a:r>
              <a:rPr lang="en-GB" sz="1600" dirty="0"/>
              <a:t>Track record and brand heritage</a:t>
            </a:r>
          </a:p>
          <a:p>
            <a:pPr>
              <a:spcBef>
                <a:spcPts val="600"/>
              </a:spcBef>
              <a:spcAft>
                <a:spcPts val="600"/>
              </a:spcAft>
              <a:buClr>
                <a:srgbClr val="F2A900"/>
              </a:buClr>
            </a:pPr>
            <a:r>
              <a:rPr lang="en-GB" sz="1600" b="1" dirty="0"/>
              <a:t>ECG™</a:t>
            </a:r>
          </a:p>
          <a:p>
            <a:pPr>
              <a:spcBef>
                <a:spcPts val="600"/>
              </a:spcBef>
              <a:spcAft>
                <a:spcPts val="600"/>
              </a:spcAft>
              <a:buClr>
                <a:srgbClr val="F2A900"/>
              </a:buClr>
            </a:pPr>
            <a:r>
              <a:rPr lang="en-GB" sz="1600" b="1" dirty="0"/>
              <a:t>Intelligent supervisory control and data analytics</a:t>
            </a:r>
          </a:p>
          <a:p>
            <a:pPr>
              <a:spcBef>
                <a:spcPts val="600"/>
              </a:spcBef>
              <a:spcAft>
                <a:spcPts val="600"/>
              </a:spcAft>
              <a:buClr>
                <a:srgbClr val="F2A900"/>
              </a:buClr>
            </a:pPr>
            <a:r>
              <a:rPr lang="en-GB" sz="1600" b="1" dirty="0"/>
              <a:t>Asset Intelligence</a:t>
            </a:r>
          </a:p>
          <a:p>
            <a:pPr>
              <a:spcBef>
                <a:spcPts val="600"/>
              </a:spcBef>
              <a:spcAft>
                <a:spcPts val="600"/>
              </a:spcAft>
              <a:buClr>
                <a:srgbClr val="F2A900"/>
              </a:buClr>
            </a:pPr>
            <a:r>
              <a:rPr lang="en-GB" sz="1600" b="1" dirty="0"/>
              <a:t>Measurement</a:t>
            </a:r>
          </a:p>
          <a:p>
            <a:pPr marL="285750" indent="-285750">
              <a:spcBef>
                <a:spcPts val="600"/>
              </a:spcBef>
              <a:spcAft>
                <a:spcPts val="600"/>
              </a:spcAft>
              <a:buClr>
                <a:srgbClr val="F2A900"/>
              </a:buClr>
              <a:buFont typeface="Arial" panose="020B0604020202020204" pitchFamily="34" charset="0"/>
              <a:buChar char="•"/>
            </a:pPr>
            <a:r>
              <a:rPr lang="en-GB" sz="1600" dirty="0"/>
              <a:t>Prognosis</a:t>
            </a:r>
          </a:p>
          <a:p>
            <a:pPr marL="285750" indent="-285750">
              <a:spcBef>
                <a:spcPts val="600"/>
              </a:spcBef>
              <a:spcAft>
                <a:spcPts val="600"/>
              </a:spcAft>
              <a:buClr>
                <a:srgbClr val="F2A900"/>
              </a:buClr>
              <a:buFont typeface="Arial" panose="020B0604020202020204" pitchFamily="34" charset="0"/>
              <a:buChar char="•"/>
            </a:pPr>
            <a:r>
              <a:rPr lang="en-GB" sz="1600" dirty="0"/>
              <a:t>Dynamic Uncertainty Calculations</a:t>
            </a:r>
          </a:p>
          <a:p>
            <a:pPr marL="285750" indent="-285750">
              <a:spcBef>
                <a:spcPts val="600"/>
              </a:spcBef>
              <a:spcAft>
                <a:spcPts val="600"/>
              </a:spcAft>
              <a:buClr>
                <a:srgbClr val="F2A900"/>
              </a:buClr>
              <a:buFont typeface="Arial" panose="020B0604020202020204" pitchFamily="34" charset="0"/>
              <a:buChar char="•"/>
            </a:pPr>
            <a:r>
              <a:rPr lang="en-GB" sz="1600" dirty="0"/>
              <a:t>Valid8</a:t>
            </a:r>
          </a:p>
          <a:p>
            <a:pPr>
              <a:spcBef>
                <a:spcPts val="600"/>
              </a:spcBef>
              <a:spcAft>
                <a:spcPts val="600"/>
              </a:spcAft>
              <a:buClr>
                <a:srgbClr val="F2A900"/>
              </a:buClr>
            </a:pPr>
            <a:r>
              <a:rPr lang="en-GB" sz="1600" b="1" dirty="0"/>
              <a:t>Sampling</a:t>
            </a:r>
          </a:p>
          <a:p>
            <a:pPr marL="285750" indent="-285750">
              <a:spcBef>
                <a:spcPts val="600"/>
              </a:spcBef>
              <a:spcAft>
                <a:spcPts val="600"/>
              </a:spcAft>
              <a:buClr>
                <a:srgbClr val="F2A900"/>
              </a:buClr>
              <a:buFont typeface="Arial" panose="020B0604020202020204" pitchFamily="34" charset="0"/>
              <a:buChar char="•"/>
            </a:pPr>
            <a:r>
              <a:rPr lang="en-GB" sz="1600" dirty="0"/>
              <a:t>Sampling overview</a:t>
            </a:r>
          </a:p>
          <a:p>
            <a:pPr>
              <a:spcBef>
                <a:spcPts val="600"/>
              </a:spcBef>
              <a:spcAft>
                <a:spcPts val="600"/>
              </a:spcAft>
              <a:buClr>
                <a:srgbClr val="F2A900"/>
              </a:buClr>
            </a:pPr>
            <a:r>
              <a:rPr lang="en-GB" sz="1600" b="1" dirty="0"/>
              <a:t>IWOCS</a:t>
            </a:r>
          </a:p>
          <a:p>
            <a:pPr marL="285750" indent="-285750">
              <a:spcBef>
                <a:spcPts val="600"/>
              </a:spcBef>
              <a:spcAft>
                <a:spcPts val="600"/>
              </a:spcAft>
              <a:buClr>
                <a:srgbClr val="F2A900"/>
              </a:buClr>
              <a:buFont typeface="Arial" panose="020B0604020202020204" pitchFamily="34" charset="0"/>
              <a:buChar char="•"/>
            </a:pPr>
            <a:r>
              <a:rPr lang="en-GB" sz="1600" dirty="0"/>
              <a:t>IWOCS overview</a:t>
            </a:r>
          </a:p>
          <a:p>
            <a:pPr>
              <a:spcBef>
                <a:spcPts val="600"/>
              </a:spcBef>
              <a:spcAft>
                <a:spcPts val="600"/>
              </a:spcAft>
              <a:buClr>
                <a:srgbClr val="F2A900"/>
              </a:buClr>
            </a:pPr>
            <a:r>
              <a:rPr lang="en-GB" sz="1600" b="1" dirty="0"/>
              <a:t>Electrical services </a:t>
            </a:r>
            <a:br>
              <a:rPr lang="en-GB" sz="1600" b="1" dirty="0"/>
            </a:br>
            <a:r>
              <a:rPr lang="en-GB" sz="1600" b="1" dirty="0"/>
              <a:t>(MEA and USA only)</a:t>
            </a:r>
          </a:p>
          <a:p>
            <a:pPr>
              <a:spcBef>
                <a:spcPts val="600"/>
              </a:spcBef>
              <a:spcAft>
                <a:spcPts val="600"/>
              </a:spcAft>
              <a:buClr>
                <a:srgbClr val="F2A900"/>
              </a:buClr>
            </a:pPr>
            <a:r>
              <a:rPr lang="en-GB" sz="1600" b="1" dirty="0"/>
              <a:t>Interactive Digital Brochures</a:t>
            </a:r>
          </a:p>
        </p:txBody>
      </p:sp>
    </p:spTree>
    <p:extLst>
      <p:ext uri="{BB962C8B-B14F-4D97-AF65-F5344CB8AC3E}">
        <p14:creationId xmlns:p14="http://schemas.microsoft.com/office/powerpoint/2010/main" val="281912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text, water&#10;&#10;Description automatically generated">
            <a:extLst>
              <a:ext uri="{FF2B5EF4-FFF2-40B4-BE49-F238E27FC236}">
                <a16:creationId xmlns:a16="http://schemas.microsoft.com/office/drawing/2014/main" id="{C431DE87-ED94-164E-DE39-6B72E6F6BE8C}"/>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8079318" y="1412875"/>
            <a:ext cx="3536949" cy="4716464"/>
          </a:xfrm>
        </p:spPr>
      </p:pic>
      <p:sp>
        <p:nvSpPr>
          <p:cNvPr id="5" name="Title 4">
            <a:extLst>
              <a:ext uri="{FF2B5EF4-FFF2-40B4-BE49-F238E27FC236}">
                <a16:creationId xmlns:a16="http://schemas.microsoft.com/office/drawing/2014/main" id="{75BF32D6-5008-CC32-FAA3-44EDACC06292}"/>
              </a:ext>
            </a:extLst>
          </p:cNvPr>
          <p:cNvSpPr>
            <a:spLocks noGrp="1"/>
          </p:cNvSpPr>
          <p:nvPr>
            <p:ph type="title"/>
          </p:nvPr>
        </p:nvSpPr>
        <p:spPr/>
        <p:txBody>
          <a:bodyPr/>
          <a:lstStyle/>
          <a:p>
            <a:r>
              <a:rPr lang="en-US"/>
              <a:t>Reliable and flexible systems that never become obsolete</a:t>
            </a:r>
            <a:endParaRPr lang="en-GB"/>
          </a:p>
        </p:txBody>
      </p:sp>
      <p:sp>
        <p:nvSpPr>
          <p:cNvPr id="3" name="Text Placeholder 2">
            <a:extLst>
              <a:ext uri="{FF2B5EF4-FFF2-40B4-BE49-F238E27FC236}">
                <a16:creationId xmlns:a16="http://schemas.microsoft.com/office/drawing/2014/main" id="{D3FD9BD4-3803-25AA-8759-A7631C0D85C1}"/>
              </a:ext>
            </a:extLst>
          </p:cNvPr>
          <p:cNvSpPr>
            <a:spLocks noGrp="1"/>
          </p:cNvSpPr>
          <p:nvPr>
            <p:ph type="body" sz="quarter" idx="10"/>
          </p:nvPr>
        </p:nvSpPr>
        <p:spPr/>
        <p:txBody>
          <a:bodyPr/>
          <a:lstStyle/>
          <a:p>
            <a:r>
              <a:rPr lang="en-GB"/>
              <a:t>Subsea control systems</a:t>
            </a:r>
          </a:p>
        </p:txBody>
      </p:sp>
      <p:sp>
        <p:nvSpPr>
          <p:cNvPr id="13" name="Content Placeholder 12">
            <a:extLst>
              <a:ext uri="{FF2B5EF4-FFF2-40B4-BE49-F238E27FC236}">
                <a16:creationId xmlns:a16="http://schemas.microsoft.com/office/drawing/2014/main" id="{28363D3D-2C39-E554-9464-B5DE81737519}"/>
              </a:ext>
            </a:extLst>
          </p:cNvPr>
          <p:cNvSpPr>
            <a:spLocks noGrp="1"/>
          </p:cNvSpPr>
          <p:nvPr>
            <p:ph idx="1"/>
          </p:nvPr>
        </p:nvSpPr>
        <p:spPr>
          <a:xfrm>
            <a:off x="632618" y="761811"/>
            <a:ext cx="6960129" cy="4716463"/>
          </a:xfrm>
        </p:spPr>
        <p:txBody>
          <a:bodyPr anchor="ctr"/>
          <a:lstStyle/>
          <a:p>
            <a:r>
              <a:rPr lang="en-US" sz="1400" b="1" dirty="0">
                <a:solidFill>
                  <a:schemeClr val="accent1"/>
                </a:solidFill>
              </a:rPr>
              <a:t>Unrivalled equipment reliability for sustainable and profitable production.</a:t>
            </a:r>
          </a:p>
          <a:p>
            <a:endParaRPr lang="en-US" sz="1400" b="1" dirty="0">
              <a:solidFill>
                <a:schemeClr val="accent1"/>
              </a:solidFill>
            </a:endParaRPr>
          </a:p>
          <a:p>
            <a:r>
              <a:rPr lang="en-US" sz="1400" dirty="0"/>
              <a:t>Five pledges underpin our subsea controls for both greenfield and brownfield developments.</a:t>
            </a:r>
          </a:p>
          <a:p>
            <a:endParaRPr lang="en-US" sz="1400" dirty="0"/>
          </a:p>
          <a:p>
            <a:pPr marL="285750" indent="-285750">
              <a:buFont typeface="Arial" panose="020B0604020202020204" pitchFamily="34" charset="0"/>
              <a:buChar char="•"/>
            </a:pPr>
            <a:r>
              <a:rPr lang="en-US" sz="1400" b="1" dirty="0"/>
              <a:t>Reliability:</a:t>
            </a:r>
            <a:r>
              <a:rPr lang="en-US" sz="1400" dirty="0"/>
              <a:t> We provide a best in industry warranty for all the subsea control equipment supplied</a:t>
            </a:r>
          </a:p>
          <a:p>
            <a:pPr marL="285750" indent="-285750">
              <a:buFont typeface="Arial" panose="020B0604020202020204" pitchFamily="34" charset="0"/>
              <a:buChar char="•"/>
            </a:pPr>
            <a:r>
              <a:rPr lang="en-US" sz="1400" b="1" dirty="0"/>
              <a:t>Never obsolete: </a:t>
            </a:r>
            <a:r>
              <a:rPr lang="en-US" sz="1400" dirty="0"/>
              <a:t>We will issue certificates guaranteeing that the subsea control system will never become obsolete</a:t>
            </a:r>
          </a:p>
          <a:p>
            <a:pPr marL="285750" indent="-285750">
              <a:buFont typeface="Arial" panose="020B0604020202020204" pitchFamily="34" charset="0"/>
              <a:buChar char="•"/>
            </a:pPr>
            <a:r>
              <a:rPr lang="en-US" sz="1400" b="1" dirty="0"/>
              <a:t>Delivery: </a:t>
            </a:r>
            <a:r>
              <a:rPr lang="en-US" sz="1400" dirty="0"/>
              <a:t>We will stand by our commitment to the most competitive delivery</a:t>
            </a:r>
          </a:p>
          <a:p>
            <a:pPr marL="285750" indent="-285750">
              <a:buFont typeface="Arial" panose="020B0604020202020204" pitchFamily="34" charset="0"/>
              <a:buChar char="•"/>
            </a:pPr>
            <a:r>
              <a:rPr lang="en-US" sz="1400" b="1" dirty="0"/>
              <a:t>Flexibility: </a:t>
            </a:r>
            <a:r>
              <a:rPr lang="en-US" sz="1400" dirty="0"/>
              <a:t>we will collaborate with its partners, not dictate solutions, to extend the life of subsea fields in the most economical way possible; guaranteeing continued support for your installed system for its entire life</a:t>
            </a:r>
          </a:p>
          <a:p>
            <a:pPr marL="285750" indent="-285750">
              <a:buFont typeface="Arial" panose="020B0604020202020204" pitchFamily="34" charset="0"/>
              <a:buChar char="•"/>
            </a:pPr>
            <a:r>
              <a:rPr lang="en-US" sz="1400" b="1" dirty="0"/>
              <a:t>Track record </a:t>
            </a:r>
            <a:r>
              <a:rPr lang="en-US" sz="1400" dirty="0"/>
              <a:t>We have delivered over 300 control systems to 40 operators for 84 subsea fields over 30 years.</a:t>
            </a:r>
          </a:p>
        </p:txBody>
      </p:sp>
      <p:sp>
        <p:nvSpPr>
          <p:cNvPr id="18" name="TextBox 17">
            <a:extLst>
              <a:ext uri="{FF2B5EF4-FFF2-40B4-BE49-F238E27FC236}">
                <a16:creationId xmlns:a16="http://schemas.microsoft.com/office/drawing/2014/main" id="{621B3917-14C2-FE53-F88E-9782F0A77870}"/>
              </a:ext>
            </a:extLst>
          </p:cNvPr>
          <p:cNvSpPr txBox="1"/>
          <p:nvPr/>
        </p:nvSpPr>
        <p:spPr>
          <a:xfrm>
            <a:off x="8064500" y="2899483"/>
            <a:ext cx="2066591" cy="2893100"/>
          </a:xfrm>
          <a:prstGeom prst="rect">
            <a:avLst/>
          </a:prstGeom>
          <a:solidFill>
            <a:srgbClr val="5B6770"/>
          </a:solidFill>
        </p:spPr>
        <p:txBody>
          <a:bodyPr wrap="none" rtlCol="0">
            <a:spAutoFit/>
          </a:bodyPr>
          <a:lstStyle/>
          <a:p>
            <a:r>
              <a:rPr lang="en-US" sz="1400" b="1" dirty="0">
                <a:solidFill>
                  <a:schemeClr val="bg2"/>
                </a:solidFill>
              </a:rPr>
              <a:t>New developments</a:t>
            </a:r>
          </a:p>
          <a:p>
            <a:r>
              <a:rPr lang="en-US" sz="1400" dirty="0">
                <a:solidFill>
                  <a:schemeClr val="bg2"/>
                </a:solidFill>
              </a:rPr>
              <a:t>We offer flexible, high</a:t>
            </a:r>
          </a:p>
          <a:p>
            <a:r>
              <a:rPr lang="en-US" sz="1400" dirty="0">
                <a:solidFill>
                  <a:schemeClr val="bg2"/>
                </a:solidFill>
              </a:rPr>
              <a:t>speed communications</a:t>
            </a:r>
          </a:p>
          <a:p>
            <a:r>
              <a:rPr lang="en-US" sz="1400" dirty="0">
                <a:solidFill>
                  <a:schemeClr val="bg2"/>
                </a:solidFill>
              </a:rPr>
              <a:t>for all greenfield</a:t>
            </a:r>
          </a:p>
          <a:p>
            <a:r>
              <a:rPr lang="en-US" sz="1400" dirty="0">
                <a:solidFill>
                  <a:schemeClr val="bg2"/>
                </a:solidFill>
              </a:rPr>
              <a:t>scenarios</a:t>
            </a:r>
          </a:p>
          <a:p>
            <a:endParaRPr lang="en-US" sz="1400" b="1" dirty="0">
              <a:solidFill>
                <a:schemeClr val="bg2"/>
              </a:solidFill>
            </a:endParaRPr>
          </a:p>
          <a:p>
            <a:r>
              <a:rPr lang="en-US" sz="1400" b="1" dirty="0">
                <a:solidFill>
                  <a:schemeClr val="bg2"/>
                </a:solidFill>
              </a:rPr>
              <a:t>Existing OEM</a:t>
            </a:r>
          </a:p>
          <a:p>
            <a:r>
              <a:rPr lang="en-US" sz="1400" b="1" dirty="0">
                <a:solidFill>
                  <a:schemeClr val="bg2"/>
                </a:solidFill>
              </a:rPr>
              <a:t>infrastructure</a:t>
            </a:r>
          </a:p>
          <a:p>
            <a:r>
              <a:rPr lang="en-US" sz="1400" dirty="0">
                <a:solidFill>
                  <a:schemeClr val="bg2"/>
                </a:solidFill>
              </a:rPr>
              <a:t>Our co-exist technology</a:t>
            </a:r>
          </a:p>
          <a:p>
            <a:r>
              <a:rPr lang="en-US" sz="1400" dirty="0">
                <a:solidFill>
                  <a:schemeClr val="bg2"/>
                </a:solidFill>
              </a:rPr>
              <a:t>enables you to expand,</a:t>
            </a:r>
          </a:p>
          <a:p>
            <a:r>
              <a:rPr lang="en-US" sz="1400" dirty="0">
                <a:solidFill>
                  <a:schemeClr val="bg2"/>
                </a:solidFill>
              </a:rPr>
              <a:t>enhance and upgrade,</a:t>
            </a:r>
          </a:p>
          <a:p>
            <a:r>
              <a:rPr lang="en-US" sz="1400" dirty="0">
                <a:solidFill>
                  <a:schemeClr val="bg2"/>
                </a:solidFill>
              </a:rPr>
              <a:t>irrespective of what</a:t>
            </a:r>
          </a:p>
          <a:p>
            <a:r>
              <a:rPr lang="en-US" sz="1400" dirty="0">
                <a:solidFill>
                  <a:schemeClr val="bg2"/>
                </a:solidFill>
              </a:rPr>
              <a:t>your existing OEM says</a:t>
            </a:r>
            <a:endParaRPr lang="en-GB" sz="1600" dirty="0" err="1">
              <a:solidFill>
                <a:schemeClr val="bg2"/>
              </a:solidFill>
            </a:endParaRPr>
          </a:p>
        </p:txBody>
      </p:sp>
      <p:pic>
        <p:nvPicPr>
          <p:cNvPr id="4" name="Picture 3" descr="A white rectangular object with black and white text&#10;&#10;Description automatically generated">
            <a:extLst>
              <a:ext uri="{FF2B5EF4-FFF2-40B4-BE49-F238E27FC236}">
                <a16:creationId xmlns:a16="http://schemas.microsoft.com/office/drawing/2014/main" id="{5283F90F-BD38-5D82-B584-973DE3A8070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37970" y="5071812"/>
            <a:ext cx="1313193" cy="1532566"/>
          </a:xfrm>
          <a:prstGeom prst="rect">
            <a:avLst/>
          </a:prstGeom>
        </p:spPr>
      </p:pic>
      <p:sp>
        <p:nvSpPr>
          <p:cNvPr id="6" name="TextBox 5">
            <a:extLst>
              <a:ext uri="{FF2B5EF4-FFF2-40B4-BE49-F238E27FC236}">
                <a16:creationId xmlns:a16="http://schemas.microsoft.com/office/drawing/2014/main" id="{622FED87-74A3-AF39-5455-FA62355794AE}"/>
              </a:ext>
            </a:extLst>
          </p:cNvPr>
          <p:cNvSpPr txBox="1"/>
          <p:nvPr/>
        </p:nvSpPr>
        <p:spPr>
          <a:xfrm>
            <a:off x="3409950" y="6137653"/>
            <a:ext cx="2686050" cy="523220"/>
          </a:xfrm>
          <a:prstGeom prst="rect">
            <a:avLst/>
          </a:prstGeom>
          <a:noFill/>
        </p:spPr>
        <p:txBody>
          <a:bodyPr wrap="square" rtlCol="0">
            <a:spAutoFit/>
          </a:bodyPr>
          <a:lstStyle/>
          <a:p>
            <a:pPr algn="r">
              <a:spcBef>
                <a:spcPts val="600"/>
              </a:spcBef>
              <a:spcAft>
                <a:spcPts val="600"/>
              </a:spcAft>
              <a:buClr>
                <a:srgbClr val="F2A900"/>
              </a:buClr>
            </a:pPr>
            <a:r>
              <a:rPr lang="en-GB" sz="1400" dirty="0"/>
              <a:t>Scan the QR code to view our Interactive Digital Brochure</a:t>
            </a:r>
          </a:p>
        </p:txBody>
      </p:sp>
    </p:spTree>
    <p:extLst>
      <p:ext uri="{BB962C8B-B14F-4D97-AF65-F5344CB8AC3E}">
        <p14:creationId xmlns:p14="http://schemas.microsoft.com/office/powerpoint/2010/main" val="41271943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A group of yellow objects in the water&#10;&#10;Description automatically generated with medium confidence">
            <a:extLst>
              <a:ext uri="{FF2B5EF4-FFF2-40B4-BE49-F238E27FC236}">
                <a16:creationId xmlns:a16="http://schemas.microsoft.com/office/drawing/2014/main" id="{5402A89F-3A1A-E779-62A0-B2B49A5662B3}"/>
              </a:ext>
            </a:extLst>
          </p:cNvPr>
          <p:cNvPicPr>
            <a:picLocks noGrp="1" noChangeAspect="1"/>
          </p:cNvPicPr>
          <p:nvPr>
            <p:ph idx="1"/>
          </p:nvPr>
        </p:nvPicPr>
        <p:blipFill>
          <a:blip r:embed="rId3" cstate="email">
            <a:alphaModFix/>
            <a:extLst>
              <a:ext uri="{28A0092B-C50C-407E-A947-70E740481C1C}">
                <a14:useLocalDpi xmlns:a14="http://schemas.microsoft.com/office/drawing/2010/main"/>
              </a:ext>
            </a:extLst>
          </a:blip>
          <a:stretch>
            <a:fillRect/>
          </a:stretch>
        </p:blipFill>
        <p:spPr>
          <a:xfrm>
            <a:off x="576263" y="1552172"/>
            <a:ext cx="11039475" cy="4437868"/>
          </a:xfrm>
        </p:spPr>
      </p:pic>
      <p:sp>
        <p:nvSpPr>
          <p:cNvPr id="60" name="Rectangle 59">
            <a:extLst>
              <a:ext uri="{FF2B5EF4-FFF2-40B4-BE49-F238E27FC236}">
                <a16:creationId xmlns:a16="http://schemas.microsoft.com/office/drawing/2014/main" id="{DA6C8B80-0EF9-A16D-3DA3-D35223068F1F}"/>
              </a:ext>
            </a:extLst>
          </p:cNvPr>
          <p:cNvSpPr/>
          <p:nvPr/>
        </p:nvSpPr>
        <p:spPr>
          <a:xfrm>
            <a:off x="1130202" y="3429000"/>
            <a:ext cx="9931580" cy="2457450"/>
          </a:xfrm>
          <a:prstGeom prst="rect">
            <a:avLst/>
          </a:prstGeom>
          <a:solidFill>
            <a:schemeClr val="bg2"/>
          </a:solid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a:extLst>
              <a:ext uri="{FF2B5EF4-FFF2-40B4-BE49-F238E27FC236}">
                <a16:creationId xmlns:a16="http://schemas.microsoft.com/office/drawing/2014/main" id="{3A7E264C-49D2-EDBA-8E47-6E43F4891EE0}"/>
              </a:ext>
            </a:extLst>
          </p:cNvPr>
          <p:cNvSpPr>
            <a:spLocks noGrp="1"/>
          </p:cNvSpPr>
          <p:nvPr>
            <p:ph type="title"/>
          </p:nvPr>
        </p:nvSpPr>
        <p:spPr/>
        <p:txBody>
          <a:bodyPr/>
          <a:lstStyle/>
          <a:p>
            <a:r>
              <a:rPr lang="en-GB" dirty="0"/>
              <a:t>Operators face many challenges that OEMs either can’t or won’t address</a:t>
            </a:r>
          </a:p>
        </p:txBody>
      </p:sp>
      <p:sp>
        <p:nvSpPr>
          <p:cNvPr id="3" name="Text Placeholder 2">
            <a:extLst>
              <a:ext uri="{FF2B5EF4-FFF2-40B4-BE49-F238E27FC236}">
                <a16:creationId xmlns:a16="http://schemas.microsoft.com/office/drawing/2014/main" id="{4D407E1A-A8F6-7B3E-33BA-38BD8AB5532E}"/>
              </a:ext>
            </a:extLst>
          </p:cNvPr>
          <p:cNvSpPr>
            <a:spLocks noGrp="1"/>
          </p:cNvSpPr>
          <p:nvPr>
            <p:ph type="body" sz="quarter" idx="10"/>
          </p:nvPr>
        </p:nvSpPr>
        <p:spPr/>
        <p:txBody>
          <a:bodyPr/>
          <a:lstStyle/>
          <a:p>
            <a:r>
              <a:rPr lang="en-GB" dirty="0"/>
              <a:t>The Proserv ACT toolkit</a:t>
            </a:r>
          </a:p>
        </p:txBody>
      </p:sp>
      <p:graphicFrame>
        <p:nvGraphicFramePr>
          <p:cNvPr id="9" name="Diagram 8">
            <a:extLst>
              <a:ext uri="{FF2B5EF4-FFF2-40B4-BE49-F238E27FC236}">
                <a16:creationId xmlns:a16="http://schemas.microsoft.com/office/drawing/2014/main" id="{B9D31C73-17CD-65C0-59A7-6D48D0ED0D0B}"/>
              </a:ext>
            </a:extLst>
          </p:cNvPr>
          <p:cNvGraphicFramePr/>
          <p:nvPr>
            <p:extLst>
              <p:ext uri="{D42A27DB-BD31-4B8C-83A1-F6EECF244321}">
                <p14:modId xmlns:p14="http://schemas.microsoft.com/office/powerpoint/2010/main" val="361112734"/>
              </p:ext>
            </p:extLst>
          </p:nvPr>
        </p:nvGraphicFramePr>
        <p:xfrm>
          <a:off x="1444812" y="4034802"/>
          <a:ext cx="9302376" cy="22330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74945722-5C1A-F048-02D9-FC627F6DFEB2}"/>
              </a:ext>
            </a:extLst>
          </p:cNvPr>
          <p:cNvSpPr txBox="1"/>
          <p:nvPr/>
        </p:nvSpPr>
        <p:spPr>
          <a:xfrm>
            <a:off x="4445155" y="3640398"/>
            <a:ext cx="3301673" cy="584775"/>
          </a:xfrm>
          <a:prstGeom prst="rect">
            <a:avLst/>
          </a:prstGeom>
          <a:solidFill>
            <a:schemeClr val="tx2"/>
          </a:solidFill>
          <a:ln>
            <a:solidFill>
              <a:schemeClr val="accent1"/>
            </a:solidFill>
          </a:ln>
          <a:effectLst>
            <a:outerShdw blurRad="50800" dist="38100" dir="5400000" algn="t" rotWithShape="0">
              <a:prstClr val="black">
                <a:alpha val="40000"/>
              </a:prstClr>
            </a:outerShdw>
          </a:effectLst>
        </p:spPr>
        <p:txBody>
          <a:bodyPr wrap="none" rtlCol="0">
            <a:spAutoFit/>
          </a:bodyPr>
          <a:lstStyle/>
          <a:p>
            <a:pPr algn="ctr">
              <a:spcBef>
                <a:spcPts val="600"/>
              </a:spcBef>
              <a:spcAft>
                <a:spcPts val="600"/>
              </a:spcAft>
              <a:buClr>
                <a:srgbClr val="F2A900"/>
              </a:buClr>
            </a:pPr>
            <a:r>
              <a:rPr lang="en-GB" sz="1600" b="1" dirty="0">
                <a:solidFill>
                  <a:schemeClr val="accent1"/>
                </a:solidFill>
              </a:rPr>
              <a:t>ACT</a:t>
            </a:r>
            <a:r>
              <a:rPr lang="en-GB" sz="1600" b="1" dirty="0">
                <a:solidFill>
                  <a:schemeClr val="bg2"/>
                </a:solidFill>
              </a:rPr>
              <a:t> </a:t>
            </a:r>
            <a:br>
              <a:rPr lang="en-GB" sz="1600" dirty="0">
                <a:solidFill>
                  <a:schemeClr val="bg2"/>
                </a:solidFill>
              </a:rPr>
            </a:br>
            <a:r>
              <a:rPr lang="en-GB" sz="1600" dirty="0">
                <a:solidFill>
                  <a:schemeClr val="bg2"/>
                </a:solidFill>
              </a:rPr>
              <a:t>Augmented Controls Technologies</a:t>
            </a:r>
          </a:p>
        </p:txBody>
      </p:sp>
      <p:sp>
        <p:nvSpPr>
          <p:cNvPr id="26" name="TextBox 25">
            <a:extLst>
              <a:ext uri="{FF2B5EF4-FFF2-40B4-BE49-F238E27FC236}">
                <a16:creationId xmlns:a16="http://schemas.microsoft.com/office/drawing/2014/main" id="{E9F4C857-1054-28F0-BDF5-5C6236049A9A}"/>
              </a:ext>
            </a:extLst>
          </p:cNvPr>
          <p:cNvSpPr txBox="1"/>
          <p:nvPr/>
        </p:nvSpPr>
        <p:spPr>
          <a:xfrm>
            <a:off x="3163100" y="1765100"/>
            <a:ext cx="1800000" cy="1080000"/>
          </a:xfrm>
          <a:prstGeom prst="rect">
            <a:avLst/>
          </a:prstGeom>
          <a:solidFill>
            <a:schemeClr val="bg2"/>
          </a:solidFill>
          <a:ln>
            <a:solidFill>
              <a:schemeClr val="accent1"/>
            </a:solidFill>
          </a:ln>
        </p:spPr>
        <p:txBody>
          <a:bodyPr wrap="square" rtlCol="0" anchor="ctr" anchorCtr="0">
            <a:noAutofit/>
          </a:bodyPr>
          <a:lstStyle/>
          <a:p>
            <a:pPr lvl="0" algn="ctr"/>
            <a:r>
              <a:rPr lang="en-US" sz="1600" dirty="0"/>
              <a:t>Risk of failure and poor reliability</a:t>
            </a:r>
            <a:endParaRPr lang="en-GB" sz="1600" dirty="0"/>
          </a:p>
        </p:txBody>
      </p:sp>
      <p:sp>
        <p:nvSpPr>
          <p:cNvPr id="27" name="TextBox 26">
            <a:extLst>
              <a:ext uri="{FF2B5EF4-FFF2-40B4-BE49-F238E27FC236}">
                <a16:creationId xmlns:a16="http://schemas.microsoft.com/office/drawing/2014/main" id="{9C145209-3B3B-2C8A-7391-64A111003BFD}"/>
              </a:ext>
            </a:extLst>
          </p:cNvPr>
          <p:cNvSpPr txBox="1"/>
          <p:nvPr/>
        </p:nvSpPr>
        <p:spPr>
          <a:xfrm>
            <a:off x="9261798" y="1765100"/>
            <a:ext cx="1800000" cy="1080000"/>
          </a:xfrm>
          <a:prstGeom prst="rect">
            <a:avLst/>
          </a:prstGeom>
          <a:solidFill>
            <a:schemeClr val="bg2"/>
          </a:solidFill>
          <a:ln>
            <a:solidFill>
              <a:schemeClr val="accent1"/>
            </a:solidFill>
          </a:ln>
        </p:spPr>
        <p:txBody>
          <a:bodyPr wrap="square" rtlCol="0" anchor="ctr" anchorCtr="0">
            <a:noAutofit/>
          </a:bodyPr>
          <a:lstStyle/>
          <a:p>
            <a:pPr lvl="0" algn="ctr"/>
            <a:r>
              <a:rPr lang="en-US" sz="1600" dirty="0"/>
              <a:t>Additional instrumentation</a:t>
            </a:r>
            <a:endParaRPr lang="en-GB" sz="1600" dirty="0"/>
          </a:p>
        </p:txBody>
      </p:sp>
      <p:sp>
        <p:nvSpPr>
          <p:cNvPr id="28" name="TextBox 27">
            <a:extLst>
              <a:ext uri="{FF2B5EF4-FFF2-40B4-BE49-F238E27FC236}">
                <a16:creationId xmlns:a16="http://schemas.microsoft.com/office/drawing/2014/main" id="{D953DE48-C378-7D7C-226D-60ED6A8A3C72}"/>
              </a:ext>
            </a:extLst>
          </p:cNvPr>
          <p:cNvSpPr txBox="1"/>
          <p:nvPr/>
        </p:nvSpPr>
        <p:spPr>
          <a:xfrm>
            <a:off x="1130201" y="1765100"/>
            <a:ext cx="1800000" cy="1080000"/>
          </a:xfrm>
          <a:prstGeom prst="rect">
            <a:avLst/>
          </a:prstGeom>
          <a:solidFill>
            <a:schemeClr val="bg2"/>
          </a:solidFill>
          <a:ln>
            <a:solidFill>
              <a:schemeClr val="accent1"/>
            </a:solidFill>
          </a:ln>
        </p:spPr>
        <p:txBody>
          <a:bodyPr wrap="square" rtlCol="0" anchor="ctr" anchorCtr="0">
            <a:noAutofit/>
          </a:bodyPr>
          <a:lstStyle/>
          <a:p>
            <a:pPr lvl="0" algn="ctr"/>
            <a:r>
              <a:rPr lang="en-US" sz="1600" dirty="0"/>
              <a:t>Obsolete equipment or OEM support</a:t>
            </a:r>
            <a:endParaRPr lang="en-GB" sz="1600" dirty="0" err="1"/>
          </a:p>
        </p:txBody>
      </p:sp>
      <p:sp>
        <p:nvSpPr>
          <p:cNvPr id="29" name="TextBox 28">
            <a:extLst>
              <a:ext uri="{FF2B5EF4-FFF2-40B4-BE49-F238E27FC236}">
                <a16:creationId xmlns:a16="http://schemas.microsoft.com/office/drawing/2014/main" id="{C6298DE4-4710-4B4D-5615-DEDEB6E1133F}"/>
              </a:ext>
            </a:extLst>
          </p:cNvPr>
          <p:cNvSpPr txBox="1"/>
          <p:nvPr/>
        </p:nvSpPr>
        <p:spPr>
          <a:xfrm>
            <a:off x="5195999" y="1765100"/>
            <a:ext cx="1800000" cy="1080000"/>
          </a:xfrm>
          <a:prstGeom prst="rect">
            <a:avLst/>
          </a:prstGeom>
          <a:solidFill>
            <a:schemeClr val="bg2"/>
          </a:solidFill>
          <a:ln>
            <a:solidFill>
              <a:schemeClr val="accent1"/>
            </a:solidFill>
          </a:ln>
        </p:spPr>
        <p:txBody>
          <a:bodyPr wrap="square" rtlCol="0" anchor="ctr" anchorCtr="0">
            <a:noAutofit/>
          </a:bodyPr>
          <a:lstStyle/>
          <a:p>
            <a:pPr lvl="0" algn="ctr"/>
            <a:r>
              <a:rPr lang="en-US" sz="1600" dirty="0"/>
              <a:t>Extend field for additional wells</a:t>
            </a:r>
          </a:p>
        </p:txBody>
      </p:sp>
      <p:sp>
        <p:nvSpPr>
          <p:cNvPr id="30" name="TextBox 29">
            <a:extLst>
              <a:ext uri="{FF2B5EF4-FFF2-40B4-BE49-F238E27FC236}">
                <a16:creationId xmlns:a16="http://schemas.microsoft.com/office/drawing/2014/main" id="{410F2D32-C2AF-90E4-0843-41F03F79927C}"/>
              </a:ext>
            </a:extLst>
          </p:cNvPr>
          <p:cNvSpPr txBox="1"/>
          <p:nvPr/>
        </p:nvSpPr>
        <p:spPr>
          <a:xfrm>
            <a:off x="7228898" y="1765100"/>
            <a:ext cx="1800000" cy="1080000"/>
          </a:xfrm>
          <a:prstGeom prst="rect">
            <a:avLst/>
          </a:prstGeom>
          <a:solidFill>
            <a:schemeClr val="bg2"/>
          </a:solidFill>
          <a:ln>
            <a:solidFill>
              <a:schemeClr val="accent1"/>
            </a:solidFill>
          </a:ln>
        </p:spPr>
        <p:txBody>
          <a:bodyPr wrap="square" rtlCol="0" anchor="ctr" anchorCtr="0">
            <a:noAutofit/>
          </a:bodyPr>
          <a:lstStyle/>
          <a:p>
            <a:pPr lvl="0" algn="ctr"/>
            <a:r>
              <a:rPr lang="en-US" sz="1600" dirty="0"/>
              <a:t>Extend well life</a:t>
            </a:r>
            <a:endParaRPr lang="en-GB" sz="1600" dirty="0"/>
          </a:p>
        </p:txBody>
      </p:sp>
      <p:cxnSp>
        <p:nvCxnSpPr>
          <p:cNvPr id="33" name="Straight Connector 32">
            <a:extLst>
              <a:ext uri="{FF2B5EF4-FFF2-40B4-BE49-F238E27FC236}">
                <a16:creationId xmlns:a16="http://schemas.microsoft.com/office/drawing/2014/main" id="{B7A8625E-BA5D-F10F-AA0D-496B3B4F3FAA}"/>
              </a:ext>
            </a:extLst>
          </p:cNvPr>
          <p:cNvCxnSpPr>
            <a:cxnSpLocks/>
            <a:stCxn id="28" idx="2"/>
            <a:endCxn id="10" idx="0"/>
          </p:cNvCxnSpPr>
          <p:nvPr/>
        </p:nvCxnSpPr>
        <p:spPr>
          <a:xfrm>
            <a:off x="2030201" y="2845100"/>
            <a:ext cx="4065791" cy="795298"/>
          </a:xfrm>
          <a:prstGeom prst="line">
            <a:avLst/>
          </a:prstGeom>
          <a:ln w="12700">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C650755D-BFF5-0352-7DB3-422B4002470A}"/>
              </a:ext>
            </a:extLst>
          </p:cNvPr>
          <p:cNvCxnSpPr>
            <a:cxnSpLocks/>
            <a:stCxn id="26" idx="2"/>
            <a:endCxn id="10" idx="0"/>
          </p:cNvCxnSpPr>
          <p:nvPr/>
        </p:nvCxnSpPr>
        <p:spPr>
          <a:xfrm>
            <a:off x="4063100" y="2845100"/>
            <a:ext cx="2032892" cy="795298"/>
          </a:xfrm>
          <a:prstGeom prst="line">
            <a:avLst/>
          </a:prstGeom>
          <a:ln w="12700">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8E4CC2C-8802-634C-8369-A6BE472D3592}"/>
              </a:ext>
            </a:extLst>
          </p:cNvPr>
          <p:cNvCxnSpPr>
            <a:cxnSpLocks/>
            <a:stCxn id="29" idx="2"/>
            <a:endCxn id="10" idx="0"/>
          </p:cNvCxnSpPr>
          <p:nvPr/>
        </p:nvCxnSpPr>
        <p:spPr>
          <a:xfrm flipH="1">
            <a:off x="6095992" y="2845100"/>
            <a:ext cx="7" cy="795298"/>
          </a:xfrm>
          <a:prstGeom prst="line">
            <a:avLst/>
          </a:prstGeom>
          <a:ln w="12700">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607DC3E-8D11-51FB-102E-EEFB7C120C18}"/>
              </a:ext>
            </a:extLst>
          </p:cNvPr>
          <p:cNvCxnSpPr>
            <a:cxnSpLocks/>
            <a:stCxn id="30" idx="2"/>
            <a:endCxn id="10" idx="0"/>
          </p:cNvCxnSpPr>
          <p:nvPr/>
        </p:nvCxnSpPr>
        <p:spPr>
          <a:xfrm flipH="1">
            <a:off x="6095992" y="2845100"/>
            <a:ext cx="2032906" cy="795298"/>
          </a:xfrm>
          <a:prstGeom prst="line">
            <a:avLst/>
          </a:prstGeom>
          <a:ln w="12700">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CC3870F3-0CCA-8CFB-956A-A03A543F8173}"/>
              </a:ext>
            </a:extLst>
          </p:cNvPr>
          <p:cNvCxnSpPr>
            <a:cxnSpLocks/>
            <a:stCxn id="27" idx="2"/>
            <a:endCxn id="10" idx="0"/>
          </p:cNvCxnSpPr>
          <p:nvPr/>
        </p:nvCxnSpPr>
        <p:spPr>
          <a:xfrm flipH="1">
            <a:off x="6095992" y="2845100"/>
            <a:ext cx="4065806" cy="795298"/>
          </a:xfrm>
          <a:prstGeom prst="line">
            <a:avLst/>
          </a:prstGeom>
          <a:ln w="12700">
            <a:headEnd type="none" w="med" len="med"/>
            <a:tailEnd type="none" w="med" len="med"/>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82" name="Slide Zoom 81">
                <a:extLst>
                  <a:ext uri="{FF2B5EF4-FFF2-40B4-BE49-F238E27FC236}">
                    <a16:creationId xmlns:a16="http://schemas.microsoft.com/office/drawing/2014/main" id="{14339D2F-6649-603A-F623-440733966E21}"/>
                  </a:ext>
                </a:extLst>
              </p:cNvPr>
              <p:cNvGraphicFramePr>
                <a:graphicFrameLocks noChangeAspect="1"/>
              </p:cNvGraphicFramePr>
              <p:nvPr/>
            </p:nvGraphicFramePr>
            <p:xfrm>
              <a:off x="11006138" y="266701"/>
              <a:ext cx="609600" cy="342900"/>
            </p:xfrm>
            <a:graphic>
              <a:graphicData uri="http://schemas.microsoft.com/office/powerpoint/2016/slidezoom">
                <pslz:sldZm>
                  <pslz:sldZmObj sldId="3913" cId="3786155686">
                    <pslz:zmPr id="{B4654311-0FC0-4BF6-8B44-1E380C555A92}" returnToParent="0" transitionDur="1000">
                      <p166:blipFill xmlns:p166="http://schemas.microsoft.com/office/powerpoint/2016/6/main">
                        <a:blip r:embed="rId9" cstate="email">
                          <a:extLst>
                            <a:ext uri="{28A0092B-C50C-407E-A947-70E740481C1C}">
                              <a14:useLocalDpi xmlns:a14="http://schemas.microsoft.com/office/drawing/2010/main"/>
                            </a:ext>
                          </a:extLst>
                        </a:blip>
                        <a:stretch>
                          <a:fillRect/>
                        </a:stretch>
                      </p166:blipFill>
                      <p166:spPr xmlns:p166="http://schemas.microsoft.com/office/powerpoint/2016/6/main">
                        <a:xfrm>
                          <a:off x="0" y="0"/>
                          <a:ext cx="609600" cy="342900"/>
                        </a:xfrm>
                        <a:prstGeom prst="rect">
                          <a:avLst/>
                        </a:prstGeom>
                        <a:ln w="3175">
                          <a:solidFill>
                            <a:schemeClr val="accent1"/>
                          </a:solidFill>
                        </a:ln>
                      </p166:spPr>
                    </pslz:zmPr>
                  </pslz:sldZmObj>
                </pslz:sldZm>
              </a:graphicData>
            </a:graphic>
          </p:graphicFrame>
        </mc:Choice>
        <mc:Fallback xmlns="">
          <p:pic>
            <p:nvPicPr>
              <p:cNvPr id="82" name="Slide Zoom 81">
                <a:extLst>
                  <a:ext uri="{FF2B5EF4-FFF2-40B4-BE49-F238E27FC236}">
                    <a16:creationId xmlns:a16="http://schemas.microsoft.com/office/drawing/2014/main" id="{14339D2F-6649-603A-F623-440733966E21}"/>
                  </a:ext>
                </a:extLst>
              </p:cNvPr>
              <p:cNvPicPr>
                <a:picLocks noGrp="1" noRot="1" noChangeAspect="1" noMove="1" noResize="1" noEditPoints="1" noAdjustHandles="1" noChangeArrowheads="1" noChangeShapeType="1"/>
              </p:cNvPicPr>
              <p:nvPr/>
            </p:nvPicPr>
            <p:blipFill>
              <a:blip r:embed="rId10"/>
              <a:stretch>
                <a:fillRect/>
              </a:stretch>
            </p:blipFill>
            <p:spPr>
              <a:xfrm>
                <a:off x="11006138" y="266701"/>
                <a:ext cx="609600" cy="342900"/>
              </a:xfrm>
              <a:prstGeom prst="rect">
                <a:avLst/>
              </a:prstGeom>
              <a:ln w="3175">
                <a:solidFill>
                  <a:schemeClr val="accent1"/>
                </a:solidFill>
              </a:ln>
            </p:spPr>
          </p:pic>
        </mc:Fallback>
      </mc:AlternateContent>
    </p:spTree>
    <p:extLst>
      <p:ext uri="{BB962C8B-B14F-4D97-AF65-F5344CB8AC3E}">
        <p14:creationId xmlns:p14="http://schemas.microsoft.com/office/powerpoint/2010/main" val="202162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000"/>
                                        <p:tgtEl>
                                          <p:spTgt spid="29"/>
                                        </p:tgtEl>
                                      </p:cBhvr>
                                    </p:animEffect>
                                    <p:anim calcmode="lin" valueType="num">
                                      <p:cBhvr>
                                        <p:cTn id="22" dur="1000" fill="hold"/>
                                        <p:tgtEl>
                                          <p:spTgt spid="29"/>
                                        </p:tgtEl>
                                        <p:attrNameLst>
                                          <p:attrName>ppt_x</p:attrName>
                                        </p:attrNameLst>
                                      </p:cBhvr>
                                      <p:tavLst>
                                        <p:tav tm="0">
                                          <p:val>
                                            <p:strVal val="#ppt_x"/>
                                          </p:val>
                                        </p:tav>
                                        <p:tav tm="100000">
                                          <p:val>
                                            <p:strVal val="#ppt_x"/>
                                          </p:val>
                                        </p:tav>
                                      </p:tavLst>
                                    </p:anim>
                                    <p:anim calcmode="lin" valueType="num">
                                      <p:cBhvr>
                                        <p:cTn id="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1000"/>
                                        <p:tgtEl>
                                          <p:spTgt spid="30"/>
                                        </p:tgtEl>
                                      </p:cBhvr>
                                    </p:animEffect>
                                    <p:anim calcmode="lin" valueType="num">
                                      <p:cBhvr>
                                        <p:cTn id="29" dur="1000" fill="hold"/>
                                        <p:tgtEl>
                                          <p:spTgt spid="30"/>
                                        </p:tgtEl>
                                        <p:attrNameLst>
                                          <p:attrName>ppt_x</p:attrName>
                                        </p:attrNameLst>
                                      </p:cBhvr>
                                      <p:tavLst>
                                        <p:tav tm="0">
                                          <p:val>
                                            <p:strVal val="#ppt_x"/>
                                          </p:val>
                                        </p:tav>
                                        <p:tav tm="100000">
                                          <p:val>
                                            <p:strVal val="#ppt_x"/>
                                          </p:val>
                                        </p:tav>
                                      </p:tavLst>
                                    </p:anim>
                                    <p:anim calcmode="lin" valueType="num">
                                      <p:cBhvr>
                                        <p:cTn id="3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anim calcmode="lin" valueType="num">
                                      <p:cBhvr>
                                        <p:cTn id="36" dur="1000" fill="hold"/>
                                        <p:tgtEl>
                                          <p:spTgt spid="27"/>
                                        </p:tgtEl>
                                        <p:attrNameLst>
                                          <p:attrName>ppt_x</p:attrName>
                                        </p:attrNameLst>
                                      </p:cBhvr>
                                      <p:tavLst>
                                        <p:tav tm="0">
                                          <p:val>
                                            <p:strVal val="#ppt_x"/>
                                          </p:val>
                                        </p:tav>
                                        <p:tav tm="100000">
                                          <p:val>
                                            <p:strVal val="#ppt_x"/>
                                          </p:val>
                                        </p:tav>
                                      </p:tavLst>
                                    </p:anim>
                                    <p:anim calcmode="lin" valueType="num">
                                      <p:cBhvr>
                                        <p:cTn id="3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up)">
                                      <p:cBhvr>
                                        <p:cTn id="42" dur="500"/>
                                        <p:tgtEl>
                                          <p:spTgt spid="33"/>
                                        </p:tgtEl>
                                      </p:cBhvr>
                                    </p:animEffect>
                                  </p:childTnLst>
                                </p:cTn>
                              </p:par>
                              <p:par>
                                <p:cTn id="43" presetID="22" presetClass="entr" presetSubtype="1"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wipe(up)">
                                      <p:cBhvr>
                                        <p:cTn id="45" dur="500"/>
                                        <p:tgtEl>
                                          <p:spTgt spid="35"/>
                                        </p:tgtEl>
                                      </p:cBhvr>
                                    </p:animEffect>
                                  </p:childTnLst>
                                </p:cTn>
                              </p:par>
                              <p:par>
                                <p:cTn id="46" presetID="22" presetClass="entr" presetSubtype="1" fill="hold"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wipe(up)">
                                      <p:cBhvr>
                                        <p:cTn id="48" dur="500"/>
                                        <p:tgtEl>
                                          <p:spTgt spid="38"/>
                                        </p:tgtEl>
                                      </p:cBhvr>
                                    </p:animEffect>
                                  </p:childTnLst>
                                </p:cTn>
                              </p:par>
                              <p:par>
                                <p:cTn id="49" presetID="22" presetClass="entr" presetSubtype="1" fill="hold" nodeType="with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wipe(up)">
                                      <p:cBhvr>
                                        <p:cTn id="51" dur="500"/>
                                        <p:tgtEl>
                                          <p:spTgt spid="43"/>
                                        </p:tgtEl>
                                      </p:cBhvr>
                                    </p:animEffect>
                                  </p:childTnLst>
                                </p:cTn>
                              </p:par>
                              <p:par>
                                <p:cTn id="52" presetID="22" presetClass="entr" presetSubtype="1" fill="hold" nodeType="withEffect">
                                  <p:stCondLst>
                                    <p:cond delay="0"/>
                                  </p:stCondLst>
                                  <p:childTnLst>
                                    <p:set>
                                      <p:cBhvr>
                                        <p:cTn id="53" dur="1" fill="hold">
                                          <p:stCondLst>
                                            <p:cond delay="0"/>
                                          </p:stCondLst>
                                        </p:cTn>
                                        <p:tgtEl>
                                          <p:spTgt spid="46"/>
                                        </p:tgtEl>
                                        <p:attrNameLst>
                                          <p:attrName>style.visibility</p:attrName>
                                        </p:attrNameLst>
                                      </p:cBhvr>
                                      <p:to>
                                        <p:strVal val="visible"/>
                                      </p:to>
                                    </p:set>
                                    <p:animEffect transition="in" filter="wipe(up)">
                                      <p:cBhvr>
                                        <p:cTn id="54" dur="500"/>
                                        <p:tgtEl>
                                          <p:spTgt spid="46"/>
                                        </p:tgtEl>
                                      </p:cBhvr>
                                    </p:animEffect>
                                  </p:childTnLst>
                                </p:cTn>
                              </p:par>
                            </p:childTnLst>
                          </p:cTn>
                        </p:par>
                        <p:par>
                          <p:cTn id="55" fill="hold">
                            <p:stCondLst>
                              <p:cond delay="500"/>
                            </p:stCondLst>
                            <p:childTnLst>
                              <p:par>
                                <p:cTn id="56" presetID="10" presetClass="entr" presetSubtype="0" fill="hold" grpId="0" nodeType="afterEffect">
                                  <p:stCondLst>
                                    <p:cond delay="0"/>
                                  </p:stCondLst>
                                  <p:childTnLst>
                                    <p:set>
                                      <p:cBhvr>
                                        <p:cTn id="57" dur="1" fill="hold">
                                          <p:stCondLst>
                                            <p:cond delay="0"/>
                                          </p:stCondLst>
                                        </p:cTn>
                                        <p:tgtEl>
                                          <p:spTgt spid="60"/>
                                        </p:tgtEl>
                                        <p:attrNameLst>
                                          <p:attrName>style.visibility</p:attrName>
                                        </p:attrNameLst>
                                      </p:cBhvr>
                                      <p:to>
                                        <p:strVal val="visible"/>
                                      </p:to>
                                    </p:set>
                                    <p:animEffect transition="in" filter="fade">
                                      <p:cBhvr>
                                        <p:cTn id="58" dur="500"/>
                                        <p:tgtEl>
                                          <p:spTgt spid="60"/>
                                        </p:tgtEl>
                                      </p:cBhvr>
                                    </p:animEffect>
                                  </p:childTnLst>
                                </p:cTn>
                              </p:par>
                            </p:childTnLst>
                          </p:cTn>
                        </p:par>
                        <p:par>
                          <p:cTn id="59" fill="hold">
                            <p:stCondLst>
                              <p:cond delay="1000"/>
                            </p:stCondLst>
                            <p:childTnLst>
                              <p:par>
                                <p:cTn id="60" presetID="10" presetClass="entr" presetSubtype="0" fill="hold" grpId="0" nodeType="after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9">
                                            <p:graphicEl>
                                              <a:dgm id="{DAF41C45-5B8F-440A-AF80-E6D82C209E52}"/>
                                            </p:graphicEl>
                                          </p:spTgt>
                                        </p:tgtEl>
                                        <p:attrNameLst>
                                          <p:attrName>style.visibility</p:attrName>
                                        </p:attrNameLst>
                                      </p:cBhvr>
                                      <p:to>
                                        <p:strVal val="visible"/>
                                      </p:to>
                                    </p:set>
                                    <p:animEffect transition="in" filter="wipe(up)">
                                      <p:cBhvr>
                                        <p:cTn id="67" dur="500"/>
                                        <p:tgtEl>
                                          <p:spTgt spid="9">
                                            <p:graphicEl>
                                              <a:dgm id="{DAF41C45-5B8F-440A-AF80-E6D82C209E52}"/>
                                            </p:graphicEl>
                                          </p:spTgt>
                                        </p:tgtEl>
                                      </p:cBhvr>
                                    </p:animEffect>
                                  </p:childTnLst>
                                </p:cTn>
                              </p:par>
                            </p:childTnLst>
                          </p:cTn>
                        </p:par>
                        <p:par>
                          <p:cTn id="68" fill="hold">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9">
                                            <p:graphicEl>
                                              <a:dgm id="{E61411E5-BACA-4330-B325-877288B555BE}"/>
                                            </p:graphicEl>
                                          </p:spTgt>
                                        </p:tgtEl>
                                        <p:attrNameLst>
                                          <p:attrName>style.visibility</p:attrName>
                                        </p:attrNameLst>
                                      </p:cBhvr>
                                      <p:to>
                                        <p:strVal val="visible"/>
                                      </p:to>
                                    </p:set>
                                    <p:animEffect transition="in" filter="wipe(up)">
                                      <p:cBhvr>
                                        <p:cTn id="71" dur="500"/>
                                        <p:tgtEl>
                                          <p:spTgt spid="9">
                                            <p:graphicEl>
                                              <a:dgm id="{E61411E5-BACA-4330-B325-877288B555BE}"/>
                                            </p:graphicEl>
                                          </p:spTgt>
                                        </p:tgtEl>
                                      </p:cBhvr>
                                    </p:animEffect>
                                  </p:childTnLst>
                                </p:cTn>
                              </p:par>
                            </p:childTnLst>
                          </p:cTn>
                        </p:par>
                        <p:par>
                          <p:cTn id="72" fill="hold">
                            <p:stCondLst>
                              <p:cond delay="1000"/>
                            </p:stCondLst>
                            <p:childTnLst>
                              <p:par>
                                <p:cTn id="73" presetID="22" presetClass="entr" presetSubtype="1" fill="hold" grpId="0" nodeType="afterEffect">
                                  <p:stCondLst>
                                    <p:cond delay="0"/>
                                  </p:stCondLst>
                                  <p:childTnLst>
                                    <p:set>
                                      <p:cBhvr>
                                        <p:cTn id="74" dur="1" fill="hold">
                                          <p:stCondLst>
                                            <p:cond delay="0"/>
                                          </p:stCondLst>
                                        </p:cTn>
                                        <p:tgtEl>
                                          <p:spTgt spid="9">
                                            <p:graphicEl>
                                              <a:dgm id="{920B6ED8-2164-40CB-9A04-BF5A2549B44C}"/>
                                            </p:graphicEl>
                                          </p:spTgt>
                                        </p:tgtEl>
                                        <p:attrNameLst>
                                          <p:attrName>style.visibility</p:attrName>
                                        </p:attrNameLst>
                                      </p:cBhvr>
                                      <p:to>
                                        <p:strVal val="visible"/>
                                      </p:to>
                                    </p:set>
                                    <p:animEffect transition="in" filter="wipe(up)">
                                      <p:cBhvr>
                                        <p:cTn id="75" dur="500"/>
                                        <p:tgtEl>
                                          <p:spTgt spid="9">
                                            <p:graphicEl>
                                              <a:dgm id="{920B6ED8-2164-40CB-9A04-BF5A2549B44C}"/>
                                            </p:graphicEl>
                                          </p:spTgt>
                                        </p:tgtEl>
                                      </p:cBhvr>
                                    </p:animEffect>
                                  </p:childTnLst>
                                </p:cTn>
                              </p:par>
                            </p:childTnLst>
                          </p:cTn>
                        </p:par>
                        <p:par>
                          <p:cTn id="76" fill="hold">
                            <p:stCondLst>
                              <p:cond delay="1500"/>
                            </p:stCondLst>
                            <p:childTnLst>
                              <p:par>
                                <p:cTn id="77" presetID="22" presetClass="entr" presetSubtype="1" fill="hold" grpId="0" nodeType="afterEffect">
                                  <p:stCondLst>
                                    <p:cond delay="0"/>
                                  </p:stCondLst>
                                  <p:childTnLst>
                                    <p:set>
                                      <p:cBhvr>
                                        <p:cTn id="78" dur="1" fill="hold">
                                          <p:stCondLst>
                                            <p:cond delay="0"/>
                                          </p:stCondLst>
                                        </p:cTn>
                                        <p:tgtEl>
                                          <p:spTgt spid="9">
                                            <p:graphicEl>
                                              <a:dgm id="{1213B211-12CF-4A85-82DB-9586D1CB6F5D}"/>
                                            </p:graphicEl>
                                          </p:spTgt>
                                        </p:tgtEl>
                                        <p:attrNameLst>
                                          <p:attrName>style.visibility</p:attrName>
                                        </p:attrNameLst>
                                      </p:cBhvr>
                                      <p:to>
                                        <p:strVal val="visible"/>
                                      </p:to>
                                    </p:set>
                                    <p:animEffect transition="in" filter="wipe(up)">
                                      <p:cBhvr>
                                        <p:cTn id="79" dur="500"/>
                                        <p:tgtEl>
                                          <p:spTgt spid="9">
                                            <p:graphicEl>
                                              <a:dgm id="{1213B211-12CF-4A85-82DB-9586D1CB6F5D}"/>
                                            </p:graphicEl>
                                          </p:spTgt>
                                        </p:tgtEl>
                                      </p:cBhvr>
                                    </p:animEffect>
                                  </p:childTnLst>
                                </p:cTn>
                              </p:par>
                            </p:childTnLst>
                          </p:cTn>
                        </p:par>
                        <p:par>
                          <p:cTn id="80" fill="hold">
                            <p:stCondLst>
                              <p:cond delay="2000"/>
                            </p:stCondLst>
                            <p:childTnLst>
                              <p:par>
                                <p:cTn id="81" presetID="22" presetClass="entr" presetSubtype="1" fill="hold" grpId="0" nodeType="afterEffect">
                                  <p:stCondLst>
                                    <p:cond delay="0"/>
                                  </p:stCondLst>
                                  <p:childTnLst>
                                    <p:set>
                                      <p:cBhvr>
                                        <p:cTn id="82" dur="1" fill="hold">
                                          <p:stCondLst>
                                            <p:cond delay="0"/>
                                          </p:stCondLst>
                                        </p:cTn>
                                        <p:tgtEl>
                                          <p:spTgt spid="9">
                                            <p:graphicEl>
                                              <a:dgm id="{D12FB78F-02DC-48F0-8F44-FBB77D439A1F}"/>
                                            </p:graphicEl>
                                          </p:spTgt>
                                        </p:tgtEl>
                                        <p:attrNameLst>
                                          <p:attrName>style.visibility</p:attrName>
                                        </p:attrNameLst>
                                      </p:cBhvr>
                                      <p:to>
                                        <p:strVal val="visible"/>
                                      </p:to>
                                    </p:set>
                                    <p:animEffect transition="in" filter="wipe(up)">
                                      <p:cBhvr>
                                        <p:cTn id="83" dur="500"/>
                                        <p:tgtEl>
                                          <p:spTgt spid="9">
                                            <p:graphicEl>
                                              <a:dgm id="{D12FB78F-02DC-48F0-8F44-FBB77D439A1F}"/>
                                            </p:graphicEl>
                                          </p:spTgt>
                                        </p:tgtEl>
                                      </p:cBhvr>
                                    </p:animEffect>
                                  </p:childTnLst>
                                </p:cTn>
                              </p:par>
                            </p:childTnLst>
                          </p:cTn>
                        </p:par>
                        <p:par>
                          <p:cTn id="84" fill="hold">
                            <p:stCondLst>
                              <p:cond delay="2500"/>
                            </p:stCondLst>
                            <p:childTnLst>
                              <p:par>
                                <p:cTn id="85" presetID="22" presetClass="entr" presetSubtype="1" fill="hold" grpId="0" nodeType="afterEffect">
                                  <p:stCondLst>
                                    <p:cond delay="0"/>
                                  </p:stCondLst>
                                  <p:childTnLst>
                                    <p:set>
                                      <p:cBhvr>
                                        <p:cTn id="86" dur="1" fill="hold">
                                          <p:stCondLst>
                                            <p:cond delay="0"/>
                                          </p:stCondLst>
                                        </p:cTn>
                                        <p:tgtEl>
                                          <p:spTgt spid="9">
                                            <p:graphicEl>
                                              <a:dgm id="{9DA49861-3A36-4720-B576-844BD53D4BB1}"/>
                                            </p:graphicEl>
                                          </p:spTgt>
                                        </p:tgtEl>
                                        <p:attrNameLst>
                                          <p:attrName>style.visibility</p:attrName>
                                        </p:attrNameLst>
                                      </p:cBhvr>
                                      <p:to>
                                        <p:strVal val="visible"/>
                                      </p:to>
                                    </p:set>
                                    <p:animEffect transition="in" filter="wipe(up)">
                                      <p:cBhvr>
                                        <p:cTn id="87" dur="500"/>
                                        <p:tgtEl>
                                          <p:spTgt spid="9">
                                            <p:graphicEl>
                                              <a:dgm id="{9DA49861-3A36-4720-B576-844BD53D4BB1}"/>
                                            </p:graphicEl>
                                          </p:spTgt>
                                        </p:tgtEl>
                                      </p:cBhvr>
                                    </p:animEffect>
                                  </p:childTnLst>
                                </p:cTn>
                              </p:par>
                            </p:childTnLst>
                          </p:cTn>
                        </p:par>
                        <p:par>
                          <p:cTn id="88" fill="hold">
                            <p:stCondLst>
                              <p:cond delay="3000"/>
                            </p:stCondLst>
                            <p:childTnLst>
                              <p:par>
                                <p:cTn id="89" presetID="22" presetClass="entr" presetSubtype="1" fill="hold" grpId="0" nodeType="afterEffect">
                                  <p:stCondLst>
                                    <p:cond delay="0"/>
                                  </p:stCondLst>
                                  <p:childTnLst>
                                    <p:set>
                                      <p:cBhvr>
                                        <p:cTn id="90" dur="1" fill="hold">
                                          <p:stCondLst>
                                            <p:cond delay="0"/>
                                          </p:stCondLst>
                                        </p:cTn>
                                        <p:tgtEl>
                                          <p:spTgt spid="9">
                                            <p:graphicEl>
                                              <a:dgm id="{1CE4CD80-5602-4118-9332-E53749565255}"/>
                                            </p:graphicEl>
                                          </p:spTgt>
                                        </p:tgtEl>
                                        <p:attrNameLst>
                                          <p:attrName>style.visibility</p:attrName>
                                        </p:attrNameLst>
                                      </p:cBhvr>
                                      <p:to>
                                        <p:strVal val="visible"/>
                                      </p:to>
                                    </p:set>
                                    <p:animEffect transition="in" filter="wipe(up)">
                                      <p:cBhvr>
                                        <p:cTn id="91" dur="500"/>
                                        <p:tgtEl>
                                          <p:spTgt spid="9">
                                            <p:graphicEl>
                                              <a:dgm id="{1CE4CD80-5602-4118-9332-E53749565255}"/>
                                            </p:graphicEl>
                                          </p:spTgt>
                                        </p:tgtEl>
                                      </p:cBhvr>
                                    </p:animEffect>
                                  </p:childTnLst>
                                </p:cTn>
                              </p:par>
                            </p:childTnLst>
                          </p:cTn>
                        </p:par>
                        <p:par>
                          <p:cTn id="92" fill="hold">
                            <p:stCondLst>
                              <p:cond delay="3500"/>
                            </p:stCondLst>
                            <p:childTnLst>
                              <p:par>
                                <p:cTn id="93" presetID="22" presetClass="entr" presetSubtype="1" fill="hold" grpId="0" nodeType="afterEffect">
                                  <p:stCondLst>
                                    <p:cond delay="0"/>
                                  </p:stCondLst>
                                  <p:childTnLst>
                                    <p:set>
                                      <p:cBhvr>
                                        <p:cTn id="94" dur="1" fill="hold">
                                          <p:stCondLst>
                                            <p:cond delay="0"/>
                                          </p:stCondLst>
                                        </p:cTn>
                                        <p:tgtEl>
                                          <p:spTgt spid="9">
                                            <p:graphicEl>
                                              <a:dgm id="{FD400B57-A40F-433E-A701-93DA40C0BD42}"/>
                                            </p:graphicEl>
                                          </p:spTgt>
                                        </p:tgtEl>
                                        <p:attrNameLst>
                                          <p:attrName>style.visibility</p:attrName>
                                        </p:attrNameLst>
                                      </p:cBhvr>
                                      <p:to>
                                        <p:strVal val="visible"/>
                                      </p:to>
                                    </p:set>
                                    <p:animEffect transition="in" filter="wipe(up)">
                                      <p:cBhvr>
                                        <p:cTn id="95" dur="500"/>
                                        <p:tgtEl>
                                          <p:spTgt spid="9">
                                            <p:graphicEl>
                                              <a:dgm id="{FD400B57-A40F-433E-A701-93DA40C0BD42}"/>
                                            </p:graphicEl>
                                          </p:spTgt>
                                        </p:tgtEl>
                                      </p:cBhvr>
                                    </p:animEffect>
                                  </p:childTnLst>
                                </p:cTn>
                              </p:par>
                            </p:childTnLst>
                          </p:cTn>
                        </p:par>
                        <p:par>
                          <p:cTn id="96" fill="hold">
                            <p:stCondLst>
                              <p:cond delay="4000"/>
                            </p:stCondLst>
                            <p:childTnLst>
                              <p:par>
                                <p:cTn id="97" presetID="22" presetClass="entr" presetSubtype="1" fill="hold" grpId="0" nodeType="afterEffect">
                                  <p:stCondLst>
                                    <p:cond delay="0"/>
                                  </p:stCondLst>
                                  <p:childTnLst>
                                    <p:set>
                                      <p:cBhvr>
                                        <p:cTn id="98" dur="1" fill="hold">
                                          <p:stCondLst>
                                            <p:cond delay="0"/>
                                          </p:stCondLst>
                                        </p:cTn>
                                        <p:tgtEl>
                                          <p:spTgt spid="9">
                                            <p:graphicEl>
                                              <a:dgm id="{0FB777CE-18CB-472A-8A7E-B8F02107736F}"/>
                                            </p:graphicEl>
                                          </p:spTgt>
                                        </p:tgtEl>
                                        <p:attrNameLst>
                                          <p:attrName>style.visibility</p:attrName>
                                        </p:attrNameLst>
                                      </p:cBhvr>
                                      <p:to>
                                        <p:strVal val="visible"/>
                                      </p:to>
                                    </p:set>
                                    <p:animEffect transition="in" filter="wipe(up)">
                                      <p:cBhvr>
                                        <p:cTn id="99" dur="500"/>
                                        <p:tgtEl>
                                          <p:spTgt spid="9">
                                            <p:graphicEl>
                                              <a:dgm id="{0FB777CE-18CB-472A-8A7E-B8F02107736F}"/>
                                            </p:graphicEl>
                                          </p:spTgt>
                                        </p:tgtEl>
                                      </p:cBhvr>
                                    </p:animEffect>
                                  </p:childTnLst>
                                </p:cTn>
                              </p:par>
                            </p:childTnLst>
                          </p:cTn>
                        </p:par>
                        <p:par>
                          <p:cTn id="100" fill="hold">
                            <p:stCondLst>
                              <p:cond delay="4500"/>
                            </p:stCondLst>
                            <p:childTnLst>
                              <p:par>
                                <p:cTn id="101" presetID="22" presetClass="entr" presetSubtype="1" fill="hold" grpId="0" nodeType="afterEffect">
                                  <p:stCondLst>
                                    <p:cond delay="0"/>
                                  </p:stCondLst>
                                  <p:childTnLst>
                                    <p:set>
                                      <p:cBhvr>
                                        <p:cTn id="102" dur="1" fill="hold">
                                          <p:stCondLst>
                                            <p:cond delay="0"/>
                                          </p:stCondLst>
                                        </p:cTn>
                                        <p:tgtEl>
                                          <p:spTgt spid="9">
                                            <p:graphicEl>
                                              <a:dgm id="{85EC9B8A-145F-4AB2-BCF7-F81B1F4A4C97}"/>
                                            </p:graphicEl>
                                          </p:spTgt>
                                        </p:tgtEl>
                                        <p:attrNameLst>
                                          <p:attrName>style.visibility</p:attrName>
                                        </p:attrNameLst>
                                      </p:cBhvr>
                                      <p:to>
                                        <p:strVal val="visible"/>
                                      </p:to>
                                    </p:set>
                                    <p:animEffect transition="in" filter="wipe(up)">
                                      <p:cBhvr>
                                        <p:cTn id="103" dur="500"/>
                                        <p:tgtEl>
                                          <p:spTgt spid="9">
                                            <p:graphicEl>
                                              <a:dgm id="{85EC9B8A-145F-4AB2-BCF7-F81B1F4A4C97}"/>
                                            </p:graphicEl>
                                          </p:spTgt>
                                        </p:tgtEl>
                                      </p:cBhvr>
                                    </p:animEffect>
                                  </p:childTnLst>
                                </p:cTn>
                              </p:par>
                            </p:childTnLst>
                          </p:cTn>
                        </p:par>
                        <p:par>
                          <p:cTn id="104" fill="hold">
                            <p:stCondLst>
                              <p:cond delay="5000"/>
                            </p:stCondLst>
                            <p:childTnLst>
                              <p:par>
                                <p:cTn id="105" presetID="22" presetClass="entr" presetSubtype="1" fill="hold" grpId="0" nodeType="afterEffect">
                                  <p:stCondLst>
                                    <p:cond delay="0"/>
                                  </p:stCondLst>
                                  <p:childTnLst>
                                    <p:set>
                                      <p:cBhvr>
                                        <p:cTn id="106" dur="1" fill="hold">
                                          <p:stCondLst>
                                            <p:cond delay="0"/>
                                          </p:stCondLst>
                                        </p:cTn>
                                        <p:tgtEl>
                                          <p:spTgt spid="9">
                                            <p:graphicEl>
                                              <a:dgm id="{8A029912-0C90-40DB-9771-98672ED17579}"/>
                                            </p:graphicEl>
                                          </p:spTgt>
                                        </p:tgtEl>
                                        <p:attrNameLst>
                                          <p:attrName>style.visibility</p:attrName>
                                        </p:attrNameLst>
                                      </p:cBhvr>
                                      <p:to>
                                        <p:strVal val="visible"/>
                                      </p:to>
                                    </p:set>
                                    <p:animEffect transition="in" filter="wipe(up)">
                                      <p:cBhvr>
                                        <p:cTn id="107" dur="500"/>
                                        <p:tgtEl>
                                          <p:spTgt spid="9">
                                            <p:graphicEl>
                                              <a:dgm id="{8A029912-0C90-40DB-9771-98672ED17579}"/>
                                            </p:graphicEl>
                                          </p:spTgt>
                                        </p:tgtEl>
                                      </p:cBhvr>
                                    </p:animEffect>
                                  </p:childTnLst>
                                </p:cTn>
                              </p:par>
                            </p:childTnLst>
                          </p:cTn>
                        </p:par>
                        <p:par>
                          <p:cTn id="108" fill="hold">
                            <p:stCondLst>
                              <p:cond delay="5500"/>
                            </p:stCondLst>
                            <p:childTnLst>
                              <p:par>
                                <p:cTn id="109" presetID="22" presetClass="entr" presetSubtype="1" fill="hold" grpId="0" nodeType="afterEffect">
                                  <p:stCondLst>
                                    <p:cond delay="0"/>
                                  </p:stCondLst>
                                  <p:childTnLst>
                                    <p:set>
                                      <p:cBhvr>
                                        <p:cTn id="110" dur="1" fill="hold">
                                          <p:stCondLst>
                                            <p:cond delay="0"/>
                                          </p:stCondLst>
                                        </p:cTn>
                                        <p:tgtEl>
                                          <p:spTgt spid="9">
                                            <p:graphicEl>
                                              <a:dgm id="{C7399BA4-E966-4FA2-9C76-1450EF06E692}"/>
                                            </p:graphicEl>
                                          </p:spTgt>
                                        </p:tgtEl>
                                        <p:attrNameLst>
                                          <p:attrName>style.visibility</p:attrName>
                                        </p:attrNameLst>
                                      </p:cBhvr>
                                      <p:to>
                                        <p:strVal val="visible"/>
                                      </p:to>
                                    </p:set>
                                    <p:animEffect transition="in" filter="wipe(up)">
                                      <p:cBhvr>
                                        <p:cTn id="111" dur="500"/>
                                        <p:tgtEl>
                                          <p:spTgt spid="9">
                                            <p:graphicEl>
                                              <a:dgm id="{C7399BA4-E966-4FA2-9C76-1450EF06E692}"/>
                                            </p:graphicEl>
                                          </p:spTgt>
                                        </p:tgtEl>
                                      </p:cBhvr>
                                    </p:animEffect>
                                  </p:childTnLst>
                                </p:cTn>
                              </p:par>
                            </p:childTnLst>
                          </p:cTn>
                        </p:par>
                        <p:par>
                          <p:cTn id="112" fill="hold">
                            <p:stCondLst>
                              <p:cond delay="6000"/>
                            </p:stCondLst>
                            <p:childTnLst>
                              <p:par>
                                <p:cTn id="113" presetID="22" presetClass="entr" presetSubtype="1" fill="hold" grpId="0" nodeType="afterEffect">
                                  <p:stCondLst>
                                    <p:cond delay="0"/>
                                  </p:stCondLst>
                                  <p:childTnLst>
                                    <p:set>
                                      <p:cBhvr>
                                        <p:cTn id="114" dur="1" fill="hold">
                                          <p:stCondLst>
                                            <p:cond delay="0"/>
                                          </p:stCondLst>
                                        </p:cTn>
                                        <p:tgtEl>
                                          <p:spTgt spid="9">
                                            <p:graphicEl>
                                              <a:dgm id="{6EC122B9-C0F8-467F-B22A-8C33CC63434B}"/>
                                            </p:graphicEl>
                                          </p:spTgt>
                                        </p:tgtEl>
                                        <p:attrNameLst>
                                          <p:attrName>style.visibility</p:attrName>
                                        </p:attrNameLst>
                                      </p:cBhvr>
                                      <p:to>
                                        <p:strVal val="visible"/>
                                      </p:to>
                                    </p:set>
                                    <p:animEffect transition="in" filter="wipe(up)">
                                      <p:cBhvr>
                                        <p:cTn id="115" dur="500"/>
                                        <p:tgtEl>
                                          <p:spTgt spid="9">
                                            <p:graphicEl>
                                              <a:dgm id="{6EC122B9-C0F8-467F-B22A-8C33CC63434B}"/>
                                            </p:graphicEl>
                                          </p:spTgt>
                                        </p:tgtEl>
                                      </p:cBhvr>
                                    </p:animEffect>
                                  </p:childTnLst>
                                </p:cTn>
                              </p:par>
                            </p:childTnLst>
                          </p:cTn>
                        </p:par>
                        <p:par>
                          <p:cTn id="116" fill="hold">
                            <p:stCondLst>
                              <p:cond delay="6500"/>
                            </p:stCondLst>
                            <p:childTnLst>
                              <p:par>
                                <p:cTn id="117" presetID="22" presetClass="entr" presetSubtype="1" fill="hold" grpId="0" nodeType="afterEffect">
                                  <p:stCondLst>
                                    <p:cond delay="0"/>
                                  </p:stCondLst>
                                  <p:childTnLst>
                                    <p:set>
                                      <p:cBhvr>
                                        <p:cTn id="118" dur="1" fill="hold">
                                          <p:stCondLst>
                                            <p:cond delay="0"/>
                                          </p:stCondLst>
                                        </p:cTn>
                                        <p:tgtEl>
                                          <p:spTgt spid="9">
                                            <p:graphicEl>
                                              <a:dgm id="{52F6E15F-2A55-4B7C-924F-128B7BDA18F0}"/>
                                            </p:graphicEl>
                                          </p:spTgt>
                                        </p:tgtEl>
                                        <p:attrNameLst>
                                          <p:attrName>style.visibility</p:attrName>
                                        </p:attrNameLst>
                                      </p:cBhvr>
                                      <p:to>
                                        <p:strVal val="visible"/>
                                      </p:to>
                                    </p:set>
                                    <p:animEffect transition="in" filter="wipe(up)">
                                      <p:cBhvr>
                                        <p:cTn id="119" dur="500"/>
                                        <p:tgtEl>
                                          <p:spTgt spid="9">
                                            <p:graphicEl>
                                              <a:dgm id="{52F6E15F-2A55-4B7C-924F-128B7BDA18F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Graphic spid="9" grpId="0" uiExpand="1">
        <p:bldSub>
          <a:bldDgm bld="one"/>
        </p:bldSub>
      </p:bldGraphic>
      <p:bldP spid="10" grpId="0" animBg="1"/>
      <p:bldP spid="26" grpId="0" animBg="1"/>
      <p:bldP spid="27" grpId="0" animBg="1"/>
      <p:bldP spid="28" grpId="0" animBg="1"/>
      <p:bldP spid="29" grpId="0" animBg="1"/>
      <p:bldP spid="3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bicycle, engine, parked, bicycle rack&#10;&#10;Description automatically generated">
            <a:extLst>
              <a:ext uri="{FF2B5EF4-FFF2-40B4-BE49-F238E27FC236}">
                <a16:creationId xmlns:a16="http://schemas.microsoft.com/office/drawing/2014/main" id="{F127ECCC-D651-5B63-0F0B-ED690766DFAD}"/>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58600F55-060F-0C05-406A-4686F1334237}"/>
              </a:ext>
            </a:extLst>
          </p:cNvPr>
          <p:cNvSpPr>
            <a:spLocks noGrp="1"/>
          </p:cNvSpPr>
          <p:nvPr>
            <p:ph type="title"/>
          </p:nvPr>
        </p:nvSpPr>
        <p:spPr/>
        <p:txBody>
          <a:bodyPr/>
          <a:lstStyle/>
          <a:p>
            <a:r>
              <a:rPr lang="en-US"/>
              <a:t>We design, manufacture, install and service the full range of production control equipment</a:t>
            </a:r>
            <a:endParaRPr lang="en-GB"/>
          </a:p>
        </p:txBody>
      </p:sp>
      <p:sp>
        <p:nvSpPr>
          <p:cNvPr id="7" name="Text Placeholder 6">
            <a:extLst>
              <a:ext uri="{FF2B5EF4-FFF2-40B4-BE49-F238E27FC236}">
                <a16:creationId xmlns:a16="http://schemas.microsoft.com/office/drawing/2014/main" id="{0DB45390-32E7-2C01-16F6-5AAB17E907A7}"/>
              </a:ext>
            </a:extLst>
          </p:cNvPr>
          <p:cNvSpPr>
            <a:spLocks noGrp="1"/>
          </p:cNvSpPr>
          <p:nvPr>
            <p:ph type="body" sz="quarter" idx="10"/>
          </p:nvPr>
        </p:nvSpPr>
        <p:spPr/>
        <p:txBody>
          <a:bodyPr/>
          <a:lstStyle/>
          <a:p>
            <a:r>
              <a:rPr lang="en-GB"/>
              <a:t>Topside controls</a:t>
            </a:r>
          </a:p>
        </p:txBody>
      </p:sp>
      <p:sp>
        <p:nvSpPr>
          <p:cNvPr id="6" name="Content Placeholder 5">
            <a:extLst>
              <a:ext uri="{FF2B5EF4-FFF2-40B4-BE49-F238E27FC236}">
                <a16:creationId xmlns:a16="http://schemas.microsoft.com/office/drawing/2014/main" id="{CDA23C05-C9C2-07E6-E5FD-8EB501F617E3}"/>
              </a:ext>
            </a:extLst>
          </p:cNvPr>
          <p:cNvSpPr>
            <a:spLocks noGrp="1"/>
          </p:cNvSpPr>
          <p:nvPr>
            <p:ph idx="1"/>
          </p:nvPr>
        </p:nvSpPr>
        <p:spPr/>
        <p:txBody>
          <a:bodyPr numCol="2" spcCol="720000"/>
          <a:lstStyle/>
          <a:p>
            <a:r>
              <a:rPr lang="en-US" dirty="0"/>
              <a:t>As a global original equipment manufacturer with a well established track record of installed systems, we use our local content staffed service </a:t>
            </a:r>
            <a:r>
              <a:rPr lang="en-US" dirty="0" err="1"/>
              <a:t>centres</a:t>
            </a:r>
            <a:r>
              <a:rPr lang="en-US" dirty="0"/>
              <a:t> to inspect, maintain, repair or replace active production equipment in the field. </a:t>
            </a:r>
          </a:p>
          <a:p>
            <a:r>
              <a:rPr lang="en-US" b="1" dirty="0"/>
              <a:t>Field development</a:t>
            </a:r>
          </a:p>
          <a:p>
            <a:pPr marL="285750" indent="-285750">
              <a:buFont typeface="Arial" panose="020B0604020202020204" pitchFamily="34" charset="0"/>
              <a:buChar char="•"/>
            </a:pPr>
            <a:r>
              <a:rPr lang="en-US" dirty="0"/>
              <a:t>Commissioning / installation</a:t>
            </a:r>
          </a:p>
          <a:p>
            <a:pPr marL="285750" indent="-285750">
              <a:buFont typeface="Arial" panose="020B0604020202020204" pitchFamily="34" charset="0"/>
              <a:buChar char="•"/>
            </a:pPr>
            <a:r>
              <a:rPr lang="en-US" dirty="0"/>
              <a:t>Flushing, testing and calibration</a:t>
            </a:r>
          </a:p>
          <a:p>
            <a:pPr marL="285750" indent="-285750">
              <a:buFont typeface="Arial" panose="020B0604020202020204" pitchFamily="34" charset="0"/>
              <a:buChar char="•"/>
            </a:pPr>
            <a:r>
              <a:rPr lang="en-US" dirty="0"/>
              <a:t>Shutdown support / on-site services</a:t>
            </a:r>
          </a:p>
          <a:p>
            <a:r>
              <a:rPr lang="en-US" b="1" dirty="0"/>
              <a:t>Life of Field (Asset Intelligence)</a:t>
            </a:r>
          </a:p>
          <a:p>
            <a:pPr marL="285750" indent="-285750">
              <a:buFont typeface="Arial" panose="020B0604020202020204" pitchFamily="34" charset="0"/>
              <a:buChar char="•"/>
            </a:pPr>
            <a:r>
              <a:rPr lang="en-US" dirty="0"/>
              <a:t>Inspection, repair and maintenance</a:t>
            </a:r>
          </a:p>
          <a:p>
            <a:pPr marL="285750" indent="-285750">
              <a:buFont typeface="Arial" panose="020B0604020202020204" pitchFamily="34" charset="0"/>
              <a:buChar char="•"/>
            </a:pPr>
            <a:r>
              <a:rPr lang="en-US" dirty="0"/>
              <a:t>Production </a:t>
            </a:r>
            <a:r>
              <a:rPr lang="en-US" dirty="0" err="1"/>
              <a:t>optimisation</a:t>
            </a:r>
            <a:endParaRPr lang="en-US" dirty="0"/>
          </a:p>
          <a:p>
            <a:pPr marL="285750" indent="-285750">
              <a:buFont typeface="Arial" panose="020B0604020202020204" pitchFamily="34" charset="0"/>
              <a:buChar char="•"/>
            </a:pPr>
            <a:r>
              <a:rPr lang="en-US" dirty="0"/>
              <a:t>Pipeline services</a:t>
            </a:r>
          </a:p>
          <a:p>
            <a:r>
              <a:rPr lang="en-US" b="1" dirty="0"/>
              <a:t>Services and aftermarket</a:t>
            </a:r>
          </a:p>
          <a:p>
            <a:pPr marL="285750" indent="-285750">
              <a:buFont typeface="Arial" panose="020B0604020202020204" pitchFamily="34" charset="0"/>
              <a:buChar char="•"/>
            </a:pPr>
            <a:r>
              <a:rPr lang="en-US" dirty="0"/>
              <a:t>Equipment rental</a:t>
            </a:r>
          </a:p>
          <a:p>
            <a:pPr marL="285750" indent="-285750">
              <a:buFont typeface="Arial" panose="020B0604020202020204" pitchFamily="34" charset="0"/>
              <a:buChar char="•"/>
            </a:pPr>
            <a:r>
              <a:rPr lang="en-US" dirty="0"/>
              <a:t>Training </a:t>
            </a:r>
            <a:r>
              <a:rPr lang="en-US" dirty="0" err="1"/>
              <a:t>programmes</a:t>
            </a:r>
            <a:endParaRPr lang="en-US" dirty="0"/>
          </a:p>
          <a:p>
            <a:pPr marL="285750" indent="-285750">
              <a:buFont typeface="Arial" panose="020B0604020202020204" pitchFamily="34" charset="0"/>
              <a:buChar char="•"/>
            </a:pPr>
            <a:r>
              <a:rPr lang="en-US" dirty="0"/>
              <a:t>Spare parts sales</a:t>
            </a:r>
          </a:p>
          <a:p>
            <a:pPr marL="285750" indent="-285750">
              <a:buFont typeface="Arial" panose="020B0604020202020204" pitchFamily="34" charset="0"/>
              <a:buChar char="•"/>
            </a:pPr>
            <a:r>
              <a:rPr lang="en-US" dirty="0"/>
              <a:t>Partner alliance </a:t>
            </a:r>
            <a:r>
              <a:rPr lang="en-US" dirty="0" err="1"/>
              <a:t>programme</a:t>
            </a:r>
            <a:endParaRPr lang="en-US" dirty="0"/>
          </a:p>
          <a:p>
            <a:pPr marL="285750" indent="-285750">
              <a:buFont typeface="Arial" panose="020B0604020202020204" pitchFamily="34" charset="0"/>
              <a:buChar char="•"/>
            </a:pPr>
            <a:r>
              <a:rPr lang="en-US" dirty="0"/>
              <a:t>Consignment stocking</a:t>
            </a:r>
          </a:p>
          <a:p>
            <a:pPr marL="285750" indent="-285750">
              <a:buFont typeface="Arial" panose="020B0604020202020204" pitchFamily="34" charset="0"/>
              <a:buChar char="•"/>
            </a:pPr>
            <a:r>
              <a:rPr lang="en-US" dirty="0"/>
              <a:t>Equipment enhancement</a:t>
            </a:r>
          </a:p>
          <a:p>
            <a:pPr marL="285750" indent="-285750">
              <a:buFont typeface="Arial" panose="020B0604020202020204" pitchFamily="34" charset="0"/>
              <a:buChar char="•"/>
            </a:pPr>
            <a:r>
              <a:rPr lang="en-US" dirty="0"/>
              <a:t>Rehabilitation and recertification</a:t>
            </a:r>
          </a:p>
          <a:p>
            <a:pPr marL="285750" indent="-285750">
              <a:buFont typeface="Arial" panose="020B0604020202020204" pitchFamily="34" charset="0"/>
              <a:buChar char="•"/>
            </a:pPr>
            <a:r>
              <a:rPr lang="en-US" dirty="0"/>
              <a:t>Equipment overhaul</a:t>
            </a:r>
            <a:endParaRPr lang="en-GB" dirty="0"/>
          </a:p>
        </p:txBody>
      </p:sp>
    </p:spTree>
    <p:extLst>
      <p:ext uri="{BB962C8B-B14F-4D97-AF65-F5344CB8AC3E}">
        <p14:creationId xmlns:p14="http://schemas.microsoft.com/office/powerpoint/2010/main" val="3335797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ceiling, indoor&#10;&#10;Description automatically generated">
            <a:extLst>
              <a:ext uri="{FF2B5EF4-FFF2-40B4-BE49-F238E27FC236}">
                <a16:creationId xmlns:a16="http://schemas.microsoft.com/office/drawing/2014/main" id="{0735DE42-EB9A-3F12-1C4A-A9C774BDB103}"/>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F2BA4E62-68FB-308C-0507-0BBCAA5E59E8}"/>
              </a:ext>
            </a:extLst>
          </p:cNvPr>
          <p:cNvSpPr>
            <a:spLocks noGrp="1"/>
          </p:cNvSpPr>
          <p:nvPr>
            <p:ph type="title"/>
          </p:nvPr>
        </p:nvSpPr>
        <p:spPr/>
        <p:txBody>
          <a:bodyPr/>
          <a:lstStyle/>
          <a:p>
            <a:r>
              <a:rPr lang="en-US"/>
              <a:t>Over 50 years’ experience providing engineering, manufacturing and service </a:t>
            </a:r>
            <a:endParaRPr lang="en-GB"/>
          </a:p>
        </p:txBody>
      </p:sp>
      <p:sp>
        <p:nvSpPr>
          <p:cNvPr id="4" name="Text Placeholder 3">
            <a:extLst>
              <a:ext uri="{FF2B5EF4-FFF2-40B4-BE49-F238E27FC236}">
                <a16:creationId xmlns:a16="http://schemas.microsoft.com/office/drawing/2014/main" id="{21953CCD-4075-7156-C463-232354A3E056}"/>
              </a:ext>
            </a:extLst>
          </p:cNvPr>
          <p:cNvSpPr>
            <a:spLocks noGrp="1"/>
          </p:cNvSpPr>
          <p:nvPr>
            <p:ph type="body" sz="quarter" idx="10"/>
          </p:nvPr>
        </p:nvSpPr>
        <p:spPr/>
        <p:txBody>
          <a:bodyPr/>
          <a:lstStyle/>
          <a:p>
            <a:r>
              <a:rPr lang="en-GB"/>
              <a:t>Topside controls</a:t>
            </a:r>
          </a:p>
        </p:txBody>
      </p:sp>
      <p:sp>
        <p:nvSpPr>
          <p:cNvPr id="8" name="Content Placeholder 7">
            <a:extLst>
              <a:ext uri="{FF2B5EF4-FFF2-40B4-BE49-F238E27FC236}">
                <a16:creationId xmlns:a16="http://schemas.microsoft.com/office/drawing/2014/main" id="{76FA732F-F805-5AE9-2554-16EF84B6DFFF}"/>
              </a:ext>
            </a:extLst>
          </p:cNvPr>
          <p:cNvSpPr>
            <a:spLocks noGrp="1"/>
          </p:cNvSpPr>
          <p:nvPr>
            <p:ph idx="1"/>
          </p:nvPr>
        </p:nvSpPr>
        <p:spPr/>
        <p:txBody>
          <a:bodyPr/>
          <a:lstStyle/>
          <a:p>
            <a:r>
              <a:rPr lang="en-US" b="1"/>
              <a:t>At Proserv, we are proud of our history. Our portfolio of brands each have a strong track record of proven project delivery. </a:t>
            </a:r>
          </a:p>
          <a:p>
            <a:endParaRPr lang="en-US"/>
          </a:p>
          <a:p>
            <a:r>
              <a:rPr lang="en-US"/>
              <a:t>By bringing these businesses together under one cohesive organisation, we were able to enhance our market presence and extend our global reach and support coverage. We have the knowledge and experience to support and maintain the brands below.</a:t>
            </a:r>
          </a:p>
          <a:p>
            <a:endParaRPr lang="en-US"/>
          </a:p>
          <a:p>
            <a:endParaRPr lang="en-GB"/>
          </a:p>
        </p:txBody>
      </p:sp>
      <p:sp>
        <p:nvSpPr>
          <p:cNvPr id="14" name="TextBox 13">
            <a:extLst>
              <a:ext uri="{FF2B5EF4-FFF2-40B4-BE49-F238E27FC236}">
                <a16:creationId xmlns:a16="http://schemas.microsoft.com/office/drawing/2014/main" id="{0D3A8663-ACF5-DA4E-9BA1-8DD35E92E9D1}"/>
              </a:ext>
            </a:extLst>
          </p:cNvPr>
          <p:cNvSpPr txBox="1"/>
          <p:nvPr/>
        </p:nvSpPr>
        <p:spPr>
          <a:xfrm>
            <a:off x="8079318" y="4120244"/>
            <a:ext cx="3536949" cy="2031325"/>
          </a:xfrm>
          <a:prstGeom prst="rect">
            <a:avLst/>
          </a:prstGeom>
          <a:solidFill>
            <a:srgbClr val="5B6770"/>
          </a:solidFill>
        </p:spPr>
        <p:txBody>
          <a:bodyPr wrap="square" rtlCol="0">
            <a:spAutoFit/>
          </a:bodyPr>
          <a:lstStyle/>
          <a:p>
            <a:r>
              <a:rPr lang="en-GB" sz="1400" b="1">
                <a:solidFill>
                  <a:srgbClr val="F2A900"/>
                </a:solidFill>
              </a:rPr>
              <a:t>20,000+ </a:t>
            </a:r>
          </a:p>
          <a:p>
            <a:r>
              <a:rPr lang="en-GB" sz="1400">
                <a:solidFill>
                  <a:schemeClr val="bg2"/>
                </a:solidFill>
              </a:rPr>
              <a:t>Production control systems manufactured </a:t>
            </a:r>
          </a:p>
          <a:p>
            <a:r>
              <a:rPr lang="en-GB" sz="1400" b="1">
                <a:solidFill>
                  <a:srgbClr val="F2A900"/>
                </a:solidFill>
              </a:rPr>
              <a:t>6,000+ </a:t>
            </a:r>
          </a:p>
          <a:p>
            <a:r>
              <a:rPr lang="en-GB" sz="1400">
                <a:solidFill>
                  <a:schemeClr val="bg2"/>
                </a:solidFill>
              </a:rPr>
              <a:t>Wellhead control systems supplied </a:t>
            </a:r>
          </a:p>
          <a:p>
            <a:r>
              <a:rPr lang="en-GB" sz="1400" b="1">
                <a:solidFill>
                  <a:srgbClr val="F2A900"/>
                </a:solidFill>
              </a:rPr>
              <a:t>40,000+ </a:t>
            </a:r>
          </a:p>
          <a:p>
            <a:r>
              <a:rPr lang="en-US" sz="1400">
                <a:solidFill>
                  <a:schemeClr val="bg2"/>
                </a:solidFill>
              </a:rPr>
              <a:t>Sampling cylinders manufactured and certified</a:t>
            </a:r>
          </a:p>
          <a:p>
            <a:r>
              <a:rPr lang="en-GB" sz="1400" b="1">
                <a:solidFill>
                  <a:srgbClr val="F2A900"/>
                </a:solidFill>
              </a:rPr>
              <a:t>1,000 </a:t>
            </a:r>
          </a:p>
          <a:p>
            <a:r>
              <a:rPr lang="en-GB" sz="1400">
                <a:solidFill>
                  <a:schemeClr val="bg2"/>
                </a:solidFill>
              </a:rPr>
              <a:t>Production control system refurbishments </a:t>
            </a:r>
          </a:p>
        </p:txBody>
      </p:sp>
      <p:grpSp>
        <p:nvGrpSpPr>
          <p:cNvPr id="31" name="Group 30">
            <a:extLst>
              <a:ext uri="{FF2B5EF4-FFF2-40B4-BE49-F238E27FC236}">
                <a16:creationId xmlns:a16="http://schemas.microsoft.com/office/drawing/2014/main" id="{987F9BE0-1F8C-0DA8-F619-4FDE4B38E7FF}"/>
              </a:ext>
            </a:extLst>
          </p:cNvPr>
          <p:cNvGrpSpPr/>
          <p:nvPr/>
        </p:nvGrpSpPr>
        <p:grpSpPr>
          <a:xfrm>
            <a:off x="1240397" y="3957166"/>
            <a:ext cx="5630801" cy="1648763"/>
            <a:chOff x="6852935" y="1919424"/>
            <a:chExt cx="4155213" cy="1216694"/>
          </a:xfrm>
        </p:grpSpPr>
        <p:pic>
          <p:nvPicPr>
            <p:cNvPr id="32" name="Picture 31" descr="Logo&#10;&#10;Description automatically generated">
              <a:extLst>
                <a:ext uri="{FF2B5EF4-FFF2-40B4-BE49-F238E27FC236}">
                  <a16:creationId xmlns:a16="http://schemas.microsoft.com/office/drawing/2014/main" id="{6C1ED7EC-07E1-6672-7096-5DE8D6A648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52935" y="1940648"/>
              <a:ext cx="587399" cy="364965"/>
            </a:xfrm>
            <a:prstGeom prst="rect">
              <a:avLst/>
            </a:prstGeom>
          </p:spPr>
        </p:pic>
        <p:pic>
          <p:nvPicPr>
            <p:cNvPr id="33" name="Picture 32" descr="Logo&#10;&#10;Description automatically generated">
              <a:extLst>
                <a:ext uri="{FF2B5EF4-FFF2-40B4-BE49-F238E27FC236}">
                  <a16:creationId xmlns:a16="http://schemas.microsoft.com/office/drawing/2014/main" id="{051D9AF4-5017-C15D-DCC8-C29CA52C06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55317" y="1997146"/>
              <a:ext cx="723711" cy="308467"/>
            </a:xfrm>
            <a:prstGeom prst="rect">
              <a:avLst/>
            </a:prstGeom>
          </p:spPr>
        </p:pic>
        <p:pic>
          <p:nvPicPr>
            <p:cNvPr id="34" name="Picture 33" descr="A picture containing clipart&#10;&#10;Description automatically generated">
              <a:extLst>
                <a:ext uri="{FF2B5EF4-FFF2-40B4-BE49-F238E27FC236}">
                  <a16:creationId xmlns:a16="http://schemas.microsoft.com/office/drawing/2014/main" id="{E23F5458-9845-F7B8-E7EF-840EDD149E1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15128" y="2116348"/>
              <a:ext cx="1109781" cy="189265"/>
            </a:xfrm>
            <a:prstGeom prst="rect">
              <a:avLst/>
            </a:prstGeom>
          </p:spPr>
        </p:pic>
        <p:pic>
          <p:nvPicPr>
            <p:cNvPr id="35" name="Picture 34" descr="Logo&#10;&#10;Description automatically generated">
              <a:extLst>
                <a:ext uri="{FF2B5EF4-FFF2-40B4-BE49-F238E27FC236}">
                  <a16:creationId xmlns:a16="http://schemas.microsoft.com/office/drawing/2014/main" id="{E6881EB2-3BB3-D200-8D96-B9F511F9E6D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373078" y="2682600"/>
              <a:ext cx="610006" cy="448404"/>
            </a:xfrm>
            <a:prstGeom prst="rect">
              <a:avLst/>
            </a:prstGeom>
          </p:spPr>
        </p:pic>
        <p:pic>
          <p:nvPicPr>
            <p:cNvPr id="36" name="Picture 35" descr="A picture containing text, clipart&#10;&#10;Description automatically generated">
              <a:extLst>
                <a:ext uri="{FF2B5EF4-FFF2-40B4-BE49-F238E27FC236}">
                  <a16:creationId xmlns:a16="http://schemas.microsoft.com/office/drawing/2014/main" id="{F209C521-BA87-78E9-7E69-A8B3EA3D68B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23450" y="1919424"/>
              <a:ext cx="584698" cy="386189"/>
            </a:xfrm>
            <a:prstGeom prst="rect">
              <a:avLst/>
            </a:prstGeom>
          </p:spPr>
        </p:pic>
        <p:pic>
          <p:nvPicPr>
            <p:cNvPr id="37" name="Picture 36" descr="Logo, company name&#10;&#10;Description automatically generated">
              <a:extLst>
                <a:ext uri="{FF2B5EF4-FFF2-40B4-BE49-F238E27FC236}">
                  <a16:creationId xmlns:a16="http://schemas.microsoft.com/office/drawing/2014/main" id="{EF2FEEE5-2642-4A14-FE00-FF28E804469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143972" y="2637894"/>
              <a:ext cx="715900" cy="493110"/>
            </a:xfrm>
            <a:prstGeom prst="rect">
              <a:avLst/>
            </a:prstGeom>
          </p:spPr>
        </p:pic>
        <p:sp>
          <p:nvSpPr>
            <p:cNvPr id="40" name="Rectangle 39">
              <a:extLst>
                <a:ext uri="{FF2B5EF4-FFF2-40B4-BE49-F238E27FC236}">
                  <a16:creationId xmlns:a16="http://schemas.microsoft.com/office/drawing/2014/main" id="{CA9F277E-67F2-A93A-D492-6BFF86938C85}"/>
                </a:ext>
              </a:extLst>
            </p:cNvPr>
            <p:cNvSpPr/>
            <p:nvPr/>
          </p:nvSpPr>
          <p:spPr>
            <a:xfrm>
              <a:off x="8910858" y="3025471"/>
              <a:ext cx="420833" cy="110647"/>
            </a:xfrm>
            <a:prstGeom prst="rect">
              <a:avLst/>
            </a:prstGeom>
            <a:solidFill>
              <a:schemeClr val="bg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Tree>
    <p:extLst>
      <p:ext uri="{BB962C8B-B14F-4D97-AF65-F5344CB8AC3E}">
        <p14:creationId xmlns:p14="http://schemas.microsoft.com/office/powerpoint/2010/main" val="7279931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water, outdoor&#10;&#10;Description automatically generated">
            <a:extLst>
              <a:ext uri="{FF2B5EF4-FFF2-40B4-BE49-F238E27FC236}">
                <a16:creationId xmlns:a16="http://schemas.microsoft.com/office/drawing/2014/main" id="{3EA0440A-220E-2E27-D411-C04758CDB463}"/>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a:stretch/>
        </p:blipFill>
        <p:spPr>
          <a:xfrm>
            <a:off x="8079318" y="1412875"/>
            <a:ext cx="3536949" cy="4716464"/>
          </a:xfrm>
        </p:spPr>
      </p:pic>
      <p:sp>
        <p:nvSpPr>
          <p:cNvPr id="3" name="Title 2">
            <a:extLst>
              <a:ext uri="{FF2B5EF4-FFF2-40B4-BE49-F238E27FC236}">
                <a16:creationId xmlns:a16="http://schemas.microsoft.com/office/drawing/2014/main" id="{0C029E91-F38D-6363-37D9-F91CA9CED948}"/>
              </a:ext>
            </a:extLst>
          </p:cNvPr>
          <p:cNvSpPr>
            <a:spLocks noGrp="1"/>
          </p:cNvSpPr>
          <p:nvPr>
            <p:ph type="title"/>
          </p:nvPr>
        </p:nvSpPr>
        <p:spPr/>
        <p:txBody>
          <a:bodyPr/>
          <a:lstStyle/>
          <a:p>
            <a:r>
              <a:rPr lang="en-US"/>
              <a:t>ECG™ holistic cable monitoring system offers comprehensive visibility across cable assets</a:t>
            </a:r>
            <a:endParaRPr lang="en-GB"/>
          </a:p>
        </p:txBody>
      </p:sp>
      <p:sp>
        <p:nvSpPr>
          <p:cNvPr id="4" name="Text Placeholder 3">
            <a:extLst>
              <a:ext uri="{FF2B5EF4-FFF2-40B4-BE49-F238E27FC236}">
                <a16:creationId xmlns:a16="http://schemas.microsoft.com/office/drawing/2014/main" id="{1BC28104-799D-6D19-E4EA-4D790DB11B6F}"/>
              </a:ext>
            </a:extLst>
          </p:cNvPr>
          <p:cNvSpPr>
            <a:spLocks noGrp="1"/>
          </p:cNvSpPr>
          <p:nvPr>
            <p:ph type="body" sz="quarter" idx="10"/>
          </p:nvPr>
        </p:nvSpPr>
        <p:spPr/>
        <p:txBody>
          <a:bodyPr/>
          <a:lstStyle/>
          <a:p>
            <a:r>
              <a:rPr lang="en-GB"/>
              <a:t>Cable monitoring</a:t>
            </a:r>
          </a:p>
        </p:txBody>
      </p:sp>
      <p:sp>
        <p:nvSpPr>
          <p:cNvPr id="5" name="Content Placeholder 4">
            <a:extLst>
              <a:ext uri="{FF2B5EF4-FFF2-40B4-BE49-F238E27FC236}">
                <a16:creationId xmlns:a16="http://schemas.microsoft.com/office/drawing/2014/main" id="{B3AEA9CC-F652-DFC6-5093-C972CC3C5415}"/>
              </a:ext>
            </a:extLst>
          </p:cNvPr>
          <p:cNvSpPr>
            <a:spLocks noGrp="1"/>
          </p:cNvSpPr>
          <p:nvPr>
            <p:ph idx="1"/>
          </p:nvPr>
        </p:nvSpPr>
        <p:spPr/>
        <p:txBody>
          <a:bodyPr anchor="ctr"/>
          <a:lstStyle/>
          <a:p>
            <a:r>
              <a:rPr lang="en-US" b="1" dirty="0"/>
              <a:t>An online, synchronous cable monitoring system </a:t>
            </a:r>
          </a:p>
          <a:p>
            <a:endParaRPr lang="en-US" b="1" dirty="0"/>
          </a:p>
          <a:p>
            <a:r>
              <a:rPr lang="en-US" b="1" dirty="0">
                <a:solidFill>
                  <a:schemeClr val="accent1"/>
                </a:solidFill>
              </a:rPr>
              <a:t>Adopting an integrated and scalable approach, </a:t>
            </a:r>
            <a:br>
              <a:rPr lang="en-US" b="1" dirty="0">
                <a:solidFill>
                  <a:schemeClr val="accent1"/>
                </a:solidFill>
              </a:rPr>
            </a:br>
            <a:r>
              <a:rPr lang="en-US" b="1" dirty="0" err="1">
                <a:solidFill>
                  <a:schemeClr val="accent1"/>
                </a:solidFill>
              </a:rPr>
              <a:t>ECG™provides</a:t>
            </a:r>
            <a:r>
              <a:rPr lang="en-US" b="1" dirty="0">
                <a:solidFill>
                  <a:schemeClr val="accent1"/>
                </a:solidFill>
              </a:rPr>
              <a:t> real-time analysis with insights </a:t>
            </a:r>
            <a:br>
              <a:rPr lang="en-US" b="1" dirty="0">
                <a:solidFill>
                  <a:schemeClr val="accent1"/>
                </a:solidFill>
              </a:rPr>
            </a:br>
            <a:r>
              <a:rPr lang="en-US" b="1" dirty="0">
                <a:solidFill>
                  <a:schemeClr val="accent1"/>
                </a:solidFill>
              </a:rPr>
              <a:t>through an intuitive user interface. </a:t>
            </a:r>
          </a:p>
          <a:p>
            <a:endParaRPr lang="en-US" dirty="0"/>
          </a:p>
          <a:p>
            <a:pPr marL="285750" indent="-285750">
              <a:buFont typeface="Arial" panose="020B0604020202020204" pitchFamily="34" charset="0"/>
              <a:buChar char="•"/>
            </a:pPr>
            <a:r>
              <a:rPr lang="en-US" dirty="0" err="1"/>
              <a:t>Maximise</a:t>
            </a:r>
            <a:r>
              <a:rPr lang="en-US" dirty="0"/>
              <a:t> power transmission and increase efficiencies </a:t>
            </a:r>
          </a:p>
          <a:p>
            <a:pPr marL="285750" indent="-285750">
              <a:buFont typeface="Arial" panose="020B0604020202020204" pitchFamily="34" charset="0"/>
              <a:buChar char="•"/>
            </a:pPr>
            <a:r>
              <a:rPr lang="en-US" dirty="0"/>
              <a:t>Reduce failures as a result of intelligent monitoring </a:t>
            </a:r>
          </a:p>
          <a:p>
            <a:pPr marL="285750" indent="-285750">
              <a:buFont typeface="Arial" panose="020B0604020202020204" pitchFamily="34" charset="0"/>
              <a:buChar char="•"/>
            </a:pPr>
            <a:r>
              <a:rPr lang="en-US" dirty="0"/>
              <a:t>Protect against serious events with warnings of developing faults </a:t>
            </a:r>
          </a:p>
          <a:p>
            <a:pPr marL="285750" indent="-285750">
              <a:buFont typeface="Arial" panose="020B0604020202020204" pitchFamily="34" charset="0"/>
              <a:buChar char="•"/>
            </a:pPr>
            <a:r>
              <a:rPr lang="en-US" dirty="0"/>
              <a:t>Save OPEX and vessel costs with planned intervention </a:t>
            </a:r>
          </a:p>
          <a:p>
            <a:pPr marL="285750" indent="-285750">
              <a:buFont typeface="Arial" panose="020B0604020202020204" pitchFamily="34" charset="0"/>
              <a:buChar char="•"/>
            </a:pPr>
            <a:r>
              <a:rPr lang="en-US" dirty="0"/>
              <a:t>Plan lower cost interventions around weather and resource availability </a:t>
            </a:r>
          </a:p>
          <a:p>
            <a:pPr marL="285750" indent="-285750">
              <a:buFont typeface="Arial" panose="020B0604020202020204" pitchFamily="34" charset="0"/>
              <a:buChar char="•"/>
            </a:pPr>
            <a:r>
              <a:rPr lang="en-US" dirty="0"/>
              <a:t>Peace of mind about the condition and integrity of your cable.</a:t>
            </a:r>
            <a:endParaRPr lang="en-GB" dirty="0"/>
          </a:p>
        </p:txBody>
      </p:sp>
      <p:sp>
        <p:nvSpPr>
          <p:cNvPr id="10" name="TextBox 9">
            <a:extLst>
              <a:ext uri="{FF2B5EF4-FFF2-40B4-BE49-F238E27FC236}">
                <a16:creationId xmlns:a16="http://schemas.microsoft.com/office/drawing/2014/main" id="{C06C81BC-33D5-44B0-E9B2-273C4E0BE0D2}"/>
              </a:ext>
            </a:extLst>
          </p:cNvPr>
          <p:cNvSpPr txBox="1"/>
          <p:nvPr/>
        </p:nvSpPr>
        <p:spPr>
          <a:xfrm>
            <a:off x="8079318" y="4321582"/>
            <a:ext cx="3536949" cy="1815882"/>
          </a:xfrm>
          <a:prstGeom prst="rect">
            <a:avLst/>
          </a:prstGeom>
          <a:solidFill>
            <a:srgbClr val="5B6770"/>
          </a:solidFill>
        </p:spPr>
        <p:txBody>
          <a:bodyPr wrap="square" rtlCol="0">
            <a:spAutoFit/>
          </a:bodyPr>
          <a:lstStyle/>
          <a:p>
            <a:pPr marL="285750" indent="-285750">
              <a:buFont typeface="Arial" panose="020B0604020202020204" pitchFamily="34" charset="0"/>
              <a:buChar char="•"/>
            </a:pPr>
            <a:r>
              <a:rPr lang="en-GB" sz="1600" b="0" i="0" u="none" strike="noStrike" baseline="0" dirty="0">
                <a:solidFill>
                  <a:schemeClr val="bg2"/>
                </a:solidFill>
                <a:latin typeface="+mj-lt"/>
              </a:rPr>
              <a:t>Distributed temperature sensing </a:t>
            </a:r>
          </a:p>
          <a:p>
            <a:pPr marL="285750" indent="-285750">
              <a:buFont typeface="Arial" panose="020B0604020202020204" pitchFamily="34" charset="0"/>
              <a:buChar char="•"/>
            </a:pPr>
            <a:r>
              <a:rPr lang="en-GB" sz="1600" b="0" i="0" u="none" strike="noStrike" baseline="0" dirty="0">
                <a:solidFill>
                  <a:schemeClr val="bg2"/>
                </a:solidFill>
                <a:latin typeface="+mj-lt"/>
              </a:rPr>
              <a:t>Distributed acoustic sensing </a:t>
            </a:r>
          </a:p>
          <a:p>
            <a:pPr marL="285750" indent="-285750">
              <a:buFont typeface="Arial" panose="020B0604020202020204" pitchFamily="34" charset="0"/>
              <a:buChar char="•"/>
            </a:pPr>
            <a:r>
              <a:rPr lang="en-GB" sz="1600" b="0" i="0" u="none" strike="noStrike" baseline="0" dirty="0">
                <a:solidFill>
                  <a:schemeClr val="bg2"/>
                </a:solidFill>
                <a:latin typeface="+mj-lt"/>
              </a:rPr>
              <a:t>Passive termination monitoring </a:t>
            </a:r>
          </a:p>
          <a:p>
            <a:pPr marL="285750" indent="-285750">
              <a:buFont typeface="Arial" panose="020B0604020202020204" pitchFamily="34" charset="0"/>
              <a:buChar char="•"/>
            </a:pPr>
            <a:r>
              <a:rPr lang="en-GB" sz="1600" b="0" i="0" u="none" strike="noStrike" baseline="0" dirty="0">
                <a:solidFill>
                  <a:schemeClr val="bg2"/>
                </a:solidFill>
                <a:latin typeface="+mj-lt"/>
              </a:rPr>
              <a:t>Strain sensing </a:t>
            </a:r>
          </a:p>
          <a:p>
            <a:pPr marL="285750" indent="-285750">
              <a:buFont typeface="Arial" panose="020B0604020202020204" pitchFamily="34" charset="0"/>
              <a:buChar char="•"/>
            </a:pPr>
            <a:r>
              <a:rPr lang="en-GB" sz="1600" b="0" i="0" u="none" strike="noStrike" baseline="0" dirty="0">
                <a:solidFill>
                  <a:schemeClr val="bg2"/>
                </a:solidFill>
                <a:latin typeface="+mj-lt"/>
              </a:rPr>
              <a:t>Power quality monitoring </a:t>
            </a:r>
          </a:p>
          <a:p>
            <a:pPr marL="285750" indent="-285750">
              <a:buFont typeface="Arial" panose="020B0604020202020204" pitchFamily="34" charset="0"/>
              <a:buChar char="•"/>
            </a:pPr>
            <a:r>
              <a:rPr lang="en-GB" sz="1600" b="0" i="0" u="none" strike="noStrike" baseline="0" dirty="0">
                <a:solidFill>
                  <a:schemeClr val="bg2"/>
                </a:solidFill>
                <a:latin typeface="+mj-lt"/>
              </a:rPr>
              <a:t>Environmental data </a:t>
            </a:r>
          </a:p>
          <a:p>
            <a:pPr marL="285750" indent="-285750">
              <a:buFont typeface="Arial" panose="020B0604020202020204" pitchFamily="34" charset="0"/>
              <a:buChar char="•"/>
            </a:pPr>
            <a:r>
              <a:rPr lang="en-GB" sz="1600" b="0" i="0" u="none" strike="noStrike" baseline="0" dirty="0">
                <a:solidFill>
                  <a:schemeClr val="bg2"/>
                </a:solidFill>
                <a:latin typeface="+mj-lt"/>
              </a:rPr>
              <a:t>AIS data and more</a:t>
            </a:r>
            <a:endParaRPr lang="en-GB" sz="1400" dirty="0">
              <a:solidFill>
                <a:schemeClr val="bg2"/>
              </a:solidFill>
              <a:latin typeface="+mj-lt"/>
            </a:endParaRPr>
          </a:p>
        </p:txBody>
      </p:sp>
      <p:grpSp>
        <p:nvGrpSpPr>
          <p:cNvPr id="21" name="Group 20">
            <a:extLst>
              <a:ext uri="{FF2B5EF4-FFF2-40B4-BE49-F238E27FC236}">
                <a16:creationId xmlns:a16="http://schemas.microsoft.com/office/drawing/2014/main" id="{9C314280-AC0A-5CBB-E236-FAF0448360F1}"/>
              </a:ext>
            </a:extLst>
          </p:cNvPr>
          <p:cNvGrpSpPr/>
          <p:nvPr/>
        </p:nvGrpSpPr>
        <p:grpSpPr>
          <a:xfrm>
            <a:off x="5715528" y="1703852"/>
            <a:ext cx="1640130" cy="1815882"/>
            <a:chOff x="4064000" y="1216149"/>
            <a:chExt cx="4445000" cy="4921315"/>
          </a:xfrm>
        </p:grpSpPr>
        <p:pic>
          <p:nvPicPr>
            <p:cNvPr id="22" name="Picture 21" descr="Shape, schematic, circle&#10;&#10;Description automatically generated">
              <a:extLst>
                <a:ext uri="{FF2B5EF4-FFF2-40B4-BE49-F238E27FC236}">
                  <a16:creationId xmlns:a16="http://schemas.microsoft.com/office/drawing/2014/main" id="{0DD1BF64-92CD-8D69-52FE-2B844A87522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64000" y="1216149"/>
              <a:ext cx="4445000" cy="4921315"/>
            </a:xfrm>
            <a:prstGeom prst="rect">
              <a:avLst/>
            </a:prstGeom>
          </p:spPr>
        </p:pic>
        <p:pic>
          <p:nvPicPr>
            <p:cNvPr id="23" name="Picture 22" descr="Chart, shape&#10;&#10;Description automatically generated">
              <a:extLst>
                <a:ext uri="{FF2B5EF4-FFF2-40B4-BE49-F238E27FC236}">
                  <a16:creationId xmlns:a16="http://schemas.microsoft.com/office/drawing/2014/main" id="{EEFAB747-BD92-E679-3B9F-718D216956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70126" y="3670851"/>
              <a:ext cx="752176" cy="996233"/>
            </a:xfrm>
            <a:prstGeom prst="rect">
              <a:avLst/>
            </a:prstGeom>
          </p:spPr>
        </p:pic>
        <p:pic>
          <p:nvPicPr>
            <p:cNvPr id="24" name="Picture 23" descr="Logo&#10;&#10;Description automatically generated">
              <a:extLst>
                <a:ext uri="{FF2B5EF4-FFF2-40B4-BE49-F238E27FC236}">
                  <a16:creationId xmlns:a16="http://schemas.microsoft.com/office/drawing/2014/main" id="{2A12C39A-4E3A-9024-7962-42844016F2C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69225" y="3664938"/>
              <a:ext cx="1219199" cy="905163"/>
            </a:xfrm>
            <a:prstGeom prst="rect">
              <a:avLst/>
            </a:prstGeom>
          </p:spPr>
        </p:pic>
        <p:pic>
          <p:nvPicPr>
            <p:cNvPr id="25" name="Picture 24" descr="Logo, company name&#10;&#10;Description automatically generated">
              <a:extLst>
                <a:ext uri="{FF2B5EF4-FFF2-40B4-BE49-F238E27FC236}">
                  <a16:creationId xmlns:a16="http://schemas.microsoft.com/office/drawing/2014/main" id="{A66AFC6C-5868-1AD4-2E9D-3CB0A1A0448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693569" y="2564606"/>
              <a:ext cx="1219200" cy="335757"/>
            </a:xfrm>
            <a:prstGeom prst="rect">
              <a:avLst/>
            </a:prstGeom>
          </p:spPr>
        </p:pic>
      </p:grpSp>
    </p:spTree>
    <p:extLst>
      <p:ext uri="{BB962C8B-B14F-4D97-AF65-F5344CB8AC3E}">
        <p14:creationId xmlns:p14="http://schemas.microsoft.com/office/powerpoint/2010/main" val="181138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descr="A picture containing windmill, outdoor object&#10;&#10;Description automatically generated">
            <a:extLst>
              <a:ext uri="{FF2B5EF4-FFF2-40B4-BE49-F238E27FC236}">
                <a16:creationId xmlns:a16="http://schemas.microsoft.com/office/drawing/2014/main" id="{7083008B-1C2D-C8F3-B712-EDF87DD40827}"/>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3010F085-9B8A-DB10-4C53-AB090AB8D3B6}"/>
              </a:ext>
            </a:extLst>
          </p:cNvPr>
          <p:cNvSpPr>
            <a:spLocks noGrp="1"/>
          </p:cNvSpPr>
          <p:nvPr>
            <p:ph type="title"/>
          </p:nvPr>
        </p:nvSpPr>
        <p:spPr/>
        <p:txBody>
          <a:bodyPr/>
          <a:lstStyle/>
          <a:p>
            <a:r>
              <a:rPr lang="en-US"/>
              <a:t>Visualise, understand and act on your asset data</a:t>
            </a:r>
            <a:endParaRPr lang="en-GB"/>
          </a:p>
        </p:txBody>
      </p:sp>
      <p:sp>
        <p:nvSpPr>
          <p:cNvPr id="27" name="Text Placeholder 26">
            <a:extLst>
              <a:ext uri="{FF2B5EF4-FFF2-40B4-BE49-F238E27FC236}">
                <a16:creationId xmlns:a16="http://schemas.microsoft.com/office/drawing/2014/main" id="{C0A59B02-0148-7656-BB9F-779566A9E8A2}"/>
              </a:ext>
            </a:extLst>
          </p:cNvPr>
          <p:cNvSpPr>
            <a:spLocks noGrp="1"/>
          </p:cNvSpPr>
          <p:nvPr>
            <p:ph type="body" sz="quarter" idx="10"/>
          </p:nvPr>
        </p:nvSpPr>
        <p:spPr/>
        <p:txBody>
          <a:bodyPr/>
          <a:lstStyle/>
          <a:p>
            <a:r>
              <a:rPr lang="en-GB"/>
              <a:t>Intelligent supervisory control and data analytics</a:t>
            </a:r>
          </a:p>
        </p:txBody>
      </p:sp>
      <p:sp>
        <p:nvSpPr>
          <p:cNvPr id="6" name="Content Placeholder 5">
            <a:extLst>
              <a:ext uri="{FF2B5EF4-FFF2-40B4-BE49-F238E27FC236}">
                <a16:creationId xmlns:a16="http://schemas.microsoft.com/office/drawing/2014/main" id="{9EC9D30B-91C1-BB6D-3E47-59BEE8BC7F9F}"/>
              </a:ext>
            </a:extLst>
          </p:cNvPr>
          <p:cNvSpPr>
            <a:spLocks noGrp="1"/>
          </p:cNvSpPr>
          <p:nvPr>
            <p:ph idx="1"/>
          </p:nvPr>
        </p:nvSpPr>
        <p:spPr/>
        <p:txBody>
          <a:bodyPr anchor="ctr"/>
          <a:lstStyle/>
          <a:p>
            <a:r>
              <a:rPr lang="en-US" b="1" dirty="0" err="1">
                <a:solidFill>
                  <a:schemeClr val="accent1"/>
                </a:solidFill>
              </a:rPr>
              <a:t>Revolutionising</a:t>
            </a:r>
            <a:r>
              <a:rPr lang="en-US" b="1" dirty="0">
                <a:solidFill>
                  <a:schemeClr val="accent1"/>
                </a:solidFill>
              </a:rPr>
              <a:t> SCADA with advanced analytics</a:t>
            </a:r>
          </a:p>
          <a:p>
            <a:endParaRPr lang="en-US" b="1" dirty="0">
              <a:solidFill>
                <a:schemeClr val="accent1"/>
              </a:solidFill>
            </a:endParaRPr>
          </a:p>
          <a:p>
            <a:r>
              <a:rPr lang="en-US" dirty="0"/>
              <a:t>From whole portfolio management to individual turbine insight, Proserv brings together data analytics with our industry expertise into one easy solution.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Receive intuitive insights to guide your decision making </a:t>
            </a:r>
          </a:p>
          <a:p>
            <a:pPr marL="285750" indent="-285750">
              <a:buFont typeface="Arial" panose="020B0604020202020204" pitchFamily="34" charset="0"/>
              <a:buChar char="•"/>
            </a:pPr>
            <a:r>
              <a:rPr lang="en-US" dirty="0"/>
              <a:t>Protect against obsolescence with a fully flexible and compliant system </a:t>
            </a:r>
          </a:p>
          <a:p>
            <a:pPr marL="285750" indent="-285750">
              <a:buFont typeface="Arial" panose="020B0604020202020204" pitchFamily="34" charset="0"/>
              <a:buChar char="•"/>
            </a:pPr>
            <a:r>
              <a:rPr lang="en-US" dirty="0"/>
              <a:t>Safeguard your assets with leading cyber security and data sovereignty </a:t>
            </a:r>
          </a:p>
          <a:p>
            <a:pPr marL="285750" indent="-285750">
              <a:buFont typeface="Arial" panose="020B0604020202020204" pitchFamily="34" charset="0"/>
              <a:buChar char="•"/>
            </a:pPr>
            <a:r>
              <a:rPr lang="en-US" dirty="0" err="1"/>
              <a:t>Optimise</a:t>
            </a:r>
            <a:r>
              <a:rPr lang="en-US" dirty="0"/>
              <a:t> your assets and reduce system maintenance and downtime </a:t>
            </a:r>
          </a:p>
          <a:p>
            <a:pPr marL="285750" indent="-285750">
              <a:buFont typeface="Arial" panose="020B0604020202020204" pitchFamily="34" charset="0"/>
              <a:buChar char="•"/>
            </a:pPr>
            <a:r>
              <a:rPr lang="en-US" dirty="0"/>
              <a:t>Save OPEX costs with fewer interfaces </a:t>
            </a:r>
          </a:p>
          <a:p>
            <a:pPr marL="285750" indent="-285750">
              <a:buFont typeface="Arial" panose="020B0604020202020204" pitchFamily="34" charset="0"/>
              <a:buChar char="•"/>
            </a:pPr>
            <a:r>
              <a:rPr lang="en-US" dirty="0"/>
              <a:t>Dedicated system support from Proserv for the life of your wind farm. </a:t>
            </a:r>
            <a:endParaRPr lang="en-GB" dirty="0"/>
          </a:p>
        </p:txBody>
      </p:sp>
      <p:sp>
        <p:nvSpPr>
          <p:cNvPr id="31" name="TextBox 30">
            <a:extLst>
              <a:ext uri="{FF2B5EF4-FFF2-40B4-BE49-F238E27FC236}">
                <a16:creationId xmlns:a16="http://schemas.microsoft.com/office/drawing/2014/main" id="{981EAEC3-6F26-0A73-818D-E379BD307CF6}"/>
              </a:ext>
            </a:extLst>
          </p:cNvPr>
          <p:cNvSpPr txBox="1"/>
          <p:nvPr/>
        </p:nvSpPr>
        <p:spPr>
          <a:xfrm>
            <a:off x="8079319" y="4752626"/>
            <a:ext cx="3536420" cy="1384995"/>
          </a:xfrm>
          <a:prstGeom prst="rect">
            <a:avLst/>
          </a:prstGeom>
          <a:solidFill>
            <a:srgbClr val="5B6770"/>
          </a:solidFill>
        </p:spPr>
        <p:txBody>
          <a:bodyPr wrap="square" rtlCol="0">
            <a:spAutoFit/>
          </a:bodyPr>
          <a:lstStyle/>
          <a:p>
            <a:pPr marL="285750" indent="-285750">
              <a:buFont typeface="Arial" panose="020B0604020202020204" pitchFamily="34" charset="0"/>
              <a:buChar char="•"/>
            </a:pPr>
            <a:r>
              <a:rPr lang="en-GB" sz="1400">
                <a:solidFill>
                  <a:schemeClr val="bg2"/>
                </a:solidFill>
              </a:rPr>
              <a:t>Turbine and data agnostic </a:t>
            </a:r>
          </a:p>
          <a:p>
            <a:pPr marL="285750" indent="-285750">
              <a:buFont typeface="Arial" panose="020B0604020202020204" pitchFamily="34" charset="0"/>
              <a:buChar char="•"/>
            </a:pPr>
            <a:r>
              <a:rPr lang="en-GB" sz="1400">
                <a:solidFill>
                  <a:schemeClr val="bg2"/>
                </a:solidFill>
              </a:rPr>
              <a:t>Advanced visualisation </a:t>
            </a:r>
          </a:p>
          <a:p>
            <a:pPr marL="285750" indent="-285750">
              <a:buFont typeface="Arial" panose="020B0604020202020204" pitchFamily="34" charset="0"/>
              <a:buChar char="•"/>
            </a:pPr>
            <a:r>
              <a:rPr lang="en-GB" sz="1400">
                <a:solidFill>
                  <a:schemeClr val="bg2"/>
                </a:solidFill>
              </a:rPr>
              <a:t>Custom sequencing </a:t>
            </a:r>
          </a:p>
          <a:p>
            <a:pPr marL="285750" indent="-285750">
              <a:buFont typeface="Arial" panose="020B0604020202020204" pitchFamily="34" charset="0"/>
              <a:buChar char="•"/>
            </a:pPr>
            <a:r>
              <a:rPr lang="en-GB" sz="1400">
                <a:solidFill>
                  <a:schemeClr val="bg2"/>
                </a:solidFill>
              </a:rPr>
              <a:t>Unlimited scalability </a:t>
            </a:r>
          </a:p>
          <a:p>
            <a:pPr marL="285750" indent="-285750">
              <a:buFont typeface="Arial" panose="020B0604020202020204" pitchFamily="34" charset="0"/>
              <a:buChar char="•"/>
            </a:pPr>
            <a:r>
              <a:rPr lang="en-US" sz="1400">
                <a:solidFill>
                  <a:schemeClr val="bg2"/>
                </a:solidFill>
              </a:rPr>
              <a:t>Suited to generation, transmission and distribution</a:t>
            </a:r>
            <a:endParaRPr lang="en-GB" sz="1600" dirty="0" err="1">
              <a:solidFill>
                <a:schemeClr val="bg2"/>
              </a:solidFill>
            </a:endParaRPr>
          </a:p>
        </p:txBody>
      </p:sp>
      <p:pic>
        <p:nvPicPr>
          <p:cNvPr id="33" name="Picture 32" descr="Graphical user interface, application&#10;&#10;Description automatically generated">
            <a:extLst>
              <a:ext uri="{FF2B5EF4-FFF2-40B4-BE49-F238E27FC236}">
                <a16:creationId xmlns:a16="http://schemas.microsoft.com/office/drawing/2014/main" id="{90EA7210-0103-BBEB-489C-1A81D2404D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36445" y="2105374"/>
            <a:ext cx="3222167" cy="2305850"/>
          </a:xfrm>
          <a:prstGeom prst="rect">
            <a:avLst/>
          </a:prstGeom>
        </p:spPr>
      </p:pic>
    </p:spTree>
    <p:extLst>
      <p:ext uri="{BB962C8B-B14F-4D97-AF65-F5344CB8AC3E}">
        <p14:creationId xmlns:p14="http://schemas.microsoft.com/office/powerpoint/2010/main" val="309409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75735" y="1412876"/>
            <a:ext cx="6817104" cy="4716463"/>
          </a:xfrm>
        </p:spPr>
        <p:txBody>
          <a:bodyPr/>
          <a:lstStyle/>
          <a:p>
            <a:pPr marL="0" lvl="0" indent="0">
              <a:buNone/>
            </a:pPr>
            <a:r>
              <a:rPr lang="en-GB" dirty="0"/>
              <a:t>A </a:t>
            </a:r>
            <a:r>
              <a:rPr lang="en-GB" sz="2800" b="1" dirty="0">
                <a:solidFill>
                  <a:schemeClr val="accent1"/>
                </a:solidFill>
              </a:rPr>
              <a:t>FRESH</a:t>
            </a:r>
            <a:r>
              <a:rPr lang="en-GB" sz="2800" dirty="0">
                <a:solidFill>
                  <a:schemeClr val="accent1"/>
                </a:solidFill>
              </a:rPr>
              <a:t> </a:t>
            </a:r>
            <a:r>
              <a:rPr lang="en-GB" dirty="0"/>
              <a:t>PERSPECTIVE</a:t>
            </a:r>
          </a:p>
          <a:p>
            <a:pPr lvl="0"/>
            <a:endParaRPr lang="en-GB" dirty="0"/>
          </a:p>
          <a:p>
            <a:pPr marL="0" lvl="0" indent="0">
              <a:buNone/>
            </a:pPr>
            <a:r>
              <a:rPr lang="en-GB" dirty="0"/>
              <a:t>Proserv has a distinctive delivery-focused culture. At the heart of everything that we do, the five Proserv values guide our decisions and behaviours. Internally, we refer to our values as FRESH.</a:t>
            </a:r>
          </a:p>
          <a:p>
            <a:pPr lvl="0"/>
            <a:endParaRPr lang="en-GB" dirty="0"/>
          </a:p>
          <a:p>
            <a:pPr lvl="0"/>
            <a:endParaRPr lang="en-GB" dirty="0"/>
          </a:p>
          <a:p>
            <a:pPr lvl="0"/>
            <a:endParaRPr lang="en-GB" dirty="0"/>
          </a:p>
          <a:p>
            <a:pPr lvl="0"/>
            <a:endParaRPr lang="en-GB" dirty="0"/>
          </a:p>
          <a:p>
            <a:pPr lvl="0"/>
            <a:endParaRPr lang="en-GB" dirty="0"/>
          </a:p>
          <a:p>
            <a:endParaRPr lang="en-GB" dirty="0"/>
          </a:p>
          <a:p>
            <a:endParaRPr lang="en-GB" dirty="0"/>
          </a:p>
          <a:p>
            <a:endParaRPr lang="en-GB" dirty="0"/>
          </a:p>
        </p:txBody>
      </p:sp>
      <p:sp>
        <p:nvSpPr>
          <p:cNvPr id="7" name="Title 6"/>
          <p:cNvSpPr>
            <a:spLocks noGrp="1"/>
          </p:cNvSpPr>
          <p:nvPr>
            <p:ph type="title"/>
          </p:nvPr>
        </p:nvSpPr>
        <p:spPr/>
        <p:txBody>
          <a:bodyPr/>
          <a:lstStyle/>
          <a:p>
            <a:r>
              <a:rPr lang="en-GB"/>
              <a:t>Our Values</a:t>
            </a:r>
            <a:endParaRPr lang="en-GB" dirty="0"/>
          </a:p>
        </p:txBody>
      </p:sp>
      <p:sp>
        <p:nvSpPr>
          <p:cNvPr id="21" name="Text Placeholder 20"/>
          <p:cNvSpPr>
            <a:spLocks noGrp="1"/>
          </p:cNvSpPr>
          <p:nvPr>
            <p:ph type="body" sz="quarter" idx="10"/>
          </p:nvPr>
        </p:nvSpPr>
        <p:spPr/>
        <p:txBody>
          <a:bodyPr/>
          <a:lstStyle/>
          <a:p>
            <a:r>
              <a:rPr lang="en-GB" dirty="0"/>
              <a:t>Introduction</a:t>
            </a:r>
          </a:p>
        </p:txBody>
      </p:sp>
      <p:sp>
        <p:nvSpPr>
          <p:cNvPr id="10" name="Rectangle 9"/>
          <p:cNvSpPr/>
          <p:nvPr/>
        </p:nvSpPr>
        <p:spPr>
          <a:xfrm>
            <a:off x="431799" y="4923700"/>
            <a:ext cx="1621170" cy="1080677"/>
          </a:xfrm>
          <a:prstGeom prst="rect">
            <a:avLst/>
          </a:prstGeom>
          <a:solidFill>
            <a:srgbClr val="FFFFFF"/>
          </a:solidFill>
          <a:ln w="9525" cap="flat" cmpd="sng" algn="ctr">
            <a:noFill/>
            <a:prstDash val="solid"/>
          </a:ln>
          <a:effectLst/>
        </p:spPr>
        <p:txBody>
          <a:bodyPr rtlCol="0" anchor="ctr"/>
          <a:lstStyle/>
          <a:p>
            <a:pPr algn="ctr" defTabSz="914400">
              <a:defRPr/>
            </a:pPr>
            <a:r>
              <a:rPr lang="en-GB" sz="1100" b="1" kern="0" dirty="0">
                <a:solidFill>
                  <a:srgbClr val="5B6770"/>
                </a:solidFill>
                <a:latin typeface="Arial" panose="020B0604020202020204" pitchFamily="34" charset="0"/>
                <a:cs typeface="Arial" panose="020B0604020202020204" pitchFamily="34" charset="0"/>
              </a:rPr>
              <a:t>F</a:t>
            </a:r>
            <a:r>
              <a:rPr lang="en-GB" sz="1100" b="1" kern="0" dirty="0">
                <a:solidFill>
                  <a:srgbClr val="F2A900"/>
                </a:solidFill>
                <a:latin typeface="Arial" panose="020B0604020202020204" pitchFamily="34" charset="0"/>
                <a:cs typeface="Arial" panose="020B0604020202020204" pitchFamily="34" charset="0"/>
              </a:rPr>
              <a:t>orward as </a:t>
            </a:r>
            <a:br>
              <a:rPr lang="en-GB" sz="1100" b="1" kern="0" dirty="0">
                <a:solidFill>
                  <a:srgbClr val="F2A900"/>
                </a:solidFill>
                <a:latin typeface="Arial" panose="020B0604020202020204" pitchFamily="34" charset="0"/>
                <a:cs typeface="Arial" panose="020B0604020202020204" pitchFamily="34" charset="0"/>
              </a:rPr>
            </a:br>
            <a:r>
              <a:rPr lang="en-GB" sz="1100" b="1" kern="0" dirty="0">
                <a:solidFill>
                  <a:srgbClr val="F2A900"/>
                </a:solidFill>
                <a:latin typeface="Arial" panose="020B0604020202020204" pitchFamily="34" charset="0"/>
                <a:cs typeface="Arial" panose="020B0604020202020204" pitchFamily="34" charset="0"/>
              </a:rPr>
              <a:t>a Team</a:t>
            </a:r>
          </a:p>
        </p:txBody>
      </p:sp>
      <p:sp>
        <p:nvSpPr>
          <p:cNvPr id="11" name="Rectangle 10"/>
          <p:cNvSpPr/>
          <p:nvPr/>
        </p:nvSpPr>
        <p:spPr>
          <a:xfrm>
            <a:off x="3610196" y="4964243"/>
            <a:ext cx="1607962" cy="1034959"/>
          </a:xfrm>
          <a:prstGeom prst="rect">
            <a:avLst/>
          </a:prstGeom>
          <a:solidFill>
            <a:srgbClr val="FFFFFF"/>
          </a:solidFill>
          <a:ln w="9525" cap="flat" cmpd="sng" algn="ctr">
            <a:noFill/>
            <a:prstDash val="solid"/>
          </a:ln>
          <a:effectLst/>
        </p:spPr>
        <p:txBody>
          <a:bodyPr rtlCol="0" anchor="ctr"/>
          <a:lstStyle/>
          <a:p>
            <a:pPr algn="ctr" defTabSz="914400">
              <a:defRPr/>
            </a:pPr>
            <a:r>
              <a:rPr lang="en-GB" sz="1100" b="1" kern="0" dirty="0">
                <a:solidFill>
                  <a:srgbClr val="5B6770"/>
                </a:solidFill>
                <a:latin typeface="Arial" panose="020B0604020202020204" pitchFamily="34" charset="0"/>
                <a:cs typeface="Arial" panose="020B0604020202020204" pitchFamily="34" charset="0"/>
              </a:rPr>
              <a:t>E</a:t>
            </a:r>
            <a:r>
              <a:rPr lang="en-GB" sz="1100" b="1" kern="0" dirty="0">
                <a:solidFill>
                  <a:srgbClr val="F2A900"/>
                </a:solidFill>
                <a:latin typeface="Arial" panose="020B0604020202020204" pitchFamily="34" charset="0"/>
                <a:cs typeface="Arial" panose="020B0604020202020204" pitchFamily="34" charset="0"/>
              </a:rPr>
              <a:t>ntrepreneurial Spirit</a:t>
            </a:r>
          </a:p>
        </p:txBody>
      </p:sp>
      <p:sp>
        <p:nvSpPr>
          <p:cNvPr id="12" name="Rectangle 11"/>
          <p:cNvSpPr/>
          <p:nvPr/>
        </p:nvSpPr>
        <p:spPr>
          <a:xfrm>
            <a:off x="5177333" y="3892956"/>
            <a:ext cx="1661014" cy="1053123"/>
          </a:xfrm>
          <a:prstGeom prst="rect">
            <a:avLst/>
          </a:prstGeom>
          <a:solidFill>
            <a:srgbClr val="FFFFFF"/>
          </a:solidFill>
          <a:ln w="9525" cap="flat" cmpd="sng" algn="ctr">
            <a:noFill/>
            <a:prstDash val="solid"/>
          </a:ln>
          <a:effectLst/>
        </p:spPr>
        <p:txBody>
          <a:bodyPr rtlCol="0" anchor="ctr"/>
          <a:lstStyle/>
          <a:p>
            <a:pPr algn="ctr" defTabSz="914400">
              <a:defRPr/>
            </a:pPr>
            <a:r>
              <a:rPr lang="en-GB" sz="1100" b="1" kern="0" dirty="0">
                <a:solidFill>
                  <a:srgbClr val="5B6770"/>
                </a:solidFill>
                <a:latin typeface="Arial" panose="020B0604020202020204" pitchFamily="34" charset="0"/>
                <a:cs typeface="Arial" panose="020B0604020202020204" pitchFamily="34" charset="0"/>
              </a:rPr>
              <a:t>S</a:t>
            </a:r>
            <a:r>
              <a:rPr lang="en-GB" sz="1100" b="1" kern="0" dirty="0">
                <a:solidFill>
                  <a:srgbClr val="F2A900"/>
                </a:solidFill>
                <a:latin typeface="Arial" panose="020B0604020202020204" pitchFamily="34" charset="0"/>
                <a:cs typeface="Arial" panose="020B0604020202020204" pitchFamily="34" charset="0"/>
              </a:rPr>
              <a:t>erious about </a:t>
            </a:r>
            <a:br>
              <a:rPr lang="en-GB" sz="1100" b="1" kern="0" dirty="0">
                <a:solidFill>
                  <a:srgbClr val="F2A900"/>
                </a:solidFill>
                <a:latin typeface="Arial" panose="020B0604020202020204" pitchFamily="34" charset="0"/>
                <a:cs typeface="Arial" panose="020B0604020202020204" pitchFamily="34" charset="0"/>
              </a:rPr>
            </a:br>
            <a:r>
              <a:rPr lang="en-GB" sz="1100" b="1" kern="0" dirty="0">
                <a:solidFill>
                  <a:srgbClr val="F2A900"/>
                </a:solidFill>
                <a:latin typeface="Arial" panose="020B0604020202020204" pitchFamily="34" charset="0"/>
                <a:cs typeface="Arial" panose="020B0604020202020204" pitchFamily="34" charset="0"/>
              </a:rPr>
              <a:t>Service</a:t>
            </a:r>
          </a:p>
        </p:txBody>
      </p:sp>
      <p:sp>
        <p:nvSpPr>
          <p:cNvPr id="13" name="Rectangle 12"/>
          <p:cNvSpPr/>
          <p:nvPr/>
        </p:nvSpPr>
        <p:spPr>
          <a:xfrm>
            <a:off x="2060650" y="3875136"/>
            <a:ext cx="1558689" cy="1070943"/>
          </a:xfrm>
          <a:prstGeom prst="rect">
            <a:avLst/>
          </a:prstGeom>
          <a:solidFill>
            <a:srgbClr val="FFFFFF"/>
          </a:solidFill>
          <a:ln w="9525" cap="flat" cmpd="sng" algn="ctr">
            <a:noFill/>
            <a:prstDash val="solid"/>
          </a:ln>
          <a:effectLst/>
        </p:spPr>
        <p:txBody>
          <a:bodyPr rtlCol="0" anchor="ctr"/>
          <a:lstStyle/>
          <a:p>
            <a:pPr algn="ctr" defTabSz="914400">
              <a:defRPr/>
            </a:pPr>
            <a:r>
              <a:rPr lang="en-GB" sz="1100" b="1" kern="0" dirty="0">
                <a:solidFill>
                  <a:srgbClr val="5B6770"/>
                </a:solidFill>
                <a:latin typeface="Arial" panose="020B0604020202020204" pitchFamily="34" charset="0"/>
                <a:cs typeface="Arial" panose="020B0604020202020204" pitchFamily="34" charset="0"/>
              </a:rPr>
              <a:t>R</a:t>
            </a:r>
            <a:r>
              <a:rPr lang="en-GB" sz="1100" b="1" kern="0" dirty="0">
                <a:solidFill>
                  <a:srgbClr val="F2A900"/>
                </a:solidFill>
                <a:latin typeface="Arial" panose="020B0604020202020204" pitchFamily="34" charset="0"/>
                <a:cs typeface="Arial" panose="020B0604020202020204" pitchFamily="34" charset="0"/>
              </a:rPr>
              <a:t>ight thing, </a:t>
            </a:r>
            <a:br>
              <a:rPr lang="en-GB" sz="1100" b="1" kern="0" dirty="0">
                <a:solidFill>
                  <a:srgbClr val="F2A900"/>
                </a:solidFill>
                <a:latin typeface="Arial" panose="020B0604020202020204" pitchFamily="34" charset="0"/>
                <a:cs typeface="Arial" panose="020B0604020202020204" pitchFamily="34" charset="0"/>
              </a:rPr>
            </a:br>
            <a:r>
              <a:rPr lang="en-GB" sz="1100" b="1" kern="0" dirty="0">
                <a:solidFill>
                  <a:srgbClr val="F2A900"/>
                </a:solidFill>
                <a:latin typeface="Arial" panose="020B0604020202020204" pitchFamily="34" charset="0"/>
                <a:cs typeface="Arial" panose="020B0604020202020204" pitchFamily="34" charset="0"/>
              </a:rPr>
              <a:t>right way</a:t>
            </a:r>
          </a:p>
        </p:txBody>
      </p:sp>
      <p:sp>
        <p:nvSpPr>
          <p:cNvPr id="14" name="Rectangle 13"/>
          <p:cNvSpPr/>
          <p:nvPr/>
        </p:nvSpPr>
        <p:spPr>
          <a:xfrm>
            <a:off x="6791655" y="4927915"/>
            <a:ext cx="1668178" cy="1053123"/>
          </a:xfrm>
          <a:prstGeom prst="rect">
            <a:avLst/>
          </a:prstGeom>
          <a:solidFill>
            <a:srgbClr val="FFFFFF"/>
          </a:solidFill>
          <a:ln w="9525" cap="flat" cmpd="sng" algn="ctr">
            <a:noFill/>
            <a:prstDash val="solid"/>
          </a:ln>
          <a:effectLst/>
        </p:spPr>
        <p:txBody>
          <a:bodyPr rtlCol="0" anchor="ctr"/>
          <a:lstStyle/>
          <a:p>
            <a:pPr algn="ctr" defTabSz="914400">
              <a:defRPr/>
            </a:pPr>
            <a:r>
              <a:rPr lang="en-GB" sz="1100" b="1" kern="0" dirty="0">
                <a:solidFill>
                  <a:srgbClr val="5B6770"/>
                </a:solidFill>
                <a:latin typeface="Arial" panose="020B0604020202020204" pitchFamily="34" charset="0"/>
                <a:cs typeface="Arial" panose="020B0604020202020204" pitchFamily="34" charset="0"/>
              </a:rPr>
              <a:t>H</a:t>
            </a:r>
            <a:r>
              <a:rPr lang="en-GB" sz="1100" b="1" kern="0" dirty="0">
                <a:solidFill>
                  <a:srgbClr val="F2A900"/>
                </a:solidFill>
                <a:latin typeface="Arial" panose="020B0604020202020204" pitchFamily="34" charset="0"/>
                <a:cs typeface="Arial" panose="020B0604020202020204" pitchFamily="34" charset="0"/>
              </a:rPr>
              <a:t>elp, Share and Communicate</a:t>
            </a:r>
          </a:p>
        </p:txBody>
      </p:sp>
      <p:pic>
        <p:nvPicPr>
          <p:cNvPr id="20" name="Picture 1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97156" y="1459445"/>
            <a:ext cx="3594844" cy="2396562"/>
          </a:xfrm>
          <a:prstGeom prst="rect">
            <a:avLst/>
          </a:prstGeom>
        </p:spPr>
      </p:pic>
      <p:pic>
        <p:nvPicPr>
          <p:cNvPr id="3" name="Picture 2" descr="A couple of women sitting at a table with laptops&#10;&#10;Description automatically generated">
            <a:extLst>
              <a:ext uri="{FF2B5EF4-FFF2-40B4-BE49-F238E27FC236}">
                <a16:creationId xmlns:a16="http://schemas.microsoft.com/office/drawing/2014/main" id="{322A0FAE-365F-97CF-A7E1-98F3875232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13689" y="3888741"/>
            <a:ext cx="1582652" cy="1053123"/>
          </a:xfrm>
          <a:prstGeom prst="rect">
            <a:avLst/>
          </a:prstGeom>
        </p:spPr>
      </p:pic>
      <p:pic>
        <p:nvPicPr>
          <p:cNvPr id="5" name="Picture 4" descr="A person sitting at a desk with a computer&#10;&#10;Description automatically generated">
            <a:extLst>
              <a:ext uri="{FF2B5EF4-FFF2-40B4-BE49-F238E27FC236}">
                <a16:creationId xmlns:a16="http://schemas.microsoft.com/office/drawing/2014/main" id="{028F9207-D79F-BC95-55C4-1A3912D4667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24968" y="4941487"/>
            <a:ext cx="1562255" cy="1039551"/>
          </a:xfrm>
          <a:prstGeom prst="rect">
            <a:avLst/>
          </a:prstGeom>
        </p:spPr>
      </p:pic>
      <p:pic>
        <p:nvPicPr>
          <p:cNvPr id="9" name="Picture 8" descr="A group of men sitting at a desk pointing at a computer screen&#10;&#10;Description automatically generated">
            <a:extLst>
              <a:ext uri="{FF2B5EF4-FFF2-40B4-BE49-F238E27FC236}">
                <a16:creationId xmlns:a16="http://schemas.microsoft.com/office/drawing/2014/main" id="{FCBD7B3C-99D8-154C-C287-2B821CBBE13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19016" y="3865402"/>
            <a:ext cx="1596763" cy="1062513"/>
          </a:xfrm>
          <a:prstGeom prst="rect">
            <a:avLst/>
          </a:prstGeom>
        </p:spPr>
      </p:pic>
      <p:pic>
        <p:nvPicPr>
          <p:cNvPr id="23" name="Picture 22" descr="A person in an orange jumpsuit working on a metal piece&#10;&#10;Description automatically generated">
            <a:extLst>
              <a:ext uri="{FF2B5EF4-FFF2-40B4-BE49-F238E27FC236}">
                <a16:creationId xmlns:a16="http://schemas.microsoft.com/office/drawing/2014/main" id="{8E28884C-F27A-4D9B-A4AC-724E573B738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08188" y="4932290"/>
            <a:ext cx="1611151" cy="1072087"/>
          </a:xfrm>
          <a:prstGeom prst="rect">
            <a:avLst/>
          </a:prstGeom>
        </p:spPr>
      </p:pic>
      <p:pic>
        <p:nvPicPr>
          <p:cNvPr id="25" name="Picture 24" descr="A group of men in orange jumpsuits standing in front of a machine&#10;&#10;Description automatically generated">
            <a:extLst>
              <a:ext uri="{FF2B5EF4-FFF2-40B4-BE49-F238E27FC236}">
                <a16:creationId xmlns:a16="http://schemas.microsoft.com/office/drawing/2014/main" id="{AF026B15-192D-ACFD-9D1C-71A584A9325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5876" y="3856319"/>
            <a:ext cx="1624060" cy="1080677"/>
          </a:xfrm>
          <a:prstGeom prst="rect">
            <a:avLst/>
          </a:prstGeom>
        </p:spPr>
      </p:pic>
    </p:spTree>
    <p:extLst>
      <p:ext uri="{BB962C8B-B14F-4D97-AF65-F5344CB8AC3E}">
        <p14:creationId xmlns:p14="http://schemas.microsoft.com/office/powerpoint/2010/main" val="1971315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Diagram&#10;&#10;Description automatically generated with medium confidence">
            <a:extLst>
              <a:ext uri="{FF2B5EF4-FFF2-40B4-BE49-F238E27FC236}">
                <a16:creationId xmlns:a16="http://schemas.microsoft.com/office/drawing/2014/main" id="{4520A5E0-D31A-D7EE-FF06-BC9BB47E5691}"/>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t="-18272"/>
          <a:stretch/>
        </p:blipFill>
        <p:spPr>
          <a:xfrm>
            <a:off x="8079318" y="1412875"/>
            <a:ext cx="3536949" cy="4716464"/>
          </a:xfrm>
        </p:spPr>
      </p:pic>
      <p:sp>
        <p:nvSpPr>
          <p:cNvPr id="2" name="Title 1">
            <a:extLst>
              <a:ext uri="{FF2B5EF4-FFF2-40B4-BE49-F238E27FC236}">
                <a16:creationId xmlns:a16="http://schemas.microsoft.com/office/drawing/2014/main" id="{5C65F0BC-AEA0-0B0A-8C4D-2AAFD541F4E3}"/>
              </a:ext>
            </a:extLst>
          </p:cNvPr>
          <p:cNvSpPr>
            <a:spLocks noGrp="1"/>
          </p:cNvSpPr>
          <p:nvPr>
            <p:ph type="title"/>
          </p:nvPr>
        </p:nvSpPr>
        <p:spPr/>
        <p:txBody>
          <a:bodyPr/>
          <a:lstStyle/>
          <a:p>
            <a:r>
              <a:rPr lang="fr-FR"/>
              <a:t>Asset Enhancement Global Intelligence Solution</a:t>
            </a:r>
            <a:endParaRPr lang="en-GB"/>
          </a:p>
        </p:txBody>
      </p:sp>
      <p:sp>
        <p:nvSpPr>
          <p:cNvPr id="3" name="Text Placeholder 2">
            <a:extLst>
              <a:ext uri="{FF2B5EF4-FFF2-40B4-BE49-F238E27FC236}">
                <a16:creationId xmlns:a16="http://schemas.microsoft.com/office/drawing/2014/main" id="{CFBB0057-B58F-FA60-F4D4-8CD39215CC50}"/>
              </a:ext>
            </a:extLst>
          </p:cNvPr>
          <p:cNvSpPr>
            <a:spLocks noGrp="1"/>
          </p:cNvSpPr>
          <p:nvPr>
            <p:ph type="body" sz="quarter" idx="10"/>
          </p:nvPr>
        </p:nvSpPr>
        <p:spPr/>
        <p:txBody>
          <a:bodyPr/>
          <a:lstStyle/>
          <a:p>
            <a:r>
              <a:rPr lang="en-GB" dirty="0"/>
              <a:t>Asset Intelligence</a:t>
            </a:r>
          </a:p>
        </p:txBody>
      </p:sp>
      <p:sp>
        <p:nvSpPr>
          <p:cNvPr id="5" name="Content Placeholder 4">
            <a:extLst>
              <a:ext uri="{FF2B5EF4-FFF2-40B4-BE49-F238E27FC236}">
                <a16:creationId xmlns:a16="http://schemas.microsoft.com/office/drawing/2014/main" id="{2329AC40-7719-9E22-8903-8C046D11E426}"/>
              </a:ext>
            </a:extLst>
          </p:cNvPr>
          <p:cNvSpPr>
            <a:spLocks noGrp="1"/>
          </p:cNvSpPr>
          <p:nvPr>
            <p:ph idx="1"/>
          </p:nvPr>
        </p:nvSpPr>
        <p:spPr/>
        <p:txBody>
          <a:bodyPr anchor="ctr"/>
          <a:lstStyle/>
          <a:p>
            <a:r>
              <a:rPr lang="en-US" dirty="0"/>
              <a:t>Proserv’s Asset Enhanced Global Intelligence Solution (AEGIS) is a user-friendly intelligence solution providing real-time monitoring of the condition of assets during their entire lifecycle. </a:t>
            </a:r>
          </a:p>
          <a:p>
            <a:endParaRPr lang="en-GB" dirty="0"/>
          </a:p>
          <a:p>
            <a:r>
              <a:rPr lang="en-GB" b="1" dirty="0">
                <a:solidFill>
                  <a:srgbClr val="F2A900"/>
                </a:solidFill>
              </a:rPr>
              <a:t>User-Friendly Condition Monitoring Solution </a:t>
            </a:r>
          </a:p>
          <a:p>
            <a:pPr marL="285750" indent="-285750">
              <a:buFont typeface="Arial" panose="020B0604020202020204" pitchFamily="34" charset="0"/>
              <a:buChar char="•"/>
            </a:pPr>
            <a:r>
              <a:rPr lang="en-GB" b="1" dirty="0"/>
              <a:t>Always on point: </a:t>
            </a:r>
            <a:r>
              <a:rPr lang="en-GB" dirty="0"/>
              <a:t>p</a:t>
            </a:r>
            <a:r>
              <a:rPr lang="en-US" dirty="0" err="1"/>
              <a:t>rovides</a:t>
            </a:r>
            <a:r>
              <a:rPr lang="en-US" dirty="0"/>
              <a:t> real time asset information </a:t>
            </a:r>
          </a:p>
          <a:p>
            <a:pPr marL="285750" indent="-285750">
              <a:buFont typeface="Arial" panose="020B0604020202020204" pitchFamily="34" charset="0"/>
              <a:buChar char="•"/>
            </a:pPr>
            <a:r>
              <a:rPr lang="en-GB" b="1" dirty="0"/>
              <a:t>Historic data: </a:t>
            </a:r>
            <a:r>
              <a:rPr lang="en-GB" dirty="0"/>
              <a:t>e</a:t>
            </a:r>
            <a:r>
              <a:rPr lang="en-US" dirty="0" err="1"/>
              <a:t>nables</a:t>
            </a:r>
            <a:r>
              <a:rPr lang="en-US" dirty="0"/>
              <a:t> asset condition monitoring and provides historic data of asset performance </a:t>
            </a:r>
          </a:p>
          <a:p>
            <a:pPr marL="285750" indent="-285750">
              <a:buFont typeface="Arial" panose="020B0604020202020204" pitchFamily="34" charset="0"/>
              <a:buChar char="•"/>
            </a:pPr>
            <a:r>
              <a:rPr lang="en-GB" b="1" dirty="0"/>
              <a:t>All around support: </a:t>
            </a:r>
            <a:r>
              <a:rPr lang="en-GB" dirty="0"/>
              <a:t>s</a:t>
            </a:r>
            <a:r>
              <a:rPr lang="en-US" dirty="0" err="1"/>
              <a:t>upports</a:t>
            </a:r>
            <a:r>
              <a:rPr lang="en-US" dirty="0"/>
              <a:t> all your teams, including managers, maintenance and operational teams, inspection planners and risk analysts </a:t>
            </a:r>
          </a:p>
          <a:p>
            <a:pPr marL="285750" indent="-285750">
              <a:buFont typeface="Arial" panose="020B0604020202020204" pitchFamily="34" charset="0"/>
              <a:buChar char="•"/>
            </a:pPr>
            <a:r>
              <a:rPr lang="en-GB" b="1" dirty="0"/>
              <a:t>Best service: </a:t>
            </a:r>
            <a:r>
              <a:rPr lang="en-GB" dirty="0"/>
              <a:t>s</a:t>
            </a:r>
            <a:r>
              <a:rPr lang="en-US" dirty="0" err="1"/>
              <a:t>erves</a:t>
            </a:r>
            <a:r>
              <a:rPr lang="en-US" dirty="0"/>
              <a:t> as the hub for service data, reports and drawings </a:t>
            </a:r>
          </a:p>
          <a:p>
            <a:pPr marL="285750" indent="-285750">
              <a:buFont typeface="Arial" panose="020B0604020202020204" pitchFamily="34" charset="0"/>
              <a:buChar char="•"/>
            </a:pPr>
            <a:r>
              <a:rPr lang="en-GB" b="1" dirty="0"/>
              <a:t>Optimised workflow: </a:t>
            </a:r>
            <a:r>
              <a:rPr lang="en-US" dirty="0"/>
              <a:t>presents workflow status of each asset and total maintenance progress</a:t>
            </a:r>
          </a:p>
          <a:p>
            <a:pPr marL="285750" indent="-285750">
              <a:buFont typeface="Arial" panose="020B0604020202020204" pitchFamily="34" charset="0"/>
              <a:buChar char="•"/>
            </a:pPr>
            <a:r>
              <a:rPr lang="en-GB" b="1" dirty="0"/>
              <a:t>Reports: </a:t>
            </a:r>
            <a:r>
              <a:rPr lang="en-GB" dirty="0"/>
              <a:t>allows configurable reporting.</a:t>
            </a:r>
          </a:p>
        </p:txBody>
      </p:sp>
      <p:sp>
        <p:nvSpPr>
          <p:cNvPr id="17" name="TextBox 16">
            <a:extLst>
              <a:ext uri="{FF2B5EF4-FFF2-40B4-BE49-F238E27FC236}">
                <a16:creationId xmlns:a16="http://schemas.microsoft.com/office/drawing/2014/main" id="{A1A29E49-BD5A-63AB-0B12-DB0D5248C37A}"/>
              </a:ext>
            </a:extLst>
          </p:cNvPr>
          <p:cNvSpPr txBox="1"/>
          <p:nvPr/>
        </p:nvSpPr>
        <p:spPr>
          <a:xfrm>
            <a:off x="8092591" y="1422303"/>
            <a:ext cx="3523147" cy="1815882"/>
          </a:xfrm>
          <a:prstGeom prst="rect">
            <a:avLst/>
          </a:prstGeom>
          <a:solidFill>
            <a:srgbClr val="5B6770"/>
          </a:solidFill>
        </p:spPr>
        <p:txBody>
          <a:bodyPr wrap="square" rtlCol="0">
            <a:spAutoFit/>
          </a:bodyPr>
          <a:lstStyle/>
          <a:p>
            <a:r>
              <a:rPr lang="en-GB" sz="1400">
                <a:solidFill>
                  <a:schemeClr val="bg2"/>
                </a:solidFill>
              </a:rPr>
              <a:t>AEGIS can: </a:t>
            </a:r>
          </a:p>
          <a:p>
            <a:pPr marL="285750" indent="-285750">
              <a:buFont typeface="Arial" panose="020B0604020202020204" pitchFamily="34" charset="0"/>
              <a:buChar char="•"/>
            </a:pPr>
            <a:r>
              <a:rPr lang="en-GB" sz="1400">
                <a:solidFill>
                  <a:schemeClr val="bg2"/>
                </a:solidFill>
              </a:rPr>
              <a:t>Increase uptime and reliability </a:t>
            </a:r>
          </a:p>
          <a:p>
            <a:pPr marL="285750" indent="-285750">
              <a:buFont typeface="Arial" panose="020B0604020202020204" pitchFamily="34" charset="0"/>
              <a:buChar char="•"/>
            </a:pPr>
            <a:r>
              <a:rPr lang="en-GB" sz="1400">
                <a:solidFill>
                  <a:schemeClr val="bg2"/>
                </a:solidFill>
              </a:rPr>
              <a:t>Reduce unplanned downtime </a:t>
            </a:r>
          </a:p>
          <a:p>
            <a:pPr marL="285750" indent="-285750">
              <a:buFont typeface="Arial" panose="020B0604020202020204" pitchFamily="34" charset="0"/>
              <a:buChar char="•"/>
            </a:pPr>
            <a:r>
              <a:rPr lang="en-US" sz="1400">
                <a:solidFill>
                  <a:schemeClr val="bg2"/>
                </a:solidFill>
              </a:rPr>
              <a:t>Cut maintenance costs and interventions </a:t>
            </a:r>
          </a:p>
          <a:p>
            <a:pPr marL="285750" indent="-285750">
              <a:buFont typeface="Arial" panose="020B0604020202020204" pitchFamily="34" charset="0"/>
              <a:buChar char="•"/>
            </a:pPr>
            <a:r>
              <a:rPr lang="en-US" sz="1400">
                <a:solidFill>
                  <a:schemeClr val="bg2"/>
                </a:solidFill>
              </a:rPr>
              <a:t>Improve safety and environmental integrity </a:t>
            </a:r>
          </a:p>
          <a:p>
            <a:pPr marL="285750" indent="-285750">
              <a:buFont typeface="Arial" panose="020B0604020202020204" pitchFamily="34" charset="0"/>
              <a:buChar char="•"/>
            </a:pPr>
            <a:r>
              <a:rPr lang="en-US" sz="1400">
                <a:solidFill>
                  <a:schemeClr val="bg2"/>
                </a:solidFill>
              </a:rPr>
              <a:t>Extend the life of ageing assets</a:t>
            </a:r>
            <a:endParaRPr lang="en-GB" sz="1600" dirty="0" err="1">
              <a:solidFill>
                <a:schemeClr val="bg2"/>
              </a:solidFill>
            </a:endParaRPr>
          </a:p>
        </p:txBody>
      </p:sp>
    </p:spTree>
    <p:extLst>
      <p:ext uri="{BB962C8B-B14F-4D97-AF65-F5344CB8AC3E}">
        <p14:creationId xmlns:p14="http://schemas.microsoft.com/office/powerpoint/2010/main" val="28643890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7F6AC3-418F-9D95-E1A4-25D7C141F524}"/>
              </a:ext>
            </a:extLst>
          </p:cNvPr>
          <p:cNvSpPr>
            <a:spLocks noGrp="1"/>
          </p:cNvSpPr>
          <p:nvPr>
            <p:ph type="title"/>
          </p:nvPr>
        </p:nvSpPr>
        <p:spPr/>
        <p:txBody>
          <a:bodyPr/>
          <a:lstStyle/>
          <a:p>
            <a:r>
              <a:rPr lang="en-GB"/>
              <a:t>We are an independent, OEM agnostic solution provider</a:t>
            </a:r>
          </a:p>
        </p:txBody>
      </p:sp>
      <p:sp>
        <p:nvSpPr>
          <p:cNvPr id="7" name="Text Placeholder 6">
            <a:extLst>
              <a:ext uri="{FF2B5EF4-FFF2-40B4-BE49-F238E27FC236}">
                <a16:creationId xmlns:a16="http://schemas.microsoft.com/office/drawing/2014/main" id="{557A9CAB-C4D6-6370-824B-8BB402CABE53}"/>
              </a:ext>
            </a:extLst>
          </p:cNvPr>
          <p:cNvSpPr>
            <a:spLocks noGrp="1"/>
          </p:cNvSpPr>
          <p:nvPr>
            <p:ph type="body" sz="quarter" idx="10"/>
          </p:nvPr>
        </p:nvSpPr>
        <p:spPr/>
        <p:txBody>
          <a:bodyPr lIns="91440" tIns="45720" rIns="91440" bIns="45720" anchor="ctr"/>
          <a:lstStyle/>
          <a:p>
            <a:r>
              <a:rPr lang="en-GB" dirty="0">
                <a:latin typeface="Arial"/>
                <a:cs typeface="Arial"/>
              </a:rPr>
              <a:t>Measurement </a:t>
            </a:r>
            <a:endParaRPr lang="en-GB" dirty="0"/>
          </a:p>
        </p:txBody>
      </p:sp>
      <p:sp>
        <p:nvSpPr>
          <p:cNvPr id="5" name="Content Placeholder 4">
            <a:extLst>
              <a:ext uri="{FF2B5EF4-FFF2-40B4-BE49-F238E27FC236}">
                <a16:creationId xmlns:a16="http://schemas.microsoft.com/office/drawing/2014/main" id="{86D01C0D-095C-B1BB-E3F7-EC9124A047BA}"/>
              </a:ext>
            </a:extLst>
          </p:cNvPr>
          <p:cNvSpPr>
            <a:spLocks noGrp="1"/>
          </p:cNvSpPr>
          <p:nvPr>
            <p:ph idx="1"/>
          </p:nvPr>
        </p:nvSpPr>
        <p:spPr>
          <a:xfrm>
            <a:off x="4127499" y="1672071"/>
            <a:ext cx="7488767" cy="2378274"/>
          </a:xfrm>
        </p:spPr>
        <p:txBody>
          <a:bodyPr lIns="91440" tIns="45720" rIns="91440" bIns="45720" anchor="ctr"/>
          <a:lstStyle/>
          <a:p>
            <a:r>
              <a:rPr lang="en-GB" dirty="0">
                <a:latin typeface="Arial"/>
                <a:cs typeface="Arial"/>
              </a:rPr>
              <a:t>Designing, manufacturing and supporting high accuracy fiscal metering systems for the oil and gas industry. Working globally upstream, midstream and downstream.</a:t>
            </a:r>
          </a:p>
          <a:p>
            <a:r>
              <a:rPr lang="en-GB" dirty="0">
                <a:latin typeface="Arial"/>
                <a:cs typeface="Arial"/>
              </a:rPr>
              <a:t>Being </a:t>
            </a:r>
            <a:r>
              <a:rPr lang="en-GB" b="1" dirty="0">
                <a:latin typeface="Arial"/>
                <a:cs typeface="Arial"/>
              </a:rPr>
              <a:t>independent </a:t>
            </a:r>
            <a:r>
              <a:rPr lang="en-GB" dirty="0">
                <a:latin typeface="Arial"/>
                <a:cs typeface="Arial"/>
              </a:rPr>
              <a:t>allows Proserv to provide the right engineered solution regardless of manufacturer, to best meet your needs.</a:t>
            </a:r>
          </a:p>
          <a:p>
            <a:endParaRPr lang="en-GB" dirty="0"/>
          </a:p>
          <a:p>
            <a:pPr marL="285750" indent="-285750">
              <a:lnSpc>
                <a:spcPct val="120000"/>
              </a:lnSpc>
              <a:buFont typeface="Arial" panose="020B0604020202020204" pitchFamily="34" charset="0"/>
              <a:buChar char="•"/>
            </a:pPr>
            <a:r>
              <a:rPr lang="en-GB" dirty="0">
                <a:latin typeface="Arial"/>
                <a:cs typeface="Arial"/>
              </a:rPr>
              <a:t>Specialising in</a:t>
            </a:r>
            <a:r>
              <a:rPr lang="en-GB" sz="1600" dirty="0">
                <a:latin typeface="Arial"/>
                <a:cs typeface="Arial"/>
              </a:rPr>
              <a:t> brownfield system refurbishment and life extension</a:t>
            </a:r>
          </a:p>
          <a:p>
            <a:pPr marL="285750" indent="-285750">
              <a:lnSpc>
                <a:spcPct val="120000"/>
              </a:lnSpc>
              <a:buFont typeface="Arial" panose="020B0604020202020204" pitchFamily="34" charset="0"/>
              <a:buChar char="•"/>
            </a:pPr>
            <a:r>
              <a:rPr lang="en-GB" dirty="0">
                <a:latin typeface="Arial"/>
                <a:cs typeface="Arial"/>
              </a:rPr>
              <a:t>Experts</a:t>
            </a:r>
            <a:r>
              <a:rPr lang="en-GB" sz="1600" dirty="0">
                <a:latin typeface="Arial"/>
                <a:cs typeface="Arial"/>
              </a:rPr>
              <a:t> in live installations with no loss of flow</a:t>
            </a:r>
          </a:p>
          <a:p>
            <a:pPr marL="285750" indent="-285750">
              <a:lnSpc>
                <a:spcPct val="120000"/>
              </a:lnSpc>
              <a:buFont typeface="Arial" panose="020B0604020202020204" pitchFamily="34" charset="0"/>
              <a:buChar char="•"/>
            </a:pPr>
            <a:r>
              <a:rPr lang="en-GB" dirty="0">
                <a:latin typeface="Arial"/>
                <a:cs typeface="Arial"/>
              </a:rPr>
              <a:t>We provide software solutions to enhance system accuracy and visibility</a:t>
            </a:r>
          </a:p>
          <a:p>
            <a:endParaRPr lang="en-GB" dirty="0"/>
          </a:p>
        </p:txBody>
      </p:sp>
      <p:grpSp>
        <p:nvGrpSpPr>
          <p:cNvPr id="49" name="Group 48">
            <a:extLst>
              <a:ext uri="{FF2B5EF4-FFF2-40B4-BE49-F238E27FC236}">
                <a16:creationId xmlns:a16="http://schemas.microsoft.com/office/drawing/2014/main" id="{262FB7F5-A2D5-C29A-85DF-7A34F17DE3E2}"/>
              </a:ext>
            </a:extLst>
          </p:cNvPr>
          <p:cNvGrpSpPr/>
          <p:nvPr/>
        </p:nvGrpSpPr>
        <p:grpSpPr>
          <a:xfrm>
            <a:off x="4191582" y="3996792"/>
            <a:ext cx="7360601" cy="2475550"/>
            <a:chOff x="4191582" y="3705162"/>
            <a:chExt cx="7360601" cy="2475550"/>
          </a:xfrm>
        </p:grpSpPr>
        <p:grpSp>
          <p:nvGrpSpPr>
            <p:cNvPr id="36" name="Group 35">
              <a:extLst>
                <a:ext uri="{FF2B5EF4-FFF2-40B4-BE49-F238E27FC236}">
                  <a16:creationId xmlns:a16="http://schemas.microsoft.com/office/drawing/2014/main" id="{5CE68634-88B4-05B4-2A20-CB1B1BA57937}"/>
                </a:ext>
              </a:extLst>
            </p:cNvPr>
            <p:cNvGrpSpPr/>
            <p:nvPr/>
          </p:nvGrpSpPr>
          <p:grpSpPr>
            <a:xfrm>
              <a:off x="4191582" y="4466202"/>
              <a:ext cx="1375830" cy="1714510"/>
              <a:chOff x="4026101" y="4039681"/>
              <a:chExt cx="1375830" cy="1714510"/>
            </a:xfrm>
          </p:grpSpPr>
          <p:sp>
            <p:nvSpPr>
              <p:cNvPr id="11" name="TextBox 10">
                <a:extLst>
                  <a:ext uri="{FF2B5EF4-FFF2-40B4-BE49-F238E27FC236}">
                    <a16:creationId xmlns:a16="http://schemas.microsoft.com/office/drawing/2014/main" id="{0F87D058-B4A0-AC0A-C604-D89BA980769C}"/>
                  </a:ext>
                </a:extLst>
              </p:cNvPr>
              <p:cNvSpPr txBox="1"/>
              <p:nvPr/>
            </p:nvSpPr>
            <p:spPr>
              <a:xfrm>
                <a:off x="4110411" y="4039681"/>
                <a:ext cx="1207211" cy="461665"/>
              </a:xfrm>
              <a:prstGeom prst="rect">
                <a:avLst/>
              </a:prstGeom>
              <a:noFill/>
            </p:spPr>
            <p:txBody>
              <a:bodyPr wrap="square" lIns="91440" tIns="45720" rIns="91440" bIns="45720" rtlCol="0" anchor="t">
                <a:spAutoFit/>
              </a:bodyPr>
              <a:lstStyle/>
              <a:p>
                <a:pPr algn="ctr">
                  <a:spcBef>
                    <a:spcPts val="600"/>
                  </a:spcBef>
                  <a:spcAft>
                    <a:spcPts val="600"/>
                  </a:spcAft>
                  <a:buClr>
                    <a:srgbClr val="F2A900"/>
                  </a:buClr>
                </a:pPr>
                <a:r>
                  <a:rPr lang="en-GB" sz="2400" dirty="0">
                    <a:solidFill>
                      <a:schemeClr val="accent1"/>
                    </a:solidFill>
                  </a:rPr>
                  <a:t>200+</a:t>
                </a:r>
                <a:endParaRPr lang="en-GB" sz="2400" dirty="0" err="1">
                  <a:solidFill>
                    <a:schemeClr val="accent1"/>
                  </a:solidFill>
                </a:endParaRPr>
              </a:p>
            </p:txBody>
          </p:sp>
          <p:sp>
            <p:nvSpPr>
              <p:cNvPr id="16" name="TextBox 15">
                <a:extLst>
                  <a:ext uri="{FF2B5EF4-FFF2-40B4-BE49-F238E27FC236}">
                    <a16:creationId xmlns:a16="http://schemas.microsoft.com/office/drawing/2014/main" id="{1A17E55A-ED19-6161-5C36-B8274CF2CD1A}"/>
                  </a:ext>
                </a:extLst>
              </p:cNvPr>
              <p:cNvSpPr txBox="1"/>
              <p:nvPr/>
            </p:nvSpPr>
            <p:spPr>
              <a:xfrm>
                <a:off x="4026101" y="4569251"/>
                <a:ext cx="1375830" cy="1184940"/>
              </a:xfrm>
              <a:prstGeom prst="rect">
                <a:avLst/>
              </a:prstGeom>
              <a:noFill/>
            </p:spPr>
            <p:txBody>
              <a:bodyPr wrap="square" rtlCol="0">
                <a:spAutoFit/>
              </a:bodyPr>
              <a:lstStyle/>
              <a:p>
                <a:pPr lvl="0" algn="ctr">
                  <a:buNone/>
                </a:pPr>
                <a:r>
                  <a:rPr lang="en-US" sz="1100" b="1"/>
                  <a:t>SUPPLIED SYSTEMS</a:t>
                </a:r>
                <a:endParaRPr lang="en-GB" sz="1100" b="1"/>
              </a:p>
              <a:p>
                <a:pPr lvl="0" algn="ctr">
                  <a:buNone/>
                </a:pPr>
                <a:r>
                  <a:rPr lang="en-US" sz="1100"/>
                  <a:t>Designed, manufactured, sold and serviced</a:t>
                </a:r>
              </a:p>
              <a:p>
                <a:pPr marL="285750" indent="-285750" algn="ctr">
                  <a:spcBef>
                    <a:spcPts val="600"/>
                  </a:spcBef>
                  <a:spcAft>
                    <a:spcPts val="600"/>
                  </a:spcAft>
                  <a:buClr>
                    <a:srgbClr val="F2A900"/>
                  </a:buClr>
                  <a:buFont typeface="Arial" panose="020B0604020202020204" pitchFamily="34" charset="0"/>
                  <a:buChar char="•"/>
                </a:pPr>
                <a:endParaRPr lang="en-GB" sz="1100" dirty="0" err="1"/>
              </a:p>
            </p:txBody>
          </p:sp>
        </p:grpSp>
        <p:grpSp>
          <p:nvGrpSpPr>
            <p:cNvPr id="48" name="Group 47">
              <a:extLst>
                <a:ext uri="{FF2B5EF4-FFF2-40B4-BE49-F238E27FC236}">
                  <a16:creationId xmlns:a16="http://schemas.microsoft.com/office/drawing/2014/main" id="{60C1DD53-B83A-0590-0116-7EE6EB3C1FB7}"/>
                </a:ext>
              </a:extLst>
            </p:cNvPr>
            <p:cNvGrpSpPr/>
            <p:nvPr/>
          </p:nvGrpSpPr>
          <p:grpSpPr>
            <a:xfrm>
              <a:off x="4607505" y="3705162"/>
              <a:ext cx="6944678" cy="2229329"/>
              <a:chOff x="4607505" y="3705162"/>
              <a:chExt cx="6944678" cy="2229329"/>
            </a:xfrm>
          </p:grpSpPr>
          <p:grpSp>
            <p:nvGrpSpPr>
              <p:cNvPr id="35" name="Group 34">
                <a:extLst>
                  <a:ext uri="{FF2B5EF4-FFF2-40B4-BE49-F238E27FC236}">
                    <a16:creationId xmlns:a16="http://schemas.microsoft.com/office/drawing/2014/main" id="{E573E668-38B9-B118-C931-3B6B2F1A1A5D}"/>
                  </a:ext>
                </a:extLst>
              </p:cNvPr>
              <p:cNvGrpSpPr/>
              <p:nvPr/>
            </p:nvGrpSpPr>
            <p:grpSpPr>
              <a:xfrm>
                <a:off x="5687775" y="4466202"/>
                <a:ext cx="1375830" cy="1468289"/>
                <a:chOff x="5642656" y="4039681"/>
                <a:chExt cx="1375830" cy="1468289"/>
              </a:xfrm>
            </p:grpSpPr>
            <p:sp>
              <p:nvSpPr>
                <p:cNvPr id="13" name="TextBox 12">
                  <a:extLst>
                    <a:ext uri="{FF2B5EF4-FFF2-40B4-BE49-F238E27FC236}">
                      <a16:creationId xmlns:a16="http://schemas.microsoft.com/office/drawing/2014/main" id="{88D3389A-F1E9-518A-FE7A-1539E3D46245}"/>
                    </a:ext>
                  </a:extLst>
                </p:cNvPr>
                <p:cNvSpPr txBox="1"/>
                <p:nvPr/>
              </p:nvSpPr>
              <p:spPr>
                <a:xfrm>
                  <a:off x="5726966" y="4039681"/>
                  <a:ext cx="1207211" cy="461665"/>
                </a:xfrm>
                <a:prstGeom prst="rect">
                  <a:avLst/>
                </a:prstGeom>
                <a:noFill/>
              </p:spPr>
              <p:txBody>
                <a:bodyPr wrap="square" rtlCol="0">
                  <a:spAutoFit/>
                </a:bodyPr>
                <a:lstStyle/>
                <a:p>
                  <a:pPr algn="ctr">
                    <a:spcBef>
                      <a:spcPts val="600"/>
                    </a:spcBef>
                    <a:spcAft>
                      <a:spcPts val="600"/>
                    </a:spcAft>
                    <a:buClr>
                      <a:srgbClr val="F2A900"/>
                    </a:buClr>
                  </a:pPr>
                  <a:r>
                    <a:rPr lang="en-GB" sz="2400">
                      <a:solidFill>
                        <a:schemeClr val="accent1"/>
                      </a:solidFill>
                    </a:rPr>
                    <a:t>30</a:t>
                  </a:r>
                  <a:endParaRPr lang="en-GB" sz="2400" dirty="0" err="1">
                    <a:solidFill>
                      <a:schemeClr val="accent1"/>
                    </a:solidFill>
                  </a:endParaRPr>
                </a:p>
              </p:txBody>
            </p:sp>
            <p:sp>
              <p:nvSpPr>
                <p:cNvPr id="23" name="TextBox 22">
                  <a:extLst>
                    <a:ext uri="{FF2B5EF4-FFF2-40B4-BE49-F238E27FC236}">
                      <a16:creationId xmlns:a16="http://schemas.microsoft.com/office/drawing/2014/main" id="{35C8F197-A3A2-6C72-1645-8388F4071AF4}"/>
                    </a:ext>
                  </a:extLst>
                </p:cNvPr>
                <p:cNvSpPr txBox="1"/>
                <p:nvPr/>
              </p:nvSpPr>
              <p:spPr>
                <a:xfrm>
                  <a:off x="5642656" y="4569251"/>
                  <a:ext cx="1375830" cy="938719"/>
                </a:xfrm>
                <a:prstGeom prst="rect">
                  <a:avLst/>
                </a:prstGeom>
                <a:noFill/>
              </p:spPr>
              <p:txBody>
                <a:bodyPr wrap="square" rtlCol="0">
                  <a:spAutoFit/>
                </a:bodyPr>
                <a:lstStyle/>
                <a:p>
                  <a:pPr lvl="0" algn="ctr"/>
                  <a:r>
                    <a:rPr lang="en-US" sz="1100" b="1"/>
                    <a:t>YEARS SUPPORTING</a:t>
                  </a:r>
                  <a:endParaRPr lang="en-GB" sz="1100"/>
                </a:p>
                <a:p>
                  <a:pPr lvl="0" algn="ctr">
                    <a:buNone/>
                  </a:pPr>
                  <a:r>
                    <a:rPr lang="en-US" sz="1100"/>
                    <a:t>Measurement control </a:t>
                  </a:r>
                  <a:br>
                    <a:rPr lang="en-US" sz="1100"/>
                  </a:br>
                  <a:r>
                    <a:rPr lang="en-US" sz="1100"/>
                    <a:t>systems</a:t>
                  </a:r>
                  <a:endParaRPr lang="en-GB" sz="1100"/>
                </a:p>
              </p:txBody>
            </p:sp>
          </p:grpSp>
          <p:grpSp>
            <p:nvGrpSpPr>
              <p:cNvPr id="34" name="Group 33">
                <a:extLst>
                  <a:ext uri="{FF2B5EF4-FFF2-40B4-BE49-F238E27FC236}">
                    <a16:creationId xmlns:a16="http://schemas.microsoft.com/office/drawing/2014/main" id="{88F5EF38-7C52-E051-E650-49BB0BF92EE6}"/>
                  </a:ext>
                </a:extLst>
              </p:cNvPr>
              <p:cNvGrpSpPr/>
              <p:nvPr/>
            </p:nvGrpSpPr>
            <p:grpSpPr>
              <a:xfrm>
                <a:off x="7183968" y="4466202"/>
                <a:ext cx="1375830" cy="1299011"/>
                <a:chOff x="7259211" y="4039681"/>
                <a:chExt cx="1375830" cy="1299011"/>
              </a:xfrm>
            </p:grpSpPr>
            <p:sp>
              <p:nvSpPr>
                <p:cNvPr id="12" name="TextBox 11">
                  <a:extLst>
                    <a:ext uri="{FF2B5EF4-FFF2-40B4-BE49-F238E27FC236}">
                      <a16:creationId xmlns:a16="http://schemas.microsoft.com/office/drawing/2014/main" id="{F8D3C7CB-1EBF-03DA-E4FF-A224D0AF4BE0}"/>
                    </a:ext>
                  </a:extLst>
                </p:cNvPr>
                <p:cNvSpPr txBox="1"/>
                <p:nvPr/>
              </p:nvSpPr>
              <p:spPr>
                <a:xfrm>
                  <a:off x="7343521" y="4039681"/>
                  <a:ext cx="1207211" cy="461665"/>
                </a:xfrm>
                <a:prstGeom prst="rect">
                  <a:avLst/>
                </a:prstGeom>
                <a:noFill/>
              </p:spPr>
              <p:txBody>
                <a:bodyPr wrap="square" lIns="91440" tIns="45720" rIns="91440" bIns="45720" rtlCol="0" anchor="t">
                  <a:spAutoFit/>
                </a:bodyPr>
                <a:lstStyle/>
                <a:p>
                  <a:pPr algn="ctr">
                    <a:spcBef>
                      <a:spcPts val="600"/>
                    </a:spcBef>
                    <a:spcAft>
                      <a:spcPts val="600"/>
                    </a:spcAft>
                    <a:buClr>
                      <a:srgbClr val="F2A900"/>
                    </a:buClr>
                  </a:pPr>
                  <a:r>
                    <a:rPr lang="en-GB" sz="2400" dirty="0">
                      <a:solidFill>
                        <a:schemeClr val="accent1"/>
                      </a:solidFill>
                    </a:rPr>
                    <a:t>2,000+</a:t>
                  </a:r>
                  <a:endParaRPr lang="en-GB" sz="2400" dirty="0" err="1">
                    <a:solidFill>
                      <a:schemeClr val="accent1"/>
                    </a:solidFill>
                  </a:endParaRPr>
                </a:p>
              </p:txBody>
            </p:sp>
            <p:sp>
              <p:nvSpPr>
                <p:cNvPr id="24" name="TextBox 23">
                  <a:extLst>
                    <a:ext uri="{FF2B5EF4-FFF2-40B4-BE49-F238E27FC236}">
                      <a16:creationId xmlns:a16="http://schemas.microsoft.com/office/drawing/2014/main" id="{E4372C42-71C1-2206-66D7-2C5A61E302E7}"/>
                    </a:ext>
                  </a:extLst>
                </p:cNvPr>
                <p:cNvSpPr txBox="1"/>
                <p:nvPr/>
              </p:nvSpPr>
              <p:spPr>
                <a:xfrm>
                  <a:off x="7259211" y="4569251"/>
                  <a:ext cx="1375830" cy="769441"/>
                </a:xfrm>
                <a:prstGeom prst="rect">
                  <a:avLst/>
                </a:prstGeom>
                <a:noFill/>
              </p:spPr>
              <p:txBody>
                <a:bodyPr wrap="square" rtlCol="0">
                  <a:spAutoFit/>
                </a:bodyPr>
                <a:lstStyle/>
                <a:p>
                  <a:pPr lvl="0" algn="ctr"/>
                  <a:r>
                    <a:rPr lang="en-US" sz="1100" b="1"/>
                    <a:t>STREAMS MEASURED</a:t>
                  </a:r>
                  <a:endParaRPr lang="en-GB" sz="1100"/>
                </a:p>
                <a:p>
                  <a:pPr lvl="0" algn="ctr">
                    <a:buNone/>
                  </a:pPr>
                  <a:r>
                    <a:rPr lang="en-US" sz="1100"/>
                    <a:t>Across all installed </a:t>
                  </a:r>
                  <a:br>
                    <a:rPr lang="en-US" sz="1100"/>
                  </a:br>
                  <a:r>
                    <a:rPr lang="en-US" sz="1100"/>
                    <a:t>systems</a:t>
                  </a:r>
                  <a:endParaRPr lang="en-US" sz="1100" dirty="0"/>
                </a:p>
              </p:txBody>
            </p:sp>
          </p:grpSp>
          <p:grpSp>
            <p:nvGrpSpPr>
              <p:cNvPr id="33" name="Group 32">
                <a:extLst>
                  <a:ext uri="{FF2B5EF4-FFF2-40B4-BE49-F238E27FC236}">
                    <a16:creationId xmlns:a16="http://schemas.microsoft.com/office/drawing/2014/main" id="{5BC868FB-1665-3813-4BC4-FDB6FC1B1F47}"/>
                  </a:ext>
                </a:extLst>
              </p:cNvPr>
              <p:cNvGrpSpPr/>
              <p:nvPr/>
            </p:nvGrpSpPr>
            <p:grpSpPr>
              <a:xfrm>
                <a:off x="8680161" y="4466202"/>
                <a:ext cx="1375830" cy="1468289"/>
                <a:chOff x="8875766" y="4039681"/>
                <a:chExt cx="1375830" cy="1468289"/>
              </a:xfrm>
            </p:grpSpPr>
            <p:sp>
              <p:nvSpPr>
                <p:cNvPr id="14" name="TextBox 13">
                  <a:extLst>
                    <a:ext uri="{FF2B5EF4-FFF2-40B4-BE49-F238E27FC236}">
                      <a16:creationId xmlns:a16="http://schemas.microsoft.com/office/drawing/2014/main" id="{B42B76E8-697C-E51F-A69E-126CCC61252F}"/>
                    </a:ext>
                  </a:extLst>
                </p:cNvPr>
                <p:cNvSpPr txBox="1"/>
                <p:nvPr/>
              </p:nvSpPr>
              <p:spPr>
                <a:xfrm>
                  <a:off x="8960076" y="4039681"/>
                  <a:ext cx="1207211" cy="461665"/>
                </a:xfrm>
                <a:prstGeom prst="rect">
                  <a:avLst/>
                </a:prstGeom>
                <a:noFill/>
              </p:spPr>
              <p:txBody>
                <a:bodyPr wrap="square" rtlCol="0">
                  <a:spAutoFit/>
                </a:bodyPr>
                <a:lstStyle/>
                <a:p>
                  <a:pPr algn="ctr">
                    <a:spcBef>
                      <a:spcPts val="600"/>
                    </a:spcBef>
                    <a:spcAft>
                      <a:spcPts val="600"/>
                    </a:spcAft>
                    <a:buClr>
                      <a:srgbClr val="F2A900"/>
                    </a:buClr>
                  </a:pPr>
                  <a:r>
                    <a:rPr lang="en-GB" sz="2400">
                      <a:solidFill>
                        <a:schemeClr val="accent1"/>
                      </a:solidFill>
                    </a:rPr>
                    <a:t>30</a:t>
                  </a:r>
                  <a:endParaRPr lang="en-GB" sz="2400" dirty="0" err="1">
                    <a:solidFill>
                      <a:schemeClr val="accent1"/>
                    </a:solidFill>
                  </a:endParaRPr>
                </a:p>
              </p:txBody>
            </p:sp>
            <p:sp>
              <p:nvSpPr>
                <p:cNvPr id="25" name="TextBox 24">
                  <a:extLst>
                    <a:ext uri="{FF2B5EF4-FFF2-40B4-BE49-F238E27FC236}">
                      <a16:creationId xmlns:a16="http://schemas.microsoft.com/office/drawing/2014/main" id="{BC490804-08CD-20F9-2959-25BF35682E7E}"/>
                    </a:ext>
                  </a:extLst>
                </p:cNvPr>
                <p:cNvSpPr txBox="1"/>
                <p:nvPr/>
              </p:nvSpPr>
              <p:spPr>
                <a:xfrm>
                  <a:off x="8875766" y="4569251"/>
                  <a:ext cx="1375830" cy="938719"/>
                </a:xfrm>
                <a:prstGeom prst="rect">
                  <a:avLst/>
                </a:prstGeom>
                <a:noFill/>
              </p:spPr>
              <p:txBody>
                <a:bodyPr wrap="square" rtlCol="0">
                  <a:spAutoFit/>
                </a:bodyPr>
                <a:lstStyle/>
                <a:p>
                  <a:pPr lvl="0" algn="ctr"/>
                  <a:r>
                    <a:rPr lang="en-US" sz="1100" b="1"/>
                    <a:t>ANNUAL SUPPORT CONTRACTS</a:t>
                  </a:r>
                  <a:endParaRPr lang="en-US" sz="1100"/>
                </a:p>
                <a:p>
                  <a:pPr lvl="0" algn="ctr">
                    <a:buNone/>
                  </a:pPr>
                  <a:r>
                    <a:rPr lang="en-US" sz="1100"/>
                    <a:t>Systems supported globally</a:t>
                  </a:r>
                  <a:endParaRPr lang="en-US" sz="1100" dirty="0"/>
                </a:p>
              </p:txBody>
            </p:sp>
          </p:grpSp>
          <p:grpSp>
            <p:nvGrpSpPr>
              <p:cNvPr id="32" name="Group 31">
                <a:extLst>
                  <a:ext uri="{FF2B5EF4-FFF2-40B4-BE49-F238E27FC236}">
                    <a16:creationId xmlns:a16="http://schemas.microsoft.com/office/drawing/2014/main" id="{FF76D763-0B1F-E6C0-1228-97A879FE2964}"/>
                  </a:ext>
                </a:extLst>
              </p:cNvPr>
              <p:cNvGrpSpPr/>
              <p:nvPr/>
            </p:nvGrpSpPr>
            <p:grpSpPr>
              <a:xfrm>
                <a:off x="10176353" y="4466202"/>
                <a:ext cx="1375830" cy="1468289"/>
                <a:chOff x="10492320" y="4039681"/>
                <a:chExt cx="1375830" cy="1468289"/>
              </a:xfrm>
            </p:grpSpPr>
            <p:sp>
              <p:nvSpPr>
                <p:cNvPr id="15" name="TextBox 14">
                  <a:extLst>
                    <a:ext uri="{FF2B5EF4-FFF2-40B4-BE49-F238E27FC236}">
                      <a16:creationId xmlns:a16="http://schemas.microsoft.com/office/drawing/2014/main" id="{43A8F8DD-D7D7-788F-CD46-DA4EA231EE1D}"/>
                    </a:ext>
                  </a:extLst>
                </p:cNvPr>
                <p:cNvSpPr txBox="1"/>
                <p:nvPr/>
              </p:nvSpPr>
              <p:spPr>
                <a:xfrm>
                  <a:off x="10576630" y="4039681"/>
                  <a:ext cx="1207211" cy="461665"/>
                </a:xfrm>
                <a:prstGeom prst="rect">
                  <a:avLst/>
                </a:prstGeom>
                <a:noFill/>
              </p:spPr>
              <p:txBody>
                <a:bodyPr wrap="square" lIns="91440" tIns="45720" rIns="91440" bIns="45720" rtlCol="0" anchor="t">
                  <a:spAutoFit/>
                </a:bodyPr>
                <a:lstStyle/>
                <a:p>
                  <a:pPr algn="ctr">
                    <a:spcBef>
                      <a:spcPts val="600"/>
                    </a:spcBef>
                    <a:spcAft>
                      <a:spcPts val="600"/>
                    </a:spcAft>
                    <a:buClr>
                      <a:srgbClr val="F2A900"/>
                    </a:buClr>
                  </a:pPr>
                  <a:r>
                    <a:rPr lang="en-GB" sz="2400" dirty="0">
                      <a:solidFill>
                        <a:schemeClr val="accent1"/>
                      </a:solidFill>
                    </a:rPr>
                    <a:t>4,000+</a:t>
                  </a:r>
                  <a:endParaRPr lang="en-GB" sz="2400" dirty="0" err="1">
                    <a:solidFill>
                      <a:schemeClr val="accent1"/>
                    </a:solidFill>
                  </a:endParaRPr>
                </a:p>
              </p:txBody>
            </p:sp>
            <p:sp>
              <p:nvSpPr>
                <p:cNvPr id="26" name="TextBox 25">
                  <a:extLst>
                    <a:ext uri="{FF2B5EF4-FFF2-40B4-BE49-F238E27FC236}">
                      <a16:creationId xmlns:a16="http://schemas.microsoft.com/office/drawing/2014/main" id="{36CBA36A-BDAC-A7DB-2BF1-DDCB84CDBD20}"/>
                    </a:ext>
                  </a:extLst>
                </p:cNvPr>
                <p:cNvSpPr txBox="1"/>
                <p:nvPr/>
              </p:nvSpPr>
              <p:spPr>
                <a:xfrm>
                  <a:off x="10492320" y="4569251"/>
                  <a:ext cx="1375830" cy="938719"/>
                </a:xfrm>
                <a:prstGeom prst="rect">
                  <a:avLst/>
                </a:prstGeom>
                <a:noFill/>
              </p:spPr>
              <p:txBody>
                <a:bodyPr wrap="square" rtlCol="0">
                  <a:spAutoFit/>
                </a:bodyPr>
                <a:lstStyle/>
                <a:p>
                  <a:pPr lvl="0" algn="ctr"/>
                  <a:r>
                    <a:rPr lang="en-US" sz="1100" b="1"/>
                    <a:t>DAYS </a:t>
                  </a:r>
                  <a:br>
                    <a:rPr lang="en-US" sz="1100" b="1"/>
                  </a:br>
                  <a:r>
                    <a:rPr lang="en-US" sz="1100" b="1"/>
                    <a:t>LTI FREE</a:t>
                  </a:r>
                  <a:endParaRPr lang="en-US" sz="1100"/>
                </a:p>
                <a:p>
                  <a:pPr lvl="0" algn="ctr">
                    <a:buNone/>
                  </a:pPr>
                  <a:r>
                    <a:rPr lang="en-US" sz="1100"/>
                    <a:t>No lost time incidents for </a:t>
                  </a:r>
                  <a:br>
                    <a:rPr lang="en-US" sz="1100"/>
                  </a:br>
                  <a:r>
                    <a:rPr lang="en-US" sz="1100"/>
                    <a:t>11+ years</a:t>
                  </a:r>
                  <a:endParaRPr lang="en-US" sz="1100" dirty="0"/>
                </a:p>
              </p:txBody>
            </p:sp>
          </p:grpSp>
          <p:pic>
            <p:nvPicPr>
              <p:cNvPr id="38" name="Picture 37" descr="Shape, arrow, circle&#10;&#10;Description automatically generated">
                <a:extLst>
                  <a:ext uri="{FF2B5EF4-FFF2-40B4-BE49-F238E27FC236}">
                    <a16:creationId xmlns:a16="http://schemas.microsoft.com/office/drawing/2014/main" id="{BC400654-3152-3889-7E25-D5EC8683DD2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07505" y="3886024"/>
                <a:ext cx="479229" cy="573828"/>
              </a:xfrm>
              <a:prstGeom prst="rect">
                <a:avLst/>
              </a:prstGeom>
            </p:spPr>
          </p:pic>
          <p:pic>
            <p:nvPicPr>
              <p:cNvPr id="40" name="Picture 39" descr="Icon&#10;&#10;Description automatically generated">
                <a:extLst>
                  <a:ext uri="{FF2B5EF4-FFF2-40B4-BE49-F238E27FC236}">
                    <a16:creationId xmlns:a16="http://schemas.microsoft.com/office/drawing/2014/main" id="{D822DABB-B3CF-562B-EC47-D66F7B3CE79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0" y="3910892"/>
                <a:ext cx="650301" cy="455263"/>
              </a:xfrm>
              <a:prstGeom prst="rect">
                <a:avLst/>
              </a:prstGeom>
            </p:spPr>
          </p:pic>
          <p:pic>
            <p:nvPicPr>
              <p:cNvPr id="42" name="Picture 41" descr="A picture containing silhouette&#10;&#10;Description automatically generated">
                <a:extLst>
                  <a:ext uri="{FF2B5EF4-FFF2-40B4-BE49-F238E27FC236}">
                    <a16:creationId xmlns:a16="http://schemas.microsoft.com/office/drawing/2014/main" id="{2B56B43A-0BF4-6D70-DCCE-CBF1B20B12E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1750" y="3924499"/>
                <a:ext cx="601879" cy="441655"/>
              </a:xfrm>
              <a:prstGeom prst="rect">
                <a:avLst/>
              </a:prstGeom>
            </p:spPr>
          </p:pic>
          <p:pic>
            <p:nvPicPr>
              <p:cNvPr id="44" name="Picture 43" descr="Icon&#10;&#10;Description automatically generated">
                <a:extLst>
                  <a:ext uri="{FF2B5EF4-FFF2-40B4-BE49-F238E27FC236}">
                    <a16:creationId xmlns:a16="http://schemas.microsoft.com/office/drawing/2014/main" id="{B216B99E-87A4-8151-1B02-FEA4E207B3E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089434" y="3892842"/>
                <a:ext cx="539206" cy="479292"/>
              </a:xfrm>
              <a:prstGeom prst="rect">
                <a:avLst/>
              </a:prstGeom>
            </p:spPr>
          </p:pic>
          <p:pic>
            <p:nvPicPr>
              <p:cNvPr id="46" name="Picture 45" descr="Icon&#10;&#10;Description automatically generated with low confidence">
                <a:extLst>
                  <a:ext uri="{FF2B5EF4-FFF2-40B4-BE49-F238E27FC236}">
                    <a16:creationId xmlns:a16="http://schemas.microsoft.com/office/drawing/2014/main" id="{C9D0818D-82BF-D323-86C4-EB55BF0A313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626738" y="3705162"/>
                <a:ext cx="601879" cy="660993"/>
              </a:xfrm>
              <a:prstGeom prst="rect">
                <a:avLst/>
              </a:prstGeom>
            </p:spPr>
          </p:pic>
        </p:grpSp>
      </p:grpSp>
      <p:pic>
        <p:nvPicPr>
          <p:cNvPr id="2" name="Picture Placeholder 6">
            <a:extLst>
              <a:ext uri="{FF2B5EF4-FFF2-40B4-BE49-F238E27FC236}">
                <a16:creationId xmlns:a16="http://schemas.microsoft.com/office/drawing/2014/main" id="{C323E5A6-5C59-5973-2CC9-DC2EBD18BC47}"/>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60167" y="1412875"/>
            <a:ext cx="3536950" cy="4716463"/>
          </a:xfrm>
          <a:prstGeom prst="rect">
            <a:avLst/>
          </a:prstGeom>
          <a:noFill/>
        </p:spPr>
      </p:pic>
    </p:spTree>
    <p:extLst>
      <p:ext uri="{BB962C8B-B14F-4D97-AF65-F5344CB8AC3E}">
        <p14:creationId xmlns:p14="http://schemas.microsoft.com/office/powerpoint/2010/main" val="39344186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984232-D451-51B3-1CB2-53ADB9C11EB8}"/>
              </a:ext>
            </a:extLst>
          </p:cNvPr>
          <p:cNvSpPr>
            <a:spLocks noGrp="1"/>
          </p:cNvSpPr>
          <p:nvPr>
            <p:ph type="title"/>
          </p:nvPr>
        </p:nvSpPr>
        <p:spPr/>
        <p:txBody>
          <a:bodyPr/>
          <a:lstStyle/>
          <a:p>
            <a:r>
              <a:rPr lang="en-GB" dirty="0"/>
              <a:t>Unlock precision with Dynamic Uncertainty Calculations</a:t>
            </a:r>
          </a:p>
        </p:txBody>
      </p:sp>
      <p:sp>
        <p:nvSpPr>
          <p:cNvPr id="4" name="Text Placeholder 3">
            <a:extLst>
              <a:ext uri="{FF2B5EF4-FFF2-40B4-BE49-F238E27FC236}">
                <a16:creationId xmlns:a16="http://schemas.microsoft.com/office/drawing/2014/main" id="{19C2F564-A7B7-8884-26F9-3B5EDC3B8408}"/>
              </a:ext>
            </a:extLst>
          </p:cNvPr>
          <p:cNvSpPr>
            <a:spLocks noGrp="1"/>
          </p:cNvSpPr>
          <p:nvPr>
            <p:ph type="body" sz="quarter" idx="10"/>
          </p:nvPr>
        </p:nvSpPr>
        <p:spPr/>
        <p:txBody>
          <a:bodyPr/>
          <a:lstStyle/>
          <a:p>
            <a:r>
              <a:rPr lang="en-GB" dirty="0"/>
              <a:t>Dynamic Uncertainty</a:t>
            </a:r>
          </a:p>
        </p:txBody>
      </p:sp>
      <p:sp>
        <p:nvSpPr>
          <p:cNvPr id="6" name="Content Placeholder 8">
            <a:extLst>
              <a:ext uri="{FF2B5EF4-FFF2-40B4-BE49-F238E27FC236}">
                <a16:creationId xmlns:a16="http://schemas.microsoft.com/office/drawing/2014/main" id="{13537524-D278-8BD9-FE6A-56A689268223}"/>
              </a:ext>
            </a:extLst>
          </p:cNvPr>
          <p:cNvSpPr>
            <a:spLocks noGrp="1"/>
          </p:cNvSpPr>
          <p:nvPr>
            <p:ph idx="1"/>
          </p:nvPr>
        </p:nvSpPr>
        <p:spPr>
          <a:xfrm>
            <a:off x="575733" y="1103123"/>
            <a:ext cx="11525475" cy="3030289"/>
          </a:xfrm>
        </p:spPr>
        <p:txBody>
          <a:bodyPr anchor="ctr"/>
          <a:lstStyle/>
          <a:p>
            <a:r>
              <a:rPr lang="en-US" b="1" dirty="0">
                <a:solidFill>
                  <a:schemeClr val="accent1"/>
                </a:solidFill>
              </a:rPr>
              <a:t>Flow measurements are meaningless without an accompanying statement of uncertainty and associated confidence level.</a:t>
            </a:r>
          </a:p>
          <a:p>
            <a:r>
              <a:rPr lang="en-US" dirty="0"/>
              <a:t>Traditional manual uncertainty analysis are not only </a:t>
            </a:r>
            <a:r>
              <a:rPr lang="en-US" dirty="0" err="1"/>
              <a:t>labour-intensive</a:t>
            </a:r>
            <a:r>
              <a:rPr lang="en-US" dirty="0"/>
              <a:t> but also costly and infrequent. </a:t>
            </a:r>
            <a:endParaRPr lang="en-US" b="1" dirty="0"/>
          </a:p>
          <a:p>
            <a:r>
              <a:rPr lang="en-US" b="1" dirty="0"/>
              <a:t>Proserv Dynamic Uncertainty Calculations is a cutting-edge, standalone software solution that performs real-time flow measurement uncertainty calculations. </a:t>
            </a:r>
          </a:p>
          <a:p>
            <a:endParaRPr lang="en-US" dirty="0"/>
          </a:p>
          <a:p>
            <a:pPr marL="285750" indent="-285750">
              <a:buFont typeface="Arial" panose="020B0604020202020204" pitchFamily="34" charset="0"/>
              <a:buChar char="•"/>
            </a:pPr>
            <a:r>
              <a:rPr lang="en-US" b="1" dirty="0"/>
              <a:t>Pinpoint Accuracy: </a:t>
            </a:r>
            <a:r>
              <a:rPr lang="en-US" dirty="0"/>
              <a:t>calculates component uncertainty for every instrument </a:t>
            </a:r>
            <a:r>
              <a:rPr lang="en-US" b="1" dirty="0"/>
              <a:t>(TT,PT,FT,GC etc.)</a:t>
            </a:r>
          </a:p>
          <a:p>
            <a:pPr marL="285750" indent="-285750">
              <a:buFont typeface="Arial" panose="020B0604020202020204" pitchFamily="34" charset="0"/>
              <a:buChar char="•"/>
            </a:pPr>
            <a:r>
              <a:rPr lang="en-US" b="1" dirty="0"/>
              <a:t>Comprehensive Insight: </a:t>
            </a:r>
            <a:r>
              <a:rPr lang="en-US" dirty="0"/>
              <a:t>determines overall uncertainty in Mass Flowrate and Standard Volume Flowrate for any stream</a:t>
            </a:r>
          </a:p>
        </p:txBody>
      </p:sp>
      <p:pic>
        <p:nvPicPr>
          <p:cNvPr id="7" name="Picture 6" descr="A screenshot of a computer&#10;&#10;Description automatically generated">
            <a:extLst>
              <a:ext uri="{FF2B5EF4-FFF2-40B4-BE49-F238E27FC236}">
                <a16:creationId xmlns:a16="http://schemas.microsoft.com/office/drawing/2014/main" id="{8B21761D-7248-16E4-4215-E5FE3F9BA77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9668" y="4283015"/>
            <a:ext cx="3747488" cy="1854449"/>
          </a:xfrm>
          <a:prstGeom prst="rect">
            <a:avLst/>
          </a:prstGeom>
        </p:spPr>
      </p:pic>
      <p:pic>
        <p:nvPicPr>
          <p:cNvPr id="5" name="Picture 4" descr="A close up of a qr code&#10;&#10;Description automatically generated">
            <a:extLst>
              <a:ext uri="{FF2B5EF4-FFF2-40B4-BE49-F238E27FC236}">
                <a16:creationId xmlns:a16="http://schemas.microsoft.com/office/drawing/2014/main" id="{683CBF4E-98F1-8610-F91A-BEB5E64D7F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00800" y="4250642"/>
            <a:ext cx="1600200" cy="1869688"/>
          </a:xfrm>
          <a:prstGeom prst="rect">
            <a:avLst/>
          </a:prstGeom>
        </p:spPr>
      </p:pic>
      <p:sp>
        <p:nvSpPr>
          <p:cNvPr id="8" name="TextBox 7">
            <a:extLst>
              <a:ext uri="{FF2B5EF4-FFF2-40B4-BE49-F238E27FC236}">
                <a16:creationId xmlns:a16="http://schemas.microsoft.com/office/drawing/2014/main" id="{EB04F680-DF55-ADE3-A1C9-72058C542D7A}"/>
              </a:ext>
            </a:extLst>
          </p:cNvPr>
          <p:cNvSpPr txBox="1"/>
          <p:nvPr/>
        </p:nvSpPr>
        <p:spPr>
          <a:xfrm>
            <a:off x="8001000" y="5597110"/>
            <a:ext cx="2686050" cy="523220"/>
          </a:xfrm>
          <a:prstGeom prst="rect">
            <a:avLst/>
          </a:prstGeom>
          <a:noFill/>
        </p:spPr>
        <p:txBody>
          <a:bodyPr wrap="square" rtlCol="0">
            <a:spAutoFit/>
          </a:bodyPr>
          <a:lstStyle/>
          <a:p>
            <a:pPr>
              <a:spcBef>
                <a:spcPts val="600"/>
              </a:spcBef>
              <a:spcAft>
                <a:spcPts val="600"/>
              </a:spcAft>
              <a:buClr>
                <a:srgbClr val="F2A900"/>
              </a:buClr>
            </a:pPr>
            <a:r>
              <a:rPr lang="en-GB" sz="1400" dirty="0"/>
              <a:t>Scan the QR code to view our Interactive Digital Brochure</a:t>
            </a:r>
          </a:p>
        </p:txBody>
      </p:sp>
    </p:spTree>
    <p:extLst>
      <p:ext uri="{BB962C8B-B14F-4D97-AF65-F5344CB8AC3E}">
        <p14:creationId xmlns:p14="http://schemas.microsoft.com/office/powerpoint/2010/main" val="12506912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yellow&#10;&#10;Description automatically generated">
            <a:extLst>
              <a:ext uri="{FF2B5EF4-FFF2-40B4-BE49-F238E27FC236}">
                <a16:creationId xmlns:a16="http://schemas.microsoft.com/office/drawing/2014/main" id="{C4914C44-8EDF-54AD-8E11-D6B140129C49}"/>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8" name="Title 7">
            <a:extLst>
              <a:ext uri="{FF2B5EF4-FFF2-40B4-BE49-F238E27FC236}">
                <a16:creationId xmlns:a16="http://schemas.microsoft.com/office/drawing/2014/main" id="{37F5B5C3-DCA4-D91E-B66E-5E67ABE300A6}"/>
              </a:ext>
            </a:extLst>
          </p:cNvPr>
          <p:cNvSpPr>
            <a:spLocks noGrp="1"/>
          </p:cNvSpPr>
          <p:nvPr>
            <p:ph type="title"/>
          </p:nvPr>
        </p:nvSpPr>
        <p:spPr/>
        <p:txBody>
          <a:bodyPr/>
          <a:lstStyle/>
          <a:p>
            <a:r>
              <a:rPr lang="en-US"/>
              <a:t>Protect your system and minimise financial exposure</a:t>
            </a:r>
            <a:br>
              <a:rPr lang="en-US"/>
            </a:br>
            <a:endParaRPr lang="en-GB"/>
          </a:p>
        </p:txBody>
      </p:sp>
      <p:sp>
        <p:nvSpPr>
          <p:cNvPr id="10" name="Text Placeholder 9">
            <a:extLst>
              <a:ext uri="{FF2B5EF4-FFF2-40B4-BE49-F238E27FC236}">
                <a16:creationId xmlns:a16="http://schemas.microsoft.com/office/drawing/2014/main" id="{85C343F9-28A0-86F8-49EF-F9B765F2945F}"/>
              </a:ext>
            </a:extLst>
          </p:cNvPr>
          <p:cNvSpPr>
            <a:spLocks noGrp="1"/>
          </p:cNvSpPr>
          <p:nvPr>
            <p:ph type="body" sz="quarter" idx="10"/>
          </p:nvPr>
        </p:nvSpPr>
        <p:spPr/>
        <p:txBody>
          <a:bodyPr/>
          <a:lstStyle/>
          <a:p>
            <a:r>
              <a:rPr lang="en-GB"/>
              <a:t>Dynamic Uncertainty Calculations</a:t>
            </a:r>
          </a:p>
        </p:txBody>
      </p:sp>
      <p:sp>
        <p:nvSpPr>
          <p:cNvPr id="9" name="Content Placeholder 8">
            <a:extLst>
              <a:ext uri="{FF2B5EF4-FFF2-40B4-BE49-F238E27FC236}">
                <a16:creationId xmlns:a16="http://schemas.microsoft.com/office/drawing/2014/main" id="{A1FD82EC-9EC0-B520-B760-7B0393DD465F}"/>
              </a:ext>
            </a:extLst>
          </p:cNvPr>
          <p:cNvSpPr>
            <a:spLocks noGrp="1"/>
          </p:cNvSpPr>
          <p:nvPr>
            <p:ph idx="1"/>
          </p:nvPr>
        </p:nvSpPr>
        <p:spPr/>
        <p:txBody>
          <a:bodyPr anchor="ctr"/>
          <a:lstStyle/>
          <a:p>
            <a:r>
              <a:rPr lang="en-US" b="1" dirty="0">
                <a:solidFill>
                  <a:schemeClr val="accent1"/>
                </a:solidFill>
              </a:rPr>
              <a:t>THE COST OF ERRORS - getting it wrong costs money</a:t>
            </a:r>
          </a:p>
          <a:p>
            <a:r>
              <a:rPr lang="en-US" dirty="0"/>
              <a:t>Just a 1% under-reading of 85,000 barrels per day @ $100 a barrel:</a:t>
            </a:r>
          </a:p>
          <a:p>
            <a:r>
              <a:rPr lang="en-US" sz="2800" b="1" dirty="0"/>
              <a:t>$30 million per year</a:t>
            </a:r>
            <a:endParaRPr lang="en-GB" sz="2000" dirty="0"/>
          </a:p>
          <a:p>
            <a:endParaRPr lang="en-US" b="1" dirty="0"/>
          </a:p>
          <a:p>
            <a:r>
              <a:rPr lang="en-US" b="1" dirty="0"/>
              <a:t>Proserv has developed a full set of advanced dynamic uncertainty calculations to monitor uncertainties in metering systems, allowing the operator to act quickly and decisively to mitigate the issue.</a:t>
            </a:r>
          </a:p>
          <a:p>
            <a:endParaRPr lang="en-US" dirty="0"/>
          </a:p>
          <a:p>
            <a:pPr marL="285750" indent="-285750">
              <a:buFont typeface="Arial" panose="020B0604020202020204" pitchFamily="34" charset="0"/>
              <a:buChar char="•"/>
            </a:pPr>
            <a:r>
              <a:rPr lang="en-US" b="1" dirty="0"/>
              <a:t>Real-time monitoring </a:t>
            </a:r>
            <a:r>
              <a:rPr lang="en-US" dirty="0"/>
              <a:t>of uncertainty in oil and gas metering</a:t>
            </a:r>
          </a:p>
          <a:p>
            <a:pPr marL="285750" indent="-285750">
              <a:buFont typeface="Arial" panose="020B0604020202020204" pitchFamily="34" charset="0"/>
              <a:buChar char="•"/>
            </a:pPr>
            <a:r>
              <a:rPr lang="en-US" dirty="0"/>
              <a:t>Ability to </a:t>
            </a:r>
            <a:r>
              <a:rPr lang="en-US" b="1" dirty="0"/>
              <a:t>identify instruments </a:t>
            </a:r>
            <a:r>
              <a:rPr lang="en-US" dirty="0"/>
              <a:t>that have drifted out of calibration</a:t>
            </a:r>
          </a:p>
          <a:p>
            <a:pPr marL="285750" indent="-285750">
              <a:buFont typeface="Arial" panose="020B0604020202020204" pitchFamily="34" charset="0"/>
              <a:buChar char="•"/>
            </a:pPr>
            <a:r>
              <a:rPr lang="en-US" b="1" dirty="0"/>
              <a:t>Reduces financial losses </a:t>
            </a:r>
            <a:r>
              <a:rPr lang="en-US" dirty="0"/>
              <a:t>and potential penalties</a:t>
            </a:r>
          </a:p>
          <a:p>
            <a:pPr marL="285750" indent="-285750">
              <a:buFont typeface="Arial" panose="020B0604020202020204" pitchFamily="34" charset="0"/>
              <a:buChar char="•"/>
            </a:pPr>
            <a:r>
              <a:rPr lang="en-US" dirty="0"/>
              <a:t>Allows operators to </a:t>
            </a:r>
            <a:r>
              <a:rPr lang="en-US" b="1" dirty="0"/>
              <a:t>identify any trends </a:t>
            </a:r>
            <a:r>
              <a:rPr lang="en-US" dirty="0"/>
              <a:t>in the system</a:t>
            </a:r>
          </a:p>
        </p:txBody>
      </p:sp>
      <p:sp>
        <p:nvSpPr>
          <p:cNvPr id="21" name="TextBox 20">
            <a:extLst>
              <a:ext uri="{FF2B5EF4-FFF2-40B4-BE49-F238E27FC236}">
                <a16:creationId xmlns:a16="http://schemas.microsoft.com/office/drawing/2014/main" id="{B04B22E7-7D65-4A48-BACB-87ABA170D26D}"/>
              </a:ext>
            </a:extLst>
          </p:cNvPr>
          <p:cNvSpPr txBox="1"/>
          <p:nvPr/>
        </p:nvSpPr>
        <p:spPr>
          <a:xfrm>
            <a:off x="575733" y="3790237"/>
            <a:ext cx="2927352" cy="2339102"/>
          </a:xfrm>
          <a:prstGeom prst="rect">
            <a:avLst/>
          </a:prstGeom>
          <a:solidFill>
            <a:schemeClr val="accent2"/>
          </a:solidFill>
        </p:spPr>
        <p:txBody>
          <a:bodyPr wrap="square" rtlCol="0">
            <a:spAutoFit/>
          </a:bodyPr>
          <a:lstStyle/>
          <a:p>
            <a:pPr>
              <a:spcBef>
                <a:spcPts val="600"/>
              </a:spcBef>
              <a:spcAft>
                <a:spcPts val="600"/>
              </a:spcAft>
              <a:buClr>
                <a:srgbClr val="F2A900"/>
              </a:buClr>
            </a:pPr>
            <a:r>
              <a:rPr lang="en-US" sz="1400">
                <a:solidFill>
                  <a:schemeClr val="accent1"/>
                </a:solidFill>
              </a:rPr>
              <a:t>FEATURES</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Acts as a condition-based monitoring system to provide an early warning system </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Suitable for a wide range of flow meter types, manufacturers and equipment needed for flow measurement systems</a:t>
            </a:r>
          </a:p>
        </p:txBody>
      </p:sp>
    </p:spTree>
    <p:extLst>
      <p:ext uri="{BB962C8B-B14F-4D97-AF65-F5344CB8AC3E}">
        <p14:creationId xmlns:p14="http://schemas.microsoft.com/office/powerpoint/2010/main" val="6893268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close-up of a computer&#10;&#10;Description automatically generated with low confidence">
            <a:extLst>
              <a:ext uri="{FF2B5EF4-FFF2-40B4-BE49-F238E27FC236}">
                <a16:creationId xmlns:a16="http://schemas.microsoft.com/office/drawing/2014/main" id="{1280B0E0-9B19-2A85-55DF-4FE09E5C2FF2}"/>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DEEC7B36-A7B6-1333-8985-2A117ED9AA3B}"/>
              </a:ext>
            </a:extLst>
          </p:cNvPr>
          <p:cNvSpPr>
            <a:spLocks noGrp="1"/>
          </p:cNvSpPr>
          <p:nvPr>
            <p:ph type="title"/>
          </p:nvPr>
        </p:nvSpPr>
        <p:spPr/>
        <p:txBody>
          <a:bodyPr/>
          <a:lstStyle/>
          <a:p>
            <a:r>
              <a:rPr lang="en-US"/>
              <a:t>Unlock the potential of your metering system</a:t>
            </a:r>
            <a:br>
              <a:rPr lang="en-US"/>
            </a:br>
            <a:endParaRPr lang="en-GB"/>
          </a:p>
        </p:txBody>
      </p:sp>
      <p:sp>
        <p:nvSpPr>
          <p:cNvPr id="4" name="Text Placeholder 3">
            <a:extLst>
              <a:ext uri="{FF2B5EF4-FFF2-40B4-BE49-F238E27FC236}">
                <a16:creationId xmlns:a16="http://schemas.microsoft.com/office/drawing/2014/main" id="{D6546A2D-BA45-10C4-EF14-B0A327A814F2}"/>
              </a:ext>
            </a:extLst>
          </p:cNvPr>
          <p:cNvSpPr>
            <a:spLocks noGrp="1"/>
          </p:cNvSpPr>
          <p:nvPr>
            <p:ph type="body" sz="quarter" idx="10"/>
          </p:nvPr>
        </p:nvSpPr>
        <p:spPr/>
        <p:txBody>
          <a:bodyPr/>
          <a:lstStyle/>
          <a:p>
            <a:r>
              <a:rPr lang="en-GB"/>
              <a:t>Valid8 f</a:t>
            </a:r>
            <a:r>
              <a:rPr lang="en-US"/>
              <a:t>low computer calculation verification engine</a:t>
            </a:r>
            <a:endParaRPr lang="en-GB"/>
          </a:p>
        </p:txBody>
      </p:sp>
      <p:sp>
        <p:nvSpPr>
          <p:cNvPr id="5" name="Content Placeholder 4">
            <a:extLst>
              <a:ext uri="{FF2B5EF4-FFF2-40B4-BE49-F238E27FC236}">
                <a16:creationId xmlns:a16="http://schemas.microsoft.com/office/drawing/2014/main" id="{D11B5FDE-0700-0772-7AB5-43EC886A5AD5}"/>
              </a:ext>
            </a:extLst>
          </p:cNvPr>
          <p:cNvSpPr>
            <a:spLocks noGrp="1"/>
          </p:cNvSpPr>
          <p:nvPr>
            <p:ph idx="1"/>
          </p:nvPr>
        </p:nvSpPr>
        <p:spPr/>
        <p:txBody>
          <a:bodyPr anchor="ctr"/>
          <a:lstStyle/>
          <a:p>
            <a:r>
              <a:rPr lang="en-US" b="1"/>
              <a:t>Calculation verification performed live, at the touch of a button, with no need for offline verification using third party software.</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b="1"/>
              <a:t>Reduces need to mobilise </a:t>
            </a:r>
            <a:r>
              <a:rPr lang="en-US"/>
              <a:t>engineers offshore for manual intervention </a:t>
            </a:r>
          </a:p>
          <a:p>
            <a:pPr marL="285750" indent="-285750">
              <a:buFont typeface="Arial" panose="020B0604020202020204" pitchFamily="34" charset="0"/>
              <a:buChar char="•"/>
            </a:pPr>
            <a:r>
              <a:rPr lang="en-US"/>
              <a:t>Produces </a:t>
            </a:r>
            <a:r>
              <a:rPr lang="en-US" b="1"/>
              <a:t>more accurate </a:t>
            </a:r>
            <a:r>
              <a:rPr lang="en-US"/>
              <a:t>batch totals </a:t>
            </a:r>
          </a:p>
          <a:p>
            <a:pPr marL="285750" indent="-285750">
              <a:buFont typeface="Arial" panose="020B0604020202020204" pitchFamily="34" charset="0"/>
              <a:buChar char="•"/>
            </a:pPr>
            <a:r>
              <a:rPr lang="en-GB" b="1"/>
              <a:t>Minimises maintenance </a:t>
            </a:r>
            <a:r>
              <a:rPr lang="en-GB"/>
              <a:t>costs</a:t>
            </a:r>
          </a:p>
          <a:p>
            <a:pPr marL="285750" indent="-285750">
              <a:buFont typeface="Arial" panose="020B0604020202020204" pitchFamily="34" charset="0"/>
              <a:buChar char="•"/>
            </a:pPr>
            <a:r>
              <a:rPr lang="en-US"/>
              <a:t>Allows for </a:t>
            </a:r>
            <a:r>
              <a:rPr lang="en-US" b="1"/>
              <a:t>automatic control </a:t>
            </a:r>
            <a:r>
              <a:rPr lang="en-US"/>
              <a:t>of sampling and stream switching </a:t>
            </a:r>
          </a:p>
          <a:p>
            <a:pPr marL="285750" indent="-285750">
              <a:buFont typeface="Arial" panose="020B0604020202020204" pitchFamily="34" charset="0"/>
              <a:buChar char="•"/>
            </a:pPr>
            <a:r>
              <a:rPr lang="en-US" b="1"/>
              <a:t>Verify calculations </a:t>
            </a:r>
            <a:r>
              <a:rPr lang="en-US"/>
              <a:t>directly from the supervisory computer</a:t>
            </a:r>
            <a:endParaRPr lang="en-GB"/>
          </a:p>
        </p:txBody>
      </p:sp>
      <p:sp>
        <p:nvSpPr>
          <p:cNvPr id="15" name="TextBox 14">
            <a:extLst>
              <a:ext uri="{FF2B5EF4-FFF2-40B4-BE49-F238E27FC236}">
                <a16:creationId xmlns:a16="http://schemas.microsoft.com/office/drawing/2014/main" id="{AD3BB87F-29C7-80C1-03D3-16018AD59D11}"/>
              </a:ext>
            </a:extLst>
          </p:cNvPr>
          <p:cNvSpPr txBox="1"/>
          <p:nvPr/>
        </p:nvSpPr>
        <p:spPr>
          <a:xfrm>
            <a:off x="8079318" y="3706029"/>
            <a:ext cx="3536949" cy="2431435"/>
          </a:xfrm>
          <a:prstGeom prst="rect">
            <a:avLst/>
          </a:prstGeom>
          <a:solidFill>
            <a:schemeClr val="accent2"/>
          </a:solidFill>
        </p:spPr>
        <p:txBody>
          <a:bodyPr wrap="square" rtlCol="0">
            <a:spAutoFit/>
          </a:bodyPr>
          <a:lstStyle/>
          <a:p>
            <a:pPr>
              <a:spcBef>
                <a:spcPts val="600"/>
              </a:spcBef>
              <a:spcAft>
                <a:spcPts val="600"/>
              </a:spcAft>
              <a:buClr>
                <a:srgbClr val="F2A900"/>
              </a:buClr>
            </a:pPr>
            <a:r>
              <a:rPr lang="en-US" sz="1400">
                <a:solidFill>
                  <a:schemeClr val="accent1"/>
                </a:solidFill>
              </a:rPr>
              <a:t>FEATURES</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Extensive library of calculations</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Auditable records of previous results </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Condition based monitoring of dual HART transmitters </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Batch load recalculation based on proof results and lab values for standard density and water</a:t>
            </a:r>
          </a:p>
        </p:txBody>
      </p:sp>
    </p:spTree>
    <p:extLst>
      <p:ext uri="{BB962C8B-B14F-4D97-AF65-F5344CB8AC3E}">
        <p14:creationId xmlns:p14="http://schemas.microsoft.com/office/powerpoint/2010/main" val="8030928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Placeholder 52" descr="A close up of a sunset&#10;&#10;Description automatically generated">
            <a:extLst>
              <a:ext uri="{FF2B5EF4-FFF2-40B4-BE49-F238E27FC236}">
                <a16:creationId xmlns:a16="http://schemas.microsoft.com/office/drawing/2014/main" id="{B5B9AFB6-CDDA-4255-9FFD-014FB4F47B34}"/>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575732" y="1412875"/>
            <a:ext cx="2927352" cy="4724589"/>
          </a:xfrm>
        </p:spPr>
      </p:pic>
      <p:sp>
        <p:nvSpPr>
          <p:cNvPr id="40" name="Title 39">
            <a:extLst>
              <a:ext uri="{FF2B5EF4-FFF2-40B4-BE49-F238E27FC236}">
                <a16:creationId xmlns:a16="http://schemas.microsoft.com/office/drawing/2014/main" id="{D83CD2A4-1D14-4E0F-B968-0292A22D13A6}"/>
              </a:ext>
            </a:extLst>
          </p:cNvPr>
          <p:cNvSpPr>
            <a:spLocks noGrp="1"/>
          </p:cNvSpPr>
          <p:nvPr>
            <p:ph type="title"/>
          </p:nvPr>
        </p:nvSpPr>
        <p:spPr/>
        <p:txBody>
          <a:bodyPr/>
          <a:lstStyle/>
          <a:p>
            <a:r>
              <a:rPr lang="en-US"/>
              <a:t>Over 40 years’ experience providing engineering, manufacturing and service</a:t>
            </a:r>
            <a:endParaRPr lang="en-GB" dirty="0"/>
          </a:p>
        </p:txBody>
      </p:sp>
      <p:sp>
        <p:nvSpPr>
          <p:cNvPr id="44" name="Text Placeholder 43">
            <a:extLst>
              <a:ext uri="{FF2B5EF4-FFF2-40B4-BE49-F238E27FC236}">
                <a16:creationId xmlns:a16="http://schemas.microsoft.com/office/drawing/2014/main" id="{F1FB7E1A-3BBE-47D1-A78A-57AEE4A1505C}"/>
              </a:ext>
            </a:extLst>
          </p:cNvPr>
          <p:cNvSpPr>
            <a:spLocks noGrp="1"/>
          </p:cNvSpPr>
          <p:nvPr>
            <p:ph type="body" sz="quarter" idx="10"/>
          </p:nvPr>
        </p:nvSpPr>
        <p:spPr/>
        <p:txBody>
          <a:bodyPr/>
          <a:lstStyle/>
          <a:p>
            <a:r>
              <a:rPr lang="en-GB" dirty="0"/>
              <a:t>Sampling and injection</a:t>
            </a:r>
          </a:p>
        </p:txBody>
      </p:sp>
      <p:graphicFrame>
        <p:nvGraphicFramePr>
          <p:cNvPr id="51" name="Content Placeholder 50">
            <a:extLst>
              <a:ext uri="{FF2B5EF4-FFF2-40B4-BE49-F238E27FC236}">
                <a16:creationId xmlns:a16="http://schemas.microsoft.com/office/drawing/2014/main" id="{7C6FCFBC-808A-4ADF-97BF-A74EE25E7F79}"/>
              </a:ext>
            </a:extLst>
          </p:cNvPr>
          <p:cNvGraphicFramePr>
            <a:graphicFrameLocks noGrp="1"/>
          </p:cNvGraphicFramePr>
          <p:nvPr>
            <p:ph idx="1"/>
            <p:extLst>
              <p:ext uri="{D42A27DB-BD31-4B8C-83A1-F6EECF244321}">
                <p14:modId xmlns:p14="http://schemas.microsoft.com/office/powerpoint/2010/main" val="1518535980"/>
              </p:ext>
            </p:extLst>
          </p:nvPr>
        </p:nvGraphicFramePr>
        <p:xfrm>
          <a:off x="4127500" y="1412875"/>
          <a:ext cx="5416550" cy="4716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TextBox 18">
            <a:extLst>
              <a:ext uri="{FF2B5EF4-FFF2-40B4-BE49-F238E27FC236}">
                <a16:creationId xmlns:a16="http://schemas.microsoft.com/office/drawing/2014/main" id="{8FA812F4-7A7B-D048-00E2-3F0DF66BA683}"/>
              </a:ext>
            </a:extLst>
          </p:cNvPr>
          <p:cNvSpPr txBox="1"/>
          <p:nvPr/>
        </p:nvSpPr>
        <p:spPr>
          <a:xfrm>
            <a:off x="590553" y="3867180"/>
            <a:ext cx="2912532" cy="2262158"/>
          </a:xfrm>
          <a:prstGeom prst="rect">
            <a:avLst/>
          </a:prstGeom>
          <a:solidFill>
            <a:srgbClr val="5B6770"/>
          </a:solidFill>
        </p:spPr>
        <p:txBody>
          <a:bodyPr wrap="square" rtlCol="0">
            <a:spAutoFit/>
          </a:bodyPr>
          <a:lstStyle/>
          <a:p>
            <a:r>
              <a:rPr lang="en-GB" sz="1400" b="1">
                <a:solidFill>
                  <a:schemeClr val="bg2"/>
                </a:solidFill>
              </a:rPr>
              <a:t>40,000</a:t>
            </a:r>
          </a:p>
          <a:p>
            <a:r>
              <a:rPr lang="en-GB" sz="1000">
                <a:solidFill>
                  <a:schemeClr val="bg2"/>
                </a:solidFill>
              </a:rPr>
              <a:t>Sample cylinders manufactured,</a:t>
            </a:r>
          </a:p>
          <a:p>
            <a:r>
              <a:rPr lang="en-GB" sz="1000">
                <a:solidFill>
                  <a:schemeClr val="bg2"/>
                </a:solidFill>
              </a:rPr>
              <a:t>sold and serviced</a:t>
            </a:r>
          </a:p>
          <a:p>
            <a:r>
              <a:rPr lang="en-GB" sz="1400" b="1">
                <a:solidFill>
                  <a:schemeClr val="bg2"/>
                </a:solidFill>
              </a:rPr>
              <a:t>10</a:t>
            </a:r>
          </a:p>
          <a:p>
            <a:r>
              <a:rPr lang="en-GB" sz="1000">
                <a:solidFill>
                  <a:schemeClr val="bg2"/>
                </a:solidFill>
              </a:rPr>
              <a:t>Subsea sampling systems engineered and manufactured</a:t>
            </a:r>
          </a:p>
          <a:p>
            <a:r>
              <a:rPr lang="en-GB" sz="1400" b="1">
                <a:solidFill>
                  <a:schemeClr val="bg2"/>
                </a:solidFill>
              </a:rPr>
              <a:t>750</a:t>
            </a:r>
          </a:p>
          <a:p>
            <a:r>
              <a:rPr lang="en-GB" sz="1050">
                <a:solidFill>
                  <a:schemeClr val="bg2"/>
                </a:solidFill>
              </a:rPr>
              <a:t>Downhole samplers, manufactured, sold and supported worldwide</a:t>
            </a:r>
          </a:p>
          <a:p>
            <a:r>
              <a:rPr lang="en-GB" sz="1400" b="1">
                <a:solidFill>
                  <a:schemeClr val="bg2"/>
                </a:solidFill>
              </a:rPr>
              <a:t>3,000</a:t>
            </a:r>
          </a:p>
          <a:p>
            <a:r>
              <a:rPr lang="en-GB" sz="1000">
                <a:solidFill>
                  <a:schemeClr val="bg2"/>
                </a:solidFill>
              </a:rPr>
              <a:t>Sampling and injection solutions</a:t>
            </a:r>
          </a:p>
          <a:p>
            <a:r>
              <a:rPr lang="en-GB" sz="1000">
                <a:solidFill>
                  <a:schemeClr val="bg2"/>
                </a:solidFill>
              </a:rPr>
              <a:t>engineered</a:t>
            </a:r>
          </a:p>
        </p:txBody>
      </p:sp>
      <p:pic>
        <p:nvPicPr>
          <p:cNvPr id="3" name="Picture 2" descr="A white cover with a black and white qr code&#10;&#10;Description automatically generated">
            <a:extLst>
              <a:ext uri="{FF2B5EF4-FFF2-40B4-BE49-F238E27FC236}">
                <a16:creationId xmlns:a16="http://schemas.microsoft.com/office/drawing/2014/main" id="{E4DE995C-7148-D2EC-C3C8-B760FF06A11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168465" y="2827665"/>
            <a:ext cx="1309160" cy="1531413"/>
          </a:xfrm>
          <a:prstGeom prst="rect">
            <a:avLst/>
          </a:prstGeom>
        </p:spPr>
      </p:pic>
      <p:sp>
        <p:nvSpPr>
          <p:cNvPr id="4" name="TextBox 3">
            <a:extLst>
              <a:ext uri="{FF2B5EF4-FFF2-40B4-BE49-F238E27FC236}">
                <a16:creationId xmlns:a16="http://schemas.microsoft.com/office/drawing/2014/main" id="{54889F4D-1107-2FBD-45CB-283D287F19A8}"/>
              </a:ext>
            </a:extLst>
          </p:cNvPr>
          <p:cNvSpPr txBox="1"/>
          <p:nvPr/>
        </p:nvSpPr>
        <p:spPr>
          <a:xfrm>
            <a:off x="9544050" y="4536594"/>
            <a:ext cx="2686050" cy="461665"/>
          </a:xfrm>
          <a:prstGeom prst="rect">
            <a:avLst/>
          </a:prstGeom>
          <a:noFill/>
        </p:spPr>
        <p:txBody>
          <a:bodyPr wrap="square" rtlCol="0">
            <a:spAutoFit/>
          </a:bodyPr>
          <a:lstStyle/>
          <a:p>
            <a:pPr algn="ctr">
              <a:spcBef>
                <a:spcPts val="600"/>
              </a:spcBef>
              <a:spcAft>
                <a:spcPts val="600"/>
              </a:spcAft>
              <a:buClr>
                <a:srgbClr val="F2A900"/>
              </a:buClr>
            </a:pPr>
            <a:r>
              <a:rPr lang="en-GB" sz="1200" dirty="0"/>
              <a:t>Scan the QR code to view our Interactive Digital Brochure</a:t>
            </a:r>
          </a:p>
        </p:txBody>
      </p:sp>
    </p:spTree>
    <p:extLst>
      <p:ext uri="{BB962C8B-B14F-4D97-AF65-F5344CB8AC3E}">
        <p14:creationId xmlns:p14="http://schemas.microsoft.com/office/powerpoint/2010/main" val="26186006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CA7B29C-16BE-4B97-9F9A-28BFB8E948F1}"/>
              </a:ext>
            </a:extLst>
          </p:cNvPr>
          <p:cNvSpPr>
            <a:spLocks noGrp="1"/>
          </p:cNvSpPr>
          <p:nvPr>
            <p:ph type="title"/>
          </p:nvPr>
        </p:nvSpPr>
        <p:spPr/>
        <p:txBody>
          <a:bodyPr/>
          <a:lstStyle/>
          <a:p>
            <a:r>
              <a:rPr lang="en-US"/>
              <a:t>A fully independent service solution across the life of field</a:t>
            </a:r>
            <a:endParaRPr lang="en-GB" dirty="0"/>
          </a:p>
        </p:txBody>
      </p:sp>
      <p:sp>
        <p:nvSpPr>
          <p:cNvPr id="9" name="Text Placeholder 8">
            <a:extLst>
              <a:ext uri="{FF2B5EF4-FFF2-40B4-BE49-F238E27FC236}">
                <a16:creationId xmlns:a16="http://schemas.microsoft.com/office/drawing/2014/main" id="{7A37F84F-2DF3-4072-A8DF-904F98CE7A6D}"/>
              </a:ext>
            </a:extLst>
          </p:cNvPr>
          <p:cNvSpPr>
            <a:spLocks noGrp="1"/>
          </p:cNvSpPr>
          <p:nvPr>
            <p:ph type="body" sz="quarter" idx="10"/>
          </p:nvPr>
        </p:nvSpPr>
        <p:spPr/>
        <p:txBody>
          <a:bodyPr/>
          <a:lstStyle/>
          <a:p>
            <a:r>
              <a:rPr lang="en-GB"/>
              <a:t>IWOCS</a:t>
            </a:r>
            <a:endParaRPr lang="en-GB" dirty="0"/>
          </a:p>
        </p:txBody>
      </p:sp>
      <p:sp>
        <p:nvSpPr>
          <p:cNvPr id="4" name="Content Placeholder 3">
            <a:extLst>
              <a:ext uri="{FF2B5EF4-FFF2-40B4-BE49-F238E27FC236}">
                <a16:creationId xmlns:a16="http://schemas.microsoft.com/office/drawing/2014/main" id="{FB7177E7-D10A-4272-941E-A92C3C9CF17A}"/>
              </a:ext>
            </a:extLst>
          </p:cNvPr>
          <p:cNvSpPr>
            <a:spLocks noGrp="1"/>
          </p:cNvSpPr>
          <p:nvPr>
            <p:ph idx="1"/>
          </p:nvPr>
        </p:nvSpPr>
        <p:spPr>
          <a:xfrm>
            <a:off x="4127500" y="1412876"/>
            <a:ext cx="7488767" cy="4716463"/>
          </a:xfrm>
        </p:spPr>
        <p:txBody>
          <a:bodyPr anchor="ctr"/>
          <a:lstStyle/>
          <a:p>
            <a:r>
              <a:rPr lang="en-GB" b="1" dirty="0"/>
              <a:t>Proserv has a 40-year track record in the design, manufacture and rental of intervention workover control systems (IWOCS) globally</a:t>
            </a:r>
            <a:r>
              <a:rPr lang="en-US" b="1" dirty="0"/>
              <a:t>.</a:t>
            </a:r>
          </a:p>
          <a:p>
            <a:endParaRPr lang="en-US" dirty="0"/>
          </a:p>
          <a:p>
            <a:pPr marL="285750" indent="-285750">
              <a:buFont typeface="Arial" panose="020B0604020202020204" pitchFamily="34" charset="0"/>
              <a:buChar char="•"/>
            </a:pPr>
            <a:r>
              <a:rPr lang="en-GB" dirty="0">
                <a:solidFill>
                  <a:schemeClr val="tx2"/>
                </a:solidFill>
              </a:rPr>
              <a:t>Ability to </a:t>
            </a:r>
            <a:r>
              <a:rPr lang="en-GB" b="1" dirty="0">
                <a:solidFill>
                  <a:schemeClr val="tx2"/>
                </a:solidFill>
              </a:rPr>
              <a:t>react quickly </a:t>
            </a:r>
            <a:r>
              <a:rPr lang="en-GB" dirty="0">
                <a:solidFill>
                  <a:schemeClr val="tx2"/>
                </a:solidFill>
              </a:rPr>
              <a:t>to client needs and work on any tree</a:t>
            </a:r>
          </a:p>
          <a:p>
            <a:pPr marL="285750" indent="-285750">
              <a:buFont typeface="Arial" panose="020B0604020202020204" pitchFamily="34" charset="0"/>
              <a:buChar char="•"/>
            </a:pPr>
            <a:r>
              <a:rPr lang="en-GB" b="1" dirty="0">
                <a:solidFill>
                  <a:schemeClr val="tx2"/>
                </a:solidFill>
              </a:rPr>
              <a:t>Large rental fleet </a:t>
            </a:r>
            <a:r>
              <a:rPr lang="en-GB" dirty="0">
                <a:solidFill>
                  <a:schemeClr val="tx2"/>
                </a:solidFill>
              </a:rPr>
              <a:t>at our disposal including hydraulic and electro-hydraulic systems</a:t>
            </a:r>
          </a:p>
          <a:p>
            <a:pPr marL="285750" indent="-285750">
              <a:buFont typeface="Arial" panose="020B0604020202020204" pitchFamily="34" charset="0"/>
              <a:buChar char="•"/>
            </a:pPr>
            <a:r>
              <a:rPr lang="en-GB" dirty="0">
                <a:solidFill>
                  <a:schemeClr val="tx2"/>
                </a:solidFill>
              </a:rPr>
              <a:t>Over </a:t>
            </a:r>
            <a:r>
              <a:rPr lang="en-GB" b="1" dirty="0">
                <a:solidFill>
                  <a:schemeClr val="tx2"/>
                </a:solidFill>
              </a:rPr>
              <a:t>20 years of experience </a:t>
            </a:r>
            <a:r>
              <a:rPr lang="en-GB" dirty="0">
                <a:solidFill>
                  <a:schemeClr val="tx2"/>
                </a:solidFill>
              </a:rPr>
              <a:t>in workover solutions</a:t>
            </a:r>
          </a:p>
          <a:p>
            <a:pPr marL="285750" indent="-285750">
              <a:buFont typeface="Arial" panose="020B0604020202020204" pitchFamily="34" charset="0"/>
              <a:buChar char="•"/>
            </a:pPr>
            <a:r>
              <a:rPr lang="en-GB" dirty="0">
                <a:solidFill>
                  <a:schemeClr val="tx2"/>
                </a:solidFill>
              </a:rPr>
              <a:t>Systems can use </a:t>
            </a:r>
            <a:r>
              <a:rPr lang="en-GB" b="1" dirty="0">
                <a:solidFill>
                  <a:schemeClr val="tx2"/>
                </a:solidFill>
              </a:rPr>
              <a:t>multiple control fluids</a:t>
            </a:r>
          </a:p>
          <a:p>
            <a:pPr marL="285750" indent="-285750">
              <a:buFont typeface="Arial" panose="020B0604020202020204" pitchFamily="34" charset="0"/>
              <a:buChar char="•"/>
            </a:pPr>
            <a:r>
              <a:rPr lang="en-GB" b="1" dirty="0">
                <a:solidFill>
                  <a:schemeClr val="tx2"/>
                </a:solidFill>
              </a:rPr>
              <a:t>Emergency disconnect </a:t>
            </a:r>
            <a:r>
              <a:rPr lang="en-GB" dirty="0">
                <a:solidFill>
                  <a:schemeClr val="tx2"/>
                </a:solidFill>
              </a:rPr>
              <a:t>cutting solution as standard</a:t>
            </a:r>
          </a:p>
          <a:p>
            <a:pPr marL="285750" indent="-285750">
              <a:buFont typeface="Arial" panose="020B0604020202020204" pitchFamily="34" charset="0"/>
              <a:buChar char="•"/>
            </a:pPr>
            <a:r>
              <a:rPr lang="en-GB" dirty="0">
                <a:solidFill>
                  <a:schemeClr val="tx2"/>
                </a:solidFill>
              </a:rPr>
              <a:t>Equipment is designed to fit into </a:t>
            </a:r>
            <a:r>
              <a:rPr lang="en-GB" b="1" dirty="0">
                <a:solidFill>
                  <a:schemeClr val="tx2"/>
                </a:solidFill>
              </a:rPr>
              <a:t>limited access areas</a:t>
            </a:r>
          </a:p>
          <a:p>
            <a:pPr marL="285750" indent="-285750">
              <a:buFont typeface="Arial" panose="020B0604020202020204" pitchFamily="34" charset="0"/>
              <a:buChar char="•"/>
            </a:pPr>
            <a:r>
              <a:rPr lang="en-GB" dirty="0">
                <a:solidFill>
                  <a:schemeClr val="tx2"/>
                </a:solidFill>
              </a:rPr>
              <a:t>Simple options for </a:t>
            </a:r>
            <a:r>
              <a:rPr lang="en-GB" b="1" dirty="0">
                <a:solidFill>
                  <a:schemeClr val="tx2"/>
                </a:solidFill>
              </a:rPr>
              <a:t>quick installation</a:t>
            </a:r>
          </a:p>
          <a:p>
            <a:pPr marL="285750" indent="-285750">
              <a:buFont typeface="Arial" panose="020B0604020202020204" pitchFamily="34" charset="0"/>
              <a:buChar char="•"/>
            </a:pPr>
            <a:r>
              <a:rPr lang="en-GB" dirty="0">
                <a:solidFill>
                  <a:schemeClr val="tx2"/>
                </a:solidFill>
              </a:rPr>
              <a:t>SIT – to </a:t>
            </a:r>
            <a:r>
              <a:rPr lang="en-GB" b="1" dirty="0">
                <a:solidFill>
                  <a:schemeClr val="tx2"/>
                </a:solidFill>
              </a:rPr>
              <a:t>eliminate offshore failures </a:t>
            </a:r>
            <a:r>
              <a:rPr lang="en-GB" dirty="0">
                <a:solidFill>
                  <a:schemeClr val="tx2"/>
                </a:solidFill>
              </a:rPr>
              <a:t>/ prove system interface</a:t>
            </a:r>
          </a:p>
          <a:p>
            <a:pPr marL="285750" indent="-285750">
              <a:buFont typeface="Arial" panose="020B0604020202020204" pitchFamily="34" charset="0"/>
              <a:buChar char="•"/>
            </a:pPr>
            <a:r>
              <a:rPr lang="en-GB" dirty="0">
                <a:solidFill>
                  <a:schemeClr val="tx2"/>
                </a:solidFill>
              </a:rPr>
              <a:t>A</a:t>
            </a:r>
            <a:r>
              <a:rPr lang="en-GB" b="1" dirty="0">
                <a:solidFill>
                  <a:schemeClr val="tx2"/>
                </a:solidFill>
              </a:rPr>
              <a:t> wide range </a:t>
            </a:r>
            <a:r>
              <a:rPr lang="en-GB" dirty="0">
                <a:solidFill>
                  <a:schemeClr val="tx2"/>
                </a:solidFill>
              </a:rPr>
              <a:t>of pressures and functions</a:t>
            </a:r>
          </a:p>
        </p:txBody>
      </p:sp>
      <p:pic>
        <p:nvPicPr>
          <p:cNvPr id="12" name="Picture Placeholder 11">
            <a:extLst>
              <a:ext uri="{FF2B5EF4-FFF2-40B4-BE49-F238E27FC236}">
                <a16:creationId xmlns:a16="http://schemas.microsoft.com/office/drawing/2014/main" id="{B3EB41F7-D4D7-4DD9-AB30-63970344C557}"/>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a:stretch/>
        </p:blipFill>
        <p:spPr>
          <a:xfrm>
            <a:off x="576263" y="1412875"/>
            <a:ext cx="2927350" cy="4724400"/>
          </a:xfrm>
          <a:prstGeom prst="rect">
            <a:avLst/>
          </a:prstGeom>
        </p:spPr>
      </p:pic>
    </p:spTree>
    <p:extLst>
      <p:ext uri="{BB962C8B-B14F-4D97-AF65-F5344CB8AC3E}">
        <p14:creationId xmlns:p14="http://schemas.microsoft.com/office/powerpoint/2010/main" val="38794938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D51F5-2369-4203-BB34-CF439257D742}"/>
              </a:ext>
            </a:extLst>
          </p:cNvPr>
          <p:cNvSpPr>
            <a:spLocks noGrp="1"/>
          </p:cNvSpPr>
          <p:nvPr>
            <p:ph type="title"/>
          </p:nvPr>
        </p:nvSpPr>
        <p:spPr/>
        <p:txBody>
          <a:bodyPr/>
          <a:lstStyle/>
          <a:p>
            <a:r>
              <a:rPr lang="en-US"/>
              <a:t>Industrial and hazardous area equipment and services</a:t>
            </a:r>
            <a:endParaRPr lang="en-GB"/>
          </a:p>
        </p:txBody>
      </p:sp>
      <p:sp>
        <p:nvSpPr>
          <p:cNvPr id="4" name="Text Placeholder 3">
            <a:extLst>
              <a:ext uri="{FF2B5EF4-FFF2-40B4-BE49-F238E27FC236}">
                <a16:creationId xmlns:a16="http://schemas.microsoft.com/office/drawing/2014/main" id="{C6849FEC-CAF8-45FE-A084-0C6CF01FCB75}"/>
              </a:ext>
            </a:extLst>
          </p:cNvPr>
          <p:cNvSpPr>
            <a:spLocks noGrp="1"/>
          </p:cNvSpPr>
          <p:nvPr>
            <p:ph type="body" sz="quarter" idx="10"/>
          </p:nvPr>
        </p:nvSpPr>
        <p:spPr/>
        <p:txBody>
          <a:bodyPr/>
          <a:lstStyle/>
          <a:p>
            <a:r>
              <a:rPr lang="en-GB"/>
              <a:t>Electrical services</a:t>
            </a:r>
          </a:p>
        </p:txBody>
      </p:sp>
      <p:graphicFrame>
        <p:nvGraphicFramePr>
          <p:cNvPr id="14" name="Content Placeholder 13">
            <a:extLst>
              <a:ext uri="{FF2B5EF4-FFF2-40B4-BE49-F238E27FC236}">
                <a16:creationId xmlns:a16="http://schemas.microsoft.com/office/drawing/2014/main" id="{FD91B80E-5034-40A1-890F-E27EDA5B1E60}"/>
              </a:ext>
            </a:extLst>
          </p:cNvPr>
          <p:cNvGraphicFramePr>
            <a:graphicFrameLocks noGrp="1"/>
          </p:cNvGraphicFramePr>
          <p:nvPr>
            <p:ph idx="1"/>
            <p:extLst>
              <p:ext uri="{D42A27DB-BD31-4B8C-83A1-F6EECF244321}">
                <p14:modId xmlns:p14="http://schemas.microsoft.com/office/powerpoint/2010/main" val="3802770515"/>
              </p:ext>
            </p:extLst>
          </p:nvPr>
        </p:nvGraphicFramePr>
        <p:xfrm>
          <a:off x="576263" y="1829026"/>
          <a:ext cx="11039475" cy="430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a:extLst>
              <a:ext uri="{FF2B5EF4-FFF2-40B4-BE49-F238E27FC236}">
                <a16:creationId xmlns:a16="http://schemas.microsoft.com/office/drawing/2014/main" id="{1170A112-45BD-4F69-888E-D7B06CDBE25C}"/>
              </a:ext>
            </a:extLst>
          </p:cNvPr>
          <p:cNvSpPr txBox="1"/>
          <p:nvPr/>
        </p:nvSpPr>
        <p:spPr>
          <a:xfrm>
            <a:off x="575735" y="1490472"/>
            <a:ext cx="5520266" cy="338554"/>
          </a:xfrm>
          <a:prstGeom prst="rect">
            <a:avLst/>
          </a:prstGeom>
          <a:solidFill>
            <a:schemeClr val="accent1"/>
          </a:solidFill>
          <a:ln>
            <a:solidFill>
              <a:schemeClr val="bg1"/>
            </a:solidFill>
          </a:ln>
        </p:spPr>
        <p:txBody>
          <a:bodyPr wrap="square" rtlCol="0">
            <a:spAutoFit/>
          </a:bodyPr>
          <a:lstStyle/>
          <a:p>
            <a:pPr algn="ctr">
              <a:spcBef>
                <a:spcPts val="600"/>
              </a:spcBef>
              <a:spcAft>
                <a:spcPts val="600"/>
              </a:spcAft>
              <a:buClr>
                <a:srgbClr val="F2A900"/>
              </a:buClr>
            </a:pPr>
            <a:r>
              <a:rPr lang="en-GB" sz="1600">
                <a:solidFill>
                  <a:schemeClr val="bg2"/>
                </a:solidFill>
              </a:rPr>
              <a:t>Engineering</a:t>
            </a:r>
            <a:endParaRPr lang="en-GB" sz="1600" dirty="0" err="1">
              <a:solidFill>
                <a:schemeClr val="bg2"/>
              </a:solidFill>
            </a:endParaRPr>
          </a:p>
        </p:txBody>
      </p:sp>
      <p:sp>
        <p:nvSpPr>
          <p:cNvPr id="17" name="TextBox 16">
            <a:extLst>
              <a:ext uri="{FF2B5EF4-FFF2-40B4-BE49-F238E27FC236}">
                <a16:creationId xmlns:a16="http://schemas.microsoft.com/office/drawing/2014/main" id="{0FF78ACA-1635-4BB6-A13F-838A8E25C949}"/>
              </a:ext>
            </a:extLst>
          </p:cNvPr>
          <p:cNvSpPr txBox="1"/>
          <p:nvPr/>
        </p:nvSpPr>
        <p:spPr>
          <a:xfrm>
            <a:off x="6095472" y="1490472"/>
            <a:ext cx="2774208" cy="338554"/>
          </a:xfrm>
          <a:prstGeom prst="rect">
            <a:avLst/>
          </a:prstGeom>
          <a:solidFill>
            <a:schemeClr val="accent6"/>
          </a:solidFill>
          <a:ln>
            <a:solidFill>
              <a:schemeClr val="bg1"/>
            </a:solidFill>
          </a:ln>
        </p:spPr>
        <p:txBody>
          <a:bodyPr wrap="square" rtlCol="0">
            <a:spAutoFit/>
          </a:bodyPr>
          <a:lstStyle/>
          <a:p>
            <a:pPr algn="ctr">
              <a:spcBef>
                <a:spcPts val="600"/>
              </a:spcBef>
              <a:spcAft>
                <a:spcPts val="600"/>
              </a:spcAft>
              <a:buClr>
                <a:srgbClr val="F2A900"/>
              </a:buClr>
            </a:pPr>
            <a:r>
              <a:rPr lang="en-GB" sz="1600">
                <a:solidFill>
                  <a:schemeClr val="bg2"/>
                </a:solidFill>
              </a:rPr>
              <a:t>Wholesale</a:t>
            </a:r>
            <a:endParaRPr lang="en-GB" sz="1600" dirty="0" err="1">
              <a:solidFill>
                <a:schemeClr val="bg2"/>
              </a:solidFill>
            </a:endParaRPr>
          </a:p>
        </p:txBody>
      </p:sp>
      <p:sp>
        <p:nvSpPr>
          <p:cNvPr id="18" name="TextBox 17">
            <a:extLst>
              <a:ext uri="{FF2B5EF4-FFF2-40B4-BE49-F238E27FC236}">
                <a16:creationId xmlns:a16="http://schemas.microsoft.com/office/drawing/2014/main" id="{B35E371B-3ADB-4D7F-A2BE-94B0131F1AF3}"/>
              </a:ext>
            </a:extLst>
          </p:cNvPr>
          <p:cNvSpPr txBox="1"/>
          <p:nvPr/>
        </p:nvSpPr>
        <p:spPr>
          <a:xfrm>
            <a:off x="8869680" y="1490472"/>
            <a:ext cx="2774208" cy="338554"/>
          </a:xfrm>
          <a:prstGeom prst="rect">
            <a:avLst/>
          </a:prstGeom>
          <a:solidFill>
            <a:schemeClr val="accent5"/>
          </a:solidFill>
          <a:ln>
            <a:solidFill>
              <a:schemeClr val="bg1"/>
            </a:solidFill>
          </a:ln>
        </p:spPr>
        <p:txBody>
          <a:bodyPr wrap="square" rtlCol="0">
            <a:spAutoFit/>
          </a:bodyPr>
          <a:lstStyle/>
          <a:p>
            <a:pPr algn="ctr">
              <a:spcBef>
                <a:spcPts val="600"/>
              </a:spcBef>
              <a:spcAft>
                <a:spcPts val="600"/>
              </a:spcAft>
              <a:buClr>
                <a:srgbClr val="F2A900"/>
              </a:buClr>
            </a:pPr>
            <a:r>
              <a:rPr lang="en-GB" sz="1600">
                <a:solidFill>
                  <a:schemeClr val="bg2"/>
                </a:solidFill>
              </a:rPr>
              <a:t>Junction box assembly</a:t>
            </a:r>
            <a:endParaRPr lang="en-GB" sz="1600" dirty="0" err="1">
              <a:solidFill>
                <a:schemeClr val="bg2"/>
              </a:solidFill>
            </a:endParaRPr>
          </a:p>
        </p:txBody>
      </p:sp>
    </p:spTree>
    <p:extLst>
      <p:ext uri="{BB962C8B-B14F-4D97-AF65-F5344CB8AC3E}">
        <p14:creationId xmlns:p14="http://schemas.microsoft.com/office/powerpoint/2010/main" val="9899826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AE410A-478D-9D29-9C3B-72EE39BDD672}"/>
              </a:ext>
            </a:extLst>
          </p:cNvPr>
          <p:cNvSpPr>
            <a:spLocks noGrp="1"/>
          </p:cNvSpPr>
          <p:nvPr>
            <p:ph type="title"/>
          </p:nvPr>
        </p:nvSpPr>
        <p:spPr/>
        <p:txBody>
          <a:bodyPr/>
          <a:lstStyle/>
          <a:p>
            <a:r>
              <a:rPr lang="en-GB" dirty="0"/>
              <a:t>Scan the QR codes to view our Interactive Digital Brochures</a:t>
            </a:r>
          </a:p>
        </p:txBody>
      </p:sp>
      <p:sp>
        <p:nvSpPr>
          <p:cNvPr id="4" name="Text Placeholder 3">
            <a:extLst>
              <a:ext uri="{FF2B5EF4-FFF2-40B4-BE49-F238E27FC236}">
                <a16:creationId xmlns:a16="http://schemas.microsoft.com/office/drawing/2014/main" id="{FC450904-09EE-384B-251D-5E0AA141C3E5}"/>
              </a:ext>
            </a:extLst>
          </p:cNvPr>
          <p:cNvSpPr>
            <a:spLocks noGrp="1"/>
          </p:cNvSpPr>
          <p:nvPr>
            <p:ph type="body" sz="quarter" idx="10"/>
          </p:nvPr>
        </p:nvSpPr>
        <p:spPr/>
        <p:txBody>
          <a:bodyPr/>
          <a:lstStyle/>
          <a:p>
            <a:r>
              <a:rPr lang="en-GB"/>
              <a:t>Interactive Digital Brochures</a:t>
            </a:r>
          </a:p>
        </p:txBody>
      </p:sp>
      <p:sp>
        <p:nvSpPr>
          <p:cNvPr id="6" name="Rectangle 5">
            <a:extLst>
              <a:ext uri="{FF2B5EF4-FFF2-40B4-BE49-F238E27FC236}">
                <a16:creationId xmlns:a16="http://schemas.microsoft.com/office/drawing/2014/main" id="{69A60678-BF08-DDA1-D7FF-E8A4C68A3207}"/>
              </a:ext>
            </a:extLst>
          </p:cNvPr>
          <p:cNvSpPr/>
          <p:nvPr/>
        </p:nvSpPr>
        <p:spPr>
          <a:xfrm>
            <a:off x="0" y="1816397"/>
            <a:ext cx="12192001" cy="4151811"/>
          </a:xfrm>
          <a:prstGeom prst="rect">
            <a:avLst/>
          </a:prstGeom>
          <a:solidFill>
            <a:schemeClr val="tx1"/>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DB41ABEE-05A2-DF7D-B5A3-43FCA0E1A3A1}"/>
              </a:ext>
            </a:extLst>
          </p:cNvPr>
          <p:cNvSpPr/>
          <p:nvPr/>
        </p:nvSpPr>
        <p:spPr>
          <a:xfrm>
            <a:off x="0" y="1816397"/>
            <a:ext cx="575734" cy="4151811"/>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pic>
        <p:nvPicPr>
          <p:cNvPr id="16" name="Picture 15" descr="A white rectangular object with black and white text&#10;&#10;Description automatically generated">
            <a:extLst>
              <a:ext uri="{FF2B5EF4-FFF2-40B4-BE49-F238E27FC236}">
                <a16:creationId xmlns:a16="http://schemas.microsoft.com/office/drawing/2014/main" id="{FC763CD1-5E3F-A3CC-BFAB-5D11D83E8F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3478" y="2858288"/>
            <a:ext cx="1623903" cy="1905148"/>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22" name="Ink 21">
                <a:extLst>
                  <a:ext uri="{FF2B5EF4-FFF2-40B4-BE49-F238E27FC236}">
                    <a16:creationId xmlns:a16="http://schemas.microsoft.com/office/drawing/2014/main" id="{F3FB55CF-6915-B37F-3517-B3F25BCE1DF2}"/>
                  </a:ext>
                </a:extLst>
              </p14:cNvPr>
              <p14:cNvContentPartPr/>
              <p14:nvPr/>
            </p14:nvContentPartPr>
            <p14:xfrm>
              <a:off x="8545858" y="2913820"/>
              <a:ext cx="360" cy="360"/>
            </p14:xfrm>
          </p:contentPart>
        </mc:Choice>
        <mc:Fallback xmlns="">
          <p:pic>
            <p:nvPicPr>
              <p:cNvPr id="22" name="Ink 21">
                <a:extLst>
                  <a:ext uri="{FF2B5EF4-FFF2-40B4-BE49-F238E27FC236}">
                    <a16:creationId xmlns:a16="http://schemas.microsoft.com/office/drawing/2014/main" id="{F3FB55CF-6915-B37F-3517-B3F25BCE1DF2}"/>
                  </a:ext>
                </a:extLst>
              </p:cNvPr>
              <p:cNvPicPr/>
              <p:nvPr/>
            </p:nvPicPr>
            <p:blipFill>
              <a:blip r:embed="rId4"/>
              <a:stretch>
                <a:fillRect/>
              </a:stretch>
            </p:blipFill>
            <p:spPr>
              <a:xfrm>
                <a:off x="8527858" y="2805820"/>
                <a:ext cx="36000" cy="216000"/>
              </a:xfrm>
              <a:prstGeom prst="rect">
                <a:avLst/>
              </a:prstGeom>
            </p:spPr>
          </p:pic>
        </mc:Fallback>
      </mc:AlternateContent>
      <p:grpSp>
        <p:nvGrpSpPr>
          <p:cNvPr id="116" name="Group 115">
            <a:extLst>
              <a:ext uri="{FF2B5EF4-FFF2-40B4-BE49-F238E27FC236}">
                <a16:creationId xmlns:a16="http://schemas.microsoft.com/office/drawing/2014/main" id="{5754B6F2-6655-70DF-B304-B4D5AD0B7052}"/>
              </a:ext>
            </a:extLst>
          </p:cNvPr>
          <p:cNvGrpSpPr/>
          <p:nvPr/>
        </p:nvGrpSpPr>
        <p:grpSpPr>
          <a:xfrm>
            <a:off x="10078920" y="4716874"/>
            <a:ext cx="241560" cy="174960"/>
            <a:chOff x="10078920" y="4716874"/>
            <a:chExt cx="241560" cy="174960"/>
          </a:xfrm>
        </p:grpSpPr>
        <mc:AlternateContent xmlns:mc="http://schemas.openxmlformats.org/markup-compatibility/2006" xmlns:p14="http://schemas.microsoft.com/office/powerpoint/2010/main" xmlns:aink="http://schemas.microsoft.com/office/drawing/2016/ink">
          <mc:Choice Requires="p14 aink">
            <p:contentPart p14:bwMode="auto" r:id="rId5">
              <p14:nvContentPartPr>
                <p14:cNvPr id="76" name="Ink 75">
                  <a:extLst>
                    <a:ext uri="{FF2B5EF4-FFF2-40B4-BE49-F238E27FC236}">
                      <a16:creationId xmlns:a16="http://schemas.microsoft.com/office/drawing/2014/main" id="{62F0CBEA-5B4D-F4F7-84B5-7F29E9FA0E9B}"/>
                    </a:ext>
                  </a:extLst>
                </p14:cNvPr>
                <p14:cNvContentPartPr/>
                <p14:nvPr/>
              </p14:nvContentPartPr>
              <p14:xfrm>
                <a:off x="10078920" y="4716874"/>
                <a:ext cx="241560" cy="174960"/>
              </p14:xfrm>
            </p:contentPart>
          </mc:Choice>
          <mc:Fallback xmlns="">
            <p:pic>
              <p:nvPicPr>
                <p:cNvPr id="76" name="Ink 75">
                  <a:extLst>
                    <a:ext uri="{FF2B5EF4-FFF2-40B4-BE49-F238E27FC236}">
                      <a16:creationId xmlns:a16="http://schemas.microsoft.com/office/drawing/2014/main" id="{62F0CBEA-5B4D-F4F7-84B5-7F29E9FA0E9B}"/>
                    </a:ext>
                  </a:extLst>
                </p:cNvPr>
                <p:cNvPicPr/>
                <p:nvPr/>
              </p:nvPicPr>
              <p:blipFill>
                <a:blip r:embed="rId6"/>
                <a:stretch>
                  <a:fillRect/>
                </a:stretch>
              </p:blipFill>
              <p:spPr>
                <a:xfrm>
                  <a:off x="10042920" y="4501318"/>
                  <a:ext cx="313200" cy="60571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77" name="Ink 76">
                  <a:extLst>
                    <a:ext uri="{FF2B5EF4-FFF2-40B4-BE49-F238E27FC236}">
                      <a16:creationId xmlns:a16="http://schemas.microsoft.com/office/drawing/2014/main" id="{BD55375A-F9C0-069A-E7BA-B72384703E90}"/>
                    </a:ext>
                  </a:extLst>
                </p14:cNvPr>
                <p14:cNvContentPartPr/>
                <p14:nvPr/>
              </p14:nvContentPartPr>
              <p14:xfrm>
                <a:off x="10182240" y="4767994"/>
                <a:ext cx="360" cy="360"/>
              </p14:xfrm>
            </p:contentPart>
          </mc:Choice>
          <mc:Fallback xmlns="">
            <p:pic>
              <p:nvPicPr>
                <p:cNvPr id="77" name="Ink 76">
                  <a:extLst>
                    <a:ext uri="{FF2B5EF4-FFF2-40B4-BE49-F238E27FC236}">
                      <a16:creationId xmlns:a16="http://schemas.microsoft.com/office/drawing/2014/main" id="{BD55375A-F9C0-069A-E7BA-B72384703E90}"/>
                    </a:ext>
                  </a:extLst>
                </p:cNvPr>
                <p:cNvPicPr/>
                <p:nvPr/>
              </p:nvPicPr>
              <p:blipFill>
                <a:blip r:embed="rId8"/>
                <a:stretch>
                  <a:fillRect/>
                </a:stretch>
              </p:blipFill>
              <p:spPr>
                <a:xfrm>
                  <a:off x="10146240" y="45519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78" name="Ink 77">
                  <a:extLst>
                    <a:ext uri="{FF2B5EF4-FFF2-40B4-BE49-F238E27FC236}">
                      <a16:creationId xmlns:a16="http://schemas.microsoft.com/office/drawing/2014/main" id="{2C654E6F-A46D-5957-0837-DA9B0912437B}"/>
                    </a:ext>
                  </a:extLst>
                </p14:cNvPr>
                <p14:cNvContentPartPr/>
                <p14:nvPr/>
              </p14:nvContentPartPr>
              <p14:xfrm>
                <a:off x="10182240" y="4767994"/>
                <a:ext cx="360" cy="360"/>
              </p14:xfrm>
            </p:contentPart>
          </mc:Choice>
          <mc:Fallback xmlns="">
            <p:pic>
              <p:nvPicPr>
                <p:cNvPr id="78" name="Ink 77">
                  <a:extLst>
                    <a:ext uri="{FF2B5EF4-FFF2-40B4-BE49-F238E27FC236}">
                      <a16:creationId xmlns:a16="http://schemas.microsoft.com/office/drawing/2014/main" id="{2C654E6F-A46D-5957-0837-DA9B0912437B}"/>
                    </a:ext>
                  </a:extLst>
                </p:cNvPr>
                <p:cNvPicPr/>
                <p:nvPr/>
              </p:nvPicPr>
              <p:blipFill>
                <a:blip r:embed="rId8"/>
                <a:stretch>
                  <a:fillRect/>
                </a:stretch>
              </p:blipFill>
              <p:spPr>
                <a:xfrm>
                  <a:off x="10146240" y="45519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79" name="Ink 78">
                  <a:extLst>
                    <a:ext uri="{FF2B5EF4-FFF2-40B4-BE49-F238E27FC236}">
                      <a16:creationId xmlns:a16="http://schemas.microsoft.com/office/drawing/2014/main" id="{DEC7CE6B-5F23-0C2D-E7DA-D1C992F619EC}"/>
                    </a:ext>
                  </a:extLst>
                </p14:cNvPr>
                <p14:cNvContentPartPr/>
                <p14:nvPr/>
              </p14:nvContentPartPr>
              <p14:xfrm>
                <a:off x="10182240" y="4767994"/>
                <a:ext cx="360" cy="360"/>
              </p14:xfrm>
            </p:contentPart>
          </mc:Choice>
          <mc:Fallback xmlns="">
            <p:pic>
              <p:nvPicPr>
                <p:cNvPr id="79" name="Ink 78">
                  <a:extLst>
                    <a:ext uri="{FF2B5EF4-FFF2-40B4-BE49-F238E27FC236}">
                      <a16:creationId xmlns:a16="http://schemas.microsoft.com/office/drawing/2014/main" id="{DEC7CE6B-5F23-0C2D-E7DA-D1C992F619EC}"/>
                    </a:ext>
                  </a:extLst>
                </p:cNvPr>
                <p:cNvPicPr/>
                <p:nvPr/>
              </p:nvPicPr>
              <p:blipFill>
                <a:blip r:embed="rId8"/>
                <a:stretch>
                  <a:fillRect/>
                </a:stretch>
              </p:blipFill>
              <p:spPr>
                <a:xfrm>
                  <a:off x="10146240" y="45519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80" name="Ink 79">
                  <a:extLst>
                    <a:ext uri="{FF2B5EF4-FFF2-40B4-BE49-F238E27FC236}">
                      <a16:creationId xmlns:a16="http://schemas.microsoft.com/office/drawing/2014/main" id="{BFEAAF9D-1FFD-8DC5-38D9-DA3710D4CBD0}"/>
                    </a:ext>
                  </a:extLst>
                </p14:cNvPr>
                <p14:cNvContentPartPr/>
                <p14:nvPr/>
              </p14:nvContentPartPr>
              <p14:xfrm>
                <a:off x="10182240" y="4767994"/>
                <a:ext cx="360" cy="360"/>
              </p14:xfrm>
            </p:contentPart>
          </mc:Choice>
          <mc:Fallback xmlns="">
            <p:pic>
              <p:nvPicPr>
                <p:cNvPr id="80" name="Ink 79">
                  <a:extLst>
                    <a:ext uri="{FF2B5EF4-FFF2-40B4-BE49-F238E27FC236}">
                      <a16:creationId xmlns:a16="http://schemas.microsoft.com/office/drawing/2014/main" id="{BFEAAF9D-1FFD-8DC5-38D9-DA3710D4CBD0}"/>
                    </a:ext>
                  </a:extLst>
                </p:cNvPr>
                <p:cNvPicPr/>
                <p:nvPr/>
              </p:nvPicPr>
              <p:blipFill>
                <a:blip r:embed="rId8"/>
                <a:stretch>
                  <a:fillRect/>
                </a:stretch>
              </p:blipFill>
              <p:spPr>
                <a:xfrm>
                  <a:off x="10146240" y="45519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81" name="Ink 80">
                  <a:extLst>
                    <a:ext uri="{FF2B5EF4-FFF2-40B4-BE49-F238E27FC236}">
                      <a16:creationId xmlns:a16="http://schemas.microsoft.com/office/drawing/2014/main" id="{28E5F4A2-F3EB-A982-5551-C8D37C260E43}"/>
                    </a:ext>
                  </a:extLst>
                </p14:cNvPr>
                <p14:cNvContentPartPr/>
                <p14:nvPr/>
              </p14:nvContentPartPr>
              <p14:xfrm>
                <a:off x="10182240" y="4767994"/>
                <a:ext cx="360" cy="360"/>
              </p14:xfrm>
            </p:contentPart>
          </mc:Choice>
          <mc:Fallback xmlns="">
            <p:pic>
              <p:nvPicPr>
                <p:cNvPr id="81" name="Ink 80">
                  <a:extLst>
                    <a:ext uri="{FF2B5EF4-FFF2-40B4-BE49-F238E27FC236}">
                      <a16:creationId xmlns:a16="http://schemas.microsoft.com/office/drawing/2014/main" id="{28E5F4A2-F3EB-A982-5551-C8D37C260E43}"/>
                    </a:ext>
                  </a:extLst>
                </p:cNvPr>
                <p:cNvPicPr/>
                <p:nvPr/>
              </p:nvPicPr>
              <p:blipFill>
                <a:blip r:embed="rId8"/>
                <a:stretch>
                  <a:fillRect/>
                </a:stretch>
              </p:blipFill>
              <p:spPr>
                <a:xfrm>
                  <a:off x="10146240" y="45519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82" name="Ink 81">
                  <a:extLst>
                    <a:ext uri="{FF2B5EF4-FFF2-40B4-BE49-F238E27FC236}">
                      <a16:creationId xmlns:a16="http://schemas.microsoft.com/office/drawing/2014/main" id="{6BA785C1-C405-C7DC-DCF6-9E10DC136C78}"/>
                    </a:ext>
                  </a:extLst>
                </p14:cNvPr>
                <p14:cNvContentPartPr/>
                <p14:nvPr/>
              </p14:nvContentPartPr>
              <p14:xfrm>
                <a:off x="10180080" y="4767994"/>
                <a:ext cx="2520" cy="9720"/>
              </p14:xfrm>
            </p:contentPart>
          </mc:Choice>
          <mc:Fallback xmlns="">
            <p:pic>
              <p:nvPicPr>
                <p:cNvPr id="82" name="Ink 81">
                  <a:extLst>
                    <a:ext uri="{FF2B5EF4-FFF2-40B4-BE49-F238E27FC236}">
                      <a16:creationId xmlns:a16="http://schemas.microsoft.com/office/drawing/2014/main" id="{6BA785C1-C405-C7DC-DCF6-9E10DC136C78}"/>
                    </a:ext>
                  </a:extLst>
                </p:cNvPr>
                <p:cNvPicPr/>
                <p:nvPr/>
              </p:nvPicPr>
              <p:blipFill>
                <a:blip r:embed="rId14"/>
                <a:stretch>
                  <a:fillRect/>
                </a:stretch>
              </p:blipFill>
              <p:spPr>
                <a:xfrm>
                  <a:off x="10138080" y="4551994"/>
                  <a:ext cx="86100" cy="441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83" name="Ink 82">
                  <a:extLst>
                    <a:ext uri="{FF2B5EF4-FFF2-40B4-BE49-F238E27FC236}">
                      <a16:creationId xmlns:a16="http://schemas.microsoft.com/office/drawing/2014/main" id="{3C44D021-84FD-E72D-A113-9FE9DEBAA36E}"/>
                    </a:ext>
                  </a:extLst>
                </p14:cNvPr>
                <p14:cNvContentPartPr/>
                <p14:nvPr/>
              </p14:nvContentPartPr>
              <p14:xfrm>
                <a:off x="10088280" y="4790674"/>
                <a:ext cx="84600" cy="64080"/>
              </p14:xfrm>
            </p:contentPart>
          </mc:Choice>
          <mc:Fallback xmlns="">
            <p:pic>
              <p:nvPicPr>
                <p:cNvPr id="83" name="Ink 82">
                  <a:extLst>
                    <a:ext uri="{FF2B5EF4-FFF2-40B4-BE49-F238E27FC236}">
                      <a16:creationId xmlns:a16="http://schemas.microsoft.com/office/drawing/2014/main" id="{3C44D021-84FD-E72D-A113-9FE9DEBAA36E}"/>
                    </a:ext>
                  </a:extLst>
                </p:cNvPr>
                <p:cNvPicPr/>
                <p:nvPr/>
              </p:nvPicPr>
              <p:blipFill>
                <a:blip r:embed="rId16"/>
                <a:stretch>
                  <a:fillRect/>
                </a:stretch>
              </p:blipFill>
              <p:spPr>
                <a:xfrm>
                  <a:off x="10052280" y="4574674"/>
                  <a:ext cx="156240" cy="495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84" name="Ink 83">
                  <a:extLst>
                    <a:ext uri="{FF2B5EF4-FFF2-40B4-BE49-F238E27FC236}">
                      <a16:creationId xmlns:a16="http://schemas.microsoft.com/office/drawing/2014/main" id="{E7F6983C-3B6E-5523-C9DE-03EBFCBFD3AD}"/>
                    </a:ext>
                  </a:extLst>
                </p14:cNvPr>
                <p14:cNvContentPartPr/>
                <p14:nvPr/>
              </p14:nvContentPartPr>
              <p14:xfrm>
                <a:off x="10097280" y="4839634"/>
                <a:ext cx="3600" cy="360"/>
              </p14:xfrm>
            </p:contentPart>
          </mc:Choice>
          <mc:Fallback xmlns="">
            <p:pic>
              <p:nvPicPr>
                <p:cNvPr id="84" name="Ink 83">
                  <a:extLst>
                    <a:ext uri="{FF2B5EF4-FFF2-40B4-BE49-F238E27FC236}">
                      <a16:creationId xmlns:a16="http://schemas.microsoft.com/office/drawing/2014/main" id="{E7F6983C-3B6E-5523-C9DE-03EBFCBFD3AD}"/>
                    </a:ext>
                  </a:extLst>
                </p:cNvPr>
                <p:cNvPicPr/>
                <p:nvPr/>
              </p:nvPicPr>
              <p:blipFill>
                <a:blip r:embed="rId18"/>
                <a:stretch>
                  <a:fillRect/>
                </a:stretch>
              </p:blipFill>
              <p:spPr>
                <a:xfrm>
                  <a:off x="10061280" y="4623634"/>
                  <a:ext cx="7524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85" name="Ink 84">
                  <a:extLst>
                    <a:ext uri="{FF2B5EF4-FFF2-40B4-BE49-F238E27FC236}">
                      <a16:creationId xmlns:a16="http://schemas.microsoft.com/office/drawing/2014/main" id="{DF66B802-4263-7E41-9873-B62D95DAADAA}"/>
                    </a:ext>
                  </a:extLst>
                </p14:cNvPr>
                <p14:cNvContentPartPr/>
                <p14:nvPr/>
              </p14:nvContentPartPr>
              <p14:xfrm>
                <a:off x="10103760" y="4839634"/>
                <a:ext cx="3600" cy="1800"/>
              </p14:xfrm>
            </p:contentPart>
          </mc:Choice>
          <mc:Fallback xmlns="">
            <p:pic>
              <p:nvPicPr>
                <p:cNvPr id="85" name="Ink 84">
                  <a:extLst>
                    <a:ext uri="{FF2B5EF4-FFF2-40B4-BE49-F238E27FC236}">
                      <a16:creationId xmlns:a16="http://schemas.microsoft.com/office/drawing/2014/main" id="{DF66B802-4263-7E41-9873-B62D95DAADAA}"/>
                    </a:ext>
                  </a:extLst>
                </p:cNvPr>
                <p:cNvPicPr/>
                <p:nvPr/>
              </p:nvPicPr>
              <p:blipFill>
                <a:blip r:embed="rId20"/>
                <a:stretch>
                  <a:fillRect/>
                </a:stretch>
              </p:blipFill>
              <p:spPr>
                <a:xfrm>
                  <a:off x="10067760" y="4623634"/>
                  <a:ext cx="75240" cy="43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86" name="Ink 85">
                  <a:extLst>
                    <a:ext uri="{FF2B5EF4-FFF2-40B4-BE49-F238E27FC236}">
                      <a16:creationId xmlns:a16="http://schemas.microsoft.com/office/drawing/2014/main" id="{E45A0CAD-455F-4CF9-69F5-E7035FE58F17}"/>
                    </a:ext>
                  </a:extLst>
                </p14:cNvPr>
                <p14:cNvContentPartPr/>
                <p14:nvPr/>
              </p14:nvContentPartPr>
              <p14:xfrm>
                <a:off x="10143000" y="4842874"/>
                <a:ext cx="1800" cy="360"/>
              </p14:xfrm>
            </p:contentPart>
          </mc:Choice>
          <mc:Fallback xmlns="">
            <p:pic>
              <p:nvPicPr>
                <p:cNvPr id="86" name="Ink 85">
                  <a:extLst>
                    <a:ext uri="{FF2B5EF4-FFF2-40B4-BE49-F238E27FC236}">
                      <a16:creationId xmlns:a16="http://schemas.microsoft.com/office/drawing/2014/main" id="{E45A0CAD-455F-4CF9-69F5-E7035FE58F17}"/>
                    </a:ext>
                  </a:extLst>
                </p:cNvPr>
                <p:cNvPicPr/>
                <p:nvPr/>
              </p:nvPicPr>
              <p:blipFill>
                <a:blip r:embed="rId22"/>
                <a:stretch>
                  <a:fillRect/>
                </a:stretch>
              </p:blipFill>
              <p:spPr>
                <a:xfrm>
                  <a:off x="10107000" y="4626874"/>
                  <a:ext cx="7344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87" name="Ink 86">
                  <a:extLst>
                    <a:ext uri="{FF2B5EF4-FFF2-40B4-BE49-F238E27FC236}">
                      <a16:creationId xmlns:a16="http://schemas.microsoft.com/office/drawing/2014/main" id="{316DDF86-A7C0-618C-E8FE-D23B00CC9D02}"/>
                    </a:ext>
                  </a:extLst>
                </p14:cNvPr>
                <p14:cNvContentPartPr/>
                <p14:nvPr/>
              </p14:nvContentPartPr>
              <p14:xfrm>
                <a:off x="10152720" y="4830274"/>
                <a:ext cx="5760" cy="6480"/>
              </p14:xfrm>
            </p:contentPart>
          </mc:Choice>
          <mc:Fallback xmlns="">
            <p:pic>
              <p:nvPicPr>
                <p:cNvPr id="87" name="Ink 86">
                  <a:extLst>
                    <a:ext uri="{FF2B5EF4-FFF2-40B4-BE49-F238E27FC236}">
                      <a16:creationId xmlns:a16="http://schemas.microsoft.com/office/drawing/2014/main" id="{316DDF86-A7C0-618C-E8FE-D23B00CC9D02}"/>
                    </a:ext>
                  </a:extLst>
                </p:cNvPr>
                <p:cNvPicPr/>
                <p:nvPr/>
              </p:nvPicPr>
              <p:blipFill>
                <a:blip r:embed="rId24"/>
                <a:stretch>
                  <a:fillRect/>
                </a:stretch>
              </p:blipFill>
              <p:spPr>
                <a:xfrm>
                  <a:off x="10116720" y="4614274"/>
                  <a:ext cx="77400" cy="438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88" name="Ink 87">
                  <a:extLst>
                    <a:ext uri="{FF2B5EF4-FFF2-40B4-BE49-F238E27FC236}">
                      <a16:creationId xmlns:a16="http://schemas.microsoft.com/office/drawing/2014/main" id="{68255935-1D77-6111-7301-0C94C4D588F4}"/>
                    </a:ext>
                  </a:extLst>
                </p14:cNvPr>
                <p14:cNvContentPartPr/>
                <p14:nvPr/>
              </p14:nvContentPartPr>
              <p14:xfrm>
                <a:off x="10172520" y="4803634"/>
                <a:ext cx="360" cy="360"/>
              </p14:xfrm>
            </p:contentPart>
          </mc:Choice>
          <mc:Fallback xmlns="">
            <p:pic>
              <p:nvPicPr>
                <p:cNvPr id="88" name="Ink 87">
                  <a:extLst>
                    <a:ext uri="{FF2B5EF4-FFF2-40B4-BE49-F238E27FC236}">
                      <a16:creationId xmlns:a16="http://schemas.microsoft.com/office/drawing/2014/main" id="{68255935-1D77-6111-7301-0C94C4D588F4}"/>
                    </a:ext>
                  </a:extLst>
                </p:cNvPr>
                <p:cNvPicPr/>
                <p:nvPr/>
              </p:nvPicPr>
              <p:blipFill>
                <a:blip r:embed="rId26"/>
                <a:stretch>
                  <a:fillRect/>
                </a:stretch>
              </p:blipFill>
              <p:spPr>
                <a:xfrm>
                  <a:off x="10136520" y="45876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89" name="Ink 88">
                  <a:extLst>
                    <a:ext uri="{FF2B5EF4-FFF2-40B4-BE49-F238E27FC236}">
                      <a16:creationId xmlns:a16="http://schemas.microsoft.com/office/drawing/2014/main" id="{6E95E786-F087-B594-CAD6-BCC91D579B5C}"/>
                    </a:ext>
                  </a:extLst>
                </p14:cNvPr>
                <p14:cNvContentPartPr/>
                <p14:nvPr/>
              </p14:nvContentPartPr>
              <p14:xfrm>
                <a:off x="10185480" y="4793914"/>
                <a:ext cx="360" cy="360"/>
              </p14:xfrm>
            </p:contentPart>
          </mc:Choice>
          <mc:Fallback xmlns="">
            <p:pic>
              <p:nvPicPr>
                <p:cNvPr id="89" name="Ink 88">
                  <a:extLst>
                    <a:ext uri="{FF2B5EF4-FFF2-40B4-BE49-F238E27FC236}">
                      <a16:creationId xmlns:a16="http://schemas.microsoft.com/office/drawing/2014/main" id="{6E95E786-F087-B594-CAD6-BCC91D579B5C}"/>
                    </a:ext>
                  </a:extLst>
                </p:cNvPr>
                <p:cNvPicPr/>
                <p:nvPr/>
              </p:nvPicPr>
              <p:blipFill>
                <a:blip r:embed="rId28"/>
                <a:stretch>
                  <a:fillRect/>
                </a:stretch>
              </p:blipFill>
              <p:spPr>
                <a:xfrm>
                  <a:off x="10149480" y="4577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9">
              <p14:nvContentPartPr>
                <p14:cNvPr id="90" name="Ink 89">
                  <a:extLst>
                    <a:ext uri="{FF2B5EF4-FFF2-40B4-BE49-F238E27FC236}">
                      <a16:creationId xmlns:a16="http://schemas.microsoft.com/office/drawing/2014/main" id="{1E8A6CF8-DA3C-F9EF-D1AC-6C4F5A1EFF93}"/>
                    </a:ext>
                  </a:extLst>
                </p14:cNvPr>
                <p14:cNvContentPartPr/>
                <p14:nvPr/>
              </p14:nvContentPartPr>
              <p14:xfrm>
                <a:off x="10185480" y="4790674"/>
                <a:ext cx="360" cy="360"/>
              </p14:xfrm>
            </p:contentPart>
          </mc:Choice>
          <mc:Fallback xmlns="">
            <p:pic>
              <p:nvPicPr>
                <p:cNvPr id="90" name="Ink 89">
                  <a:extLst>
                    <a:ext uri="{FF2B5EF4-FFF2-40B4-BE49-F238E27FC236}">
                      <a16:creationId xmlns:a16="http://schemas.microsoft.com/office/drawing/2014/main" id="{1E8A6CF8-DA3C-F9EF-D1AC-6C4F5A1EFF93}"/>
                    </a:ext>
                  </a:extLst>
                </p:cNvPr>
                <p:cNvPicPr/>
                <p:nvPr/>
              </p:nvPicPr>
              <p:blipFill>
                <a:blip r:embed="rId30"/>
                <a:stretch>
                  <a:fillRect/>
                </a:stretch>
              </p:blipFill>
              <p:spPr>
                <a:xfrm>
                  <a:off x="10149480" y="4574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1">
              <p14:nvContentPartPr>
                <p14:cNvPr id="91" name="Ink 90">
                  <a:extLst>
                    <a:ext uri="{FF2B5EF4-FFF2-40B4-BE49-F238E27FC236}">
                      <a16:creationId xmlns:a16="http://schemas.microsoft.com/office/drawing/2014/main" id="{46020A9D-F907-7A2B-4D59-00FD57906B17}"/>
                    </a:ext>
                  </a:extLst>
                </p14:cNvPr>
                <p14:cNvContentPartPr/>
                <p14:nvPr/>
              </p14:nvContentPartPr>
              <p14:xfrm>
                <a:off x="10185480" y="4787434"/>
                <a:ext cx="360" cy="360"/>
              </p14:xfrm>
            </p:contentPart>
          </mc:Choice>
          <mc:Fallback xmlns="">
            <p:pic>
              <p:nvPicPr>
                <p:cNvPr id="91" name="Ink 90">
                  <a:extLst>
                    <a:ext uri="{FF2B5EF4-FFF2-40B4-BE49-F238E27FC236}">
                      <a16:creationId xmlns:a16="http://schemas.microsoft.com/office/drawing/2014/main" id="{46020A9D-F907-7A2B-4D59-00FD57906B17}"/>
                    </a:ext>
                  </a:extLst>
                </p:cNvPr>
                <p:cNvPicPr/>
                <p:nvPr/>
              </p:nvPicPr>
              <p:blipFill>
                <a:blip r:embed="rId32"/>
                <a:stretch>
                  <a:fillRect/>
                </a:stretch>
              </p:blipFill>
              <p:spPr>
                <a:xfrm>
                  <a:off x="10149480" y="45714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3">
              <p14:nvContentPartPr>
                <p14:cNvPr id="92" name="Ink 91">
                  <a:extLst>
                    <a:ext uri="{FF2B5EF4-FFF2-40B4-BE49-F238E27FC236}">
                      <a16:creationId xmlns:a16="http://schemas.microsoft.com/office/drawing/2014/main" id="{53F48A5A-7CA4-5252-23C4-58BA491ADB62}"/>
                    </a:ext>
                  </a:extLst>
                </p14:cNvPr>
                <p14:cNvContentPartPr/>
                <p14:nvPr/>
              </p14:nvContentPartPr>
              <p14:xfrm>
                <a:off x="10185480" y="4787434"/>
                <a:ext cx="360" cy="360"/>
              </p14:xfrm>
            </p:contentPart>
          </mc:Choice>
          <mc:Fallback xmlns="">
            <p:pic>
              <p:nvPicPr>
                <p:cNvPr id="92" name="Ink 91">
                  <a:extLst>
                    <a:ext uri="{FF2B5EF4-FFF2-40B4-BE49-F238E27FC236}">
                      <a16:creationId xmlns:a16="http://schemas.microsoft.com/office/drawing/2014/main" id="{53F48A5A-7CA4-5252-23C4-58BA491ADB62}"/>
                    </a:ext>
                  </a:extLst>
                </p:cNvPr>
                <p:cNvPicPr/>
                <p:nvPr/>
              </p:nvPicPr>
              <p:blipFill>
                <a:blip r:embed="rId32"/>
                <a:stretch>
                  <a:fillRect/>
                </a:stretch>
              </p:blipFill>
              <p:spPr>
                <a:xfrm>
                  <a:off x="10149480" y="45714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93" name="Ink 92">
                  <a:extLst>
                    <a:ext uri="{FF2B5EF4-FFF2-40B4-BE49-F238E27FC236}">
                      <a16:creationId xmlns:a16="http://schemas.microsoft.com/office/drawing/2014/main" id="{3282778D-119C-9336-3992-2F7DF0BECA37}"/>
                    </a:ext>
                  </a:extLst>
                </p14:cNvPr>
                <p14:cNvContentPartPr/>
                <p14:nvPr/>
              </p14:nvContentPartPr>
              <p14:xfrm>
                <a:off x="10185480" y="4784194"/>
                <a:ext cx="360" cy="360"/>
              </p14:xfrm>
            </p:contentPart>
          </mc:Choice>
          <mc:Fallback xmlns="">
            <p:pic>
              <p:nvPicPr>
                <p:cNvPr id="93" name="Ink 92">
                  <a:extLst>
                    <a:ext uri="{FF2B5EF4-FFF2-40B4-BE49-F238E27FC236}">
                      <a16:creationId xmlns:a16="http://schemas.microsoft.com/office/drawing/2014/main" id="{3282778D-119C-9336-3992-2F7DF0BECA37}"/>
                    </a:ext>
                  </a:extLst>
                </p:cNvPr>
                <p:cNvPicPr/>
                <p:nvPr/>
              </p:nvPicPr>
              <p:blipFill>
                <a:blip r:embed="rId35"/>
                <a:stretch>
                  <a:fillRect/>
                </a:stretch>
              </p:blipFill>
              <p:spPr>
                <a:xfrm>
                  <a:off x="10149480" y="45681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6">
              <p14:nvContentPartPr>
                <p14:cNvPr id="94" name="Ink 93">
                  <a:extLst>
                    <a:ext uri="{FF2B5EF4-FFF2-40B4-BE49-F238E27FC236}">
                      <a16:creationId xmlns:a16="http://schemas.microsoft.com/office/drawing/2014/main" id="{5E8966CE-671C-1DAE-9A3C-15E910261898}"/>
                    </a:ext>
                  </a:extLst>
                </p14:cNvPr>
                <p14:cNvContentPartPr/>
                <p14:nvPr/>
              </p14:nvContentPartPr>
              <p14:xfrm>
                <a:off x="10185480" y="4784194"/>
                <a:ext cx="360" cy="360"/>
              </p14:xfrm>
            </p:contentPart>
          </mc:Choice>
          <mc:Fallback xmlns="">
            <p:pic>
              <p:nvPicPr>
                <p:cNvPr id="94" name="Ink 93">
                  <a:extLst>
                    <a:ext uri="{FF2B5EF4-FFF2-40B4-BE49-F238E27FC236}">
                      <a16:creationId xmlns:a16="http://schemas.microsoft.com/office/drawing/2014/main" id="{5E8966CE-671C-1DAE-9A3C-15E910261898}"/>
                    </a:ext>
                  </a:extLst>
                </p:cNvPr>
                <p:cNvPicPr/>
                <p:nvPr/>
              </p:nvPicPr>
              <p:blipFill>
                <a:blip r:embed="rId35"/>
                <a:stretch>
                  <a:fillRect/>
                </a:stretch>
              </p:blipFill>
              <p:spPr>
                <a:xfrm>
                  <a:off x="10149480" y="45681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7">
              <p14:nvContentPartPr>
                <p14:cNvPr id="95" name="Ink 94">
                  <a:extLst>
                    <a:ext uri="{FF2B5EF4-FFF2-40B4-BE49-F238E27FC236}">
                      <a16:creationId xmlns:a16="http://schemas.microsoft.com/office/drawing/2014/main" id="{EE7C0FA7-7DD7-8889-6BA9-40D6367A5448}"/>
                    </a:ext>
                  </a:extLst>
                </p14:cNvPr>
                <p14:cNvContentPartPr/>
                <p14:nvPr/>
              </p14:nvContentPartPr>
              <p14:xfrm>
                <a:off x="10185480" y="4782754"/>
                <a:ext cx="2520" cy="1800"/>
              </p14:xfrm>
            </p:contentPart>
          </mc:Choice>
          <mc:Fallback xmlns="">
            <p:pic>
              <p:nvPicPr>
                <p:cNvPr id="95" name="Ink 94">
                  <a:extLst>
                    <a:ext uri="{FF2B5EF4-FFF2-40B4-BE49-F238E27FC236}">
                      <a16:creationId xmlns:a16="http://schemas.microsoft.com/office/drawing/2014/main" id="{EE7C0FA7-7DD7-8889-6BA9-40D6367A5448}"/>
                    </a:ext>
                  </a:extLst>
                </p:cNvPr>
                <p:cNvPicPr/>
                <p:nvPr/>
              </p:nvPicPr>
              <p:blipFill>
                <a:blip r:embed="rId35"/>
                <a:stretch>
                  <a:fillRect/>
                </a:stretch>
              </p:blipFill>
              <p:spPr>
                <a:xfrm>
                  <a:off x="10143480" y="4566754"/>
                  <a:ext cx="86100" cy="43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8">
              <p14:nvContentPartPr>
                <p14:cNvPr id="96" name="Ink 95">
                  <a:extLst>
                    <a:ext uri="{FF2B5EF4-FFF2-40B4-BE49-F238E27FC236}">
                      <a16:creationId xmlns:a16="http://schemas.microsoft.com/office/drawing/2014/main" id="{B79F9732-50F2-66E9-7AA7-F8BF43BD9B31}"/>
                    </a:ext>
                  </a:extLst>
                </p14:cNvPr>
                <p14:cNvContentPartPr/>
                <p14:nvPr/>
              </p14:nvContentPartPr>
              <p14:xfrm>
                <a:off x="10195200" y="4774474"/>
                <a:ext cx="360" cy="360"/>
              </p14:xfrm>
            </p:contentPart>
          </mc:Choice>
          <mc:Fallback xmlns="">
            <p:pic>
              <p:nvPicPr>
                <p:cNvPr id="96" name="Ink 95">
                  <a:extLst>
                    <a:ext uri="{FF2B5EF4-FFF2-40B4-BE49-F238E27FC236}">
                      <a16:creationId xmlns:a16="http://schemas.microsoft.com/office/drawing/2014/main" id="{B79F9732-50F2-66E9-7AA7-F8BF43BD9B31}"/>
                    </a:ext>
                  </a:extLst>
                </p:cNvPr>
                <p:cNvPicPr/>
                <p:nvPr/>
              </p:nvPicPr>
              <p:blipFill>
                <a:blip r:embed="rId39"/>
                <a:stretch>
                  <a:fillRect/>
                </a:stretch>
              </p:blipFill>
              <p:spPr>
                <a:xfrm>
                  <a:off x="10159200" y="45584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0">
              <p14:nvContentPartPr>
                <p14:cNvPr id="97" name="Ink 96">
                  <a:extLst>
                    <a:ext uri="{FF2B5EF4-FFF2-40B4-BE49-F238E27FC236}">
                      <a16:creationId xmlns:a16="http://schemas.microsoft.com/office/drawing/2014/main" id="{D73DA7A5-BFD9-DB7C-BED5-CEC0AEA65BD2}"/>
                    </a:ext>
                  </a:extLst>
                </p14:cNvPr>
                <p14:cNvContentPartPr/>
                <p14:nvPr/>
              </p14:nvContentPartPr>
              <p14:xfrm>
                <a:off x="10195200" y="4774474"/>
                <a:ext cx="360" cy="360"/>
              </p14:xfrm>
            </p:contentPart>
          </mc:Choice>
          <mc:Fallback xmlns="">
            <p:pic>
              <p:nvPicPr>
                <p:cNvPr id="97" name="Ink 96">
                  <a:extLst>
                    <a:ext uri="{FF2B5EF4-FFF2-40B4-BE49-F238E27FC236}">
                      <a16:creationId xmlns:a16="http://schemas.microsoft.com/office/drawing/2014/main" id="{D73DA7A5-BFD9-DB7C-BED5-CEC0AEA65BD2}"/>
                    </a:ext>
                  </a:extLst>
                </p:cNvPr>
                <p:cNvPicPr/>
                <p:nvPr/>
              </p:nvPicPr>
              <p:blipFill>
                <a:blip r:embed="rId39"/>
                <a:stretch>
                  <a:fillRect/>
                </a:stretch>
              </p:blipFill>
              <p:spPr>
                <a:xfrm>
                  <a:off x="10159200" y="45584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1">
              <p14:nvContentPartPr>
                <p14:cNvPr id="98" name="Ink 97">
                  <a:extLst>
                    <a:ext uri="{FF2B5EF4-FFF2-40B4-BE49-F238E27FC236}">
                      <a16:creationId xmlns:a16="http://schemas.microsoft.com/office/drawing/2014/main" id="{53E67BAF-741A-1A2C-52F7-5D42F2303D64}"/>
                    </a:ext>
                  </a:extLst>
                </p14:cNvPr>
                <p14:cNvContentPartPr/>
                <p14:nvPr/>
              </p14:nvContentPartPr>
              <p14:xfrm>
                <a:off x="10195200" y="4748194"/>
                <a:ext cx="360" cy="360"/>
              </p14:xfrm>
            </p:contentPart>
          </mc:Choice>
          <mc:Fallback xmlns="">
            <p:pic>
              <p:nvPicPr>
                <p:cNvPr id="98" name="Ink 97">
                  <a:extLst>
                    <a:ext uri="{FF2B5EF4-FFF2-40B4-BE49-F238E27FC236}">
                      <a16:creationId xmlns:a16="http://schemas.microsoft.com/office/drawing/2014/main" id="{53E67BAF-741A-1A2C-52F7-5D42F2303D64}"/>
                    </a:ext>
                  </a:extLst>
                </p:cNvPr>
                <p:cNvPicPr/>
                <p:nvPr/>
              </p:nvPicPr>
              <p:blipFill>
                <a:blip r:embed="rId42"/>
                <a:stretch>
                  <a:fillRect/>
                </a:stretch>
              </p:blipFill>
              <p:spPr>
                <a:xfrm>
                  <a:off x="10159200" y="45321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3">
              <p14:nvContentPartPr>
                <p14:cNvPr id="99" name="Ink 98">
                  <a:extLst>
                    <a:ext uri="{FF2B5EF4-FFF2-40B4-BE49-F238E27FC236}">
                      <a16:creationId xmlns:a16="http://schemas.microsoft.com/office/drawing/2014/main" id="{AB912125-3E83-E470-C500-474D20C02566}"/>
                    </a:ext>
                  </a:extLst>
                </p14:cNvPr>
                <p14:cNvContentPartPr/>
                <p14:nvPr/>
              </p14:nvContentPartPr>
              <p14:xfrm>
                <a:off x="10189080" y="4748194"/>
                <a:ext cx="6840" cy="12600"/>
              </p14:xfrm>
            </p:contentPart>
          </mc:Choice>
          <mc:Fallback xmlns="">
            <p:pic>
              <p:nvPicPr>
                <p:cNvPr id="99" name="Ink 98">
                  <a:extLst>
                    <a:ext uri="{FF2B5EF4-FFF2-40B4-BE49-F238E27FC236}">
                      <a16:creationId xmlns:a16="http://schemas.microsoft.com/office/drawing/2014/main" id="{AB912125-3E83-E470-C500-474D20C02566}"/>
                    </a:ext>
                  </a:extLst>
                </p:cNvPr>
                <p:cNvPicPr/>
                <p:nvPr/>
              </p:nvPicPr>
              <p:blipFill>
                <a:blip r:embed="rId44"/>
                <a:stretch>
                  <a:fillRect/>
                </a:stretch>
              </p:blipFill>
              <p:spPr>
                <a:xfrm>
                  <a:off x="10153080" y="4532194"/>
                  <a:ext cx="78480" cy="444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5">
              <p14:nvContentPartPr>
                <p14:cNvPr id="100" name="Ink 99">
                  <a:extLst>
                    <a:ext uri="{FF2B5EF4-FFF2-40B4-BE49-F238E27FC236}">
                      <a16:creationId xmlns:a16="http://schemas.microsoft.com/office/drawing/2014/main" id="{5B43D3A8-CECE-1ABE-ED96-9FC0DA79934C}"/>
                    </a:ext>
                  </a:extLst>
                </p14:cNvPr>
                <p14:cNvContentPartPr/>
                <p14:nvPr/>
              </p14:nvContentPartPr>
              <p14:xfrm>
                <a:off x="10188720" y="4764394"/>
                <a:ext cx="360" cy="360"/>
              </p14:xfrm>
            </p:contentPart>
          </mc:Choice>
          <mc:Fallback xmlns="">
            <p:pic>
              <p:nvPicPr>
                <p:cNvPr id="100" name="Ink 99">
                  <a:extLst>
                    <a:ext uri="{FF2B5EF4-FFF2-40B4-BE49-F238E27FC236}">
                      <a16:creationId xmlns:a16="http://schemas.microsoft.com/office/drawing/2014/main" id="{5B43D3A8-CECE-1ABE-ED96-9FC0DA79934C}"/>
                    </a:ext>
                  </a:extLst>
                </p:cNvPr>
                <p:cNvPicPr/>
                <p:nvPr/>
              </p:nvPicPr>
              <p:blipFill>
                <a:blip r:embed="rId46"/>
                <a:stretch>
                  <a:fillRect/>
                </a:stretch>
              </p:blipFill>
              <p:spPr>
                <a:xfrm>
                  <a:off x="10152720" y="45483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7">
              <p14:nvContentPartPr>
                <p14:cNvPr id="101" name="Ink 100">
                  <a:extLst>
                    <a:ext uri="{FF2B5EF4-FFF2-40B4-BE49-F238E27FC236}">
                      <a16:creationId xmlns:a16="http://schemas.microsoft.com/office/drawing/2014/main" id="{5B654F07-0C5C-3C95-F8BB-AB3FD5594DEE}"/>
                    </a:ext>
                  </a:extLst>
                </p14:cNvPr>
                <p14:cNvContentPartPr/>
                <p14:nvPr/>
              </p14:nvContentPartPr>
              <p14:xfrm>
                <a:off x="10188720" y="4764394"/>
                <a:ext cx="360" cy="360"/>
              </p14:xfrm>
            </p:contentPart>
          </mc:Choice>
          <mc:Fallback xmlns="">
            <p:pic>
              <p:nvPicPr>
                <p:cNvPr id="101" name="Ink 100">
                  <a:extLst>
                    <a:ext uri="{FF2B5EF4-FFF2-40B4-BE49-F238E27FC236}">
                      <a16:creationId xmlns:a16="http://schemas.microsoft.com/office/drawing/2014/main" id="{5B654F07-0C5C-3C95-F8BB-AB3FD5594DEE}"/>
                    </a:ext>
                  </a:extLst>
                </p:cNvPr>
                <p:cNvPicPr/>
                <p:nvPr/>
              </p:nvPicPr>
              <p:blipFill>
                <a:blip r:embed="rId46"/>
                <a:stretch>
                  <a:fillRect/>
                </a:stretch>
              </p:blipFill>
              <p:spPr>
                <a:xfrm>
                  <a:off x="10152720" y="45483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8">
              <p14:nvContentPartPr>
                <p14:cNvPr id="102" name="Ink 101">
                  <a:extLst>
                    <a:ext uri="{FF2B5EF4-FFF2-40B4-BE49-F238E27FC236}">
                      <a16:creationId xmlns:a16="http://schemas.microsoft.com/office/drawing/2014/main" id="{1C87AE09-B19E-44C8-96D6-7C7955AD157A}"/>
                    </a:ext>
                  </a:extLst>
                </p14:cNvPr>
                <p14:cNvContentPartPr/>
                <p14:nvPr/>
              </p14:nvContentPartPr>
              <p14:xfrm>
                <a:off x="10188720" y="4764394"/>
                <a:ext cx="360" cy="360"/>
              </p14:xfrm>
            </p:contentPart>
          </mc:Choice>
          <mc:Fallback xmlns="">
            <p:pic>
              <p:nvPicPr>
                <p:cNvPr id="102" name="Ink 101">
                  <a:extLst>
                    <a:ext uri="{FF2B5EF4-FFF2-40B4-BE49-F238E27FC236}">
                      <a16:creationId xmlns:a16="http://schemas.microsoft.com/office/drawing/2014/main" id="{1C87AE09-B19E-44C8-96D6-7C7955AD157A}"/>
                    </a:ext>
                  </a:extLst>
                </p:cNvPr>
                <p:cNvPicPr/>
                <p:nvPr/>
              </p:nvPicPr>
              <p:blipFill>
                <a:blip r:embed="rId46"/>
                <a:stretch>
                  <a:fillRect/>
                </a:stretch>
              </p:blipFill>
              <p:spPr>
                <a:xfrm>
                  <a:off x="10152720" y="45483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9">
              <p14:nvContentPartPr>
                <p14:cNvPr id="103" name="Ink 102">
                  <a:extLst>
                    <a:ext uri="{FF2B5EF4-FFF2-40B4-BE49-F238E27FC236}">
                      <a16:creationId xmlns:a16="http://schemas.microsoft.com/office/drawing/2014/main" id="{7ACE419B-59AC-2983-A957-03431911C3C8}"/>
                    </a:ext>
                  </a:extLst>
                </p14:cNvPr>
                <p14:cNvContentPartPr/>
                <p14:nvPr/>
              </p14:nvContentPartPr>
              <p14:xfrm>
                <a:off x="10185480" y="4774474"/>
                <a:ext cx="360" cy="360"/>
              </p14:xfrm>
            </p:contentPart>
          </mc:Choice>
          <mc:Fallback xmlns="">
            <p:pic>
              <p:nvPicPr>
                <p:cNvPr id="103" name="Ink 102">
                  <a:extLst>
                    <a:ext uri="{FF2B5EF4-FFF2-40B4-BE49-F238E27FC236}">
                      <a16:creationId xmlns:a16="http://schemas.microsoft.com/office/drawing/2014/main" id="{7ACE419B-59AC-2983-A957-03431911C3C8}"/>
                    </a:ext>
                  </a:extLst>
                </p:cNvPr>
                <p:cNvPicPr/>
                <p:nvPr/>
              </p:nvPicPr>
              <p:blipFill>
                <a:blip r:embed="rId50"/>
                <a:stretch>
                  <a:fillRect/>
                </a:stretch>
              </p:blipFill>
              <p:spPr>
                <a:xfrm>
                  <a:off x="10149480" y="45584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1">
              <p14:nvContentPartPr>
                <p14:cNvPr id="104" name="Ink 103">
                  <a:extLst>
                    <a:ext uri="{FF2B5EF4-FFF2-40B4-BE49-F238E27FC236}">
                      <a16:creationId xmlns:a16="http://schemas.microsoft.com/office/drawing/2014/main" id="{F7DAB2A4-39CE-986B-7807-340E5B434B02}"/>
                    </a:ext>
                  </a:extLst>
                </p14:cNvPr>
                <p14:cNvContentPartPr/>
                <p14:nvPr/>
              </p14:nvContentPartPr>
              <p14:xfrm>
                <a:off x="10185480" y="4774474"/>
                <a:ext cx="360" cy="360"/>
              </p14:xfrm>
            </p:contentPart>
          </mc:Choice>
          <mc:Fallback xmlns="">
            <p:pic>
              <p:nvPicPr>
                <p:cNvPr id="104" name="Ink 103">
                  <a:extLst>
                    <a:ext uri="{FF2B5EF4-FFF2-40B4-BE49-F238E27FC236}">
                      <a16:creationId xmlns:a16="http://schemas.microsoft.com/office/drawing/2014/main" id="{F7DAB2A4-39CE-986B-7807-340E5B434B02}"/>
                    </a:ext>
                  </a:extLst>
                </p:cNvPr>
                <p:cNvPicPr/>
                <p:nvPr/>
              </p:nvPicPr>
              <p:blipFill>
                <a:blip r:embed="rId50"/>
                <a:stretch>
                  <a:fillRect/>
                </a:stretch>
              </p:blipFill>
              <p:spPr>
                <a:xfrm>
                  <a:off x="10149480" y="45584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2">
              <p14:nvContentPartPr>
                <p14:cNvPr id="105" name="Ink 104">
                  <a:extLst>
                    <a:ext uri="{FF2B5EF4-FFF2-40B4-BE49-F238E27FC236}">
                      <a16:creationId xmlns:a16="http://schemas.microsoft.com/office/drawing/2014/main" id="{7F002A0D-BE8F-CA9D-CB54-F9905A1F9F83}"/>
                    </a:ext>
                  </a:extLst>
                </p14:cNvPr>
                <p14:cNvContentPartPr/>
                <p14:nvPr/>
              </p14:nvContentPartPr>
              <p14:xfrm>
                <a:off x="10175040" y="4787434"/>
                <a:ext cx="4320" cy="5040"/>
              </p14:xfrm>
            </p:contentPart>
          </mc:Choice>
          <mc:Fallback xmlns="">
            <p:pic>
              <p:nvPicPr>
                <p:cNvPr id="105" name="Ink 104">
                  <a:extLst>
                    <a:ext uri="{FF2B5EF4-FFF2-40B4-BE49-F238E27FC236}">
                      <a16:creationId xmlns:a16="http://schemas.microsoft.com/office/drawing/2014/main" id="{7F002A0D-BE8F-CA9D-CB54-F9905A1F9F83}"/>
                    </a:ext>
                  </a:extLst>
                </p:cNvPr>
                <p:cNvPicPr/>
                <p:nvPr/>
              </p:nvPicPr>
              <p:blipFill>
                <a:blip r:embed="rId53"/>
                <a:stretch>
                  <a:fillRect/>
                </a:stretch>
              </p:blipFill>
              <p:spPr>
                <a:xfrm>
                  <a:off x="10135767" y="4571434"/>
                  <a:ext cx="82473" cy="436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4">
              <p14:nvContentPartPr>
                <p14:cNvPr id="106" name="Ink 105">
                  <a:extLst>
                    <a:ext uri="{FF2B5EF4-FFF2-40B4-BE49-F238E27FC236}">
                      <a16:creationId xmlns:a16="http://schemas.microsoft.com/office/drawing/2014/main" id="{9534EDDB-8C38-5FF8-D80F-4A0A03C510C1}"/>
                    </a:ext>
                  </a:extLst>
                </p14:cNvPr>
                <p14:cNvContentPartPr/>
                <p14:nvPr/>
              </p14:nvContentPartPr>
              <p14:xfrm>
                <a:off x="10169280" y="4800394"/>
                <a:ext cx="360" cy="360"/>
              </p14:xfrm>
            </p:contentPart>
          </mc:Choice>
          <mc:Fallback xmlns="">
            <p:pic>
              <p:nvPicPr>
                <p:cNvPr id="106" name="Ink 105">
                  <a:extLst>
                    <a:ext uri="{FF2B5EF4-FFF2-40B4-BE49-F238E27FC236}">
                      <a16:creationId xmlns:a16="http://schemas.microsoft.com/office/drawing/2014/main" id="{9534EDDB-8C38-5FF8-D80F-4A0A03C510C1}"/>
                    </a:ext>
                  </a:extLst>
                </p:cNvPr>
                <p:cNvPicPr/>
                <p:nvPr/>
              </p:nvPicPr>
              <p:blipFill>
                <a:blip r:embed="rId55"/>
                <a:stretch>
                  <a:fillRect/>
                </a:stretch>
              </p:blipFill>
              <p:spPr>
                <a:xfrm>
                  <a:off x="10133280" y="45843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6">
              <p14:nvContentPartPr>
                <p14:cNvPr id="107" name="Ink 106">
                  <a:extLst>
                    <a:ext uri="{FF2B5EF4-FFF2-40B4-BE49-F238E27FC236}">
                      <a16:creationId xmlns:a16="http://schemas.microsoft.com/office/drawing/2014/main" id="{85E688CD-5EEE-43B2-B0F9-39F93F4A41E2}"/>
                    </a:ext>
                  </a:extLst>
                </p14:cNvPr>
                <p14:cNvContentPartPr/>
                <p14:nvPr/>
              </p14:nvContentPartPr>
              <p14:xfrm>
                <a:off x="10159200" y="4806874"/>
                <a:ext cx="3600" cy="6120"/>
              </p14:xfrm>
            </p:contentPart>
          </mc:Choice>
          <mc:Fallback xmlns="">
            <p:pic>
              <p:nvPicPr>
                <p:cNvPr id="107" name="Ink 106">
                  <a:extLst>
                    <a:ext uri="{FF2B5EF4-FFF2-40B4-BE49-F238E27FC236}">
                      <a16:creationId xmlns:a16="http://schemas.microsoft.com/office/drawing/2014/main" id="{85E688CD-5EEE-43B2-B0F9-39F93F4A41E2}"/>
                    </a:ext>
                  </a:extLst>
                </p:cNvPr>
                <p:cNvPicPr/>
                <p:nvPr/>
              </p:nvPicPr>
              <p:blipFill>
                <a:blip r:embed="rId57"/>
                <a:stretch>
                  <a:fillRect/>
                </a:stretch>
              </p:blipFill>
              <p:spPr>
                <a:xfrm>
                  <a:off x="10123200" y="4590874"/>
                  <a:ext cx="75240" cy="437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8">
              <p14:nvContentPartPr>
                <p14:cNvPr id="108" name="Ink 107">
                  <a:extLst>
                    <a:ext uri="{FF2B5EF4-FFF2-40B4-BE49-F238E27FC236}">
                      <a16:creationId xmlns:a16="http://schemas.microsoft.com/office/drawing/2014/main" id="{18C23018-3CB6-E72A-D685-F76B0B8ADC97}"/>
                    </a:ext>
                  </a:extLst>
                </p14:cNvPr>
                <p14:cNvContentPartPr/>
                <p14:nvPr/>
              </p14:nvContentPartPr>
              <p14:xfrm>
                <a:off x="10143720" y="4829914"/>
                <a:ext cx="6120" cy="2520"/>
              </p14:xfrm>
            </p:contentPart>
          </mc:Choice>
          <mc:Fallback xmlns="">
            <p:pic>
              <p:nvPicPr>
                <p:cNvPr id="108" name="Ink 107">
                  <a:extLst>
                    <a:ext uri="{FF2B5EF4-FFF2-40B4-BE49-F238E27FC236}">
                      <a16:creationId xmlns:a16="http://schemas.microsoft.com/office/drawing/2014/main" id="{18C23018-3CB6-E72A-D685-F76B0B8ADC97}"/>
                    </a:ext>
                  </a:extLst>
                </p:cNvPr>
                <p:cNvPicPr/>
                <p:nvPr/>
              </p:nvPicPr>
              <p:blipFill>
                <a:blip r:embed="rId59"/>
                <a:stretch>
                  <a:fillRect/>
                </a:stretch>
              </p:blipFill>
              <p:spPr>
                <a:xfrm>
                  <a:off x="10107720" y="4613914"/>
                  <a:ext cx="77760" cy="434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0">
              <p14:nvContentPartPr>
                <p14:cNvPr id="109" name="Ink 108">
                  <a:extLst>
                    <a:ext uri="{FF2B5EF4-FFF2-40B4-BE49-F238E27FC236}">
                      <a16:creationId xmlns:a16="http://schemas.microsoft.com/office/drawing/2014/main" id="{FB749278-36A5-F840-C743-9630FE7C17EC}"/>
                    </a:ext>
                  </a:extLst>
                </p14:cNvPr>
                <p14:cNvContentPartPr/>
                <p14:nvPr/>
              </p14:nvContentPartPr>
              <p14:xfrm>
                <a:off x="10117800" y="4836394"/>
                <a:ext cx="15840" cy="3600"/>
              </p14:xfrm>
            </p:contentPart>
          </mc:Choice>
          <mc:Fallback xmlns="">
            <p:pic>
              <p:nvPicPr>
                <p:cNvPr id="109" name="Ink 108">
                  <a:extLst>
                    <a:ext uri="{FF2B5EF4-FFF2-40B4-BE49-F238E27FC236}">
                      <a16:creationId xmlns:a16="http://schemas.microsoft.com/office/drawing/2014/main" id="{FB749278-36A5-F840-C743-9630FE7C17EC}"/>
                    </a:ext>
                  </a:extLst>
                </p:cNvPr>
                <p:cNvPicPr/>
                <p:nvPr/>
              </p:nvPicPr>
              <p:blipFill>
                <a:blip r:embed="rId61"/>
                <a:stretch>
                  <a:fillRect/>
                </a:stretch>
              </p:blipFill>
              <p:spPr>
                <a:xfrm>
                  <a:off x="10081800" y="4620394"/>
                  <a:ext cx="87480" cy="435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2">
              <p14:nvContentPartPr>
                <p14:cNvPr id="110" name="Ink 109">
                  <a:extLst>
                    <a:ext uri="{FF2B5EF4-FFF2-40B4-BE49-F238E27FC236}">
                      <a16:creationId xmlns:a16="http://schemas.microsoft.com/office/drawing/2014/main" id="{2BC58612-AA86-5D98-3636-31BF5C44F5F5}"/>
                    </a:ext>
                  </a:extLst>
                </p14:cNvPr>
                <p14:cNvContentPartPr/>
                <p14:nvPr/>
              </p14:nvContentPartPr>
              <p14:xfrm>
                <a:off x="10113840" y="4839634"/>
                <a:ext cx="360" cy="360"/>
              </p14:xfrm>
            </p:contentPart>
          </mc:Choice>
          <mc:Fallback xmlns="">
            <p:pic>
              <p:nvPicPr>
                <p:cNvPr id="110" name="Ink 109">
                  <a:extLst>
                    <a:ext uri="{FF2B5EF4-FFF2-40B4-BE49-F238E27FC236}">
                      <a16:creationId xmlns:a16="http://schemas.microsoft.com/office/drawing/2014/main" id="{2BC58612-AA86-5D98-3636-31BF5C44F5F5}"/>
                    </a:ext>
                  </a:extLst>
                </p:cNvPr>
                <p:cNvPicPr/>
                <p:nvPr/>
              </p:nvPicPr>
              <p:blipFill>
                <a:blip r:embed="rId63"/>
                <a:stretch>
                  <a:fillRect/>
                </a:stretch>
              </p:blipFill>
              <p:spPr>
                <a:xfrm>
                  <a:off x="10077840" y="46236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4">
              <p14:nvContentPartPr>
                <p14:cNvPr id="111" name="Ink 110">
                  <a:extLst>
                    <a:ext uri="{FF2B5EF4-FFF2-40B4-BE49-F238E27FC236}">
                      <a16:creationId xmlns:a16="http://schemas.microsoft.com/office/drawing/2014/main" id="{66FA9106-7D74-0905-CC47-637CB1447B4D}"/>
                    </a:ext>
                  </a:extLst>
                </p14:cNvPr>
                <p14:cNvContentPartPr/>
                <p14:nvPr/>
              </p14:nvContentPartPr>
              <p14:xfrm>
                <a:off x="10112400" y="4839634"/>
                <a:ext cx="1800" cy="360"/>
              </p14:xfrm>
            </p:contentPart>
          </mc:Choice>
          <mc:Fallback xmlns="">
            <p:pic>
              <p:nvPicPr>
                <p:cNvPr id="111" name="Ink 110">
                  <a:extLst>
                    <a:ext uri="{FF2B5EF4-FFF2-40B4-BE49-F238E27FC236}">
                      <a16:creationId xmlns:a16="http://schemas.microsoft.com/office/drawing/2014/main" id="{66FA9106-7D74-0905-CC47-637CB1447B4D}"/>
                    </a:ext>
                  </a:extLst>
                </p:cNvPr>
                <p:cNvPicPr/>
                <p:nvPr/>
              </p:nvPicPr>
              <p:blipFill>
                <a:blip r:embed="rId65"/>
                <a:stretch>
                  <a:fillRect/>
                </a:stretch>
              </p:blipFill>
              <p:spPr>
                <a:xfrm>
                  <a:off x="10067400" y="4623634"/>
                  <a:ext cx="9135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6">
              <p14:nvContentPartPr>
                <p14:cNvPr id="112" name="Ink 111">
                  <a:extLst>
                    <a:ext uri="{FF2B5EF4-FFF2-40B4-BE49-F238E27FC236}">
                      <a16:creationId xmlns:a16="http://schemas.microsoft.com/office/drawing/2014/main" id="{1A9EA6B7-7163-1449-6D6E-50DADB441BAA}"/>
                    </a:ext>
                  </a:extLst>
                </p14:cNvPr>
                <p14:cNvContentPartPr/>
                <p14:nvPr/>
              </p14:nvContentPartPr>
              <p14:xfrm>
                <a:off x="10107360" y="4842874"/>
                <a:ext cx="360" cy="360"/>
              </p14:xfrm>
            </p:contentPart>
          </mc:Choice>
          <mc:Fallback xmlns="">
            <p:pic>
              <p:nvPicPr>
                <p:cNvPr id="112" name="Ink 111">
                  <a:extLst>
                    <a:ext uri="{FF2B5EF4-FFF2-40B4-BE49-F238E27FC236}">
                      <a16:creationId xmlns:a16="http://schemas.microsoft.com/office/drawing/2014/main" id="{1A9EA6B7-7163-1449-6D6E-50DADB441BAA}"/>
                    </a:ext>
                  </a:extLst>
                </p:cNvPr>
                <p:cNvPicPr/>
                <p:nvPr/>
              </p:nvPicPr>
              <p:blipFill>
                <a:blip r:embed="rId67"/>
                <a:stretch>
                  <a:fillRect/>
                </a:stretch>
              </p:blipFill>
              <p:spPr>
                <a:xfrm>
                  <a:off x="10071360" y="46268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8">
              <p14:nvContentPartPr>
                <p14:cNvPr id="113" name="Ink 112">
                  <a:extLst>
                    <a:ext uri="{FF2B5EF4-FFF2-40B4-BE49-F238E27FC236}">
                      <a16:creationId xmlns:a16="http://schemas.microsoft.com/office/drawing/2014/main" id="{433258AC-F26B-348D-5630-93BF8C54E433}"/>
                    </a:ext>
                  </a:extLst>
                </p14:cNvPr>
                <p14:cNvContentPartPr/>
                <p14:nvPr/>
              </p14:nvContentPartPr>
              <p14:xfrm>
                <a:off x="10107360" y="4846114"/>
                <a:ext cx="360" cy="360"/>
              </p14:xfrm>
            </p:contentPart>
          </mc:Choice>
          <mc:Fallback xmlns="">
            <p:pic>
              <p:nvPicPr>
                <p:cNvPr id="113" name="Ink 112">
                  <a:extLst>
                    <a:ext uri="{FF2B5EF4-FFF2-40B4-BE49-F238E27FC236}">
                      <a16:creationId xmlns:a16="http://schemas.microsoft.com/office/drawing/2014/main" id="{433258AC-F26B-348D-5630-93BF8C54E433}"/>
                    </a:ext>
                  </a:extLst>
                </p:cNvPr>
                <p:cNvPicPr/>
                <p:nvPr/>
              </p:nvPicPr>
              <p:blipFill>
                <a:blip r:embed="rId69"/>
                <a:stretch>
                  <a:fillRect/>
                </a:stretch>
              </p:blipFill>
              <p:spPr>
                <a:xfrm>
                  <a:off x="10071360" y="46301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0">
              <p14:nvContentPartPr>
                <p14:cNvPr id="114" name="Ink 113">
                  <a:extLst>
                    <a:ext uri="{FF2B5EF4-FFF2-40B4-BE49-F238E27FC236}">
                      <a16:creationId xmlns:a16="http://schemas.microsoft.com/office/drawing/2014/main" id="{F6030B1F-A83B-02C6-4B15-00AC62398044}"/>
                    </a:ext>
                  </a:extLst>
                </p14:cNvPr>
                <p14:cNvContentPartPr/>
                <p14:nvPr/>
              </p14:nvContentPartPr>
              <p14:xfrm>
                <a:off x="10085760" y="4846114"/>
                <a:ext cx="21600" cy="5760"/>
              </p14:xfrm>
            </p:contentPart>
          </mc:Choice>
          <mc:Fallback xmlns="">
            <p:pic>
              <p:nvPicPr>
                <p:cNvPr id="114" name="Ink 113">
                  <a:extLst>
                    <a:ext uri="{FF2B5EF4-FFF2-40B4-BE49-F238E27FC236}">
                      <a16:creationId xmlns:a16="http://schemas.microsoft.com/office/drawing/2014/main" id="{F6030B1F-A83B-02C6-4B15-00AC62398044}"/>
                    </a:ext>
                  </a:extLst>
                </p:cNvPr>
                <p:cNvPicPr/>
                <p:nvPr/>
              </p:nvPicPr>
              <p:blipFill>
                <a:blip r:embed="rId71"/>
                <a:stretch>
                  <a:fillRect/>
                </a:stretch>
              </p:blipFill>
              <p:spPr>
                <a:xfrm>
                  <a:off x="10049760" y="4630114"/>
                  <a:ext cx="93240" cy="437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2">
              <p14:nvContentPartPr>
                <p14:cNvPr id="115" name="Ink 114">
                  <a:extLst>
                    <a:ext uri="{FF2B5EF4-FFF2-40B4-BE49-F238E27FC236}">
                      <a16:creationId xmlns:a16="http://schemas.microsoft.com/office/drawing/2014/main" id="{A77BEE57-1A70-EBEF-724A-82BADDD799AE}"/>
                    </a:ext>
                  </a:extLst>
                </p14:cNvPr>
                <p14:cNvContentPartPr/>
                <p14:nvPr/>
              </p14:nvContentPartPr>
              <p14:xfrm>
                <a:off x="10081080" y="4852594"/>
                <a:ext cx="360" cy="360"/>
              </p14:xfrm>
            </p:contentPart>
          </mc:Choice>
          <mc:Fallback xmlns="">
            <p:pic>
              <p:nvPicPr>
                <p:cNvPr id="115" name="Ink 114">
                  <a:extLst>
                    <a:ext uri="{FF2B5EF4-FFF2-40B4-BE49-F238E27FC236}">
                      <a16:creationId xmlns:a16="http://schemas.microsoft.com/office/drawing/2014/main" id="{A77BEE57-1A70-EBEF-724A-82BADDD799AE}"/>
                    </a:ext>
                  </a:extLst>
                </p:cNvPr>
                <p:cNvPicPr/>
                <p:nvPr/>
              </p:nvPicPr>
              <p:blipFill>
                <a:blip r:embed="rId73"/>
                <a:stretch>
                  <a:fillRect/>
                </a:stretch>
              </p:blipFill>
              <p:spPr>
                <a:xfrm>
                  <a:off x="10045080" y="4636594"/>
                  <a:ext cx="72000" cy="432000"/>
                </a:xfrm>
                <a:prstGeom prst="rect">
                  <a:avLst/>
                </a:prstGeom>
              </p:spPr>
            </p:pic>
          </mc:Fallback>
        </mc:AlternateContent>
      </p:grpSp>
      <p:grpSp>
        <p:nvGrpSpPr>
          <p:cNvPr id="210" name="Group 209">
            <a:extLst>
              <a:ext uri="{FF2B5EF4-FFF2-40B4-BE49-F238E27FC236}">
                <a16:creationId xmlns:a16="http://schemas.microsoft.com/office/drawing/2014/main" id="{C750541F-0A63-71E2-FD79-0C0D6552CBCF}"/>
              </a:ext>
            </a:extLst>
          </p:cNvPr>
          <p:cNvGrpSpPr/>
          <p:nvPr/>
        </p:nvGrpSpPr>
        <p:grpSpPr>
          <a:xfrm>
            <a:off x="10055160" y="2821114"/>
            <a:ext cx="182880" cy="168480"/>
            <a:chOff x="10055160" y="2821114"/>
            <a:chExt cx="182880" cy="168480"/>
          </a:xfrm>
        </p:grpSpPr>
        <mc:AlternateContent xmlns:mc="http://schemas.openxmlformats.org/markup-compatibility/2006" xmlns:p14="http://schemas.microsoft.com/office/powerpoint/2010/main" xmlns:aink="http://schemas.microsoft.com/office/drawing/2016/ink">
          <mc:Choice Requires="p14 aink">
            <p:contentPart p14:bwMode="auto" r:id="rId74">
              <p14:nvContentPartPr>
                <p14:cNvPr id="117" name="Ink 116">
                  <a:extLst>
                    <a:ext uri="{FF2B5EF4-FFF2-40B4-BE49-F238E27FC236}">
                      <a16:creationId xmlns:a16="http://schemas.microsoft.com/office/drawing/2014/main" id="{18FFD848-309A-7C8E-1DE9-6531F81C0B33}"/>
                    </a:ext>
                  </a:extLst>
                </p14:cNvPr>
                <p14:cNvContentPartPr/>
                <p14:nvPr/>
              </p14:nvContentPartPr>
              <p14:xfrm>
                <a:off x="10090800" y="2870434"/>
                <a:ext cx="69480" cy="41760"/>
              </p14:xfrm>
            </p:contentPart>
          </mc:Choice>
          <mc:Fallback xmlns="">
            <p:pic>
              <p:nvPicPr>
                <p:cNvPr id="117" name="Ink 116">
                  <a:extLst>
                    <a:ext uri="{FF2B5EF4-FFF2-40B4-BE49-F238E27FC236}">
                      <a16:creationId xmlns:a16="http://schemas.microsoft.com/office/drawing/2014/main" id="{18FFD848-309A-7C8E-1DE9-6531F81C0B33}"/>
                    </a:ext>
                  </a:extLst>
                </p:cNvPr>
                <p:cNvPicPr/>
                <p:nvPr/>
              </p:nvPicPr>
              <p:blipFill>
                <a:blip r:embed="rId75"/>
                <a:stretch>
                  <a:fillRect/>
                </a:stretch>
              </p:blipFill>
              <p:spPr>
                <a:xfrm>
                  <a:off x="10054800" y="2654434"/>
                  <a:ext cx="141120" cy="473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6">
              <p14:nvContentPartPr>
                <p14:cNvPr id="118" name="Ink 117">
                  <a:extLst>
                    <a:ext uri="{FF2B5EF4-FFF2-40B4-BE49-F238E27FC236}">
                      <a16:creationId xmlns:a16="http://schemas.microsoft.com/office/drawing/2014/main" id="{CC632586-A751-B5AD-D391-3BAD57C88903}"/>
                    </a:ext>
                  </a:extLst>
                </p14:cNvPr>
                <p14:cNvContentPartPr/>
                <p14:nvPr/>
              </p14:nvContentPartPr>
              <p14:xfrm>
                <a:off x="10162440" y="2912914"/>
                <a:ext cx="360" cy="360"/>
              </p14:xfrm>
            </p:contentPart>
          </mc:Choice>
          <mc:Fallback xmlns="">
            <p:pic>
              <p:nvPicPr>
                <p:cNvPr id="118" name="Ink 117">
                  <a:extLst>
                    <a:ext uri="{FF2B5EF4-FFF2-40B4-BE49-F238E27FC236}">
                      <a16:creationId xmlns:a16="http://schemas.microsoft.com/office/drawing/2014/main" id="{CC632586-A751-B5AD-D391-3BAD57C88903}"/>
                    </a:ext>
                  </a:extLst>
                </p:cNvPr>
                <p:cNvPicPr/>
                <p:nvPr/>
              </p:nvPicPr>
              <p:blipFill>
                <a:blip r:embed="rId77"/>
                <a:stretch>
                  <a:fillRect/>
                </a:stretch>
              </p:blipFill>
              <p:spPr>
                <a:xfrm>
                  <a:off x="10126440" y="2696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8">
              <p14:nvContentPartPr>
                <p14:cNvPr id="119" name="Ink 118">
                  <a:extLst>
                    <a:ext uri="{FF2B5EF4-FFF2-40B4-BE49-F238E27FC236}">
                      <a16:creationId xmlns:a16="http://schemas.microsoft.com/office/drawing/2014/main" id="{AEEB40EE-6CC7-7788-A0F6-DB3FCA039CBF}"/>
                    </a:ext>
                  </a:extLst>
                </p14:cNvPr>
                <p14:cNvContentPartPr/>
                <p14:nvPr/>
              </p14:nvContentPartPr>
              <p14:xfrm>
                <a:off x="10162440" y="2912914"/>
                <a:ext cx="360" cy="360"/>
              </p14:xfrm>
            </p:contentPart>
          </mc:Choice>
          <mc:Fallback xmlns="">
            <p:pic>
              <p:nvPicPr>
                <p:cNvPr id="119" name="Ink 118">
                  <a:extLst>
                    <a:ext uri="{FF2B5EF4-FFF2-40B4-BE49-F238E27FC236}">
                      <a16:creationId xmlns:a16="http://schemas.microsoft.com/office/drawing/2014/main" id="{AEEB40EE-6CC7-7788-A0F6-DB3FCA039CBF}"/>
                    </a:ext>
                  </a:extLst>
                </p:cNvPr>
                <p:cNvPicPr/>
                <p:nvPr/>
              </p:nvPicPr>
              <p:blipFill>
                <a:blip r:embed="rId77"/>
                <a:stretch>
                  <a:fillRect/>
                </a:stretch>
              </p:blipFill>
              <p:spPr>
                <a:xfrm>
                  <a:off x="10126440" y="2696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9">
              <p14:nvContentPartPr>
                <p14:cNvPr id="120" name="Ink 119">
                  <a:extLst>
                    <a:ext uri="{FF2B5EF4-FFF2-40B4-BE49-F238E27FC236}">
                      <a16:creationId xmlns:a16="http://schemas.microsoft.com/office/drawing/2014/main" id="{D02BB012-BC9D-9A1C-7370-0866579AEE42}"/>
                    </a:ext>
                  </a:extLst>
                </p14:cNvPr>
                <p14:cNvContentPartPr/>
                <p14:nvPr/>
              </p14:nvContentPartPr>
              <p14:xfrm>
                <a:off x="10169280" y="2912914"/>
                <a:ext cx="360" cy="360"/>
              </p14:xfrm>
            </p:contentPart>
          </mc:Choice>
          <mc:Fallback xmlns="">
            <p:pic>
              <p:nvPicPr>
                <p:cNvPr id="120" name="Ink 119">
                  <a:extLst>
                    <a:ext uri="{FF2B5EF4-FFF2-40B4-BE49-F238E27FC236}">
                      <a16:creationId xmlns:a16="http://schemas.microsoft.com/office/drawing/2014/main" id="{D02BB012-BC9D-9A1C-7370-0866579AEE42}"/>
                    </a:ext>
                  </a:extLst>
                </p:cNvPr>
                <p:cNvPicPr/>
                <p:nvPr/>
              </p:nvPicPr>
              <p:blipFill>
                <a:blip r:embed="rId80"/>
                <a:stretch>
                  <a:fillRect/>
                </a:stretch>
              </p:blipFill>
              <p:spPr>
                <a:xfrm>
                  <a:off x="10133280" y="2696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1">
              <p14:nvContentPartPr>
                <p14:cNvPr id="121" name="Ink 120">
                  <a:extLst>
                    <a:ext uri="{FF2B5EF4-FFF2-40B4-BE49-F238E27FC236}">
                      <a16:creationId xmlns:a16="http://schemas.microsoft.com/office/drawing/2014/main" id="{E9CA7E2F-186B-ADA1-E945-6C098D51F147}"/>
                    </a:ext>
                  </a:extLst>
                </p14:cNvPr>
                <p14:cNvContentPartPr/>
                <p14:nvPr/>
              </p14:nvContentPartPr>
              <p14:xfrm>
                <a:off x="10169280" y="2912914"/>
                <a:ext cx="360" cy="360"/>
              </p14:xfrm>
            </p:contentPart>
          </mc:Choice>
          <mc:Fallback xmlns="">
            <p:pic>
              <p:nvPicPr>
                <p:cNvPr id="121" name="Ink 120">
                  <a:extLst>
                    <a:ext uri="{FF2B5EF4-FFF2-40B4-BE49-F238E27FC236}">
                      <a16:creationId xmlns:a16="http://schemas.microsoft.com/office/drawing/2014/main" id="{E9CA7E2F-186B-ADA1-E945-6C098D51F147}"/>
                    </a:ext>
                  </a:extLst>
                </p:cNvPr>
                <p:cNvPicPr/>
                <p:nvPr/>
              </p:nvPicPr>
              <p:blipFill>
                <a:blip r:embed="rId80"/>
                <a:stretch>
                  <a:fillRect/>
                </a:stretch>
              </p:blipFill>
              <p:spPr>
                <a:xfrm>
                  <a:off x="10133280" y="2696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2">
              <p14:nvContentPartPr>
                <p14:cNvPr id="122" name="Ink 121">
                  <a:extLst>
                    <a:ext uri="{FF2B5EF4-FFF2-40B4-BE49-F238E27FC236}">
                      <a16:creationId xmlns:a16="http://schemas.microsoft.com/office/drawing/2014/main" id="{7C38837F-E118-67CB-E6CC-5E5AC608932C}"/>
                    </a:ext>
                  </a:extLst>
                </p14:cNvPr>
                <p14:cNvContentPartPr/>
                <p14:nvPr/>
              </p14:nvContentPartPr>
              <p14:xfrm>
                <a:off x="10169280" y="2912914"/>
                <a:ext cx="360" cy="360"/>
              </p14:xfrm>
            </p:contentPart>
          </mc:Choice>
          <mc:Fallback xmlns="">
            <p:pic>
              <p:nvPicPr>
                <p:cNvPr id="122" name="Ink 121">
                  <a:extLst>
                    <a:ext uri="{FF2B5EF4-FFF2-40B4-BE49-F238E27FC236}">
                      <a16:creationId xmlns:a16="http://schemas.microsoft.com/office/drawing/2014/main" id="{7C38837F-E118-67CB-E6CC-5E5AC608932C}"/>
                    </a:ext>
                  </a:extLst>
                </p:cNvPr>
                <p:cNvPicPr/>
                <p:nvPr/>
              </p:nvPicPr>
              <p:blipFill>
                <a:blip r:embed="rId80"/>
                <a:stretch>
                  <a:fillRect/>
                </a:stretch>
              </p:blipFill>
              <p:spPr>
                <a:xfrm>
                  <a:off x="10133280" y="2696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3">
              <p14:nvContentPartPr>
                <p14:cNvPr id="123" name="Ink 122">
                  <a:extLst>
                    <a:ext uri="{FF2B5EF4-FFF2-40B4-BE49-F238E27FC236}">
                      <a16:creationId xmlns:a16="http://schemas.microsoft.com/office/drawing/2014/main" id="{8C4635FD-695C-35D0-FDF5-0D49266C65A6}"/>
                    </a:ext>
                  </a:extLst>
                </p14:cNvPr>
                <p14:cNvContentPartPr/>
                <p14:nvPr/>
              </p14:nvContentPartPr>
              <p14:xfrm>
                <a:off x="10179000" y="2916154"/>
                <a:ext cx="360" cy="360"/>
              </p14:xfrm>
            </p:contentPart>
          </mc:Choice>
          <mc:Fallback xmlns="">
            <p:pic>
              <p:nvPicPr>
                <p:cNvPr id="123" name="Ink 122">
                  <a:extLst>
                    <a:ext uri="{FF2B5EF4-FFF2-40B4-BE49-F238E27FC236}">
                      <a16:creationId xmlns:a16="http://schemas.microsoft.com/office/drawing/2014/main" id="{8C4635FD-695C-35D0-FDF5-0D49266C65A6}"/>
                    </a:ext>
                  </a:extLst>
                </p:cNvPr>
                <p:cNvPicPr/>
                <p:nvPr/>
              </p:nvPicPr>
              <p:blipFill>
                <a:blip r:embed="rId84"/>
                <a:stretch>
                  <a:fillRect/>
                </a:stretch>
              </p:blipFill>
              <p:spPr>
                <a:xfrm>
                  <a:off x="10143000" y="27001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5">
              <p14:nvContentPartPr>
                <p14:cNvPr id="124" name="Ink 123">
                  <a:extLst>
                    <a:ext uri="{FF2B5EF4-FFF2-40B4-BE49-F238E27FC236}">
                      <a16:creationId xmlns:a16="http://schemas.microsoft.com/office/drawing/2014/main" id="{762D1832-ECFC-FC89-FA4C-423BC695AC29}"/>
                    </a:ext>
                  </a:extLst>
                </p14:cNvPr>
                <p14:cNvContentPartPr/>
                <p14:nvPr/>
              </p14:nvContentPartPr>
              <p14:xfrm>
                <a:off x="10182240" y="2916154"/>
                <a:ext cx="360" cy="360"/>
              </p14:xfrm>
            </p:contentPart>
          </mc:Choice>
          <mc:Fallback xmlns="">
            <p:pic>
              <p:nvPicPr>
                <p:cNvPr id="124" name="Ink 123">
                  <a:extLst>
                    <a:ext uri="{FF2B5EF4-FFF2-40B4-BE49-F238E27FC236}">
                      <a16:creationId xmlns:a16="http://schemas.microsoft.com/office/drawing/2014/main" id="{762D1832-ECFC-FC89-FA4C-423BC695AC29}"/>
                    </a:ext>
                  </a:extLst>
                </p:cNvPr>
                <p:cNvPicPr/>
                <p:nvPr/>
              </p:nvPicPr>
              <p:blipFill>
                <a:blip r:embed="rId86"/>
                <a:stretch>
                  <a:fillRect/>
                </a:stretch>
              </p:blipFill>
              <p:spPr>
                <a:xfrm>
                  <a:off x="10146240" y="27001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7">
              <p14:nvContentPartPr>
                <p14:cNvPr id="125" name="Ink 124">
                  <a:extLst>
                    <a:ext uri="{FF2B5EF4-FFF2-40B4-BE49-F238E27FC236}">
                      <a16:creationId xmlns:a16="http://schemas.microsoft.com/office/drawing/2014/main" id="{087D7389-F855-A62A-33E9-CA9F8E7318B7}"/>
                    </a:ext>
                  </a:extLst>
                </p14:cNvPr>
                <p14:cNvContentPartPr/>
                <p14:nvPr/>
              </p14:nvContentPartPr>
              <p14:xfrm>
                <a:off x="10182240" y="2929114"/>
                <a:ext cx="360" cy="360"/>
              </p14:xfrm>
            </p:contentPart>
          </mc:Choice>
          <mc:Fallback xmlns="">
            <p:pic>
              <p:nvPicPr>
                <p:cNvPr id="125" name="Ink 124">
                  <a:extLst>
                    <a:ext uri="{FF2B5EF4-FFF2-40B4-BE49-F238E27FC236}">
                      <a16:creationId xmlns:a16="http://schemas.microsoft.com/office/drawing/2014/main" id="{087D7389-F855-A62A-33E9-CA9F8E7318B7}"/>
                    </a:ext>
                  </a:extLst>
                </p:cNvPr>
                <p:cNvPicPr/>
                <p:nvPr/>
              </p:nvPicPr>
              <p:blipFill>
                <a:blip r:embed="rId88"/>
                <a:stretch>
                  <a:fillRect/>
                </a:stretch>
              </p:blipFill>
              <p:spPr>
                <a:xfrm>
                  <a:off x="10146240" y="27131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9">
              <p14:nvContentPartPr>
                <p14:cNvPr id="126" name="Ink 125">
                  <a:extLst>
                    <a:ext uri="{FF2B5EF4-FFF2-40B4-BE49-F238E27FC236}">
                      <a16:creationId xmlns:a16="http://schemas.microsoft.com/office/drawing/2014/main" id="{8DE4B3F5-90D9-2B78-C818-9AB8CD192160}"/>
                    </a:ext>
                  </a:extLst>
                </p14:cNvPr>
                <p14:cNvContentPartPr/>
                <p14:nvPr/>
              </p14:nvContentPartPr>
              <p14:xfrm>
                <a:off x="10169280" y="2932354"/>
                <a:ext cx="360" cy="360"/>
              </p14:xfrm>
            </p:contentPart>
          </mc:Choice>
          <mc:Fallback xmlns="">
            <p:pic>
              <p:nvPicPr>
                <p:cNvPr id="126" name="Ink 125">
                  <a:extLst>
                    <a:ext uri="{FF2B5EF4-FFF2-40B4-BE49-F238E27FC236}">
                      <a16:creationId xmlns:a16="http://schemas.microsoft.com/office/drawing/2014/main" id="{8DE4B3F5-90D9-2B78-C818-9AB8CD192160}"/>
                    </a:ext>
                  </a:extLst>
                </p:cNvPr>
                <p:cNvPicPr/>
                <p:nvPr/>
              </p:nvPicPr>
              <p:blipFill>
                <a:blip r:embed="rId90"/>
                <a:stretch>
                  <a:fillRect/>
                </a:stretch>
              </p:blipFill>
              <p:spPr>
                <a:xfrm>
                  <a:off x="10133280" y="27163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1">
              <p14:nvContentPartPr>
                <p14:cNvPr id="127" name="Ink 126">
                  <a:extLst>
                    <a:ext uri="{FF2B5EF4-FFF2-40B4-BE49-F238E27FC236}">
                      <a16:creationId xmlns:a16="http://schemas.microsoft.com/office/drawing/2014/main" id="{1FBD160F-BBAC-1DDE-DD98-E12F910F3158}"/>
                    </a:ext>
                  </a:extLst>
                </p14:cNvPr>
                <p14:cNvContentPartPr/>
                <p14:nvPr/>
              </p14:nvContentPartPr>
              <p14:xfrm>
                <a:off x="10169280" y="2932354"/>
                <a:ext cx="360" cy="360"/>
              </p14:xfrm>
            </p:contentPart>
          </mc:Choice>
          <mc:Fallback xmlns="">
            <p:pic>
              <p:nvPicPr>
                <p:cNvPr id="127" name="Ink 126">
                  <a:extLst>
                    <a:ext uri="{FF2B5EF4-FFF2-40B4-BE49-F238E27FC236}">
                      <a16:creationId xmlns:a16="http://schemas.microsoft.com/office/drawing/2014/main" id="{1FBD160F-BBAC-1DDE-DD98-E12F910F3158}"/>
                    </a:ext>
                  </a:extLst>
                </p:cNvPr>
                <p:cNvPicPr/>
                <p:nvPr/>
              </p:nvPicPr>
              <p:blipFill>
                <a:blip r:embed="rId90"/>
                <a:stretch>
                  <a:fillRect/>
                </a:stretch>
              </p:blipFill>
              <p:spPr>
                <a:xfrm>
                  <a:off x="10133280" y="27163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2">
              <p14:nvContentPartPr>
                <p14:cNvPr id="128" name="Ink 127">
                  <a:extLst>
                    <a:ext uri="{FF2B5EF4-FFF2-40B4-BE49-F238E27FC236}">
                      <a16:creationId xmlns:a16="http://schemas.microsoft.com/office/drawing/2014/main" id="{468325A3-53C7-CA06-B235-C4C0EB50D635}"/>
                    </a:ext>
                  </a:extLst>
                </p14:cNvPr>
                <p14:cNvContentPartPr/>
                <p14:nvPr/>
              </p14:nvContentPartPr>
              <p14:xfrm>
                <a:off x="10179000" y="2935594"/>
                <a:ext cx="360" cy="360"/>
              </p14:xfrm>
            </p:contentPart>
          </mc:Choice>
          <mc:Fallback xmlns="">
            <p:pic>
              <p:nvPicPr>
                <p:cNvPr id="128" name="Ink 127">
                  <a:extLst>
                    <a:ext uri="{FF2B5EF4-FFF2-40B4-BE49-F238E27FC236}">
                      <a16:creationId xmlns:a16="http://schemas.microsoft.com/office/drawing/2014/main" id="{468325A3-53C7-CA06-B235-C4C0EB50D635}"/>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4">
              <p14:nvContentPartPr>
                <p14:cNvPr id="129" name="Ink 128">
                  <a:extLst>
                    <a:ext uri="{FF2B5EF4-FFF2-40B4-BE49-F238E27FC236}">
                      <a16:creationId xmlns:a16="http://schemas.microsoft.com/office/drawing/2014/main" id="{E7DE17EB-C80A-0278-E49A-ACDB8141EAAA}"/>
                    </a:ext>
                  </a:extLst>
                </p14:cNvPr>
                <p14:cNvContentPartPr/>
                <p14:nvPr/>
              </p14:nvContentPartPr>
              <p14:xfrm>
                <a:off x="10179000" y="2935594"/>
                <a:ext cx="360" cy="360"/>
              </p14:xfrm>
            </p:contentPart>
          </mc:Choice>
          <mc:Fallback xmlns="">
            <p:pic>
              <p:nvPicPr>
                <p:cNvPr id="129" name="Ink 128">
                  <a:extLst>
                    <a:ext uri="{FF2B5EF4-FFF2-40B4-BE49-F238E27FC236}">
                      <a16:creationId xmlns:a16="http://schemas.microsoft.com/office/drawing/2014/main" id="{E7DE17EB-C80A-0278-E49A-ACDB8141EAAA}"/>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5">
              <p14:nvContentPartPr>
                <p14:cNvPr id="130" name="Ink 129">
                  <a:extLst>
                    <a:ext uri="{FF2B5EF4-FFF2-40B4-BE49-F238E27FC236}">
                      <a16:creationId xmlns:a16="http://schemas.microsoft.com/office/drawing/2014/main" id="{572B856F-D378-B9BB-37F1-E0385763ECB9}"/>
                    </a:ext>
                  </a:extLst>
                </p14:cNvPr>
                <p14:cNvContentPartPr/>
                <p14:nvPr/>
              </p14:nvContentPartPr>
              <p14:xfrm>
                <a:off x="10179000" y="2935594"/>
                <a:ext cx="360" cy="360"/>
              </p14:xfrm>
            </p:contentPart>
          </mc:Choice>
          <mc:Fallback xmlns="">
            <p:pic>
              <p:nvPicPr>
                <p:cNvPr id="130" name="Ink 129">
                  <a:extLst>
                    <a:ext uri="{FF2B5EF4-FFF2-40B4-BE49-F238E27FC236}">
                      <a16:creationId xmlns:a16="http://schemas.microsoft.com/office/drawing/2014/main" id="{572B856F-D378-B9BB-37F1-E0385763ECB9}"/>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6">
              <p14:nvContentPartPr>
                <p14:cNvPr id="131" name="Ink 130">
                  <a:extLst>
                    <a:ext uri="{FF2B5EF4-FFF2-40B4-BE49-F238E27FC236}">
                      <a16:creationId xmlns:a16="http://schemas.microsoft.com/office/drawing/2014/main" id="{344B1E15-D90B-3857-9B0E-B12F7B5A7CD2}"/>
                    </a:ext>
                  </a:extLst>
                </p14:cNvPr>
                <p14:cNvContentPartPr/>
                <p14:nvPr/>
              </p14:nvContentPartPr>
              <p14:xfrm>
                <a:off x="10179000" y="2935594"/>
                <a:ext cx="360" cy="360"/>
              </p14:xfrm>
            </p:contentPart>
          </mc:Choice>
          <mc:Fallback xmlns="">
            <p:pic>
              <p:nvPicPr>
                <p:cNvPr id="131" name="Ink 130">
                  <a:extLst>
                    <a:ext uri="{FF2B5EF4-FFF2-40B4-BE49-F238E27FC236}">
                      <a16:creationId xmlns:a16="http://schemas.microsoft.com/office/drawing/2014/main" id="{344B1E15-D90B-3857-9B0E-B12F7B5A7CD2}"/>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7">
              <p14:nvContentPartPr>
                <p14:cNvPr id="132" name="Ink 131">
                  <a:extLst>
                    <a:ext uri="{FF2B5EF4-FFF2-40B4-BE49-F238E27FC236}">
                      <a16:creationId xmlns:a16="http://schemas.microsoft.com/office/drawing/2014/main" id="{F17BDF1A-CD59-F852-D9A3-DA92AEB6CCA5}"/>
                    </a:ext>
                  </a:extLst>
                </p14:cNvPr>
                <p14:cNvContentPartPr/>
                <p14:nvPr/>
              </p14:nvContentPartPr>
              <p14:xfrm>
                <a:off x="10179000" y="2935594"/>
                <a:ext cx="360" cy="360"/>
              </p14:xfrm>
            </p:contentPart>
          </mc:Choice>
          <mc:Fallback xmlns="">
            <p:pic>
              <p:nvPicPr>
                <p:cNvPr id="132" name="Ink 131">
                  <a:extLst>
                    <a:ext uri="{FF2B5EF4-FFF2-40B4-BE49-F238E27FC236}">
                      <a16:creationId xmlns:a16="http://schemas.microsoft.com/office/drawing/2014/main" id="{F17BDF1A-CD59-F852-D9A3-DA92AEB6CCA5}"/>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8">
              <p14:nvContentPartPr>
                <p14:cNvPr id="133" name="Ink 132">
                  <a:extLst>
                    <a:ext uri="{FF2B5EF4-FFF2-40B4-BE49-F238E27FC236}">
                      <a16:creationId xmlns:a16="http://schemas.microsoft.com/office/drawing/2014/main" id="{45BA588F-D7C0-4D44-8C9D-453BB2EF1E03}"/>
                    </a:ext>
                  </a:extLst>
                </p14:cNvPr>
                <p14:cNvContentPartPr/>
                <p14:nvPr/>
              </p14:nvContentPartPr>
              <p14:xfrm>
                <a:off x="10179000" y="2935594"/>
                <a:ext cx="360" cy="360"/>
              </p14:xfrm>
            </p:contentPart>
          </mc:Choice>
          <mc:Fallback xmlns="">
            <p:pic>
              <p:nvPicPr>
                <p:cNvPr id="133" name="Ink 132">
                  <a:extLst>
                    <a:ext uri="{FF2B5EF4-FFF2-40B4-BE49-F238E27FC236}">
                      <a16:creationId xmlns:a16="http://schemas.microsoft.com/office/drawing/2014/main" id="{45BA588F-D7C0-4D44-8C9D-453BB2EF1E03}"/>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9">
              <p14:nvContentPartPr>
                <p14:cNvPr id="134" name="Ink 133">
                  <a:extLst>
                    <a:ext uri="{FF2B5EF4-FFF2-40B4-BE49-F238E27FC236}">
                      <a16:creationId xmlns:a16="http://schemas.microsoft.com/office/drawing/2014/main" id="{F4F31FC1-EAF8-41C5-0A13-54AEEA249B79}"/>
                    </a:ext>
                  </a:extLst>
                </p14:cNvPr>
                <p14:cNvContentPartPr/>
                <p14:nvPr/>
              </p14:nvContentPartPr>
              <p14:xfrm>
                <a:off x="10179000" y="2935594"/>
                <a:ext cx="360" cy="360"/>
              </p14:xfrm>
            </p:contentPart>
          </mc:Choice>
          <mc:Fallback xmlns="">
            <p:pic>
              <p:nvPicPr>
                <p:cNvPr id="134" name="Ink 133">
                  <a:extLst>
                    <a:ext uri="{FF2B5EF4-FFF2-40B4-BE49-F238E27FC236}">
                      <a16:creationId xmlns:a16="http://schemas.microsoft.com/office/drawing/2014/main" id="{F4F31FC1-EAF8-41C5-0A13-54AEEA249B79}"/>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0">
              <p14:nvContentPartPr>
                <p14:cNvPr id="135" name="Ink 134">
                  <a:extLst>
                    <a:ext uri="{FF2B5EF4-FFF2-40B4-BE49-F238E27FC236}">
                      <a16:creationId xmlns:a16="http://schemas.microsoft.com/office/drawing/2014/main" id="{D4E7469C-996C-D9EC-3756-C6D6BDD895C2}"/>
                    </a:ext>
                  </a:extLst>
                </p14:cNvPr>
                <p14:cNvContentPartPr/>
                <p14:nvPr/>
              </p14:nvContentPartPr>
              <p14:xfrm>
                <a:off x="10179000" y="2935594"/>
                <a:ext cx="360" cy="360"/>
              </p14:xfrm>
            </p:contentPart>
          </mc:Choice>
          <mc:Fallback xmlns="">
            <p:pic>
              <p:nvPicPr>
                <p:cNvPr id="135" name="Ink 134">
                  <a:extLst>
                    <a:ext uri="{FF2B5EF4-FFF2-40B4-BE49-F238E27FC236}">
                      <a16:creationId xmlns:a16="http://schemas.microsoft.com/office/drawing/2014/main" id="{D4E7469C-996C-D9EC-3756-C6D6BDD895C2}"/>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1">
              <p14:nvContentPartPr>
                <p14:cNvPr id="136" name="Ink 135">
                  <a:extLst>
                    <a:ext uri="{FF2B5EF4-FFF2-40B4-BE49-F238E27FC236}">
                      <a16:creationId xmlns:a16="http://schemas.microsoft.com/office/drawing/2014/main" id="{252A4040-986C-1584-7904-D243DC1EBABE}"/>
                    </a:ext>
                  </a:extLst>
                </p14:cNvPr>
                <p14:cNvContentPartPr/>
                <p14:nvPr/>
              </p14:nvContentPartPr>
              <p14:xfrm>
                <a:off x="10179000" y="2935594"/>
                <a:ext cx="360" cy="360"/>
              </p14:xfrm>
            </p:contentPart>
          </mc:Choice>
          <mc:Fallback xmlns="">
            <p:pic>
              <p:nvPicPr>
                <p:cNvPr id="136" name="Ink 135">
                  <a:extLst>
                    <a:ext uri="{FF2B5EF4-FFF2-40B4-BE49-F238E27FC236}">
                      <a16:creationId xmlns:a16="http://schemas.microsoft.com/office/drawing/2014/main" id="{252A4040-986C-1584-7904-D243DC1EBABE}"/>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2">
              <p14:nvContentPartPr>
                <p14:cNvPr id="137" name="Ink 136">
                  <a:extLst>
                    <a:ext uri="{FF2B5EF4-FFF2-40B4-BE49-F238E27FC236}">
                      <a16:creationId xmlns:a16="http://schemas.microsoft.com/office/drawing/2014/main" id="{A8080DC2-052D-8D80-F917-0FB6A794ADBB}"/>
                    </a:ext>
                  </a:extLst>
                </p14:cNvPr>
                <p14:cNvContentPartPr/>
                <p14:nvPr/>
              </p14:nvContentPartPr>
              <p14:xfrm>
                <a:off x="10179000" y="2935594"/>
                <a:ext cx="360" cy="360"/>
              </p14:xfrm>
            </p:contentPart>
          </mc:Choice>
          <mc:Fallback xmlns="">
            <p:pic>
              <p:nvPicPr>
                <p:cNvPr id="137" name="Ink 136">
                  <a:extLst>
                    <a:ext uri="{FF2B5EF4-FFF2-40B4-BE49-F238E27FC236}">
                      <a16:creationId xmlns:a16="http://schemas.microsoft.com/office/drawing/2014/main" id="{A8080DC2-052D-8D80-F917-0FB6A794ADBB}"/>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3">
              <p14:nvContentPartPr>
                <p14:cNvPr id="138" name="Ink 137">
                  <a:extLst>
                    <a:ext uri="{FF2B5EF4-FFF2-40B4-BE49-F238E27FC236}">
                      <a16:creationId xmlns:a16="http://schemas.microsoft.com/office/drawing/2014/main" id="{99E4A09F-7C52-7FEA-6C06-81A8663C125B}"/>
                    </a:ext>
                  </a:extLst>
                </p14:cNvPr>
                <p14:cNvContentPartPr/>
                <p14:nvPr/>
              </p14:nvContentPartPr>
              <p14:xfrm>
                <a:off x="10179000" y="2935594"/>
                <a:ext cx="360" cy="360"/>
              </p14:xfrm>
            </p:contentPart>
          </mc:Choice>
          <mc:Fallback xmlns="">
            <p:pic>
              <p:nvPicPr>
                <p:cNvPr id="138" name="Ink 137">
                  <a:extLst>
                    <a:ext uri="{FF2B5EF4-FFF2-40B4-BE49-F238E27FC236}">
                      <a16:creationId xmlns:a16="http://schemas.microsoft.com/office/drawing/2014/main" id="{99E4A09F-7C52-7FEA-6C06-81A8663C125B}"/>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4">
              <p14:nvContentPartPr>
                <p14:cNvPr id="139" name="Ink 138">
                  <a:extLst>
                    <a:ext uri="{FF2B5EF4-FFF2-40B4-BE49-F238E27FC236}">
                      <a16:creationId xmlns:a16="http://schemas.microsoft.com/office/drawing/2014/main" id="{68DB2936-7863-EB64-9A5E-138F58AE5CD0}"/>
                    </a:ext>
                  </a:extLst>
                </p14:cNvPr>
                <p14:cNvContentPartPr/>
                <p14:nvPr/>
              </p14:nvContentPartPr>
              <p14:xfrm>
                <a:off x="10179000" y="2935594"/>
                <a:ext cx="360" cy="360"/>
              </p14:xfrm>
            </p:contentPart>
          </mc:Choice>
          <mc:Fallback xmlns="">
            <p:pic>
              <p:nvPicPr>
                <p:cNvPr id="139" name="Ink 138">
                  <a:extLst>
                    <a:ext uri="{FF2B5EF4-FFF2-40B4-BE49-F238E27FC236}">
                      <a16:creationId xmlns:a16="http://schemas.microsoft.com/office/drawing/2014/main" id="{68DB2936-7863-EB64-9A5E-138F58AE5CD0}"/>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5">
              <p14:nvContentPartPr>
                <p14:cNvPr id="140" name="Ink 139">
                  <a:extLst>
                    <a:ext uri="{FF2B5EF4-FFF2-40B4-BE49-F238E27FC236}">
                      <a16:creationId xmlns:a16="http://schemas.microsoft.com/office/drawing/2014/main" id="{42B41CAD-5661-E983-7237-1A3EEEB353F4}"/>
                    </a:ext>
                  </a:extLst>
                </p14:cNvPr>
                <p14:cNvContentPartPr/>
                <p14:nvPr/>
              </p14:nvContentPartPr>
              <p14:xfrm>
                <a:off x="10179000" y="2935594"/>
                <a:ext cx="360" cy="360"/>
              </p14:xfrm>
            </p:contentPart>
          </mc:Choice>
          <mc:Fallback xmlns="">
            <p:pic>
              <p:nvPicPr>
                <p:cNvPr id="140" name="Ink 139">
                  <a:extLst>
                    <a:ext uri="{FF2B5EF4-FFF2-40B4-BE49-F238E27FC236}">
                      <a16:creationId xmlns:a16="http://schemas.microsoft.com/office/drawing/2014/main" id="{42B41CAD-5661-E983-7237-1A3EEEB353F4}"/>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6">
              <p14:nvContentPartPr>
                <p14:cNvPr id="141" name="Ink 140">
                  <a:extLst>
                    <a:ext uri="{FF2B5EF4-FFF2-40B4-BE49-F238E27FC236}">
                      <a16:creationId xmlns:a16="http://schemas.microsoft.com/office/drawing/2014/main" id="{67AB0372-4ECC-8044-9A5B-9C2027A7C2C7}"/>
                    </a:ext>
                  </a:extLst>
                </p14:cNvPr>
                <p14:cNvContentPartPr/>
                <p14:nvPr/>
              </p14:nvContentPartPr>
              <p14:xfrm>
                <a:off x="10179000" y="2935594"/>
                <a:ext cx="360" cy="360"/>
              </p14:xfrm>
            </p:contentPart>
          </mc:Choice>
          <mc:Fallback xmlns="">
            <p:pic>
              <p:nvPicPr>
                <p:cNvPr id="141" name="Ink 140">
                  <a:extLst>
                    <a:ext uri="{FF2B5EF4-FFF2-40B4-BE49-F238E27FC236}">
                      <a16:creationId xmlns:a16="http://schemas.microsoft.com/office/drawing/2014/main" id="{67AB0372-4ECC-8044-9A5B-9C2027A7C2C7}"/>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7">
              <p14:nvContentPartPr>
                <p14:cNvPr id="142" name="Ink 141">
                  <a:extLst>
                    <a:ext uri="{FF2B5EF4-FFF2-40B4-BE49-F238E27FC236}">
                      <a16:creationId xmlns:a16="http://schemas.microsoft.com/office/drawing/2014/main" id="{3914AA35-7331-BE43-10A4-1673717CE74B}"/>
                    </a:ext>
                  </a:extLst>
                </p14:cNvPr>
                <p14:cNvContentPartPr/>
                <p14:nvPr/>
              </p14:nvContentPartPr>
              <p14:xfrm>
                <a:off x="10179000" y="2935594"/>
                <a:ext cx="360" cy="360"/>
              </p14:xfrm>
            </p:contentPart>
          </mc:Choice>
          <mc:Fallback xmlns="">
            <p:pic>
              <p:nvPicPr>
                <p:cNvPr id="142" name="Ink 141">
                  <a:extLst>
                    <a:ext uri="{FF2B5EF4-FFF2-40B4-BE49-F238E27FC236}">
                      <a16:creationId xmlns:a16="http://schemas.microsoft.com/office/drawing/2014/main" id="{3914AA35-7331-BE43-10A4-1673717CE74B}"/>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8">
              <p14:nvContentPartPr>
                <p14:cNvPr id="143" name="Ink 142">
                  <a:extLst>
                    <a:ext uri="{FF2B5EF4-FFF2-40B4-BE49-F238E27FC236}">
                      <a16:creationId xmlns:a16="http://schemas.microsoft.com/office/drawing/2014/main" id="{4816AAAC-1983-353F-E440-C37CA234B80C}"/>
                    </a:ext>
                  </a:extLst>
                </p14:cNvPr>
                <p14:cNvContentPartPr/>
                <p14:nvPr/>
              </p14:nvContentPartPr>
              <p14:xfrm>
                <a:off x="10179000" y="2935594"/>
                <a:ext cx="360" cy="360"/>
              </p14:xfrm>
            </p:contentPart>
          </mc:Choice>
          <mc:Fallback xmlns="">
            <p:pic>
              <p:nvPicPr>
                <p:cNvPr id="143" name="Ink 142">
                  <a:extLst>
                    <a:ext uri="{FF2B5EF4-FFF2-40B4-BE49-F238E27FC236}">
                      <a16:creationId xmlns:a16="http://schemas.microsoft.com/office/drawing/2014/main" id="{4816AAAC-1983-353F-E440-C37CA234B80C}"/>
                    </a:ext>
                  </a:extLst>
                </p:cNvPr>
                <p:cNvPicPr/>
                <p:nvPr/>
              </p:nvPicPr>
              <p:blipFill>
                <a:blip r:embed="rId93"/>
                <a:stretch>
                  <a:fillRect/>
                </a:stretch>
              </p:blipFill>
              <p:spPr>
                <a:xfrm>
                  <a:off x="10143000" y="2719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9">
              <p14:nvContentPartPr>
                <p14:cNvPr id="144" name="Ink 143">
                  <a:extLst>
                    <a:ext uri="{FF2B5EF4-FFF2-40B4-BE49-F238E27FC236}">
                      <a16:creationId xmlns:a16="http://schemas.microsoft.com/office/drawing/2014/main" id="{C8679139-0AA7-5469-6B8C-1B0E2A0F469A}"/>
                    </a:ext>
                  </a:extLst>
                </p14:cNvPr>
                <p14:cNvContentPartPr/>
                <p14:nvPr/>
              </p14:nvContentPartPr>
              <p14:xfrm>
                <a:off x="10198440" y="2952154"/>
                <a:ext cx="360" cy="360"/>
              </p14:xfrm>
            </p:contentPart>
          </mc:Choice>
          <mc:Fallback xmlns="">
            <p:pic>
              <p:nvPicPr>
                <p:cNvPr id="144" name="Ink 143">
                  <a:extLst>
                    <a:ext uri="{FF2B5EF4-FFF2-40B4-BE49-F238E27FC236}">
                      <a16:creationId xmlns:a16="http://schemas.microsoft.com/office/drawing/2014/main" id="{C8679139-0AA7-5469-6B8C-1B0E2A0F469A}"/>
                    </a:ext>
                  </a:extLst>
                </p:cNvPr>
                <p:cNvPicPr/>
                <p:nvPr/>
              </p:nvPicPr>
              <p:blipFill>
                <a:blip r:embed="rId110"/>
                <a:stretch>
                  <a:fillRect/>
                </a:stretch>
              </p:blipFill>
              <p:spPr>
                <a:xfrm>
                  <a:off x="10162440" y="27361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1">
              <p14:nvContentPartPr>
                <p14:cNvPr id="145" name="Ink 144">
                  <a:extLst>
                    <a:ext uri="{FF2B5EF4-FFF2-40B4-BE49-F238E27FC236}">
                      <a16:creationId xmlns:a16="http://schemas.microsoft.com/office/drawing/2014/main" id="{0AA3ED73-2066-63D9-68CD-39E37E3CA889}"/>
                    </a:ext>
                  </a:extLst>
                </p14:cNvPr>
                <p14:cNvContentPartPr/>
                <p14:nvPr/>
              </p14:nvContentPartPr>
              <p14:xfrm>
                <a:off x="10198440" y="2952154"/>
                <a:ext cx="360" cy="360"/>
              </p14:xfrm>
            </p:contentPart>
          </mc:Choice>
          <mc:Fallback xmlns="">
            <p:pic>
              <p:nvPicPr>
                <p:cNvPr id="145" name="Ink 144">
                  <a:extLst>
                    <a:ext uri="{FF2B5EF4-FFF2-40B4-BE49-F238E27FC236}">
                      <a16:creationId xmlns:a16="http://schemas.microsoft.com/office/drawing/2014/main" id="{0AA3ED73-2066-63D9-68CD-39E37E3CA889}"/>
                    </a:ext>
                  </a:extLst>
                </p:cNvPr>
                <p:cNvPicPr/>
                <p:nvPr/>
              </p:nvPicPr>
              <p:blipFill>
                <a:blip r:embed="rId110"/>
                <a:stretch>
                  <a:fillRect/>
                </a:stretch>
              </p:blipFill>
              <p:spPr>
                <a:xfrm>
                  <a:off x="10162440" y="27361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2">
              <p14:nvContentPartPr>
                <p14:cNvPr id="146" name="Ink 145">
                  <a:extLst>
                    <a:ext uri="{FF2B5EF4-FFF2-40B4-BE49-F238E27FC236}">
                      <a16:creationId xmlns:a16="http://schemas.microsoft.com/office/drawing/2014/main" id="{36CC44C7-A332-E4C7-A483-DA3884B31855}"/>
                    </a:ext>
                  </a:extLst>
                </p14:cNvPr>
                <p14:cNvContentPartPr/>
                <p14:nvPr/>
              </p14:nvContentPartPr>
              <p14:xfrm>
                <a:off x="10195200" y="2952154"/>
                <a:ext cx="360" cy="360"/>
              </p14:xfrm>
            </p:contentPart>
          </mc:Choice>
          <mc:Fallback xmlns="">
            <p:pic>
              <p:nvPicPr>
                <p:cNvPr id="146" name="Ink 145">
                  <a:extLst>
                    <a:ext uri="{FF2B5EF4-FFF2-40B4-BE49-F238E27FC236}">
                      <a16:creationId xmlns:a16="http://schemas.microsoft.com/office/drawing/2014/main" id="{36CC44C7-A332-E4C7-A483-DA3884B31855}"/>
                    </a:ext>
                  </a:extLst>
                </p:cNvPr>
                <p:cNvPicPr/>
                <p:nvPr/>
              </p:nvPicPr>
              <p:blipFill>
                <a:blip r:embed="rId113"/>
                <a:stretch>
                  <a:fillRect/>
                </a:stretch>
              </p:blipFill>
              <p:spPr>
                <a:xfrm>
                  <a:off x="10159200" y="27361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4">
              <p14:nvContentPartPr>
                <p14:cNvPr id="147" name="Ink 146">
                  <a:extLst>
                    <a:ext uri="{FF2B5EF4-FFF2-40B4-BE49-F238E27FC236}">
                      <a16:creationId xmlns:a16="http://schemas.microsoft.com/office/drawing/2014/main" id="{92387EF0-C84B-A4F0-3674-185853DBE3A9}"/>
                    </a:ext>
                  </a:extLst>
                </p14:cNvPr>
                <p14:cNvContentPartPr/>
                <p14:nvPr/>
              </p14:nvContentPartPr>
              <p14:xfrm>
                <a:off x="10195200" y="2952154"/>
                <a:ext cx="360" cy="360"/>
              </p14:xfrm>
            </p:contentPart>
          </mc:Choice>
          <mc:Fallback xmlns="">
            <p:pic>
              <p:nvPicPr>
                <p:cNvPr id="147" name="Ink 146">
                  <a:extLst>
                    <a:ext uri="{FF2B5EF4-FFF2-40B4-BE49-F238E27FC236}">
                      <a16:creationId xmlns:a16="http://schemas.microsoft.com/office/drawing/2014/main" id="{92387EF0-C84B-A4F0-3674-185853DBE3A9}"/>
                    </a:ext>
                  </a:extLst>
                </p:cNvPr>
                <p:cNvPicPr/>
                <p:nvPr/>
              </p:nvPicPr>
              <p:blipFill>
                <a:blip r:embed="rId113"/>
                <a:stretch>
                  <a:fillRect/>
                </a:stretch>
              </p:blipFill>
              <p:spPr>
                <a:xfrm>
                  <a:off x="10159200" y="27361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5">
              <p14:nvContentPartPr>
                <p14:cNvPr id="149" name="Ink 148">
                  <a:extLst>
                    <a:ext uri="{FF2B5EF4-FFF2-40B4-BE49-F238E27FC236}">
                      <a16:creationId xmlns:a16="http://schemas.microsoft.com/office/drawing/2014/main" id="{159893C3-4005-3682-5796-D4D755981D0A}"/>
                    </a:ext>
                  </a:extLst>
                </p14:cNvPr>
                <p14:cNvContentPartPr/>
                <p14:nvPr/>
              </p14:nvContentPartPr>
              <p14:xfrm>
                <a:off x="10188720" y="2945674"/>
                <a:ext cx="360" cy="360"/>
              </p14:xfrm>
            </p:contentPart>
          </mc:Choice>
          <mc:Fallback xmlns="">
            <p:pic>
              <p:nvPicPr>
                <p:cNvPr id="149" name="Ink 148">
                  <a:extLst>
                    <a:ext uri="{FF2B5EF4-FFF2-40B4-BE49-F238E27FC236}">
                      <a16:creationId xmlns:a16="http://schemas.microsoft.com/office/drawing/2014/main" id="{159893C3-4005-3682-5796-D4D755981D0A}"/>
                    </a:ext>
                  </a:extLst>
                </p:cNvPr>
                <p:cNvPicPr/>
                <p:nvPr/>
              </p:nvPicPr>
              <p:blipFill>
                <a:blip r:embed="rId116"/>
                <a:stretch>
                  <a:fillRect/>
                </a:stretch>
              </p:blipFill>
              <p:spPr>
                <a:xfrm>
                  <a:off x="10152720" y="2729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7">
              <p14:nvContentPartPr>
                <p14:cNvPr id="150" name="Ink 149">
                  <a:extLst>
                    <a:ext uri="{FF2B5EF4-FFF2-40B4-BE49-F238E27FC236}">
                      <a16:creationId xmlns:a16="http://schemas.microsoft.com/office/drawing/2014/main" id="{47308153-A844-054D-4581-ED3DD3BB6728}"/>
                    </a:ext>
                  </a:extLst>
                </p14:cNvPr>
                <p14:cNvContentPartPr/>
                <p14:nvPr/>
              </p14:nvContentPartPr>
              <p14:xfrm>
                <a:off x="10188720" y="2945674"/>
                <a:ext cx="360" cy="360"/>
              </p14:xfrm>
            </p:contentPart>
          </mc:Choice>
          <mc:Fallback xmlns="">
            <p:pic>
              <p:nvPicPr>
                <p:cNvPr id="150" name="Ink 149">
                  <a:extLst>
                    <a:ext uri="{FF2B5EF4-FFF2-40B4-BE49-F238E27FC236}">
                      <a16:creationId xmlns:a16="http://schemas.microsoft.com/office/drawing/2014/main" id="{47308153-A844-054D-4581-ED3DD3BB6728}"/>
                    </a:ext>
                  </a:extLst>
                </p:cNvPr>
                <p:cNvPicPr/>
                <p:nvPr/>
              </p:nvPicPr>
              <p:blipFill>
                <a:blip r:embed="rId116"/>
                <a:stretch>
                  <a:fillRect/>
                </a:stretch>
              </p:blipFill>
              <p:spPr>
                <a:xfrm>
                  <a:off x="10152720" y="2729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8">
              <p14:nvContentPartPr>
                <p14:cNvPr id="151" name="Ink 150">
                  <a:extLst>
                    <a:ext uri="{FF2B5EF4-FFF2-40B4-BE49-F238E27FC236}">
                      <a16:creationId xmlns:a16="http://schemas.microsoft.com/office/drawing/2014/main" id="{5E0054B4-D6B7-E607-0B96-FA5FE14D1D77}"/>
                    </a:ext>
                  </a:extLst>
                </p14:cNvPr>
                <p14:cNvContentPartPr/>
                <p14:nvPr/>
              </p14:nvContentPartPr>
              <p14:xfrm>
                <a:off x="10188720" y="2945674"/>
                <a:ext cx="360" cy="360"/>
              </p14:xfrm>
            </p:contentPart>
          </mc:Choice>
          <mc:Fallback xmlns="">
            <p:pic>
              <p:nvPicPr>
                <p:cNvPr id="151" name="Ink 150">
                  <a:extLst>
                    <a:ext uri="{FF2B5EF4-FFF2-40B4-BE49-F238E27FC236}">
                      <a16:creationId xmlns:a16="http://schemas.microsoft.com/office/drawing/2014/main" id="{5E0054B4-D6B7-E607-0B96-FA5FE14D1D77}"/>
                    </a:ext>
                  </a:extLst>
                </p:cNvPr>
                <p:cNvPicPr/>
                <p:nvPr/>
              </p:nvPicPr>
              <p:blipFill>
                <a:blip r:embed="rId116"/>
                <a:stretch>
                  <a:fillRect/>
                </a:stretch>
              </p:blipFill>
              <p:spPr>
                <a:xfrm>
                  <a:off x="10152720" y="2729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9">
              <p14:nvContentPartPr>
                <p14:cNvPr id="152" name="Ink 151">
                  <a:extLst>
                    <a:ext uri="{FF2B5EF4-FFF2-40B4-BE49-F238E27FC236}">
                      <a16:creationId xmlns:a16="http://schemas.microsoft.com/office/drawing/2014/main" id="{BE7E10FE-9E48-5D5F-CE5C-571F86BBA96D}"/>
                    </a:ext>
                  </a:extLst>
                </p14:cNvPr>
                <p14:cNvContentPartPr/>
                <p14:nvPr/>
              </p14:nvContentPartPr>
              <p14:xfrm>
                <a:off x="10188720" y="2945674"/>
                <a:ext cx="360" cy="360"/>
              </p14:xfrm>
            </p:contentPart>
          </mc:Choice>
          <mc:Fallback xmlns="">
            <p:pic>
              <p:nvPicPr>
                <p:cNvPr id="152" name="Ink 151">
                  <a:extLst>
                    <a:ext uri="{FF2B5EF4-FFF2-40B4-BE49-F238E27FC236}">
                      <a16:creationId xmlns:a16="http://schemas.microsoft.com/office/drawing/2014/main" id="{BE7E10FE-9E48-5D5F-CE5C-571F86BBA96D}"/>
                    </a:ext>
                  </a:extLst>
                </p:cNvPr>
                <p:cNvPicPr/>
                <p:nvPr/>
              </p:nvPicPr>
              <p:blipFill>
                <a:blip r:embed="rId116"/>
                <a:stretch>
                  <a:fillRect/>
                </a:stretch>
              </p:blipFill>
              <p:spPr>
                <a:xfrm>
                  <a:off x="10152720" y="2729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0">
              <p14:nvContentPartPr>
                <p14:cNvPr id="153" name="Ink 152">
                  <a:extLst>
                    <a:ext uri="{FF2B5EF4-FFF2-40B4-BE49-F238E27FC236}">
                      <a16:creationId xmlns:a16="http://schemas.microsoft.com/office/drawing/2014/main" id="{5DF5E257-6AE6-1911-E99B-7D98446466C5}"/>
                    </a:ext>
                  </a:extLst>
                </p14:cNvPr>
                <p14:cNvContentPartPr/>
                <p14:nvPr/>
              </p14:nvContentPartPr>
              <p14:xfrm>
                <a:off x="10188720" y="2945674"/>
                <a:ext cx="360" cy="360"/>
              </p14:xfrm>
            </p:contentPart>
          </mc:Choice>
          <mc:Fallback xmlns="">
            <p:pic>
              <p:nvPicPr>
                <p:cNvPr id="153" name="Ink 152">
                  <a:extLst>
                    <a:ext uri="{FF2B5EF4-FFF2-40B4-BE49-F238E27FC236}">
                      <a16:creationId xmlns:a16="http://schemas.microsoft.com/office/drawing/2014/main" id="{5DF5E257-6AE6-1911-E99B-7D98446466C5}"/>
                    </a:ext>
                  </a:extLst>
                </p:cNvPr>
                <p:cNvPicPr/>
                <p:nvPr/>
              </p:nvPicPr>
              <p:blipFill>
                <a:blip r:embed="rId116"/>
                <a:stretch>
                  <a:fillRect/>
                </a:stretch>
              </p:blipFill>
              <p:spPr>
                <a:xfrm>
                  <a:off x="10152720" y="2729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1">
              <p14:nvContentPartPr>
                <p14:cNvPr id="154" name="Ink 153">
                  <a:extLst>
                    <a:ext uri="{FF2B5EF4-FFF2-40B4-BE49-F238E27FC236}">
                      <a16:creationId xmlns:a16="http://schemas.microsoft.com/office/drawing/2014/main" id="{94061930-13E1-AE64-E02D-471082A84422}"/>
                    </a:ext>
                  </a:extLst>
                </p14:cNvPr>
                <p14:cNvContentPartPr/>
                <p14:nvPr/>
              </p14:nvContentPartPr>
              <p14:xfrm>
                <a:off x="10188720" y="2945674"/>
                <a:ext cx="360" cy="360"/>
              </p14:xfrm>
            </p:contentPart>
          </mc:Choice>
          <mc:Fallback xmlns="">
            <p:pic>
              <p:nvPicPr>
                <p:cNvPr id="154" name="Ink 153">
                  <a:extLst>
                    <a:ext uri="{FF2B5EF4-FFF2-40B4-BE49-F238E27FC236}">
                      <a16:creationId xmlns:a16="http://schemas.microsoft.com/office/drawing/2014/main" id="{94061930-13E1-AE64-E02D-471082A84422}"/>
                    </a:ext>
                  </a:extLst>
                </p:cNvPr>
                <p:cNvPicPr/>
                <p:nvPr/>
              </p:nvPicPr>
              <p:blipFill>
                <a:blip r:embed="rId116"/>
                <a:stretch>
                  <a:fillRect/>
                </a:stretch>
              </p:blipFill>
              <p:spPr>
                <a:xfrm>
                  <a:off x="10152720" y="2729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2">
              <p14:nvContentPartPr>
                <p14:cNvPr id="155" name="Ink 154">
                  <a:extLst>
                    <a:ext uri="{FF2B5EF4-FFF2-40B4-BE49-F238E27FC236}">
                      <a16:creationId xmlns:a16="http://schemas.microsoft.com/office/drawing/2014/main" id="{2011C8E9-B1BE-BE04-83D0-BE57DC9051E7}"/>
                    </a:ext>
                  </a:extLst>
                </p14:cNvPr>
                <p14:cNvContentPartPr/>
                <p14:nvPr/>
              </p14:nvContentPartPr>
              <p14:xfrm>
                <a:off x="10188720" y="2945674"/>
                <a:ext cx="360" cy="360"/>
              </p14:xfrm>
            </p:contentPart>
          </mc:Choice>
          <mc:Fallback xmlns="">
            <p:pic>
              <p:nvPicPr>
                <p:cNvPr id="155" name="Ink 154">
                  <a:extLst>
                    <a:ext uri="{FF2B5EF4-FFF2-40B4-BE49-F238E27FC236}">
                      <a16:creationId xmlns:a16="http://schemas.microsoft.com/office/drawing/2014/main" id="{2011C8E9-B1BE-BE04-83D0-BE57DC9051E7}"/>
                    </a:ext>
                  </a:extLst>
                </p:cNvPr>
                <p:cNvPicPr/>
                <p:nvPr/>
              </p:nvPicPr>
              <p:blipFill>
                <a:blip r:embed="rId116"/>
                <a:stretch>
                  <a:fillRect/>
                </a:stretch>
              </p:blipFill>
              <p:spPr>
                <a:xfrm>
                  <a:off x="10152720" y="2729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3">
              <p14:nvContentPartPr>
                <p14:cNvPr id="156" name="Ink 155">
                  <a:extLst>
                    <a:ext uri="{FF2B5EF4-FFF2-40B4-BE49-F238E27FC236}">
                      <a16:creationId xmlns:a16="http://schemas.microsoft.com/office/drawing/2014/main" id="{4FF0409E-7DC6-81DE-A395-6D71B4EF9382}"/>
                    </a:ext>
                  </a:extLst>
                </p14:cNvPr>
                <p14:cNvContentPartPr/>
                <p14:nvPr/>
              </p14:nvContentPartPr>
              <p14:xfrm>
                <a:off x="10188720" y="2945674"/>
                <a:ext cx="360" cy="360"/>
              </p14:xfrm>
            </p:contentPart>
          </mc:Choice>
          <mc:Fallback xmlns="">
            <p:pic>
              <p:nvPicPr>
                <p:cNvPr id="156" name="Ink 155">
                  <a:extLst>
                    <a:ext uri="{FF2B5EF4-FFF2-40B4-BE49-F238E27FC236}">
                      <a16:creationId xmlns:a16="http://schemas.microsoft.com/office/drawing/2014/main" id="{4FF0409E-7DC6-81DE-A395-6D71B4EF9382}"/>
                    </a:ext>
                  </a:extLst>
                </p:cNvPr>
                <p:cNvPicPr/>
                <p:nvPr/>
              </p:nvPicPr>
              <p:blipFill>
                <a:blip r:embed="rId116"/>
                <a:stretch>
                  <a:fillRect/>
                </a:stretch>
              </p:blipFill>
              <p:spPr>
                <a:xfrm>
                  <a:off x="10152720" y="2729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4">
              <p14:nvContentPartPr>
                <p14:cNvPr id="157" name="Ink 156">
                  <a:extLst>
                    <a:ext uri="{FF2B5EF4-FFF2-40B4-BE49-F238E27FC236}">
                      <a16:creationId xmlns:a16="http://schemas.microsoft.com/office/drawing/2014/main" id="{9C5957C7-452A-B2BC-AA4B-6A9415D2587D}"/>
                    </a:ext>
                  </a:extLst>
                </p14:cNvPr>
                <p14:cNvContentPartPr/>
                <p14:nvPr/>
              </p14:nvContentPartPr>
              <p14:xfrm>
                <a:off x="10188720" y="2945674"/>
                <a:ext cx="360" cy="360"/>
              </p14:xfrm>
            </p:contentPart>
          </mc:Choice>
          <mc:Fallback xmlns="">
            <p:pic>
              <p:nvPicPr>
                <p:cNvPr id="157" name="Ink 156">
                  <a:extLst>
                    <a:ext uri="{FF2B5EF4-FFF2-40B4-BE49-F238E27FC236}">
                      <a16:creationId xmlns:a16="http://schemas.microsoft.com/office/drawing/2014/main" id="{9C5957C7-452A-B2BC-AA4B-6A9415D2587D}"/>
                    </a:ext>
                  </a:extLst>
                </p:cNvPr>
                <p:cNvPicPr/>
                <p:nvPr/>
              </p:nvPicPr>
              <p:blipFill>
                <a:blip r:embed="rId116"/>
                <a:stretch>
                  <a:fillRect/>
                </a:stretch>
              </p:blipFill>
              <p:spPr>
                <a:xfrm>
                  <a:off x="10152720" y="2729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5">
              <p14:nvContentPartPr>
                <p14:cNvPr id="158" name="Ink 157">
                  <a:extLst>
                    <a:ext uri="{FF2B5EF4-FFF2-40B4-BE49-F238E27FC236}">
                      <a16:creationId xmlns:a16="http://schemas.microsoft.com/office/drawing/2014/main" id="{BAAA53B1-ED28-1C9E-740D-4C80DFBFFBA1}"/>
                    </a:ext>
                  </a:extLst>
                </p14:cNvPr>
                <p14:cNvContentPartPr/>
                <p14:nvPr/>
              </p14:nvContentPartPr>
              <p14:xfrm>
                <a:off x="10162440" y="2906434"/>
                <a:ext cx="360" cy="360"/>
              </p14:xfrm>
            </p:contentPart>
          </mc:Choice>
          <mc:Fallback xmlns="">
            <p:pic>
              <p:nvPicPr>
                <p:cNvPr id="158" name="Ink 157">
                  <a:extLst>
                    <a:ext uri="{FF2B5EF4-FFF2-40B4-BE49-F238E27FC236}">
                      <a16:creationId xmlns:a16="http://schemas.microsoft.com/office/drawing/2014/main" id="{BAAA53B1-ED28-1C9E-740D-4C80DFBFFBA1}"/>
                    </a:ext>
                  </a:extLst>
                </p:cNvPr>
                <p:cNvPicPr/>
                <p:nvPr/>
              </p:nvPicPr>
              <p:blipFill>
                <a:blip r:embed="rId126"/>
                <a:stretch>
                  <a:fillRect/>
                </a:stretch>
              </p:blipFill>
              <p:spPr>
                <a:xfrm>
                  <a:off x="10126440" y="26904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7">
              <p14:nvContentPartPr>
                <p14:cNvPr id="159" name="Ink 158">
                  <a:extLst>
                    <a:ext uri="{FF2B5EF4-FFF2-40B4-BE49-F238E27FC236}">
                      <a16:creationId xmlns:a16="http://schemas.microsoft.com/office/drawing/2014/main" id="{DA95DE80-41F5-7ABB-724F-67175BCD56F5}"/>
                    </a:ext>
                  </a:extLst>
                </p14:cNvPr>
                <p14:cNvContentPartPr/>
                <p14:nvPr/>
              </p14:nvContentPartPr>
              <p14:xfrm>
                <a:off x="10162440" y="2906434"/>
                <a:ext cx="360" cy="360"/>
              </p14:xfrm>
            </p:contentPart>
          </mc:Choice>
          <mc:Fallback xmlns="">
            <p:pic>
              <p:nvPicPr>
                <p:cNvPr id="159" name="Ink 158">
                  <a:extLst>
                    <a:ext uri="{FF2B5EF4-FFF2-40B4-BE49-F238E27FC236}">
                      <a16:creationId xmlns:a16="http://schemas.microsoft.com/office/drawing/2014/main" id="{DA95DE80-41F5-7ABB-724F-67175BCD56F5}"/>
                    </a:ext>
                  </a:extLst>
                </p:cNvPr>
                <p:cNvPicPr/>
                <p:nvPr/>
              </p:nvPicPr>
              <p:blipFill>
                <a:blip r:embed="rId126"/>
                <a:stretch>
                  <a:fillRect/>
                </a:stretch>
              </p:blipFill>
              <p:spPr>
                <a:xfrm>
                  <a:off x="10126440" y="26904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8">
              <p14:nvContentPartPr>
                <p14:cNvPr id="160" name="Ink 159">
                  <a:extLst>
                    <a:ext uri="{FF2B5EF4-FFF2-40B4-BE49-F238E27FC236}">
                      <a16:creationId xmlns:a16="http://schemas.microsoft.com/office/drawing/2014/main" id="{A7DABA75-CEB4-E35D-6B9E-A387CCC3E812}"/>
                    </a:ext>
                  </a:extLst>
                </p14:cNvPr>
                <p14:cNvContentPartPr/>
                <p14:nvPr/>
              </p14:nvContentPartPr>
              <p14:xfrm>
                <a:off x="10162440" y="2906434"/>
                <a:ext cx="360" cy="360"/>
              </p14:xfrm>
            </p:contentPart>
          </mc:Choice>
          <mc:Fallback xmlns="">
            <p:pic>
              <p:nvPicPr>
                <p:cNvPr id="160" name="Ink 159">
                  <a:extLst>
                    <a:ext uri="{FF2B5EF4-FFF2-40B4-BE49-F238E27FC236}">
                      <a16:creationId xmlns:a16="http://schemas.microsoft.com/office/drawing/2014/main" id="{A7DABA75-CEB4-E35D-6B9E-A387CCC3E812}"/>
                    </a:ext>
                  </a:extLst>
                </p:cNvPr>
                <p:cNvPicPr/>
                <p:nvPr/>
              </p:nvPicPr>
              <p:blipFill>
                <a:blip r:embed="rId126"/>
                <a:stretch>
                  <a:fillRect/>
                </a:stretch>
              </p:blipFill>
              <p:spPr>
                <a:xfrm>
                  <a:off x="10126440" y="26904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9">
              <p14:nvContentPartPr>
                <p14:cNvPr id="161" name="Ink 160">
                  <a:extLst>
                    <a:ext uri="{FF2B5EF4-FFF2-40B4-BE49-F238E27FC236}">
                      <a16:creationId xmlns:a16="http://schemas.microsoft.com/office/drawing/2014/main" id="{2A1DC7A6-EEA6-E592-0C81-D7C73F7AD381}"/>
                    </a:ext>
                  </a:extLst>
                </p14:cNvPr>
                <p14:cNvContentPartPr/>
                <p14:nvPr/>
              </p14:nvContentPartPr>
              <p14:xfrm>
                <a:off x="10143000" y="2896354"/>
                <a:ext cx="360" cy="360"/>
              </p14:xfrm>
            </p:contentPart>
          </mc:Choice>
          <mc:Fallback xmlns="">
            <p:pic>
              <p:nvPicPr>
                <p:cNvPr id="161" name="Ink 160">
                  <a:extLst>
                    <a:ext uri="{FF2B5EF4-FFF2-40B4-BE49-F238E27FC236}">
                      <a16:creationId xmlns:a16="http://schemas.microsoft.com/office/drawing/2014/main" id="{2A1DC7A6-EEA6-E592-0C81-D7C73F7AD381}"/>
                    </a:ext>
                  </a:extLst>
                </p:cNvPr>
                <p:cNvPicPr/>
                <p:nvPr/>
              </p:nvPicPr>
              <p:blipFill>
                <a:blip r:embed="rId130"/>
                <a:stretch>
                  <a:fillRect/>
                </a:stretch>
              </p:blipFill>
              <p:spPr>
                <a:xfrm>
                  <a:off x="10107000" y="26803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1">
              <p14:nvContentPartPr>
                <p14:cNvPr id="162" name="Ink 161">
                  <a:extLst>
                    <a:ext uri="{FF2B5EF4-FFF2-40B4-BE49-F238E27FC236}">
                      <a16:creationId xmlns:a16="http://schemas.microsoft.com/office/drawing/2014/main" id="{3C76F64D-D153-94B8-ECCA-BB6572D6BAF9}"/>
                    </a:ext>
                  </a:extLst>
                </p14:cNvPr>
                <p14:cNvContentPartPr/>
                <p14:nvPr/>
              </p14:nvContentPartPr>
              <p14:xfrm>
                <a:off x="10128600" y="2889874"/>
                <a:ext cx="1800" cy="360"/>
              </p14:xfrm>
            </p:contentPart>
          </mc:Choice>
          <mc:Fallback xmlns="">
            <p:pic>
              <p:nvPicPr>
                <p:cNvPr id="162" name="Ink 161">
                  <a:extLst>
                    <a:ext uri="{FF2B5EF4-FFF2-40B4-BE49-F238E27FC236}">
                      <a16:creationId xmlns:a16="http://schemas.microsoft.com/office/drawing/2014/main" id="{3C76F64D-D153-94B8-ECCA-BB6572D6BAF9}"/>
                    </a:ext>
                  </a:extLst>
                </p:cNvPr>
                <p:cNvPicPr/>
                <p:nvPr/>
              </p:nvPicPr>
              <p:blipFill>
                <a:blip r:embed="rId132"/>
                <a:stretch>
                  <a:fillRect/>
                </a:stretch>
              </p:blipFill>
              <p:spPr>
                <a:xfrm>
                  <a:off x="10083600" y="2673874"/>
                  <a:ext cx="9135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3">
              <p14:nvContentPartPr>
                <p14:cNvPr id="163" name="Ink 162">
                  <a:extLst>
                    <a:ext uri="{FF2B5EF4-FFF2-40B4-BE49-F238E27FC236}">
                      <a16:creationId xmlns:a16="http://schemas.microsoft.com/office/drawing/2014/main" id="{95E2D9B5-8147-4F8A-8213-650A3F933CA2}"/>
                    </a:ext>
                  </a:extLst>
                </p14:cNvPr>
                <p14:cNvContentPartPr/>
                <p14:nvPr/>
              </p14:nvContentPartPr>
              <p14:xfrm>
                <a:off x="10110600" y="2883394"/>
                <a:ext cx="360" cy="360"/>
              </p14:xfrm>
            </p:contentPart>
          </mc:Choice>
          <mc:Fallback xmlns="">
            <p:pic>
              <p:nvPicPr>
                <p:cNvPr id="163" name="Ink 162">
                  <a:extLst>
                    <a:ext uri="{FF2B5EF4-FFF2-40B4-BE49-F238E27FC236}">
                      <a16:creationId xmlns:a16="http://schemas.microsoft.com/office/drawing/2014/main" id="{95E2D9B5-8147-4F8A-8213-650A3F933CA2}"/>
                    </a:ext>
                  </a:extLst>
                </p:cNvPr>
                <p:cNvPicPr/>
                <p:nvPr/>
              </p:nvPicPr>
              <p:blipFill>
                <a:blip r:embed="rId134"/>
                <a:stretch>
                  <a:fillRect/>
                </a:stretch>
              </p:blipFill>
              <p:spPr>
                <a:xfrm>
                  <a:off x="10074600" y="26673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5">
              <p14:nvContentPartPr>
                <p14:cNvPr id="164" name="Ink 163">
                  <a:extLst>
                    <a:ext uri="{FF2B5EF4-FFF2-40B4-BE49-F238E27FC236}">
                      <a16:creationId xmlns:a16="http://schemas.microsoft.com/office/drawing/2014/main" id="{29004A21-CE17-434C-7D37-B12A2DDDDDA4}"/>
                    </a:ext>
                  </a:extLst>
                </p14:cNvPr>
                <p14:cNvContentPartPr/>
                <p14:nvPr/>
              </p14:nvContentPartPr>
              <p14:xfrm>
                <a:off x="10110600" y="2883394"/>
                <a:ext cx="360" cy="360"/>
              </p14:xfrm>
            </p:contentPart>
          </mc:Choice>
          <mc:Fallback xmlns="">
            <p:pic>
              <p:nvPicPr>
                <p:cNvPr id="164" name="Ink 163">
                  <a:extLst>
                    <a:ext uri="{FF2B5EF4-FFF2-40B4-BE49-F238E27FC236}">
                      <a16:creationId xmlns:a16="http://schemas.microsoft.com/office/drawing/2014/main" id="{29004A21-CE17-434C-7D37-B12A2DDDDDA4}"/>
                    </a:ext>
                  </a:extLst>
                </p:cNvPr>
                <p:cNvPicPr/>
                <p:nvPr/>
              </p:nvPicPr>
              <p:blipFill>
                <a:blip r:embed="rId134"/>
                <a:stretch>
                  <a:fillRect/>
                </a:stretch>
              </p:blipFill>
              <p:spPr>
                <a:xfrm>
                  <a:off x="10074600" y="26673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6">
              <p14:nvContentPartPr>
                <p14:cNvPr id="165" name="Ink 164">
                  <a:extLst>
                    <a:ext uri="{FF2B5EF4-FFF2-40B4-BE49-F238E27FC236}">
                      <a16:creationId xmlns:a16="http://schemas.microsoft.com/office/drawing/2014/main" id="{5EB6BBFC-E068-7B9A-6878-72E5B6F65DFD}"/>
                    </a:ext>
                  </a:extLst>
                </p14:cNvPr>
                <p14:cNvContentPartPr/>
                <p14:nvPr/>
              </p14:nvContentPartPr>
              <p14:xfrm>
                <a:off x="10136520" y="2902834"/>
                <a:ext cx="26640" cy="14400"/>
              </p14:xfrm>
            </p:contentPart>
          </mc:Choice>
          <mc:Fallback xmlns="">
            <p:pic>
              <p:nvPicPr>
                <p:cNvPr id="165" name="Ink 164">
                  <a:extLst>
                    <a:ext uri="{FF2B5EF4-FFF2-40B4-BE49-F238E27FC236}">
                      <a16:creationId xmlns:a16="http://schemas.microsoft.com/office/drawing/2014/main" id="{5EB6BBFC-E068-7B9A-6878-72E5B6F65DFD}"/>
                    </a:ext>
                  </a:extLst>
                </p:cNvPr>
                <p:cNvPicPr/>
                <p:nvPr/>
              </p:nvPicPr>
              <p:blipFill>
                <a:blip r:embed="rId137"/>
                <a:stretch>
                  <a:fillRect/>
                </a:stretch>
              </p:blipFill>
              <p:spPr>
                <a:xfrm>
                  <a:off x="10100027" y="2686834"/>
                  <a:ext cx="99261" cy="446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8">
              <p14:nvContentPartPr>
                <p14:cNvPr id="166" name="Ink 165">
                  <a:extLst>
                    <a:ext uri="{FF2B5EF4-FFF2-40B4-BE49-F238E27FC236}">
                      <a16:creationId xmlns:a16="http://schemas.microsoft.com/office/drawing/2014/main" id="{646B32B1-F362-B3D4-5C9A-AE7FF57E72C4}"/>
                    </a:ext>
                  </a:extLst>
                </p14:cNvPr>
                <p14:cNvContentPartPr/>
                <p14:nvPr/>
              </p14:nvContentPartPr>
              <p14:xfrm>
                <a:off x="10055160" y="2821114"/>
                <a:ext cx="182880" cy="168480"/>
              </p14:xfrm>
            </p:contentPart>
          </mc:Choice>
          <mc:Fallback xmlns="">
            <p:pic>
              <p:nvPicPr>
                <p:cNvPr id="166" name="Ink 165">
                  <a:extLst>
                    <a:ext uri="{FF2B5EF4-FFF2-40B4-BE49-F238E27FC236}">
                      <a16:creationId xmlns:a16="http://schemas.microsoft.com/office/drawing/2014/main" id="{646B32B1-F362-B3D4-5C9A-AE7FF57E72C4}"/>
                    </a:ext>
                  </a:extLst>
                </p:cNvPr>
                <p:cNvPicPr/>
                <p:nvPr/>
              </p:nvPicPr>
              <p:blipFill>
                <a:blip r:embed="rId139"/>
                <a:stretch>
                  <a:fillRect/>
                </a:stretch>
              </p:blipFill>
              <p:spPr>
                <a:xfrm>
                  <a:off x="10019160" y="2605114"/>
                  <a:ext cx="254520" cy="600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0">
              <p14:nvContentPartPr>
                <p14:cNvPr id="167" name="Ink 166">
                  <a:extLst>
                    <a:ext uri="{FF2B5EF4-FFF2-40B4-BE49-F238E27FC236}">
                      <a16:creationId xmlns:a16="http://schemas.microsoft.com/office/drawing/2014/main" id="{9450EE33-4A6E-5562-5087-1633B50CB8C8}"/>
                    </a:ext>
                  </a:extLst>
                </p14:cNvPr>
                <p14:cNvContentPartPr/>
                <p14:nvPr/>
              </p14:nvContentPartPr>
              <p14:xfrm>
                <a:off x="10100520" y="2876914"/>
                <a:ext cx="360" cy="360"/>
              </p14:xfrm>
            </p:contentPart>
          </mc:Choice>
          <mc:Fallback xmlns="">
            <p:pic>
              <p:nvPicPr>
                <p:cNvPr id="167" name="Ink 166">
                  <a:extLst>
                    <a:ext uri="{FF2B5EF4-FFF2-40B4-BE49-F238E27FC236}">
                      <a16:creationId xmlns:a16="http://schemas.microsoft.com/office/drawing/2014/main" id="{9450EE33-4A6E-5562-5087-1633B50CB8C8}"/>
                    </a:ext>
                  </a:extLst>
                </p:cNvPr>
                <p:cNvPicPr/>
                <p:nvPr/>
              </p:nvPicPr>
              <p:blipFill>
                <a:blip r:embed="rId141"/>
                <a:stretch>
                  <a:fillRect/>
                </a:stretch>
              </p:blipFill>
              <p:spPr>
                <a:xfrm>
                  <a:off x="10064520" y="2660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2">
              <p14:nvContentPartPr>
                <p14:cNvPr id="168" name="Ink 167">
                  <a:extLst>
                    <a:ext uri="{FF2B5EF4-FFF2-40B4-BE49-F238E27FC236}">
                      <a16:creationId xmlns:a16="http://schemas.microsoft.com/office/drawing/2014/main" id="{B8D398D8-E008-AD4C-08A3-5159D732FBAD}"/>
                    </a:ext>
                  </a:extLst>
                </p14:cNvPr>
                <p14:cNvContentPartPr/>
                <p14:nvPr/>
              </p14:nvContentPartPr>
              <p14:xfrm>
                <a:off x="10100520" y="2876914"/>
                <a:ext cx="360" cy="360"/>
              </p14:xfrm>
            </p:contentPart>
          </mc:Choice>
          <mc:Fallback xmlns="">
            <p:pic>
              <p:nvPicPr>
                <p:cNvPr id="168" name="Ink 167">
                  <a:extLst>
                    <a:ext uri="{FF2B5EF4-FFF2-40B4-BE49-F238E27FC236}">
                      <a16:creationId xmlns:a16="http://schemas.microsoft.com/office/drawing/2014/main" id="{B8D398D8-E008-AD4C-08A3-5159D732FBAD}"/>
                    </a:ext>
                  </a:extLst>
                </p:cNvPr>
                <p:cNvPicPr/>
                <p:nvPr/>
              </p:nvPicPr>
              <p:blipFill>
                <a:blip r:embed="rId141"/>
                <a:stretch>
                  <a:fillRect/>
                </a:stretch>
              </p:blipFill>
              <p:spPr>
                <a:xfrm>
                  <a:off x="10064520" y="2660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3">
              <p14:nvContentPartPr>
                <p14:cNvPr id="169" name="Ink 168">
                  <a:extLst>
                    <a:ext uri="{FF2B5EF4-FFF2-40B4-BE49-F238E27FC236}">
                      <a16:creationId xmlns:a16="http://schemas.microsoft.com/office/drawing/2014/main" id="{62A47D8F-4A0D-EA14-7EE4-F27CC63397C8}"/>
                    </a:ext>
                  </a:extLst>
                </p14:cNvPr>
                <p14:cNvContentPartPr/>
                <p14:nvPr/>
              </p14:nvContentPartPr>
              <p14:xfrm>
                <a:off x="10100520" y="2876914"/>
                <a:ext cx="360" cy="360"/>
              </p14:xfrm>
            </p:contentPart>
          </mc:Choice>
          <mc:Fallback xmlns="">
            <p:pic>
              <p:nvPicPr>
                <p:cNvPr id="169" name="Ink 168">
                  <a:extLst>
                    <a:ext uri="{FF2B5EF4-FFF2-40B4-BE49-F238E27FC236}">
                      <a16:creationId xmlns:a16="http://schemas.microsoft.com/office/drawing/2014/main" id="{62A47D8F-4A0D-EA14-7EE4-F27CC63397C8}"/>
                    </a:ext>
                  </a:extLst>
                </p:cNvPr>
                <p:cNvPicPr/>
                <p:nvPr/>
              </p:nvPicPr>
              <p:blipFill>
                <a:blip r:embed="rId141"/>
                <a:stretch>
                  <a:fillRect/>
                </a:stretch>
              </p:blipFill>
              <p:spPr>
                <a:xfrm>
                  <a:off x="10064520" y="2660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4">
              <p14:nvContentPartPr>
                <p14:cNvPr id="170" name="Ink 169">
                  <a:extLst>
                    <a:ext uri="{FF2B5EF4-FFF2-40B4-BE49-F238E27FC236}">
                      <a16:creationId xmlns:a16="http://schemas.microsoft.com/office/drawing/2014/main" id="{A48F3424-9849-A82A-B3F1-6281FCDA312E}"/>
                    </a:ext>
                  </a:extLst>
                </p14:cNvPr>
                <p14:cNvContentPartPr/>
                <p14:nvPr/>
              </p14:nvContentPartPr>
              <p14:xfrm>
                <a:off x="10103760" y="2876914"/>
                <a:ext cx="22680" cy="9360"/>
              </p14:xfrm>
            </p:contentPart>
          </mc:Choice>
          <mc:Fallback xmlns="">
            <p:pic>
              <p:nvPicPr>
                <p:cNvPr id="170" name="Ink 169">
                  <a:extLst>
                    <a:ext uri="{FF2B5EF4-FFF2-40B4-BE49-F238E27FC236}">
                      <a16:creationId xmlns:a16="http://schemas.microsoft.com/office/drawing/2014/main" id="{A48F3424-9849-A82A-B3F1-6281FCDA312E}"/>
                    </a:ext>
                  </a:extLst>
                </p:cNvPr>
                <p:cNvPicPr/>
                <p:nvPr/>
              </p:nvPicPr>
              <p:blipFill>
                <a:blip r:embed="rId145"/>
                <a:stretch>
                  <a:fillRect/>
                </a:stretch>
              </p:blipFill>
              <p:spPr>
                <a:xfrm>
                  <a:off x="10067760" y="2660914"/>
                  <a:ext cx="94320" cy="441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6">
              <p14:nvContentPartPr>
                <p14:cNvPr id="171" name="Ink 170">
                  <a:extLst>
                    <a:ext uri="{FF2B5EF4-FFF2-40B4-BE49-F238E27FC236}">
                      <a16:creationId xmlns:a16="http://schemas.microsoft.com/office/drawing/2014/main" id="{58782565-2BF3-F341-0D55-AC04FBF0428A}"/>
                    </a:ext>
                  </a:extLst>
                </p14:cNvPr>
                <p14:cNvContentPartPr/>
                <p14:nvPr/>
              </p14:nvContentPartPr>
              <p14:xfrm>
                <a:off x="10130040" y="2886634"/>
                <a:ext cx="360" cy="360"/>
              </p14:xfrm>
            </p:contentPart>
          </mc:Choice>
          <mc:Fallback xmlns="">
            <p:pic>
              <p:nvPicPr>
                <p:cNvPr id="171" name="Ink 170">
                  <a:extLst>
                    <a:ext uri="{FF2B5EF4-FFF2-40B4-BE49-F238E27FC236}">
                      <a16:creationId xmlns:a16="http://schemas.microsoft.com/office/drawing/2014/main" id="{58782565-2BF3-F341-0D55-AC04FBF0428A}"/>
                    </a:ext>
                  </a:extLst>
                </p:cNvPr>
                <p:cNvPicPr/>
                <p:nvPr/>
              </p:nvPicPr>
              <p:blipFill>
                <a:blip r:embed="rId147"/>
                <a:stretch>
                  <a:fillRect/>
                </a:stretch>
              </p:blipFill>
              <p:spPr>
                <a:xfrm>
                  <a:off x="10094040" y="26706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8">
              <p14:nvContentPartPr>
                <p14:cNvPr id="172" name="Ink 171">
                  <a:extLst>
                    <a:ext uri="{FF2B5EF4-FFF2-40B4-BE49-F238E27FC236}">
                      <a16:creationId xmlns:a16="http://schemas.microsoft.com/office/drawing/2014/main" id="{99F8110F-73BF-44D1-DAB0-DCCDA717F7B5}"/>
                    </a:ext>
                  </a:extLst>
                </p14:cNvPr>
                <p14:cNvContentPartPr/>
                <p14:nvPr/>
              </p14:nvContentPartPr>
              <p14:xfrm>
                <a:off x="10130040" y="2886634"/>
                <a:ext cx="360" cy="360"/>
              </p14:xfrm>
            </p:contentPart>
          </mc:Choice>
          <mc:Fallback xmlns="">
            <p:pic>
              <p:nvPicPr>
                <p:cNvPr id="172" name="Ink 171">
                  <a:extLst>
                    <a:ext uri="{FF2B5EF4-FFF2-40B4-BE49-F238E27FC236}">
                      <a16:creationId xmlns:a16="http://schemas.microsoft.com/office/drawing/2014/main" id="{99F8110F-73BF-44D1-DAB0-DCCDA717F7B5}"/>
                    </a:ext>
                  </a:extLst>
                </p:cNvPr>
                <p:cNvPicPr/>
                <p:nvPr/>
              </p:nvPicPr>
              <p:blipFill>
                <a:blip r:embed="rId147"/>
                <a:stretch>
                  <a:fillRect/>
                </a:stretch>
              </p:blipFill>
              <p:spPr>
                <a:xfrm>
                  <a:off x="10094040" y="26706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9">
              <p14:nvContentPartPr>
                <p14:cNvPr id="173" name="Ink 172">
                  <a:extLst>
                    <a:ext uri="{FF2B5EF4-FFF2-40B4-BE49-F238E27FC236}">
                      <a16:creationId xmlns:a16="http://schemas.microsoft.com/office/drawing/2014/main" id="{A9513083-E2CA-F918-1AEC-F49A77AC569D}"/>
                    </a:ext>
                  </a:extLst>
                </p14:cNvPr>
                <p14:cNvContentPartPr/>
                <p14:nvPr/>
              </p14:nvContentPartPr>
              <p14:xfrm>
                <a:off x="10130040" y="2886634"/>
                <a:ext cx="360" cy="360"/>
              </p14:xfrm>
            </p:contentPart>
          </mc:Choice>
          <mc:Fallback xmlns="">
            <p:pic>
              <p:nvPicPr>
                <p:cNvPr id="173" name="Ink 172">
                  <a:extLst>
                    <a:ext uri="{FF2B5EF4-FFF2-40B4-BE49-F238E27FC236}">
                      <a16:creationId xmlns:a16="http://schemas.microsoft.com/office/drawing/2014/main" id="{A9513083-E2CA-F918-1AEC-F49A77AC569D}"/>
                    </a:ext>
                  </a:extLst>
                </p:cNvPr>
                <p:cNvPicPr/>
                <p:nvPr/>
              </p:nvPicPr>
              <p:blipFill>
                <a:blip r:embed="rId147"/>
                <a:stretch>
                  <a:fillRect/>
                </a:stretch>
              </p:blipFill>
              <p:spPr>
                <a:xfrm>
                  <a:off x="10094040" y="26706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0">
              <p14:nvContentPartPr>
                <p14:cNvPr id="174" name="Ink 173">
                  <a:extLst>
                    <a:ext uri="{FF2B5EF4-FFF2-40B4-BE49-F238E27FC236}">
                      <a16:creationId xmlns:a16="http://schemas.microsoft.com/office/drawing/2014/main" id="{8D3E5F9A-9C7C-6EFA-4B0F-7E5A0FE2D01F}"/>
                    </a:ext>
                  </a:extLst>
                </p14:cNvPr>
                <p14:cNvContentPartPr/>
                <p14:nvPr/>
              </p14:nvContentPartPr>
              <p14:xfrm>
                <a:off x="10130040" y="2886634"/>
                <a:ext cx="360" cy="360"/>
              </p14:xfrm>
            </p:contentPart>
          </mc:Choice>
          <mc:Fallback xmlns="">
            <p:pic>
              <p:nvPicPr>
                <p:cNvPr id="174" name="Ink 173">
                  <a:extLst>
                    <a:ext uri="{FF2B5EF4-FFF2-40B4-BE49-F238E27FC236}">
                      <a16:creationId xmlns:a16="http://schemas.microsoft.com/office/drawing/2014/main" id="{8D3E5F9A-9C7C-6EFA-4B0F-7E5A0FE2D01F}"/>
                    </a:ext>
                  </a:extLst>
                </p:cNvPr>
                <p:cNvPicPr/>
                <p:nvPr/>
              </p:nvPicPr>
              <p:blipFill>
                <a:blip r:embed="rId147"/>
                <a:stretch>
                  <a:fillRect/>
                </a:stretch>
              </p:blipFill>
              <p:spPr>
                <a:xfrm>
                  <a:off x="10094040" y="26706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1">
              <p14:nvContentPartPr>
                <p14:cNvPr id="175" name="Ink 174">
                  <a:extLst>
                    <a:ext uri="{FF2B5EF4-FFF2-40B4-BE49-F238E27FC236}">
                      <a16:creationId xmlns:a16="http://schemas.microsoft.com/office/drawing/2014/main" id="{A4EFBD59-5AA0-B5C8-8BCD-4506498CDDC5}"/>
                    </a:ext>
                  </a:extLst>
                </p14:cNvPr>
                <p14:cNvContentPartPr/>
                <p14:nvPr/>
              </p14:nvContentPartPr>
              <p14:xfrm>
                <a:off x="10130040" y="2886634"/>
                <a:ext cx="360" cy="360"/>
              </p14:xfrm>
            </p:contentPart>
          </mc:Choice>
          <mc:Fallback xmlns="">
            <p:pic>
              <p:nvPicPr>
                <p:cNvPr id="175" name="Ink 174">
                  <a:extLst>
                    <a:ext uri="{FF2B5EF4-FFF2-40B4-BE49-F238E27FC236}">
                      <a16:creationId xmlns:a16="http://schemas.microsoft.com/office/drawing/2014/main" id="{A4EFBD59-5AA0-B5C8-8BCD-4506498CDDC5}"/>
                    </a:ext>
                  </a:extLst>
                </p:cNvPr>
                <p:cNvPicPr/>
                <p:nvPr/>
              </p:nvPicPr>
              <p:blipFill>
                <a:blip r:embed="rId147"/>
                <a:stretch>
                  <a:fillRect/>
                </a:stretch>
              </p:blipFill>
              <p:spPr>
                <a:xfrm>
                  <a:off x="10094040" y="26706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2">
              <p14:nvContentPartPr>
                <p14:cNvPr id="176" name="Ink 175">
                  <a:extLst>
                    <a:ext uri="{FF2B5EF4-FFF2-40B4-BE49-F238E27FC236}">
                      <a16:creationId xmlns:a16="http://schemas.microsoft.com/office/drawing/2014/main" id="{7A967D92-B7CB-3A1D-812D-E8BCC5EC5D31}"/>
                    </a:ext>
                  </a:extLst>
                </p14:cNvPr>
                <p14:cNvContentPartPr/>
                <p14:nvPr/>
              </p14:nvContentPartPr>
              <p14:xfrm>
                <a:off x="10130040" y="2886634"/>
                <a:ext cx="360" cy="360"/>
              </p14:xfrm>
            </p:contentPart>
          </mc:Choice>
          <mc:Fallback xmlns="">
            <p:pic>
              <p:nvPicPr>
                <p:cNvPr id="176" name="Ink 175">
                  <a:extLst>
                    <a:ext uri="{FF2B5EF4-FFF2-40B4-BE49-F238E27FC236}">
                      <a16:creationId xmlns:a16="http://schemas.microsoft.com/office/drawing/2014/main" id="{7A967D92-B7CB-3A1D-812D-E8BCC5EC5D31}"/>
                    </a:ext>
                  </a:extLst>
                </p:cNvPr>
                <p:cNvPicPr/>
                <p:nvPr/>
              </p:nvPicPr>
              <p:blipFill>
                <a:blip r:embed="rId147"/>
                <a:stretch>
                  <a:fillRect/>
                </a:stretch>
              </p:blipFill>
              <p:spPr>
                <a:xfrm>
                  <a:off x="10094040" y="267063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3">
              <p14:nvContentPartPr>
                <p14:cNvPr id="177" name="Ink 176">
                  <a:extLst>
                    <a:ext uri="{FF2B5EF4-FFF2-40B4-BE49-F238E27FC236}">
                      <a16:creationId xmlns:a16="http://schemas.microsoft.com/office/drawing/2014/main" id="{CDE1B063-0E95-1EE8-659F-59D4EC3440A3}"/>
                    </a:ext>
                  </a:extLst>
                </p14:cNvPr>
                <p14:cNvContentPartPr/>
                <p14:nvPr/>
              </p14:nvContentPartPr>
              <p14:xfrm>
                <a:off x="10143000" y="2896354"/>
                <a:ext cx="360" cy="360"/>
              </p14:xfrm>
            </p:contentPart>
          </mc:Choice>
          <mc:Fallback xmlns="">
            <p:pic>
              <p:nvPicPr>
                <p:cNvPr id="177" name="Ink 176">
                  <a:extLst>
                    <a:ext uri="{FF2B5EF4-FFF2-40B4-BE49-F238E27FC236}">
                      <a16:creationId xmlns:a16="http://schemas.microsoft.com/office/drawing/2014/main" id="{CDE1B063-0E95-1EE8-659F-59D4EC3440A3}"/>
                    </a:ext>
                  </a:extLst>
                </p:cNvPr>
                <p:cNvPicPr/>
                <p:nvPr/>
              </p:nvPicPr>
              <p:blipFill>
                <a:blip r:embed="rId130"/>
                <a:stretch>
                  <a:fillRect/>
                </a:stretch>
              </p:blipFill>
              <p:spPr>
                <a:xfrm>
                  <a:off x="10107000" y="26803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4">
              <p14:nvContentPartPr>
                <p14:cNvPr id="178" name="Ink 177">
                  <a:extLst>
                    <a:ext uri="{FF2B5EF4-FFF2-40B4-BE49-F238E27FC236}">
                      <a16:creationId xmlns:a16="http://schemas.microsoft.com/office/drawing/2014/main" id="{604C2E76-FF64-F4C9-EC73-48E12824D2D2}"/>
                    </a:ext>
                  </a:extLst>
                </p14:cNvPr>
                <p14:cNvContentPartPr/>
                <p14:nvPr/>
              </p14:nvContentPartPr>
              <p14:xfrm>
                <a:off x="10143000" y="2896354"/>
                <a:ext cx="360" cy="360"/>
              </p14:xfrm>
            </p:contentPart>
          </mc:Choice>
          <mc:Fallback xmlns="">
            <p:pic>
              <p:nvPicPr>
                <p:cNvPr id="178" name="Ink 177">
                  <a:extLst>
                    <a:ext uri="{FF2B5EF4-FFF2-40B4-BE49-F238E27FC236}">
                      <a16:creationId xmlns:a16="http://schemas.microsoft.com/office/drawing/2014/main" id="{604C2E76-FF64-F4C9-EC73-48E12824D2D2}"/>
                    </a:ext>
                  </a:extLst>
                </p:cNvPr>
                <p:cNvPicPr/>
                <p:nvPr/>
              </p:nvPicPr>
              <p:blipFill>
                <a:blip r:embed="rId130"/>
                <a:stretch>
                  <a:fillRect/>
                </a:stretch>
              </p:blipFill>
              <p:spPr>
                <a:xfrm>
                  <a:off x="10107000" y="26803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5">
              <p14:nvContentPartPr>
                <p14:cNvPr id="179" name="Ink 178">
                  <a:extLst>
                    <a:ext uri="{FF2B5EF4-FFF2-40B4-BE49-F238E27FC236}">
                      <a16:creationId xmlns:a16="http://schemas.microsoft.com/office/drawing/2014/main" id="{94ECE8CE-17D9-E396-B61B-AD60457D84E5}"/>
                    </a:ext>
                  </a:extLst>
                </p14:cNvPr>
                <p14:cNvContentPartPr/>
                <p14:nvPr/>
              </p14:nvContentPartPr>
              <p14:xfrm>
                <a:off x="10143000" y="2896354"/>
                <a:ext cx="10080" cy="9360"/>
              </p14:xfrm>
            </p:contentPart>
          </mc:Choice>
          <mc:Fallback xmlns="">
            <p:pic>
              <p:nvPicPr>
                <p:cNvPr id="179" name="Ink 178">
                  <a:extLst>
                    <a:ext uri="{FF2B5EF4-FFF2-40B4-BE49-F238E27FC236}">
                      <a16:creationId xmlns:a16="http://schemas.microsoft.com/office/drawing/2014/main" id="{94ECE8CE-17D9-E396-B61B-AD60457D84E5}"/>
                    </a:ext>
                  </a:extLst>
                </p:cNvPr>
                <p:cNvPicPr/>
                <p:nvPr/>
              </p:nvPicPr>
              <p:blipFill>
                <a:blip r:embed="rId156"/>
                <a:stretch>
                  <a:fillRect/>
                </a:stretch>
              </p:blipFill>
              <p:spPr>
                <a:xfrm>
                  <a:off x="10107000" y="2680354"/>
                  <a:ext cx="81720" cy="441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7">
              <p14:nvContentPartPr>
                <p14:cNvPr id="180" name="Ink 179">
                  <a:extLst>
                    <a:ext uri="{FF2B5EF4-FFF2-40B4-BE49-F238E27FC236}">
                      <a16:creationId xmlns:a16="http://schemas.microsoft.com/office/drawing/2014/main" id="{F03E9AEE-45BF-4E38-1B2A-D2372AF99C9B}"/>
                    </a:ext>
                  </a:extLst>
                </p14:cNvPr>
                <p14:cNvContentPartPr/>
                <p14:nvPr/>
              </p14:nvContentPartPr>
              <p14:xfrm>
                <a:off x="10159200" y="2909674"/>
                <a:ext cx="360" cy="360"/>
              </p14:xfrm>
            </p:contentPart>
          </mc:Choice>
          <mc:Fallback xmlns="">
            <p:pic>
              <p:nvPicPr>
                <p:cNvPr id="180" name="Ink 179">
                  <a:extLst>
                    <a:ext uri="{FF2B5EF4-FFF2-40B4-BE49-F238E27FC236}">
                      <a16:creationId xmlns:a16="http://schemas.microsoft.com/office/drawing/2014/main" id="{F03E9AEE-45BF-4E38-1B2A-D2372AF99C9B}"/>
                    </a:ext>
                  </a:extLst>
                </p:cNvPr>
                <p:cNvPicPr/>
                <p:nvPr/>
              </p:nvPicPr>
              <p:blipFill>
                <a:blip r:embed="rId158"/>
                <a:stretch>
                  <a:fillRect/>
                </a:stretch>
              </p:blipFill>
              <p:spPr>
                <a:xfrm>
                  <a:off x="10123200" y="2693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9">
              <p14:nvContentPartPr>
                <p14:cNvPr id="181" name="Ink 180">
                  <a:extLst>
                    <a:ext uri="{FF2B5EF4-FFF2-40B4-BE49-F238E27FC236}">
                      <a16:creationId xmlns:a16="http://schemas.microsoft.com/office/drawing/2014/main" id="{02C15BA8-9C78-1B89-A67C-08C623C67229}"/>
                    </a:ext>
                  </a:extLst>
                </p14:cNvPr>
                <p14:cNvContentPartPr/>
                <p14:nvPr/>
              </p14:nvContentPartPr>
              <p14:xfrm>
                <a:off x="10159200" y="2909674"/>
                <a:ext cx="360" cy="360"/>
              </p14:xfrm>
            </p:contentPart>
          </mc:Choice>
          <mc:Fallback xmlns="">
            <p:pic>
              <p:nvPicPr>
                <p:cNvPr id="181" name="Ink 180">
                  <a:extLst>
                    <a:ext uri="{FF2B5EF4-FFF2-40B4-BE49-F238E27FC236}">
                      <a16:creationId xmlns:a16="http://schemas.microsoft.com/office/drawing/2014/main" id="{02C15BA8-9C78-1B89-A67C-08C623C67229}"/>
                    </a:ext>
                  </a:extLst>
                </p:cNvPr>
                <p:cNvPicPr/>
                <p:nvPr/>
              </p:nvPicPr>
              <p:blipFill>
                <a:blip r:embed="rId158"/>
                <a:stretch>
                  <a:fillRect/>
                </a:stretch>
              </p:blipFill>
              <p:spPr>
                <a:xfrm>
                  <a:off x="10123200" y="2693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0">
              <p14:nvContentPartPr>
                <p14:cNvPr id="182" name="Ink 181">
                  <a:extLst>
                    <a:ext uri="{FF2B5EF4-FFF2-40B4-BE49-F238E27FC236}">
                      <a16:creationId xmlns:a16="http://schemas.microsoft.com/office/drawing/2014/main" id="{8663FE92-F75F-3140-CE85-56F9F17DF4C4}"/>
                    </a:ext>
                  </a:extLst>
                </p14:cNvPr>
                <p14:cNvContentPartPr/>
                <p14:nvPr/>
              </p14:nvContentPartPr>
              <p14:xfrm>
                <a:off x="10169280" y="2919394"/>
                <a:ext cx="4320" cy="2520"/>
              </p14:xfrm>
            </p:contentPart>
          </mc:Choice>
          <mc:Fallback xmlns="">
            <p:pic>
              <p:nvPicPr>
                <p:cNvPr id="182" name="Ink 181">
                  <a:extLst>
                    <a:ext uri="{FF2B5EF4-FFF2-40B4-BE49-F238E27FC236}">
                      <a16:creationId xmlns:a16="http://schemas.microsoft.com/office/drawing/2014/main" id="{8663FE92-F75F-3140-CE85-56F9F17DF4C4}"/>
                    </a:ext>
                  </a:extLst>
                </p:cNvPr>
                <p:cNvPicPr/>
                <p:nvPr/>
              </p:nvPicPr>
              <p:blipFill>
                <a:blip r:embed="rId161"/>
                <a:stretch>
                  <a:fillRect/>
                </a:stretch>
              </p:blipFill>
              <p:spPr>
                <a:xfrm>
                  <a:off x="10133280" y="2703394"/>
                  <a:ext cx="75960" cy="434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2">
              <p14:nvContentPartPr>
                <p14:cNvPr id="183" name="Ink 182">
                  <a:extLst>
                    <a:ext uri="{FF2B5EF4-FFF2-40B4-BE49-F238E27FC236}">
                      <a16:creationId xmlns:a16="http://schemas.microsoft.com/office/drawing/2014/main" id="{2EEC1320-A524-FC0F-AF7A-3124BCBD1405}"/>
                    </a:ext>
                  </a:extLst>
                </p14:cNvPr>
                <p14:cNvContentPartPr/>
                <p14:nvPr/>
              </p14:nvContentPartPr>
              <p14:xfrm>
                <a:off x="10179000" y="2929114"/>
                <a:ext cx="360" cy="3600"/>
              </p14:xfrm>
            </p:contentPart>
          </mc:Choice>
          <mc:Fallback xmlns="">
            <p:pic>
              <p:nvPicPr>
                <p:cNvPr id="183" name="Ink 182">
                  <a:extLst>
                    <a:ext uri="{FF2B5EF4-FFF2-40B4-BE49-F238E27FC236}">
                      <a16:creationId xmlns:a16="http://schemas.microsoft.com/office/drawing/2014/main" id="{2EEC1320-A524-FC0F-AF7A-3124BCBD1405}"/>
                    </a:ext>
                  </a:extLst>
                </p:cNvPr>
                <p:cNvPicPr/>
                <p:nvPr/>
              </p:nvPicPr>
              <p:blipFill>
                <a:blip r:embed="rId163"/>
                <a:stretch>
                  <a:fillRect/>
                </a:stretch>
              </p:blipFill>
              <p:spPr>
                <a:xfrm>
                  <a:off x="10143000" y="2713114"/>
                  <a:ext cx="72000" cy="435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4">
              <p14:nvContentPartPr>
                <p14:cNvPr id="184" name="Ink 183">
                  <a:extLst>
                    <a:ext uri="{FF2B5EF4-FFF2-40B4-BE49-F238E27FC236}">
                      <a16:creationId xmlns:a16="http://schemas.microsoft.com/office/drawing/2014/main" id="{1C633F46-9F9E-94EF-1741-5F2ABF882AAC}"/>
                    </a:ext>
                  </a:extLst>
                </p14:cNvPr>
                <p14:cNvContentPartPr/>
                <p14:nvPr/>
              </p14:nvContentPartPr>
              <p14:xfrm>
                <a:off x="10179000" y="2942074"/>
                <a:ext cx="360" cy="360"/>
              </p14:xfrm>
            </p:contentPart>
          </mc:Choice>
          <mc:Fallback xmlns="">
            <p:pic>
              <p:nvPicPr>
                <p:cNvPr id="184" name="Ink 183">
                  <a:extLst>
                    <a:ext uri="{FF2B5EF4-FFF2-40B4-BE49-F238E27FC236}">
                      <a16:creationId xmlns:a16="http://schemas.microsoft.com/office/drawing/2014/main" id="{1C633F46-9F9E-94EF-1741-5F2ABF882AAC}"/>
                    </a:ext>
                  </a:extLst>
                </p:cNvPr>
                <p:cNvPicPr/>
                <p:nvPr/>
              </p:nvPicPr>
              <p:blipFill>
                <a:blip r:embed="rId165"/>
                <a:stretch>
                  <a:fillRect/>
                </a:stretch>
              </p:blipFill>
              <p:spPr>
                <a:xfrm>
                  <a:off x="10143000" y="27260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6">
              <p14:nvContentPartPr>
                <p14:cNvPr id="185" name="Ink 184">
                  <a:extLst>
                    <a:ext uri="{FF2B5EF4-FFF2-40B4-BE49-F238E27FC236}">
                      <a16:creationId xmlns:a16="http://schemas.microsoft.com/office/drawing/2014/main" id="{FA3B5601-3C03-7F57-DADF-C946E24F6EBE}"/>
                    </a:ext>
                  </a:extLst>
                </p14:cNvPr>
                <p14:cNvContentPartPr/>
                <p14:nvPr/>
              </p14:nvContentPartPr>
              <p14:xfrm>
                <a:off x="10182240" y="2945674"/>
                <a:ext cx="3600" cy="5040"/>
              </p14:xfrm>
            </p:contentPart>
          </mc:Choice>
          <mc:Fallback xmlns="">
            <p:pic>
              <p:nvPicPr>
                <p:cNvPr id="185" name="Ink 184">
                  <a:extLst>
                    <a:ext uri="{FF2B5EF4-FFF2-40B4-BE49-F238E27FC236}">
                      <a16:creationId xmlns:a16="http://schemas.microsoft.com/office/drawing/2014/main" id="{FA3B5601-3C03-7F57-DADF-C946E24F6EBE}"/>
                    </a:ext>
                  </a:extLst>
                </p:cNvPr>
                <p:cNvPicPr/>
                <p:nvPr/>
              </p:nvPicPr>
              <p:blipFill>
                <a:blip r:embed="rId167"/>
                <a:stretch>
                  <a:fillRect/>
                </a:stretch>
              </p:blipFill>
              <p:spPr>
                <a:xfrm>
                  <a:off x="10149513" y="2729674"/>
                  <a:ext cx="68727" cy="436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8">
              <p14:nvContentPartPr>
                <p14:cNvPr id="186" name="Ink 185">
                  <a:extLst>
                    <a:ext uri="{FF2B5EF4-FFF2-40B4-BE49-F238E27FC236}">
                      <a16:creationId xmlns:a16="http://schemas.microsoft.com/office/drawing/2014/main" id="{A6A4C7BA-7BE5-A027-E694-CA1AE9A7A48D}"/>
                    </a:ext>
                  </a:extLst>
                </p14:cNvPr>
                <p14:cNvContentPartPr/>
                <p14:nvPr/>
              </p14:nvContentPartPr>
              <p14:xfrm>
                <a:off x="10191960" y="2961874"/>
                <a:ext cx="360" cy="2880"/>
              </p14:xfrm>
            </p:contentPart>
          </mc:Choice>
          <mc:Fallback xmlns="">
            <p:pic>
              <p:nvPicPr>
                <p:cNvPr id="186" name="Ink 185">
                  <a:extLst>
                    <a:ext uri="{FF2B5EF4-FFF2-40B4-BE49-F238E27FC236}">
                      <a16:creationId xmlns:a16="http://schemas.microsoft.com/office/drawing/2014/main" id="{A6A4C7BA-7BE5-A027-E694-CA1AE9A7A48D}"/>
                    </a:ext>
                  </a:extLst>
                </p:cNvPr>
                <p:cNvPicPr/>
                <p:nvPr/>
              </p:nvPicPr>
              <p:blipFill>
                <a:blip r:embed="rId169"/>
                <a:stretch>
                  <a:fillRect/>
                </a:stretch>
              </p:blipFill>
              <p:spPr>
                <a:xfrm>
                  <a:off x="10155960" y="2745874"/>
                  <a:ext cx="72000" cy="434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0">
              <p14:nvContentPartPr>
                <p14:cNvPr id="187" name="Ink 186">
                  <a:extLst>
                    <a:ext uri="{FF2B5EF4-FFF2-40B4-BE49-F238E27FC236}">
                      <a16:creationId xmlns:a16="http://schemas.microsoft.com/office/drawing/2014/main" id="{15DA7B90-AAC3-F109-0059-A8D72A96C8F6}"/>
                    </a:ext>
                  </a:extLst>
                </p14:cNvPr>
                <p14:cNvContentPartPr/>
                <p14:nvPr/>
              </p14:nvContentPartPr>
              <p14:xfrm>
                <a:off x="10191960" y="2971594"/>
                <a:ext cx="360" cy="360"/>
              </p14:xfrm>
            </p:contentPart>
          </mc:Choice>
          <mc:Fallback xmlns="">
            <p:pic>
              <p:nvPicPr>
                <p:cNvPr id="187" name="Ink 186">
                  <a:extLst>
                    <a:ext uri="{FF2B5EF4-FFF2-40B4-BE49-F238E27FC236}">
                      <a16:creationId xmlns:a16="http://schemas.microsoft.com/office/drawing/2014/main" id="{15DA7B90-AAC3-F109-0059-A8D72A96C8F6}"/>
                    </a:ext>
                  </a:extLst>
                </p:cNvPr>
                <p:cNvPicPr/>
                <p:nvPr/>
              </p:nvPicPr>
              <p:blipFill>
                <a:blip r:embed="rId171"/>
                <a:stretch>
                  <a:fillRect/>
                </a:stretch>
              </p:blipFill>
              <p:spPr>
                <a:xfrm>
                  <a:off x="10155960" y="2755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2">
              <p14:nvContentPartPr>
                <p14:cNvPr id="188" name="Ink 187">
                  <a:extLst>
                    <a:ext uri="{FF2B5EF4-FFF2-40B4-BE49-F238E27FC236}">
                      <a16:creationId xmlns:a16="http://schemas.microsoft.com/office/drawing/2014/main" id="{61319627-5BD2-ADBA-AEF0-C9C77115DCDE}"/>
                    </a:ext>
                  </a:extLst>
                </p14:cNvPr>
                <p14:cNvContentPartPr/>
                <p14:nvPr/>
              </p14:nvContentPartPr>
              <p14:xfrm>
                <a:off x="10191960" y="2971594"/>
                <a:ext cx="360" cy="360"/>
              </p14:xfrm>
            </p:contentPart>
          </mc:Choice>
          <mc:Fallback xmlns="">
            <p:pic>
              <p:nvPicPr>
                <p:cNvPr id="188" name="Ink 187">
                  <a:extLst>
                    <a:ext uri="{FF2B5EF4-FFF2-40B4-BE49-F238E27FC236}">
                      <a16:creationId xmlns:a16="http://schemas.microsoft.com/office/drawing/2014/main" id="{61319627-5BD2-ADBA-AEF0-C9C77115DCDE}"/>
                    </a:ext>
                  </a:extLst>
                </p:cNvPr>
                <p:cNvPicPr/>
                <p:nvPr/>
              </p:nvPicPr>
              <p:blipFill>
                <a:blip r:embed="rId171"/>
                <a:stretch>
                  <a:fillRect/>
                </a:stretch>
              </p:blipFill>
              <p:spPr>
                <a:xfrm>
                  <a:off x="10155960" y="2755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3">
              <p14:nvContentPartPr>
                <p14:cNvPr id="189" name="Ink 188">
                  <a:extLst>
                    <a:ext uri="{FF2B5EF4-FFF2-40B4-BE49-F238E27FC236}">
                      <a16:creationId xmlns:a16="http://schemas.microsoft.com/office/drawing/2014/main" id="{51F17012-785C-03D2-5A23-4D031C6ABCD0}"/>
                    </a:ext>
                  </a:extLst>
                </p14:cNvPr>
                <p14:cNvContentPartPr/>
                <p14:nvPr/>
              </p14:nvContentPartPr>
              <p14:xfrm>
                <a:off x="10191960" y="2942074"/>
                <a:ext cx="360" cy="360"/>
              </p14:xfrm>
            </p:contentPart>
          </mc:Choice>
          <mc:Fallback xmlns="">
            <p:pic>
              <p:nvPicPr>
                <p:cNvPr id="189" name="Ink 188">
                  <a:extLst>
                    <a:ext uri="{FF2B5EF4-FFF2-40B4-BE49-F238E27FC236}">
                      <a16:creationId xmlns:a16="http://schemas.microsoft.com/office/drawing/2014/main" id="{51F17012-785C-03D2-5A23-4D031C6ABCD0}"/>
                    </a:ext>
                  </a:extLst>
                </p:cNvPr>
                <p:cNvPicPr/>
                <p:nvPr/>
              </p:nvPicPr>
              <p:blipFill>
                <a:blip r:embed="rId174"/>
                <a:stretch>
                  <a:fillRect/>
                </a:stretch>
              </p:blipFill>
              <p:spPr>
                <a:xfrm>
                  <a:off x="10155960" y="27260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5">
              <p14:nvContentPartPr>
                <p14:cNvPr id="190" name="Ink 189">
                  <a:extLst>
                    <a:ext uri="{FF2B5EF4-FFF2-40B4-BE49-F238E27FC236}">
                      <a16:creationId xmlns:a16="http://schemas.microsoft.com/office/drawing/2014/main" id="{FF3BE25C-1A8A-C944-148B-25522B06A43F}"/>
                    </a:ext>
                  </a:extLst>
                </p14:cNvPr>
                <p14:cNvContentPartPr/>
                <p14:nvPr/>
              </p14:nvContentPartPr>
              <p14:xfrm>
                <a:off x="10162440" y="2909674"/>
                <a:ext cx="360" cy="360"/>
              </p14:xfrm>
            </p:contentPart>
          </mc:Choice>
          <mc:Fallback xmlns="">
            <p:pic>
              <p:nvPicPr>
                <p:cNvPr id="190" name="Ink 189">
                  <a:extLst>
                    <a:ext uri="{FF2B5EF4-FFF2-40B4-BE49-F238E27FC236}">
                      <a16:creationId xmlns:a16="http://schemas.microsoft.com/office/drawing/2014/main" id="{FF3BE25C-1A8A-C944-148B-25522B06A43F}"/>
                    </a:ext>
                  </a:extLst>
                </p:cNvPr>
                <p:cNvPicPr/>
                <p:nvPr/>
              </p:nvPicPr>
              <p:blipFill>
                <a:blip r:embed="rId176"/>
                <a:stretch>
                  <a:fillRect/>
                </a:stretch>
              </p:blipFill>
              <p:spPr>
                <a:xfrm>
                  <a:off x="10126440" y="2693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7">
              <p14:nvContentPartPr>
                <p14:cNvPr id="191" name="Ink 190">
                  <a:extLst>
                    <a:ext uri="{FF2B5EF4-FFF2-40B4-BE49-F238E27FC236}">
                      <a16:creationId xmlns:a16="http://schemas.microsoft.com/office/drawing/2014/main" id="{5B11A5BA-BED6-A8A7-E1D3-8C3ABA7B7A20}"/>
                    </a:ext>
                  </a:extLst>
                </p14:cNvPr>
                <p14:cNvContentPartPr/>
                <p14:nvPr/>
              </p14:nvContentPartPr>
              <p14:xfrm>
                <a:off x="10146240" y="2899594"/>
                <a:ext cx="360" cy="360"/>
              </p14:xfrm>
            </p:contentPart>
          </mc:Choice>
          <mc:Fallback xmlns="">
            <p:pic>
              <p:nvPicPr>
                <p:cNvPr id="191" name="Ink 190">
                  <a:extLst>
                    <a:ext uri="{FF2B5EF4-FFF2-40B4-BE49-F238E27FC236}">
                      <a16:creationId xmlns:a16="http://schemas.microsoft.com/office/drawing/2014/main" id="{5B11A5BA-BED6-A8A7-E1D3-8C3ABA7B7A20}"/>
                    </a:ext>
                  </a:extLst>
                </p:cNvPr>
                <p:cNvPicPr/>
                <p:nvPr/>
              </p:nvPicPr>
              <p:blipFill>
                <a:blip r:embed="rId178"/>
                <a:stretch>
                  <a:fillRect/>
                </a:stretch>
              </p:blipFill>
              <p:spPr>
                <a:xfrm>
                  <a:off x="10110240" y="268359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9">
              <p14:nvContentPartPr>
                <p14:cNvPr id="192" name="Ink 191">
                  <a:extLst>
                    <a:ext uri="{FF2B5EF4-FFF2-40B4-BE49-F238E27FC236}">
                      <a16:creationId xmlns:a16="http://schemas.microsoft.com/office/drawing/2014/main" id="{39B101F6-9A76-CDFB-1094-973DFE1DC90C}"/>
                    </a:ext>
                  </a:extLst>
                </p14:cNvPr>
                <p14:cNvContentPartPr/>
                <p14:nvPr/>
              </p14:nvContentPartPr>
              <p14:xfrm>
                <a:off x="10132920" y="2889514"/>
                <a:ext cx="7200" cy="7200"/>
              </p14:xfrm>
            </p:contentPart>
          </mc:Choice>
          <mc:Fallback xmlns="">
            <p:pic>
              <p:nvPicPr>
                <p:cNvPr id="192" name="Ink 191">
                  <a:extLst>
                    <a:ext uri="{FF2B5EF4-FFF2-40B4-BE49-F238E27FC236}">
                      <a16:creationId xmlns:a16="http://schemas.microsoft.com/office/drawing/2014/main" id="{39B101F6-9A76-CDFB-1094-973DFE1DC90C}"/>
                    </a:ext>
                  </a:extLst>
                </p:cNvPr>
                <p:cNvPicPr/>
                <p:nvPr/>
              </p:nvPicPr>
              <p:blipFill>
                <a:blip r:embed="rId180"/>
                <a:stretch>
                  <a:fillRect/>
                </a:stretch>
              </p:blipFill>
              <p:spPr>
                <a:xfrm>
                  <a:off x="10098634" y="2673514"/>
                  <a:ext cx="75429" cy="438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1">
              <p14:nvContentPartPr>
                <p14:cNvPr id="193" name="Ink 192">
                  <a:extLst>
                    <a:ext uri="{FF2B5EF4-FFF2-40B4-BE49-F238E27FC236}">
                      <a16:creationId xmlns:a16="http://schemas.microsoft.com/office/drawing/2014/main" id="{E23AB05F-88F6-6A03-0478-8EEF845ED446}"/>
                    </a:ext>
                  </a:extLst>
                </p14:cNvPr>
                <p14:cNvContentPartPr/>
                <p14:nvPr/>
              </p14:nvContentPartPr>
              <p14:xfrm>
                <a:off x="10123560" y="2880154"/>
                <a:ext cx="360" cy="360"/>
              </p14:xfrm>
            </p:contentPart>
          </mc:Choice>
          <mc:Fallback xmlns="">
            <p:pic>
              <p:nvPicPr>
                <p:cNvPr id="193" name="Ink 192">
                  <a:extLst>
                    <a:ext uri="{FF2B5EF4-FFF2-40B4-BE49-F238E27FC236}">
                      <a16:creationId xmlns:a16="http://schemas.microsoft.com/office/drawing/2014/main" id="{E23AB05F-88F6-6A03-0478-8EEF845ED446}"/>
                    </a:ext>
                  </a:extLst>
                </p:cNvPr>
                <p:cNvPicPr/>
                <p:nvPr/>
              </p:nvPicPr>
              <p:blipFill>
                <a:blip r:embed="rId182"/>
                <a:stretch>
                  <a:fillRect/>
                </a:stretch>
              </p:blipFill>
              <p:spPr>
                <a:xfrm>
                  <a:off x="10087560" y="266415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3">
              <p14:nvContentPartPr>
                <p14:cNvPr id="194" name="Ink 193">
                  <a:extLst>
                    <a:ext uri="{FF2B5EF4-FFF2-40B4-BE49-F238E27FC236}">
                      <a16:creationId xmlns:a16="http://schemas.microsoft.com/office/drawing/2014/main" id="{40C00A0B-B551-6867-5FF8-A2038C6A33C6}"/>
                    </a:ext>
                  </a:extLst>
                </p14:cNvPr>
                <p14:cNvContentPartPr/>
                <p14:nvPr/>
              </p14:nvContentPartPr>
              <p14:xfrm>
                <a:off x="10103760" y="2877634"/>
                <a:ext cx="19800" cy="2880"/>
              </p14:xfrm>
            </p:contentPart>
          </mc:Choice>
          <mc:Fallback xmlns="">
            <p:pic>
              <p:nvPicPr>
                <p:cNvPr id="194" name="Ink 193">
                  <a:extLst>
                    <a:ext uri="{FF2B5EF4-FFF2-40B4-BE49-F238E27FC236}">
                      <a16:creationId xmlns:a16="http://schemas.microsoft.com/office/drawing/2014/main" id="{40C00A0B-B551-6867-5FF8-A2038C6A33C6}"/>
                    </a:ext>
                  </a:extLst>
                </p:cNvPr>
                <p:cNvPicPr/>
                <p:nvPr/>
              </p:nvPicPr>
              <p:blipFill>
                <a:blip r:embed="rId184"/>
                <a:stretch>
                  <a:fillRect/>
                </a:stretch>
              </p:blipFill>
              <p:spPr>
                <a:xfrm>
                  <a:off x="10067760" y="2661634"/>
                  <a:ext cx="91440" cy="434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5">
              <p14:nvContentPartPr>
                <p14:cNvPr id="195" name="Ink 194">
                  <a:extLst>
                    <a:ext uri="{FF2B5EF4-FFF2-40B4-BE49-F238E27FC236}">
                      <a16:creationId xmlns:a16="http://schemas.microsoft.com/office/drawing/2014/main" id="{A06E887A-F531-5194-6C16-E6C4DBEF0875}"/>
                    </a:ext>
                  </a:extLst>
                </p14:cNvPr>
                <p14:cNvContentPartPr/>
                <p14:nvPr/>
              </p14:nvContentPartPr>
              <p14:xfrm>
                <a:off x="10097280" y="2873674"/>
                <a:ext cx="360" cy="360"/>
              </p14:xfrm>
            </p:contentPart>
          </mc:Choice>
          <mc:Fallback xmlns="">
            <p:pic>
              <p:nvPicPr>
                <p:cNvPr id="195" name="Ink 194">
                  <a:extLst>
                    <a:ext uri="{FF2B5EF4-FFF2-40B4-BE49-F238E27FC236}">
                      <a16:creationId xmlns:a16="http://schemas.microsoft.com/office/drawing/2014/main" id="{A06E887A-F531-5194-6C16-E6C4DBEF0875}"/>
                    </a:ext>
                  </a:extLst>
                </p:cNvPr>
                <p:cNvPicPr/>
                <p:nvPr/>
              </p:nvPicPr>
              <p:blipFill>
                <a:blip r:embed="rId186"/>
                <a:stretch>
                  <a:fillRect/>
                </a:stretch>
              </p:blipFill>
              <p:spPr>
                <a:xfrm>
                  <a:off x="10061280" y="26576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7">
              <p14:nvContentPartPr>
                <p14:cNvPr id="196" name="Ink 195">
                  <a:extLst>
                    <a:ext uri="{FF2B5EF4-FFF2-40B4-BE49-F238E27FC236}">
                      <a16:creationId xmlns:a16="http://schemas.microsoft.com/office/drawing/2014/main" id="{EF63F3FB-2676-CE10-DA56-2C066BA583A6}"/>
                    </a:ext>
                  </a:extLst>
                </p14:cNvPr>
                <p14:cNvContentPartPr/>
                <p14:nvPr/>
              </p14:nvContentPartPr>
              <p14:xfrm>
                <a:off x="10097280" y="2873674"/>
                <a:ext cx="1800" cy="360"/>
              </p14:xfrm>
            </p:contentPart>
          </mc:Choice>
          <mc:Fallback xmlns="">
            <p:pic>
              <p:nvPicPr>
                <p:cNvPr id="196" name="Ink 195">
                  <a:extLst>
                    <a:ext uri="{FF2B5EF4-FFF2-40B4-BE49-F238E27FC236}">
                      <a16:creationId xmlns:a16="http://schemas.microsoft.com/office/drawing/2014/main" id="{EF63F3FB-2676-CE10-DA56-2C066BA583A6}"/>
                    </a:ext>
                  </a:extLst>
                </p:cNvPr>
                <p:cNvPicPr/>
                <p:nvPr/>
              </p:nvPicPr>
              <p:blipFill>
                <a:blip r:embed="rId188"/>
                <a:stretch>
                  <a:fillRect/>
                </a:stretch>
              </p:blipFill>
              <p:spPr>
                <a:xfrm>
                  <a:off x="10052280" y="2657674"/>
                  <a:ext cx="9135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9">
              <p14:nvContentPartPr>
                <p14:cNvPr id="197" name="Ink 196">
                  <a:extLst>
                    <a:ext uri="{FF2B5EF4-FFF2-40B4-BE49-F238E27FC236}">
                      <a16:creationId xmlns:a16="http://schemas.microsoft.com/office/drawing/2014/main" id="{13DC12DB-1273-91D6-4384-C2ABFB05B377}"/>
                    </a:ext>
                  </a:extLst>
                </p14:cNvPr>
                <p14:cNvContentPartPr/>
                <p14:nvPr/>
              </p14:nvContentPartPr>
              <p14:xfrm>
                <a:off x="10117080" y="2876914"/>
                <a:ext cx="360" cy="360"/>
              </p14:xfrm>
            </p:contentPart>
          </mc:Choice>
          <mc:Fallback xmlns="">
            <p:pic>
              <p:nvPicPr>
                <p:cNvPr id="197" name="Ink 196">
                  <a:extLst>
                    <a:ext uri="{FF2B5EF4-FFF2-40B4-BE49-F238E27FC236}">
                      <a16:creationId xmlns:a16="http://schemas.microsoft.com/office/drawing/2014/main" id="{13DC12DB-1273-91D6-4384-C2ABFB05B377}"/>
                    </a:ext>
                  </a:extLst>
                </p:cNvPr>
                <p:cNvPicPr/>
                <p:nvPr/>
              </p:nvPicPr>
              <p:blipFill>
                <a:blip r:embed="rId190"/>
                <a:stretch>
                  <a:fillRect/>
                </a:stretch>
              </p:blipFill>
              <p:spPr>
                <a:xfrm>
                  <a:off x="10081080" y="2660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1">
              <p14:nvContentPartPr>
                <p14:cNvPr id="198" name="Ink 197">
                  <a:extLst>
                    <a:ext uri="{FF2B5EF4-FFF2-40B4-BE49-F238E27FC236}">
                      <a16:creationId xmlns:a16="http://schemas.microsoft.com/office/drawing/2014/main" id="{35965C52-A2A4-C175-063C-1980AF6E789A}"/>
                    </a:ext>
                  </a:extLst>
                </p14:cNvPr>
                <p14:cNvContentPartPr/>
                <p14:nvPr/>
              </p14:nvContentPartPr>
              <p14:xfrm>
                <a:off x="10117080" y="2876914"/>
                <a:ext cx="360" cy="360"/>
              </p14:xfrm>
            </p:contentPart>
          </mc:Choice>
          <mc:Fallback xmlns="">
            <p:pic>
              <p:nvPicPr>
                <p:cNvPr id="198" name="Ink 197">
                  <a:extLst>
                    <a:ext uri="{FF2B5EF4-FFF2-40B4-BE49-F238E27FC236}">
                      <a16:creationId xmlns:a16="http://schemas.microsoft.com/office/drawing/2014/main" id="{35965C52-A2A4-C175-063C-1980AF6E789A}"/>
                    </a:ext>
                  </a:extLst>
                </p:cNvPr>
                <p:cNvPicPr/>
                <p:nvPr/>
              </p:nvPicPr>
              <p:blipFill>
                <a:blip r:embed="rId190"/>
                <a:stretch>
                  <a:fillRect/>
                </a:stretch>
              </p:blipFill>
              <p:spPr>
                <a:xfrm>
                  <a:off x="10081080" y="26609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2">
              <p14:nvContentPartPr>
                <p14:cNvPr id="199" name="Ink 198">
                  <a:extLst>
                    <a:ext uri="{FF2B5EF4-FFF2-40B4-BE49-F238E27FC236}">
                      <a16:creationId xmlns:a16="http://schemas.microsoft.com/office/drawing/2014/main" id="{A2514BFD-A4E4-7B46-AB69-F6DE63A6FD09}"/>
                    </a:ext>
                  </a:extLst>
                </p14:cNvPr>
                <p14:cNvContentPartPr/>
                <p14:nvPr/>
              </p14:nvContentPartPr>
              <p14:xfrm>
                <a:off x="10117080" y="2876914"/>
                <a:ext cx="2520" cy="1800"/>
              </p14:xfrm>
            </p:contentPart>
          </mc:Choice>
          <mc:Fallback xmlns="">
            <p:pic>
              <p:nvPicPr>
                <p:cNvPr id="199" name="Ink 198">
                  <a:extLst>
                    <a:ext uri="{FF2B5EF4-FFF2-40B4-BE49-F238E27FC236}">
                      <a16:creationId xmlns:a16="http://schemas.microsoft.com/office/drawing/2014/main" id="{A2514BFD-A4E4-7B46-AB69-F6DE63A6FD09}"/>
                    </a:ext>
                  </a:extLst>
                </p:cNvPr>
                <p:cNvPicPr/>
                <p:nvPr/>
              </p:nvPicPr>
              <p:blipFill>
                <a:blip r:embed="rId193"/>
                <a:stretch>
                  <a:fillRect/>
                </a:stretch>
              </p:blipFill>
              <p:spPr>
                <a:xfrm>
                  <a:off x="10081080" y="2660914"/>
                  <a:ext cx="74160" cy="43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4">
              <p14:nvContentPartPr>
                <p14:cNvPr id="200" name="Ink 199">
                  <a:extLst>
                    <a:ext uri="{FF2B5EF4-FFF2-40B4-BE49-F238E27FC236}">
                      <a16:creationId xmlns:a16="http://schemas.microsoft.com/office/drawing/2014/main" id="{B24F6917-6235-BE62-39D6-C4FC74C24907}"/>
                    </a:ext>
                  </a:extLst>
                </p14:cNvPr>
                <p14:cNvContentPartPr/>
                <p14:nvPr/>
              </p14:nvContentPartPr>
              <p14:xfrm>
                <a:off x="10123560" y="2883394"/>
                <a:ext cx="10440" cy="5400"/>
              </p14:xfrm>
            </p:contentPart>
          </mc:Choice>
          <mc:Fallback xmlns="">
            <p:pic>
              <p:nvPicPr>
                <p:cNvPr id="200" name="Ink 199">
                  <a:extLst>
                    <a:ext uri="{FF2B5EF4-FFF2-40B4-BE49-F238E27FC236}">
                      <a16:creationId xmlns:a16="http://schemas.microsoft.com/office/drawing/2014/main" id="{B24F6917-6235-BE62-39D6-C4FC74C24907}"/>
                    </a:ext>
                  </a:extLst>
                </p:cNvPr>
                <p:cNvPicPr/>
                <p:nvPr/>
              </p:nvPicPr>
              <p:blipFill>
                <a:blip r:embed="rId195"/>
                <a:stretch>
                  <a:fillRect/>
                </a:stretch>
              </p:blipFill>
              <p:spPr>
                <a:xfrm>
                  <a:off x="10087560" y="2667394"/>
                  <a:ext cx="82080" cy="437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6">
              <p14:nvContentPartPr>
                <p14:cNvPr id="201" name="Ink 200">
                  <a:extLst>
                    <a:ext uri="{FF2B5EF4-FFF2-40B4-BE49-F238E27FC236}">
                      <a16:creationId xmlns:a16="http://schemas.microsoft.com/office/drawing/2014/main" id="{43CBECA3-3A05-A521-DB7D-0B9DC3DF0E21}"/>
                    </a:ext>
                  </a:extLst>
                </p14:cNvPr>
                <p14:cNvContentPartPr/>
                <p14:nvPr/>
              </p14:nvContentPartPr>
              <p14:xfrm>
                <a:off x="10136520" y="2889874"/>
                <a:ext cx="360" cy="360"/>
              </p14:xfrm>
            </p:contentPart>
          </mc:Choice>
          <mc:Fallback xmlns="">
            <p:pic>
              <p:nvPicPr>
                <p:cNvPr id="201" name="Ink 200">
                  <a:extLst>
                    <a:ext uri="{FF2B5EF4-FFF2-40B4-BE49-F238E27FC236}">
                      <a16:creationId xmlns:a16="http://schemas.microsoft.com/office/drawing/2014/main" id="{43CBECA3-3A05-A521-DB7D-0B9DC3DF0E21}"/>
                    </a:ext>
                  </a:extLst>
                </p:cNvPr>
                <p:cNvPicPr/>
                <p:nvPr/>
              </p:nvPicPr>
              <p:blipFill>
                <a:blip r:embed="rId197"/>
                <a:stretch>
                  <a:fillRect/>
                </a:stretch>
              </p:blipFill>
              <p:spPr>
                <a:xfrm>
                  <a:off x="10100520" y="26738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8">
              <p14:nvContentPartPr>
                <p14:cNvPr id="202" name="Ink 201">
                  <a:extLst>
                    <a:ext uri="{FF2B5EF4-FFF2-40B4-BE49-F238E27FC236}">
                      <a16:creationId xmlns:a16="http://schemas.microsoft.com/office/drawing/2014/main" id="{C86EF0C4-2E6A-6DE5-3DDB-2311067FD071}"/>
                    </a:ext>
                  </a:extLst>
                </p14:cNvPr>
                <p14:cNvContentPartPr/>
                <p14:nvPr/>
              </p14:nvContentPartPr>
              <p14:xfrm>
                <a:off x="10143000" y="2906434"/>
                <a:ext cx="9360" cy="8640"/>
              </p14:xfrm>
            </p:contentPart>
          </mc:Choice>
          <mc:Fallback xmlns="">
            <p:pic>
              <p:nvPicPr>
                <p:cNvPr id="202" name="Ink 201">
                  <a:extLst>
                    <a:ext uri="{FF2B5EF4-FFF2-40B4-BE49-F238E27FC236}">
                      <a16:creationId xmlns:a16="http://schemas.microsoft.com/office/drawing/2014/main" id="{C86EF0C4-2E6A-6DE5-3DDB-2311067FD071}"/>
                    </a:ext>
                  </a:extLst>
                </p:cNvPr>
                <p:cNvPicPr/>
                <p:nvPr/>
              </p:nvPicPr>
              <p:blipFill>
                <a:blip r:embed="rId199"/>
                <a:stretch>
                  <a:fillRect/>
                </a:stretch>
              </p:blipFill>
              <p:spPr>
                <a:xfrm>
                  <a:off x="10108333" y="2690434"/>
                  <a:ext cx="78347" cy="440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0">
              <p14:nvContentPartPr>
                <p14:cNvPr id="203" name="Ink 202">
                  <a:extLst>
                    <a:ext uri="{FF2B5EF4-FFF2-40B4-BE49-F238E27FC236}">
                      <a16:creationId xmlns:a16="http://schemas.microsoft.com/office/drawing/2014/main" id="{D4AA598A-66A4-A70B-C75B-FF57BE8991C0}"/>
                    </a:ext>
                  </a:extLst>
                </p14:cNvPr>
                <p14:cNvContentPartPr/>
                <p14:nvPr/>
              </p14:nvContentPartPr>
              <p14:xfrm>
                <a:off x="10166040" y="2929114"/>
                <a:ext cx="360" cy="360"/>
              </p14:xfrm>
            </p:contentPart>
          </mc:Choice>
          <mc:Fallback xmlns="">
            <p:pic>
              <p:nvPicPr>
                <p:cNvPr id="203" name="Ink 202">
                  <a:extLst>
                    <a:ext uri="{FF2B5EF4-FFF2-40B4-BE49-F238E27FC236}">
                      <a16:creationId xmlns:a16="http://schemas.microsoft.com/office/drawing/2014/main" id="{D4AA598A-66A4-A70B-C75B-FF57BE8991C0}"/>
                    </a:ext>
                  </a:extLst>
                </p:cNvPr>
                <p:cNvPicPr/>
                <p:nvPr/>
              </p:nvPicPr>
              <p:blipFill>
                <a:blip r:embed="rId201"/>
                <a:stretch>
                  <a:fillRect/>
                </a:stretch>
              </p:blipFill>
              <p:spPr>
                <a:xfrm>
                  <a:off x="10130040" y="271311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2">
              <p14:nvContentPartPr>
                <p14:cNvPr id="204" name="Ink 203">
                  <a:extLst>
                    <a:ext uri="{FF2B5EF4-FFF2-40B4-BE49-F238E27FC236}">
                      <a16:creationId xmlns:a16="http://schemas.microsoft.com/office/drawing/2014/main" id="{21716938-0C34-2EC2-5BFF-E48CF523E057}"/>
                    </a:ext>
                  </a:extLst>
                </p14:cNvPr>
                <p14:cNvContentPartPr/>
                <p14:nvPr/>
              </p14:nvContentPartPr>
              <p14:xfrm>
                <a:off x="10166040" y="2929114"/>
                <a:ext cx="360" cy="1800"/>
              </p14:xfrm>
            </p:contentPart>
          </mc:Choice>
          <mc:Fallback xmlns="">
            <p:pic>
              <p:nvPicPr>
                <p:cNvPr id="204" name="Ink 203">
                  <a:extLst>
                    <a:ext uri="{FF2B5EF4-FFF2-40B4-BE49-F238E27FC236}">
                      <a16:creationId xmlns:a16="http://schemas.microsoft.com/office/drawing/2014/main" id="{21716938-0C34-2EC2-5BFF-E48CF523E057}"/>
                    </a:ext>
                  </a:extLst>
                </p:cNvPr>
                <p:cNvPicPr/>
                <p:nvPr/>
              </p:nvPicPr>
              <p:blipFill>
                <a:blip r:embed="rId201"/>
                <a:stretch>
                  <a:fillRect/>
                </a:stretch>
              </p:blipFill>
              <p:spPr>
                <a:xfrm>
                  <a:off x="10130040" y="2659114"/>
                  <a:ext cx="72000" cy="54135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3">
              <p14:nvContentPartPr>
                <p14:cNvPr id="205" name="Ink 204">
                  <a:extLst>
                    <a:ext uri="{FF2B5EF4-FFF2-40B4-BE49-F238E27FC236}">
                      <a16:creationId xmlns:a16="http://schemas.microsoft.com/office/drawing/2014/main" id="{B0396DEA-8213-6836-924E-8C305CA55821}"/>
                    </a:ext>
                  </a:extLst>
                </p14:cNvPr>
                <p14:cNvContentPartPr/>
                <p14:nvPr/>
              </p14:nvContentPartPr>
              <p14:xfrm>
                <a:off x="10166040" y="2935594"/>
                <a:ext cx="2520" cy="4320"/>
              </p14:xfrm>
            </p:contentPart>
          </mc:Choice>
          <mc:Fallback xmlns="">
            <p:pic>
              <p:nvPicPr>
                <p:cNvPr id="205" name="Ink 204">
                  <a:extLst>
                    <a:ext uri="{FF2B5EF4-FFF2-40B4-BE49-F238E27FC236}">
                      <a16:creationId xmlns:a16="http://schemas.microsoft.com/office/drawing/2014/main" id="{B0396DEA-8213-6836-924E-8C305CA55821}"/>
                    </a:ext>
                  </a:extLst>
                </p:cNvPr>
                <p:cNvPicPr/>
                <p:nvPr/>
              </p:nvPicPr>
              <p:blipFill>
                <a:blip r:embed="rId204"/>
                <a:stretch>
                  <a:fillRect/>
                </a:stretch>
              </p:blipFill>
              <p:spPr>
                <a:xfrm>
                  <a:off x="10130040" y="2699958"/>
                  <a:ext cx="74160" cy="475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5">
              <p14:nvContentPartPr>
                <p14:cNvPr id="206" name="Ink 205">
                  <a:extLst>
                    <a:ext uri="{FF2B5EF4-FFF2-40B4-BE49-F238E27FC236}">
                      <a16:creationId xmlns:a16="http://schemas.microsoft.com/office/drawing/2014/main" id="{2B19EA61-EE47-DCCF-5BD9-965A8CF92442}"/>
                    </a:ext>
                  </a:extLst>
                </p14:cNvPr>
                <p14:cNvContentPartPr/>
                <p14:nvPr/>
              </p14:nvContentPartPr>
              <p14:xfrm>
                <a:off x="10172520" y="2955394"/>
                <a:ext cx="4680" cy="5040"/>
              </p14:xfrm>
            </p:contentPart>
          </mc:Choice>
          <mc:Fallback xmlns="">
            <p:pic>
              <p:nvPicPr>
                <p:cNvPr id="206" name="Ink 205">
                  <a:extLst>
                    <a:ext uri="{FF2B5EF4-FFF2-40B4-BE49-F238E27FC236}">
                      <a16:creationId xmlns:a16="http://schemas.microsoft.com/office/drawing/2014/main" id="{2B19EA61-EE47-DCCF-5BD9-965A8CF92442}"/>
                    </a:ext>
                  </a:extLst>
                </p:cNvPr>
                <p:cNvPicPr/>
                <p:nvPr/>
              </p:nvPicPr>
              <p:blipFill>
                <a:blip r:embed="rId206"/>
                <a:stretch>
                  <a:fillRect/>
                </a:stretch>
              </p:blipFill>
              <p:spPr>
                <a:xfrm>
                  <a:off x="10136520" y="2739394"/>
                  <a:ext cx="76320" cy="436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7">
              <p14:nvContentPartPr>
                <p14:cNvPr id="207" name="Ink 206">
                  <a:extLst>
                    <a:ext uri="{FF2B5EF4-FFF2-40B4-BE49-F238E27FC236}">
                      <a16:creationId xmlns:a16="http://schemas.microsoft.com/office/drawing/2014/main" id="{EFFA74B8-3F69-1A74-D894-751A5ED6859B}"/>
                    </a:ext>
                  </a:extLst>
                </p14:cNvPr>
                <p14:cNvContentPartPr/>
                <p14:nvPr/>
              </p14:nvContentPartPr>
              <p14:xfrm>
                <a:off x="10179000" y="2961874"/>
                <a:ext cx="360" cy="360"/>
              </p14:xfrm>
            </p:contentPart>
          </mc:Choice>
          <mc:Fallback xmlns="">
            <p:pic>
              <p:nvPicPr>
                <p:cNvPr id="207" name="Ink 206">
                  <a:extLst>
                    <a:ext uri="{FF2B5EF4-FFF2-40B4-BE49-F238E27FC236}">
                      <a16:creationId xmlns:a16="http://schemas.microsoft.com/office/drawing/2014/main" id="{EFFA74B8-3F69-1A74-D894-751A5ED6859B}"/>
                    </a:ext>
                  </a:extLst>
                </p:cNvPr>
                <p:cNvPicPr/>
                <p:nvPr/>
              </p:nvPicPr>
              <p:blipFill>
                <a:blip r:embed="rId208"/>
                <a:stretch>
                  <a:fillRect/>
                </a:stretch>
              </p:blipFill>
              <p:spPr>
                <a:xfrm>
                  <a:off x="10143000" y="274587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9">
              <p14:nvContentPartPr>
                <p14:cNvPr id="208" name="Ink 207">
                  <a:extLst>
                    <a:ext uri="{FF2B5EF4-FFF2-40B4-BE49-F238E27FC236}">
                      <a16:creationId xmlns:a16="http://schemas.microsoft.com/office/drawing/2014/main" id="{2FC02A29-8D9D-269C-7AC6-848B53A87F6B}"/>
                    </a:ext>
                  </a:extLst>
                </p14:cNvPr>
                <p14:cNvContentPartPr/>
                <p14:nvPr/>
              </p14:nvContentPartPr>
              <p14:xfrm>
                <a:off x="10167840" y="2935594"/>
                <a:ext cx="1800" cy="360"/>
              </p14:xfrm>
            </p:contentPart>
          </mc:Choice>
          <mc:Fallback xmlns="">
            <p:pic>
              <p:nvPicPr>
                <p:cNvPr id="208" name="Ink 207">
                  <a:extLst>
                    <a:ext uri="{FF2B5EF4-FFF2-40B4-BE49-F238E27FC236}">
                      <a16:creationId xmlns:a16="http://schemas.microsoft.com/office/drawing/2014/main" id="{2FC02A29-8D9D-269C-7AC6-848B53A87F6B}"/>
                    </a:ext>
                  </a:extLst>
                </p:cNvPr>
                <p:cNvPicPr/>
                <p:nvPr/>
              </p:nvPicPr>
              <p:blipFill>
                <a:blip r:embed="rId210"/>
                <a:stretch>
                  <a:fillRect/>
                </a:stretch>
              </p:blipFill>
              <p:spPr>
                <a:xfrm>
                  <a:off x="10122840" y="2719594"/>
                  <a:ext cx="9135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1">
              <p14:nvContentPartPr>
                <p14:cNvPr id="209" name="Ink 208">
                  <a:extLst>
                    <a:ext uri="{FF2B5EF4-FFF2-40B4-BE49-F238E27FC236}">
                      <a16:creationId xmlns:a16="http://schemas.microsoft.com/office/drawing/2014/main" id="{C568CD67-96BF-F7B7-B366-686B640EAF1A}"/>
                    </a:ext>
                  </a:extLst>
                </p14:cNvPr>
                <p14:cNvContentPartPr/>
                <p14:nvPr/>
              </p14:nvContentPartPr>
              <p14:xfrm>
                <a:off x="10138320" y="2913994"/>
                <a:ext cx="1800" cy="2520"/>
              </p14:xfrm>
            </p:contentPart>
          </mc:Choice>
          <mc:Fallback xmlns="">
            <p:pic>
              <p:nvPicPr>
                <p:cNvPr id="209" name="Ink 208">
                  <a:extLst>
                    <a:ext uri="{FF2B5EF4-FFF2-40B4-BE49-F238E27FC236}">
                      <a16:creationId xmlns:a16="http://schemas.microsoft.com/office/drawing/2014/main" id="{C568CD67-96BF-F7B7-B366-686B640EAF1A}"/>
                    </a:ext>
                  </a:extLst>
                </p:cNvPr>
                <p:cNvPicPr/>
                <p:nvPr/>
              </p:nvPicPr>
              <p:blipFill>
                <a:blip r:embed="rId212"/>
                <a:stretch>
                  <a:fillRect/>
                </a:stretch>
              </p:blipFill>
              <p:spPr>
                <a:xfrm>
                  <a:off x="10102320" y="2661994"/>
                  <a:ext cx="73440" cy="5061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213">
            <p14:nvContentPartPr>
              <p14:cNvPr id="215" name="Ink 214">
                <a:extLst>
                  <a:ext uri="{FF2B5EF4-FFF2-40B4-BE49-F238E27FC236}">
                    <a16:creationId xmlns:a16="http://schemas.microsoft.com/office/drawing/2014/main" id="{6B166BE9-6F82-0310-E3C4-9CDB6A557651}"/>
                  </a:ext>
                </a:extLst>
              </p14:cNvPr>
              <p14:cNvContentPartPr/>
              <p14:nvPr/>
            </p14:nvContentPartPr>
            <p14:xfrm>
              <a:off x="8653680" y="2801674"/>
              <a:ext cx="360" cy="360"/>
            </p14:xfrm>
          </p:contentPart>
        </mc:Choice>
        <mc:Fallback xmlns="">
          <p:pic>
            <p:nvPicPr>
              <p:cNvPr id="215" name="Ink 214">
                <a:extLst>
                  <a:ext uri="{FF2B5EF4-FFF2-40B4-BE49-F238E27FC236}">
                    <a16:creationId xmlns:a16="http://schemas.microsoft.com/office/drawing/2014/main" id="{6B166BE9-6F82-0310-E3C4-9CDB6A557651}"/>
                  </a:ext>
                </a:extLst>
              </p:cNvPr>
              <p:cNvPicPr/>
              <p:nvPr/>
            </p:nvPicPr>
            <p:blipFill>
              <a:blip r:embed="rId214"/>
              <a:stretch>
                <a:fillRect/>
              </a:stretch>
            </p:blipFill>
            <p:spPr>
              <a:xfrm>
                <a:off x="8617680" y="2585674"/>
                <a:ext cx="72000" cy="432000"/>
              </a:xfrm>
              <a:prstGeom prst="rect">
                <a:avLst/>
              </a:prstGeom>
            </p:spPr>
          </p:pic>
        </mc:Fallback>
      </mc:AlternateContent>
      <p:pic>
        <p:nvPicPr>
          <p:cNvPr id="234" name="Graphic 233">
            <a:extLst>
              <a:ext uri="{FF2B5EF4-FFF2-40B4-BE49-F238E27FC236}">
                <a16:creationId xmlns:a16="http://schemas.microsoft.com/office/drawing/2014/main" id="{C1105D0C-9B74-BE55-C349-380BA73D4ED7}"/>
              </a:ext>
            </a:extLst>
          </p:cNvPr>
          <p:cNvPicPr>
            <a:picLocks noChangeAspect="1"/>
          </p:cNvPicPr>
          <p:nvPr/>
        </p:nvPicPr>
        <p:blipFill rotWithShape="1">
          <a:blip r:embed="rId215">
            <a:extLst>
              <a:ext uri="{96DAC541-7B7A-43D3-8B79-37D633B846F1}">
                <asvg:svgBlip xmlns:asvg="http://schemas.microsoft.com/office/drawing/2016/SVG/main" r:embed="rId216"/>
              </a:ext>
            </a:extLst>
          </a:blip>
          <a:srcRect l="12335" r="18423" b="23526"/>
          <a:stretch/>
        </p:blipFill>
        <p:spPr>
          <a:xfrm>
            <a:off x="-1961444" y="2211055"/>
            <a:ext cx="14290213" cy="5281638"/>
          </a:xfrm>
          <a:prstGeom prst="rect">
            <a:avLst/>
          </a:prstGeom>
        </p:spPr>
      </p:pic>
      <p:pic>
        <p:nvPicPr>
          <p:cNvPr id="18" name="Picture 17" descr="A close up of a qr code&#10;&#10;Description automatically generated">
            <a:extLst>
              <a:ext uri="{FF2B5EF4-FFF2-40B4-BE49-F238E27FC236}">
                <a16:creationId xmlns:a16="http://schemas.microsoft.com/office/drawing/2014/main" id="{F583CF52-B597-7ECB-8E62-41E5366A7E01}"/>
              </a:ext>
            </a:extLst>
          </p:cNvPr>
          <p:cNvPicPr>
            <a:picLocks noChangeAspect="1"/>
          </p:cNvPicPr>
          <p:nvPr/>
        </p:nvPicPr>
        <p:blipFill>
          <a:blip r:embed="rId217" cstate="email">
            <a:extLst>
              <a:ext uri="{28A0092B-C50C-407E-A947-70E740481C1C}">
                <a14:useLocalDpi xmlns:a14="http://schemas.microsoft.com/office/drawing/2010/main"/>
              </a:ext>
            </a:extLst>
          </a:blip>
          <a:stretch>
            <a:fillRect/>
          </a:stretch>
        </p:blipFill>
        <p:spPr>
          <a:xfrm>
            <a:off x="5334313" y="2833540"/>
            <a:ext cx="1623542" cy="1883334"/>
          </a:xfrm>
          <a:prstGeom prst="rect">
            <a:avLst/>
          </a:prstGeom>
        </p:spPr>
      </p:pic>
      <p:pic>
        <p:nvPicPr>
          <p:cNvPr id="233" name="Picture 232" descr="A white cover with a black and white qr code&#10;&#10;Description automatically generated">
            <a:extLst>
              <a:ext uri="{FF2B5EF4-FFF2-40B4-BE49-F238E27FC236}">
                <a16:creationId xmlns:a16="http://schemas.microsoft.com/office/drawing/2014/main" id="{831BBB1D-80E1-4DC3-12FF-572BF6CA9993}"/>
              </a:ext>
            </a:extLst>
          </p:cNvPr>
          <p:cNvPicPr>
            <a:picLocks noChangeAspect="1"/>
          </p:cNvPicPr>
          <p:nvPr/>
        </p:nvPicPr>
        <p:blipFill>
          <a:blip r:embed="rId218" cstate="email">
            <a:extLst>
              <a:ext uri="{28A0092B-C50C-407E-A947-70E740481C1C}">
                <a14:useLocalDpi xmlns:a14="http://schemas.microsoft.com/office/drawing/2010/main"/>
              </a:ext>
            </a:extLst>
          </a:blip>
          <a:stretch>
            <a:fillRect/>
          </a:stretch>
        </p:blipFill>
        <p:spPr>
          <a:xfrm>
            <a:off x="7607456" y="2802034"/>
            <a:ext cx="1622822" cy="1890967"/>
          </a:xfrm>
          <a:prstGeom prst="rect">
            <a:avLst/>
          </a:prstGeom>
        </p:spPr>
      </p:pic>
      <p:pic>
        <p:nvPicPr>
          <p:cNvPr id="5" name="Picture 4" descr="A white card with a qr code&#10;&#10;Description automatically generated">
            <a:extLst>
              <a:ext uri="{FF2B5EF4-FFF2-40B4-BE49-F238E27FC236}">
                <a16:creationId xmlns:a16="http://schemas.microsoft.com/office/drawing/2014/main" id="{C1CBD19F-CB7B-1DED-C097-344FF4C01150}"/>
              </a:ext>
            </a:extLst>
          </p:cNvPr>
          <p:cNvPicPr>
            <a:picLocks noChangeAspect="1"/>
          </p:cNvPicPr>
          <p:nvPr/>
        </p:nvPicPr>
        <p:blipFill>
          <a:blip r:embed="rId219" cstate="email">
            <a:extLst>
              <a:ext uri="{28A0092B-C50C-407E-A947-70E740481C1C}">
                <a14:useLocalDpi xmlns:a14="http://schemas.microsoft.com/office/drawing/2010/main"/>
              </a:ext>
            </a:extLst>
          </a:blip>
          <a:stretch>
            <a:fillRect/>
          </a:stretch>
        </p:blipFill>
        <p:spPr>
          <a:xfrm>
            <a:off x="3108896" y="2850829"/>
            <a:ext cx="1623902" cy="1890793"/>
          </a:xfrm>
          <a:prstGeom prst="rect">
            <a:avLst/>
          </a:prstGeom>
        </p:spPr>
      </p:pic>
      <p:pic>
        <p:nvPicPr>
          <p:cNvPr id="7" name="Picture 6" descr="A white cover with a qr code&#10;&#10;Description automatically generated">
            <a:extLst>
              <a:ext uri="{FF2B5EF4-FFF2-40B4-BE49-F238E27FC236}">
                <a16:creationId xmlns:a16="http://schemas.microsoft.com/office/drawing/2014/main" id="{07DDBB29-1F8F-B8EA-8731-27BB3FA2D220}"/>
              </a:ext>
            </a:extLst>
          </p:cNvPr>
          <p:cNvPicPr>
            <a:picLocks noChangeAspect="1"/>
          </p:cNvPicPr>
          <p:nvPr/>
        </p:nvPicPr>
        <p:blipFill>
          <a:blip r:embed="rId220" cstate="email">
            <a:extLst>
              <a:ext uri="{28A0092B-C50C-407E-A947-70E740481C1C}">
                <a14:useLocalDpi xmlns:a14="http://schemas.microsoft.com/office/drawing/2010/main"/>
              </a:ext>
            </a:extLst>
          </a:blip>
          <a:stretch>
            <a:fillRect/>
          </a:stretch>
        </p:blipFill>
        <p:spPr>
          <a:xfrm>
            <a:off x="9879879" y="2794401"/>
            <a:ext cx="1611879" cy="1883334"/>
          </a:xfrm>
          <a:prstGeom prst="rect">
            <a:avLst/>
          </a:prstGeom>
        </p:spPr>
      </p:pic>
    </p:spTree>
    <p:extLst>
      <p:ext uri="{BB962C8B-B14F-4D97-AF65-F5344CB8AC3E}">
        <p14:creationId xmlns:p14="http://schemas.microsoft.com/office/powerpoint/2010/main" val="1847604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1D8BD3-D5DE-45DC-8524-0AFF8C56B722}"/>
              </a:ext>
            </a:extLst>
          </p:cNvPr>
          <p:cNvSpPr>
            <a:spLocks noGrp="1"/>
          </p:cNvSpPr>
          <p:nvPr>
            <p:ph type="title"/>
          </p:nvPr>
        </p:nvSpPr>
        <p:spPr>
          <a:xfrm>
            <a:off x="576262" y="561975"/>
            <a:ext cx="10232765" cy="1462769"/>
          </a:xfrm>
        </p:spPr>
        <p:txBody>
          <a:bodyPr/>
          <a:lstStyle/>
          <a:p>
            <a:r>
              <a:rPr lang="en-GB"/>
              <a:t>Company information – locations and people</a:t>
            </a:r>
          </a:p>
        </p:txBody>
      </p:sp>
      <p:sp>
        <p:nvSpPr>
          <p:cNvPr id="6" name="TextBox 5">
            <a:extLst>
              <a:ext uri="{FF2B5EF4-FFF2-40B4-BE49-F238E27FC236}">
                <a16:creationId xmlns:a16="http://schemas.microsoft.com/office/drawing/2014/main" id="{28C96577-7345-44A4-8B8C-9B3E53F10D75}"/>
              </a:ext>
            </a:extLst>
          </p:cNvPr>
          <p:cNvSpPr txBox="1"/>
          <p:nvPr/>
        </p:nvSpPr>
        <p:spPr>
          <a:xfrm>
            <a:off x="576262" y="1739904"/>
            <a:ext cx="2444900" cy="3539430"/>
          </a:xfrm>
          <a:prstGeom prst="rect">
            <a:avLst/>
          </a:prstGeom>
          <a:noFill/>
        </p:spPr>
        <p:txBody>
          <a:bodyPr wrap="none" rtlCol="0">
            <a:spAutoFit/>
          </a:bodyPr>
          <a:lstStyle/>
          <a:p>
            <a:pPr>
              <a:spcBef>
                <a:spcPts val="600"/>
              </a:spcBef>
              <a:spcAft>
                <a:spcPts val="600"/>
              </a:spcAft>
              <a:buClr>
                <a:srgbClr val="F2A900"/>
              </a:buClr>
            </a:pPr>
            <a:r>
              <a:rPr lang="en-GB" sz="1600" b="1" dirty="0"/>
              <a:t>Contents</a:t>
            </a:r>
          </a:p>
          <a:p>
            <a:pPr marL="285750" indent="-285750">
              <a:spcBef>
                <a:spcPts val="600"/>
              </a:spcBef>
              <a:spcAft>
                <a:spcPts val="600"/>
              </a:spcAft>
              <a:buClr>
                <a:srgbClr val="F2A900"/>
              </a:buClr>
              <a:buFont typeface="Arial" panose="020B0604020202020204" pitchFamily="34" charset="0"/>
              <a:buChar char="•"/>
            </a:pPr>
            <a:r>
              <a:rPr lang="en-GB" sz="1600" dirty="0"/>
              <a:t>UK</a:t>
            </a:r>
          </a:p>
          <a:p>
            <a:pPr marL="285750" indent="-285750">
              <a:spcBef>
                <a:spcPts val="600"/>
              </a:spcBef>
              <a:spcAft>
                <a:spcPts val="600"/>
              </a:spcAft>
              <a:buClr>
                <a:srgbClr val="F2A900"/>
              </a:buClr>
              <a:buFont typeface="Arial" panose="020B0604020202020204" pitchFamily="34" charset="0"/>
              <a:buChar char="•"/>
            </a:pPr>
            <a:r>
              <a:rPr lang="en-GB" sz="1600" dirty="0"/>
              <a:t>Middle East and India</a:t>
            </a:r>
          </a:p>
          <a:p>
            <a:pPr marL="285750" indent="-285750">
              <a:spcBef>
                <a:spcPts val="600"/>
              </a:spcBef>
              <a:spcAft>
                <a:spcPts val="600"/>
              </a:spcAft>
              <a:buClr>
                <a:srgbClr val="F2A900"/>
              </a:buClr>
              <a:buFont typeface="Arial" panose="020B0604020202020204" pitchFamily="34" charset="0"/>
              <a:buChar char="•"/>
            </a:pPr>
            <a:r>
              <a:rPr lang="en-GB" sz="1600" dirty="0"/>
              <a:t>USA</a:t>
            </a:r>
          </a:p>
          <a:p>
            <a:pPr marL="285750" indent="-285750">
              <a:spcBef>
                <a:spcPts val="600"/>
              </a:spcBef>
              <a:spcAft>
                <a:spcPts val="600"/>
              </a:spcAft>
              <a:buClr>
                <a:srgbClr val="F2A900"/>
              </a:buClr>
              <a:buFont typeface="Arial" panose="020B0604020202020204" pitchFamily="34" charset="0"/>
              <a:buChar char="•"/>
            </a:pPr>
            <a:r>
              <a:rPr lang="en-GB" sz="1600" dirty="0"/>
              <a:t>Norway</a:t>
            </a:r>
          </a:p>
          <a:p>
            <a:pPr marL="285750" indent="-285750">
              <a:spcBef>
                <a:spcPts val="600"/>
              </a:spcBef>
              <a:spcAft>
                <a:spcPts val="600"/>
              </a:spcAft>
              <a:buClr>
                <a:srgbClr val="F2A900"/>
              </a:buClr>
              <a:buFont typeface="Arial" panose="020B0604020202020204" pitchFamily="34" charset="0"/>
              <a:buChar char="•"/>
            </a:pPr>
            <a:endParaRPr lang="en-GB" sz="1600" dirty="0"/>
          </a:p>
          <a:p>
            <a:pPr marL="285750" indent="-285750">
              <a:spcBef>
                <a:spcPts val="600"/>
              </a:spcBef>
              <a:spcAft>
                <a:spcPts val="600"/>
              </a:spcAft>
              <a:buClr>
                <a:srgbClr val="F2A900"/>
              </a:buClr>
              <a:buFont typeface="Arial" panose="020B0604020202020204" pitchFamily="34" charset="0"/>
              <a:buChar char="•"/>
            </a:pPr>
            <a:endParaRPr lang="en-GB" sz="1600" dirty="0"/>
          </a:p>
          <a:p>
            <a:pPr marL="285750" indent="-285750">
              <a:spcBef>
                <a:spcPts val="600"/>
              </a:spcBef>
              <a:spcAft>
                <a:spcPts val="600"/>
              </a:spcAft>
              <a:buClr>
                <a:srgbClr val="F2A900"/>
              </a:buClr>
              <a:buFont typeface="Arial" panose="020B0604020202020204" pitchFamily="34" charset="0"/>
              <a:buChar char="•"/>
            </a:pPr>
            <a:endParaRPr lang="en-GB" sz="1600" dirty="0"/>
          </a:p>
          <a:p>
            <a:pPr marL="285750" indent="-285750">
              <a:spcBef>
                <a:spcPts val="600"/>
              </a:spcBef>
              <a:spcAft>
                <a:spcPts val="600"/>
              </a:spcAft>
              <a:buClr>
                <a:srgbClr val="F2A900"/>
              </a:buClr>
              <a:buFont typeface="Arial" panose="020B0604020202020204" pitchFamily="34" charset="0"/>
              <a:buChar char="•"/>
            </a:pPr>
            <a:endParaRPr lang="en-GB" sz="1600" dirty="0"/>
          </a:p>
        </p:txBody>
      </p:sp>
    </p:spTree>
    <p:extLst>
      <p:ext uri="{BB962C8B-B14F-4D97-AF65-F5344CB8AC3E}">
        <p14:creationId xmlns:p14="http://schemas.microsoft.com/office/powerpoint/2010/main" val="173949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ody of water with clouds above it&#10;&#10;Description automatically generated with medium confidence">
            <a:extLst>
              <a:ext uri="{FF2B5EF4-FFF2-40B4-BE49-F238E27FC236}">
                <a16:creationId xmlns:a16="http://schemas.microsoft.com/office/drawing/2014/main" id="{4A24BAEB-5C2C-434A-86A1-4C379AFB4D63}"/>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a:stretch/>
        </p:blipFill>
        <p:spPr>
          <a:xfrm>
            <a:off x="575732" y="1412875"/>
            <a:ext cx="2626829" cy="4716464"/>
          </a:xfrm>
        </p:spPr>
      </p:pic>
      <p:sp>
        <p:nvSpPr>
          <p:cNvPr id="3" name="Title 2">
            <a:extLst>
              <a:ext uri="{FF2B5EF4-FFF2-40B4-BE49-F238E27FC236}">
                <a16:creationId xmlns:a16="http://schemas.microsoft.com/office/drawing/2014/main" id="{C584DC11-53AD-45DE-A0E8-DC66B0F3C28A}"/>
              </a:ext>
            </a:extLst>
          </p:cNvPr>
          <p:cNvSpPr>
            <a:spLocks noGrp="1"/>
          </p:cNvSpPr>
          <p:nvPr>
            <p:ph type="title"/>
          </p:nvPr>
        </p:nvSpPr>
        <p:spPr>
          <a:xfrm>
            <a:off x="575734" y="720536"/>
            <a:ext cx="11040533" cy="382587"/>
          </a:xfrm>
        </p:spPr>
        <p:txBody>
          <a:bodyPr/>
          <a:lstStyle/>
          <a:p>
            <a:r>
              <a:rPr lang="en-GB"/>
              <a:t>Proserv has an extensive brand heritage spanning nearly 60 years</a:t>
            </a:r>
            <a:br>
              <a:rPr lang="en-GB"/>
            </a:br>
            <a:endParaRPr lang="en-GB" dirty="0"/>
          </a:p>
        </p:txBody>
      </p:sp>
      <p:sp>
        <p:nvSpPr>
          <p:cNvPr id="5" name="Text Placeholder 4">
            <a:extLst>
              <a:ext uri="{FF2B5EF4-FFF2-40B4-BE49-F238E27FC236}">
                <a16:creationId xmlns:a16="http://schemas.microsoft.com/office/drawing/2014/main" id="{F5807A59-19E0-471C-BC0E-8E37C73E8A50}"/>
              </a:ext>
            </a:extLst>
          </p:cNvPr>
          <p:cNvSpPr>
            <a:spLocks noGrp="1"/>
          </p:cNvSpPr>
          <p:nvPr>
            <p:ph type="body" sz="quarter" idx="10"/>
          </p:nvPr>
        </p:nvSpPr>
        <p:spPr>
          <a:xfrm>
            <a:off x="575734" y="358776"/>
            <a:ext cx="11040533" cy="250825"/>
          </a:xfrm>
        </p:spPr>
        <p:txBody>
          <a:bodyPr lIns="0" tIns="0" rIns="0" bIns="0"/>
          <a:lstStyle/>
          <a:p>
            <a:r>
              <a:rPr lang="en-GB" sz="2400"/>
              <a:t>Solid core of controls experience</a:t>
            </a:r>
          </a:p>
        </p:txBody>
      </p:sp>
      <p:sp>
        <p:nvSpPr>
          <p:cNvPr id="9" name="Rectangle 8">
            <a:extLst>
              <a:ext uri="{FF2B5EF4-FFF2-40B4-BE49-F238E27FC236}">
                <a16:creationId xmlns:a16="http://schemas.microsoft.com/office/drawing/2014/main" id="{F8AE8B82-3654-437C-B5F5-699AEDD21356}"/>
              </a:ext>
            </a:extLst>
          </p:cNvPr>
          <p:cNvSpPr/>
          <p:nvPr/>
        </p:nvSpPr>
        <p:spPr>
          <a:xfrm>
            <a:off x="575732" y="1412875"/>
            <a:ext cx="2635430" cy="3055639"/>
          </a:xfrm>
          <a:prstGeom prst="rect">
            <a:avLst/>
          </a:prstGeom>
          <a:solidFill>
            <a:srgbClr val="5B6770">
              <a:lumMod val="75000"/>
              <a:alpha val="64000"/>
            </a:srgbClr>
          </a:solidFill>
          <a:ln w="25400" cap="flat" cmpd="sng" algn="ctr">
            <a:noFill/>
            <a:prstDash val="solid"/>
          </a:ln>
          <a:effectLst/>
        </p:spPr>
        <p:txBody>
          <a:bodyPr rtlCol="0" anchor="ctr"/>
          <a:lstStyle/>
          <a:p>
            <a:pPr fontAlgn="auto">
              <a:spcBef>
                <a:spcPts val="0"/>
              </a:spcBef>
              <a:spcAft>
                <a:spcPts val="0"/>
              </a:spcAft>
              <a:defRPr/>
            </a:pPr>
            <a:endParaRPr lang="en-GB" dirty="0">
              <a:solidFill>
                <a:srgbClr val="FFFFFF"/>
              </a:solidFill>
              <a:latin typeface="Calibri"/>
            </a:endParaRPr>
          </a:p>
        </p:txBody>
      </p:sp>
      <p:sp>
        <p:nvSpPr>
          <p:cNvPr id="7" name="Content Placeholder 6">
            <a:extLst>
              <a:ext uri="{FF2B5EF4-FFF2-40B4-BE49-F238E27FC236}">
                <a16:creationId xmlns:a16="http://schemas.microsoft.com/office/drawing/2014/main" id="{B6F00746-2C83-420F-B6C2-D44A259E038B}"/>
              </a:ext>
            </a:extLst>
          </p:cNvPr>
          <p:cNvSpPr>
            <a:spLocks noGrp="1"/>
          </p:cNvSpPr>
          <p:nvPr>
            <p:ph sz="quarter" idx="14"/>
          </p:nvPr>
        </p:nvSpPr>
        <p:spPr>
          <a:xfrm>
            <a:off x="644821" y="1664057"/>
            <a:ext cx="2595562" cy="3212743"/>
          </a:xfrm>
        </p:spPr>
        <p:txBody>
          <a:bodyPr/>
          <a:lstStyle/>
          <a:p>
            <a:pPr marL="0" indent="0">
              <a:buNone/>
            </a:pPr>
            <a:r>
              <a:rPr lang="en-US" sz="1400" dirty="0">
                <a:solidFill>
                  <a:schemeClr val="bg2"/>
                </a:solidFill>
              </a:rPr>
              <a:t>Proserv has evolved significantly over the years both through organic growth and strategic acquisition in order to develop our controls expertise. </a:t>
            </a:r>
          </a:p>
          <a:p>
            <a:pPr marL="0" indent="0">
              <a:buNone/>
            </a:pPr>
            <a:r>
              <a:rPr lang="en-US" sz="1400" dirty="0">
                <a:solidFill>
                  <a:schemeClr val="bg2"/>
                </a:solidFill>
              </a:rPr>
              <a:t>Recent partnerships have further strengthened our move into intelligence solutions and renewables.</a:t>
            </a:r>
            <a:endParaRPr lang="en-GB" sz="1400" dirty="0">
              <a:solidFill>
                <a:schemeClr val="bg2"/>
              </a:solidFill>
            </a:endParaRPr>
          </a:p>
        </p:txBody>
      </p:sp>
      <p:sp>
        <p:nvSpPr>
          <p:cNvPr id="22" name="TextBox 21">
            <a:extLst>
              <a:ext uri="{FF2B5EF4-FFF2-40B4-BE49-F238E27FC236}">
                <a16:creationId xmlns:a16="http://schemas.microsoft.com/office/drawing/2014/main" id="{E4A49B90-4B6D-43F0-B41F-417CE7C190FA}"/>
              </a:ext>
            </a:extLst>
          </p:cNvPr>
          <p:cNvSpPr txBox="1"/>
          <p:nvPr/>
        </p:nvSpPr>
        <p:spPr>
          <a:xfrm>
            <a:off x="1426345" y="7171105"/>
            <a:ext cx="617274" cy="261610"/>
          </a:xfrm>
          <a:prstGeom prst="rect">
            <a:avLst/>
          </a:prstGeom>
          <a:noFill/>
        </p:spPr>
        <p:txBody>
          <a:bodyPr wrap="square" rtlCol="0">
            <a:spAutoFit/>
          </a:bodyPr>
          <a:lstStyle/>
          <a:p>
            <a:pPr>
              <a:spcBef>
                <a:spcPts val="600"/>
              </a:spcBef>
              <a:spcAft>
                <a:spcPts val="600"/>
              </a:spcAft>
              <a:buClr>
                <a:srgbClr val="F2A900"/>
              </a:buClr>
            </a:pPr>
            <a:r>
              <a:rPr lang="en-GB" sz="1050">
                <a:solidFill>
                  <a:schemeClr val="bg2"/>
                </a:solidFill>
              </a:rPr>
              <a:t>1960s</a:t>
            </a:r>
            <a:endParaRPr lang="en-GB" sz="1050" dirty="0" err="1">
              <a:solidFill>
                <a:schemeClr val="bg2"/>
              </a:solidFill>
            </a:endParaRPr>
          </a:p>
        </p:txBody>
      </p:sp>
      <p:sp>
        <p:nvSpPr>
          <p:cNvPr id="25" name="TextBox 24">
            <a:extLst>
              <a:ext uri="{FF2B5EF4-FFF2-40B4-BE49-F238E27FC236}">
                <a16:creationId xmlns:a16="http://schemas.microsoft.com/office/drawing/2014/main" id="{199E42D0-D701-4D5E-B2B4-D7B35D82B89B}"/>
              </a:ext>
            </a:extLst>
          </p:cNvPr>
          <p:cNvSpPr txBox="1"/>
          <p:nvPr/>
        </p:nvSpPr>
        <p:spPr>
          <a:xfrm>
            <a:off x="8946651" y="6056293"/>
            <a:ext cx="617274" cy="253916"/>
          </a:xfrm>
          <a:prstGeom prst="rect">
            <a:avLst/>
          </a:prstGeom>
          <a:noFill/>
        </p:spPr>
        <p:txBody>
          <a:bodyPr wrap="square" rtlCol="0">
            <a:spAutoFit/>
          </a:bodyPr>
          <a:lstStyle/>
          <a:p>
            <a:pPr>
              <a:spcBef>
                <a:spcPts val="600"/>
              </a:spcBef>
              <a:spcAft>
                <a:spcPts val="600"/>
              </a:spcAft>
              <a:buClr>
                <a:srgbClr val="F2A900"/>
              </a:buClr>
            </a:pPr>
            <a:r>
              <a:rPr lang="en-GB" sz="1050">
                <a:solidFill>
                  <a:schemeClr val="bg2"/>
                </a:solidFill>
              </a:rPr>
              <a:t>2020s</a:t>
            </a:r>
            <a:endParaRPr lang="en-GB" sz="1050" dirty="0" err="1">
              <a:solidFill>
                <a:schemeClr val="bg2"/>
              </a:solidFill>
            </a:endParaRPr>
          </a:p>
        </p:txBody>
      </p:sp>
      <p:sp>
        <p:nvSpPr>
          <p:cNvPr id="27" name="TextBox 26">
            <a:extLst>
              <a:ext uri="{FF2B5EF4-FFF2-40B4-BE49-F238E27FC236}">
                <a16:creationId xmlns:a16="http://schemas.microsoft.com/office/drawing/2014/main" id="{BF7F3EF8-E13F-472E-B4B4-5987B292F42A}"/>
              </a:ext>
            </a:extLst>
          </p:cNvPr>
          <p:cNvSpPr txBox="1"/>
          <p:nvPr/>
        </p:nvSpPr>
        <p:spPr>
          <a:xfrm>
            <a:off x="4479584" y="6068618"/>
            <a:ext cx="617274" cy="261610"/>
          </a:xfrm>
          <a:prstGeom prst="rect">
            <a:avLst/>
          </a:prstGeom>
          <a:noFill/>
        </p:spPr>
        <p:txBody>
          <a:bodyPr wrap="square" rtlCol="0">
            <a:spAutoFit/>
          </a:bodyPr>
          <a:lstStyle/>
          <a:p>
            <a:pPr>
              <a:spcBef>
                <a:spcPts val="600"/>
              </a:spcBef>
              <a:spcAft>
                <a:spcPts val="600"/>
              </a:spcAft>
              <a:buClr>
                <a:srgbClr val="F2A900"/>
              </a:buClr>
            </a:pPr>
            <a:r>
              <a:rPr lang="en-GB" sz="1050">
                <a:solidFill>
                  <a:schemeClr val="bg2"/>
                </a:solidFill>
              </a:rPr>
              <a:t>1990s</a:t>
            </a:r>
            <a:endParaRPr lang="en-GB" sz="1050" dirty="0" err="1">
              <a:solidFill>
                <a:schemeClr val="bg2"/>
              </a:solidFill>
            </a:endParaRPr>
          </a:p>
        </p:txBody>
      </p:sp>
      <p:sp>
        <p:nvSpPr>
          <p:cNvPr id="28" name="TextBox 27">
            <a:extLst>
              <a:ext uri="{FF2B5EF4-FFF2-40B4-BE49-F238E27FC236}">
                <a16:creationId xmlns:a16="http://schemas.microsoft.com/office/drawing/2014/main" id="{B56A51CB-F320-4F81-997C-E8826F206C9E}"/>
              </a:ext>
            </a:extLst>
          </p:cNvPr>
          <p:cNvSpPr txBox="1"/>
          <p:nvPr/>
        </p:nvSpPr>
        <p:spPr>
          <a:xfrm>
            <a:off x="8071115" y="6048795"/>
            <a:ext cx="617274" cy="253916"/>
          </a:xfrm>
          <a:prstGeom prst="rect">
            <a:avLst/>
          </a:prstGeom>
          <a:noFill/>
        </p:spPr>
        <p:txBody>
          <a:bodyPr wrap="square" rtlCol="0">
            <a:spAutoFit/>
          </a:bodyPr>
          <a:lstStyle/>
          <a:p>
            <a:pPr>
              <a:spcBef>
                <a:spcPts val="600"/>
              </a:spcBef>
              <a:spcAft>
                <a:spcPts val="600"/>
              </a:spcAft>
              <a:buClr>
                <a:srgbClr val="F2A900"/>
              </a:buClr>
            </a:pPr>
            <a:r>
              <a:rPr lang="en-GB" sz="1050">
                <a:solidFill>
                  <a:schemeClr val="bg2"/>
                </a:solidFill>
              </a:rPr>
              <a:t>2010s</a:t>
            </a:r>
            <a:endParaRPr lang="en-GB" sz="1050" dirty="0" err="1">
              <a:solidFill>
                <a:schemeClr val="bg2"/>
              </a:solidFill>
            </a:endParaRPr>
          </a:p>
        </p:txBody>
      </p:sp>
      <p:pic>
        <p:nvPicPr>
          <p:cNvPr id="31" name="Picture 30" descr="Logo&#10;&#10;Description automatically generated">
            <a:extLst>
              <a:ext uri="{FF2B5EF4-FFF2-40B4-BE49-F238E27FC236}">
                <a16:creationId xmlns:a16="http://schemas.microsoft.com/office/drawing/2014/main" id="{9F163494-F4E4-4763-AF0F-D89D36F0F7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15503" y="2792797"/>
            <a:ext cx="1232849" cy="571886"/>
          </a:xfrm>
          <a:prstGeom prst="rect">
            <a:avLst/>
          </a:prstGeom>
        </p:spPr>
      </p:pic>
      <p:cxnSp>
        <p:nvCxnSpPr>
          <p:cNvPr id="34" name="Straight Connector 33">
            <a:extLst>
              <a:ext uri="{FF2B5EF4-FFF2-40B4-BE49-F238E27FC236}">
                <a16:creationId xmlns:a16="http://schemas.microsoft.com/office/drawing/2014/main" id="{DAFF12CA-22B8-459B-926A-DD98F82B48BE}"/>
              </a:ext>
            </a:extLst>
          </p:cNvPr>
          <p:cNvCxnSpPr>
            <a:cxnSpLocks/>
          </p:cNvCxnSpPr>
          <p:nvPr/>
        </p:nvCxnSpPr>
        <p:spPr>
          <a:xfrm>
            <a:off x="4672135" y="2337676"/>
            <a:ext cx="0" cy="1404742"/>
          </a:xfrm>
          <a:prstGeom prst="line">
            <a:avLst/>
          </a:prstGeom>
          <a:ln w="19050">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4" name="Picture 3" descr="Logo&#10;&#10;Description automatically generated">
            <a:extLst>
              <a:ext uri="{FF2B5EF4-FFF2-40B4-BE49-F238E27FC236}">
                <a16:creationId xmlns:a16="http://schemas.microsoft.com/office/drawing/2014/main" id="{19A5A50D-0E59-4964-BC7D-E6FD61CD07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19229" y="2427832"/>
            <a:ext cx="587399" cy="364965"/>
          </a:xfrm>
          <a:prstGeom prst="rect">
            <a:avLst/>
          </a:prstGeom>
        </p:spPr>
      </p:pic>
      <p:pic>
        <p:nvPicPr>
          <p:cNvPr id="11" name="Picture 10" descr="Logo&#10;&#10;Description automatically generated">
            <a:extLst>
              <a:ext uri="{FF2B5EF4-FFF2-40B4-BE49-F238E27FC236}">
                <a16:creationId xmlns:a16="http://schemas.microsoft.com/office/drawing/2014/main" id="{B80F1CDA-7BEC-4024-A553-E1D88859739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72638" y="2484330"/>
            <a:ext cx="723711" cy="308467"/>
          </a:xfrm>
          <a:prstGeom prst="rect">
            <a:avLst/>
          </a:prstGeom>
        </p:spPr>
      </p:pic>
      <p:pic>
        <p:nvPicPr>
          <p:cNvPr id="15" name="Picture 14" descr="A picture containing clipart&#10;&#10;Description automatically generated">
            <a:extLst>
              <a:ext uri="{FF2B5EF4-FFF2-40B4-BE49-F238E27FC236}">
                <a16:creationId xmlns:a16="http://schemas.microsoft.com/office/drawing/2014/main" id="{F8944EC3-E639-4EFF-ACAC-17B11DF1E83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06894" y="2603532"/>
            <a:ext cx="1109781" cy="189265"/>
          </a:xfrm>
          <a:prstGeom prst="rect">
            <a:avLst/>
          </a:prstGeom>
        </p:spPr>
      </p:pic>
      <p:pic>
        <p:nvPicPr>
          <p:cNvPr id="17" name="Picture 16" descr="Logo&#10;&#10;Description automatically generated">
            <a:extLst>
              <a:ext uri="{FF2B5EF4-FFF2-40B4-BE49-F238E27FC236}">
                <a16:creationId xmlns:a16="http://schemas.microsoft.com/office/drawing/2014/main" id="{B8547F91-A557-4D35-97EF-319BBE64E2C6}"/>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785352" y="3169784"/>
            <a:ext cx="610006" cy="448404"/>
          </a:xfrm>
          <a:prstGeom prst="rect">
            <a:avLst/>
          </a:prstGeom>
        </p:spPr>
      </p:pic>
      <p:pic>
        <p:nvPicPr>
          <p:cNvPr id="23" name="Picture 22" descr="A picture containing text, clipart&#10;&#10;Description automatically generated">
            <a:extLst>
              <a:ext uri="{FF2B5EF4-FFF2-40B4-BE49-F238E27FC236}">
                <a16:creationId xmlns:a16="http://schemas.microsoft.com/office/drawing/2014/main" id="{D3241C0E-E036-4775-9709-6B16A46B6E5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270235" y="2406608"/>
            <a:ext cx="584698" cy="386189"/>
          </a:xfrm>
          <a:prstGeom prst="rect">
            <a:avLst/>
          </a:prstGeom>
        </p:spPr>
      </p:pic>
      <p:pic>
        <p:nvPicPr>
          <p:cNvPr id="33" name="Picture 32" descr="Logo, company name&#10;&#10;Description automatically generated">
            <a:extLst>
              <a:ext uri="{FF2B5EF4-FFF2-40B4-BE49-F238E27FC236}">
                <a16:creationId xmlns:a16="http://schemas.microsoft.com/office/drawing/2014/main" id="{74F260C0-8977-4F55-A4C2-FE5ED7C9209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531738" y="3125078"/>
            <a:ext cx="715900" cy="493110"/>
          </a:xfrm>
          <a:prstGeom prst="rect">
            <a:avLst/>
          </a:prstGeom>
        </p:spPr>
      </p:pic>
      <p:grpSp>
        <p:nvGrpSpPr>
          <p:cNvPr id="36" name="Group 35">
            <a:extLst>
              <a:ext uri="{FF2B5EF4-FFF2-40B4-BE49-F238E27FC236}">
                <a16:creationId xmlns:a16="http://schemas.microsoft.com/office/drawing/2014/main" id="{5E93326F-FA67-4245-811A-1ECE08F47544}"/>
              </a:ext>
            </a:extLst>
          </p:cNvPr>
          <p:cNvGrpSpPr/>
          <p:nvPr/>
        </p:nvGrpSpPr>
        <p:grpSpPr>
          <a:xfrm>
            <a:off x="6569201" y="3180646"/>
            <a:ext cx="894588" cy="483262"/>
            <a:chOff x="8613114" y="2586332"/>
            <a:chExt cx="1154126" cy="623466"/>
          </a:xfrm>
        </p:grpSpPr>
        <p:pic>
          <p:nvPicPr>
            <p:cNvPr id="19" name="Picture 18" descr="A picture containing text, clipart&#10;&#10;Description automatically generated">
              <a:extLst>
                <a:ext uri="{FF2B5EF4-FFF2-40B4-BE49-F238E27FC236}">
                  <a16:creationId xmlns:a16="http://schemas.microsoft.com/office/drawing/2014/main" id="{0FE32A2D-94D1-4B8B-BBD7-584B5517098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613114" y="2586332"/>
              <a:ext cx="1154126" cy="623466"/>
            </a:xfrm>
            <a:prstGeom prst="rect">
              <a:avLst/>
            </a:prstGeom>
          </p:spPr>
        </p:pic>
        <p:sp>
          <p:nvSpPr>
            <p:cNvPr id="35" name="Rectangle 34">
              <a:extLst>
                <a:ext uri="{FF2B5EF4-FFF2-40B4-BE49-F238E27FC236}">
                  <a16:creationId xmlns:a16="http://schemas.microsoft.com/office/drawing/2014/main" id="{9798FBB8-28F7-42FC-BB54-47ADC1ECC45C}"/>
                </a:ext>
              </a:extLst>
            </p:cNvPr>
            <p:cNvSpPr/>
            <p:nvPr/>
          </p:nvSpPr>
          <p:spPr>
            <a:xfrm>
              <a:off x="9144000" y="3014663"/>
              <a:ext cx="542925" cy="142748"/>
            </a:xfrm>
            <a:prstGeom prst="rect">
              <a:avLst/>
            </a:prstGeom>
            <a:solidFill>
              <a:schemeClr val="bg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45" name="TextBox 44">
            <a:extLst>
              <a:ext uri="{FF2B5EF4-FFF2-40B4-BE49-F238E27FC236}">
                <a16:creationId xmlns:a16="http://schemas.microsoft.com/office/drawing/2014/main" id="{AEB82188-DC4E-412D-80AF-BAE24E31CB37}"/>
              </a:ext>
            </a:extLst>
          </p:cNvPr>
          <p:cNvSpPr txBox="1"/>
          <p:nvPr/>
        </p:nvSpPr>
        <p:spPr>
          <a:xfrm>
            <a:off x="4880757" y="4598004"/>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a:t>Proserv Technology is  </a:t>
            </a:r>
            <a:br>
              <a:rPr lang="en-GB" sz="1050"/>
            </a:br>
            <a:r>
              <a:rPr lang="en-GB" sz="1050"/>
              <a:t>re-branded as Proserv with new look logo and brand</a:t>
            </a:r>
          </a:p>
        </p:txBody>
      </p:sp>
      <p:sp>
        <p:nvSpPr>
          <p:cNvPr id="46" name="TextBox 45">
            <a:extLst>
              <a:ext uri="{FF2B5EF4-FFF2-40B4-BE49-F238E27FC236}">
                <a16:creationId xmlns:a16="http://schemas.microsoft.com/office/drawing/2014/main" id="{06048324-9909-4F70-9724-6D9A7B3B70A8}"/>
              </a:ext>
            </a:extLst>
          </p:cNvPr>
          <p:cNvSpPr txBox="1"/>
          <p:nvPr/>
        </p:nvSpPr>
        <p:spPr>
          <a:xfrm>
            <a:off x="3350357" y="4598004"/>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a:t>Weatherford EP Solutions established after acquiring CAC, Brisco, Autocon and Sicom</a:t>
            </a:r>
          </a:p>
        </p:txBody>
      </p:sp>
      <p:sp>
        <p:nvSpPr>
          <p:cNvPr id="47" name="TextBox 46">
            <a:extLst>
              <a:ext uri="{FF2B5EF4-FFF2-40B4-BE49-F238E27FC236}">
                <a16:creationId xmlns:a16="http://schemas.microsoft.com/office/drawing/2014/main" id="{ECDEA7BB-973F-4772-A8AD-5692D8AD2682}"/>
              </a:ext>
            </a:extLst>
          </p:cNvPr>
          <p:cNvSpPr txBox="1"/>
          <p:nvPr/>
        </p:nvSpPr>
        <p:spPr>
          <a:xfrm>
            <a:off x="6363376" y="4598004"/>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a:t>Proserv acquires Weatherford EP Solutions</a:t>
            </a:r>
          </a:p>
        </p:txBody>
      </p:sp>
      <p:sp>
        <p:nvSpPr>
          <p:cNvPr id="48" name="TextBox 47">
            <a:extLst>
              <a:ext uri="{FF2B5EF4-FFF2-40B4-BE49-F238E27FC236}">
                <a16:creationId xmlns:a16="http://schemas.microsoft.com/office/drawing/2014/main" id="{DA4684FF-AE45-41AA-A44A-4F4B88ABD4A4}"/>
              </a:ext>
            </a:extLst>
          </p:cNvPr>
          <p:cNvSpPr txBox="1"/>
          <p:nvPr/>
        </p:nvSpPr>
        <p:spPr>
          <a:xfrm>
            <a:off x="7869725" y="4598004"/>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a:t>Proserv acquires SGC Metering to strengthen metering and measurement expertise</a:t>
            </a:r>
          </a:p>
        </p:txBody>
      </p:sp>
      <p:sp>
        <p:nvSpPr>
          <p:cNvPr id="49" name="TextBox 48">
            <a:extLst>
              <a:ext uri="{FF2B5EF4-FFF2-40B4-BE49-F238E27FC236}">
                <a16:creationId xmlns:a16="http://schemas.microsoft.com/office/drawing/2014/main" id="{3CAEA41E-A71F-49C9-B4B0-1C31B85400A4}"/>
              </a:ext>
            </a:extLst>
          </p:cNvPr>
          <p:cNvSpPr txBox="1"/>
          <p:nvPr/>
        </p:nvSpPr>
        <p:spPr>
          <a:xfrm>
            <a:off x="9372076" y="4598004"/>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dirty="0"/>
              <a:t>A strategic partnership developed with Synaptec to develop our renewables portfolio</a:t>
            </a:r>
          </a:p>
          <a:p>
            <a:pPr algn="ctr">
              <a:spcBef>
                <a:spcPts val="600"/>
              </a:spcBef>
              <a:spcAft>
                <a:spcPts val="600"/>
              </a:spcAft>
              <a:buClr>
                <a:srgbClr val="F2A900"/>
              </a:buClr>
            </a:pPr>
            <a:endParaRPr lang="en-GB" sz="1050" dirty="0"/>
          </a:p>
        </p:txBody>
      </p:sp>
      <p:sp>
        <p:nvSpPr>
          <p:cNvPr id="50" name="TextBox 49">
            <a:extLst>
              <a:ext uri="{FF2B5EF4-FFF2-40B4-BE49-F238E27FC236}">
                <a16:creationId xmlns:a16="http://schemas.microsoft.com/office/drawing/2014/main" id="{373A879B-61FC-44DC-8DA0-8D0AC3A1DEAA}"/>
              </a:ext>
            </a:extLst>
          </p:cNvPr>
          <p:cNvSpPr txBox="1"/>
          <p:nvPr/>
        </p:nvSpPr>
        <p:spPr>
          <a:xfrm>
            <a:off x="3380698" y="4152884"/>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solidFill>
                  <a:schemeClr val="accent1"/>
                </a:solidFill>
              </a:rPr>
              <a:t>2006</a:t>
            </a:r>
            <a:endParaRPr lang="en-GB" sz="1600" dirty="0" err="1">
              <a:solidFill>
                <a:schemeClr val="accent1"/>
              </a:solidFill>
            </a:endParaRPr>
          </a:p>
        </p:txBody>
      </p:sp>
      <p:sp>
        <p:nvSpPr>
          <p:cNvPr id="51" name="TextBox 50">
            <a:extLst>
              <a:ext uri="{FF2B5EF4-FFF2-40B4-BE49-F238E27FC236}">
                <a16:creationId xmlns:a16="http://schemas.microsoft.com/office/drawing/2014/main" id="{F31A483B-0204-4263-87EF-9E5F0D04A056}"/>
              </a:ext>
            </a:extLst>
          </p:cNvPr>
          <p:cNvSpPr txBox="1"/>
          <p:nvPr/>
        </p:nvSpPr>
        <p:spPr>
          <a:xfrm>
            <a:off x="4652075" y="4162178"/>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solidFill>
                  <a:schemeClr val="accent1"/>
                </a:solidFill>
              </a:rPr>
              <a:t>2011</a:t>
            </a:r>
            <a:endParaRPr lang="en-GB" sz="1600" dirty="0" err="1">
              <a:solidFill>
                <a:schemeClr val="accent1"/>
              </a:solidFill>
            </a:endParaRPr>
          </a:p>
        </p:txBody>
      </p:sp>
      <p:sp>
        <p:nvSpPr>
          <p:cNvPr id="52" name="TextBox 51">
            <a:extLst>
              <a:ext uri="{FF2B5EF4-FFF2-40B4-BE49-F238E27FC236}">
                <a16:creationId xmlns:a16="http://schemas.microsoft.com/office/drawing/2014/main" id="{3D007675-0C28-469C-A621-EEAF97BBED8D}"/>
              </a:ext>
            </a:extLst>
          </p:cNvPr>
          <p:cNvSpPr txBox="1"/>
          <p:nvPr/>
        </p:nvSpPr>
        <p:spPr>
          <a:xfrm>
            <a:off x="6156425" y="4162178"/>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solidFill>
                  <a:schemeClr val="accent1"/>
                </a:solidFill>
              </a:rPr>
              <a:t>2012</a:t>
            </a:r>
            <a:endParaRPr lang="en-GB" sz="1600" dirty="0" err="1">
              <a:solidFill>
                <a:schemeClr val="accent1"/>
              </a:solidFill>
            </a:endParaRPr>
          </a:p>
        </p:txBody>
      </p:sp>
      <p:sp>
        <p:nvSpPr>
          <p:cNvPr id="53" name="TextBox 52">
            <a:extLst>
              <a:ext uri="{FF2B5EF4-FFF2-40B4-BE49-F238E27FC236}">
                <a16:creationId xmlns:a16="http://schemas.microsoft.com/office/drawing/2014/main" id="{01FEBA23-DE20-44C9-A947-93D816DE97AF}"/>
              </a:ext>
            </a:extLst>
          </p:cNvPr>
          <p:cNvSpPr txBox="1"/>
          <p:nvPr/>
        </p:nvSpPr>
        <p:spPr>
          <a:xfrm>
            <a:off x="7660775" y="4162178"/>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solidFill>
                  <a:schemeClr val="accent1"/>
                </a:solidFill>
              </a:rPr>
              <a:t>2019</a:t>
            </a:r>
            <a:endParaRPr lang="en-GB" sz="1600" dirty="0" err="1">
              <a:solidFill>
                <a:schemeClr val="accent1"/>
              </a:solidFill>
            </a:endParaRPr>
          </a:p>
        </p:txBody>
      </p:sp>
      <p:sp>
        <p:nvSpPr>
          <p:cNvPr id="54" name="TextBox 53">
            <a:extLst>
              <a:ext uri="{FF2B5EF4-FFF2-40B4-BE49-F238E27FC236}">
                <a16:creationId xmlns:a16="http://schemas.microsoft.com/office/drawing/2014/main" id="{A965CCE6-FD4C-47D8-8D21-297373CFEA15}"/>
              </a:ext>
            </a:extLst>
          </p:cNvPr>
          <p:cNvSpPr txBox="1"/>
          <p:nvPr/>
        </p:nvSpPr>
        <p:spPr>
          <a:xfrm>
            <a:off x="9165125" y="4162178"/>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dirty="0">
                <a:solidFill>
                  <a:schemeClr val="accent1"/>
                </a:solidFill>
              </a:rPr>
              <a:t>2020</a:t>
            </a:r>
          </a:p>
        </p:txBody>
      </p:sp>
      <p:cxnSp>
        <p:nvCxnSpPr>
          <p:cNvPr id="56" name="Straight Connector 55">
            <a:extLst>
              <a:ext uri="{FF2B5EF4-FFF2-40B4-BE49-F238E27FC236}">
                <a16:creationId xmlns:a16="http://schemas.microsoft.com/office/drawing/2014/main" id="{A244247F-D8DC-4481-BB7F-9A8CD1A1FC7C}"/>
              </a:ext>
            </a:extLst>
          </p:cNvPr>
          <p:cNvCxnSpPr>
            <a:cxnSpLocks/>
          </p:cNvCxnSpPr>
          <p:nvPr/>
        </p:nvCxnSpPr>
        <p:spPr>
          <a:xfrm>
            <a:off x="4652075" y="4162178"/>
            <a:ext cx="0" cy="1889852"/>
          </a:xfrm>
          <a:prstGeom prst="line">
            <a:avLst/>
          </a:prstGeom>
          <a:ln w="1905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6A00BDE0-1C2E-4621-8A4A-6F890E8BE225}"/>
              </a:ext>
            </a:extLst>
          </p:cNvPr>
          <p:cNvCxnSpPr>
            <a:cxnSpLocks/>
          </p:cNvCxnSpPr>
          <p:nvPr/>
        </p:nvCxnSpPr>
        <p:spPr>
          <a:xfrm>
            <a:off x="6178237" y="4162178"/>
            <a:ext cx="0" cy="1889852"/>
          </a:xfrm>
          <a:prstGeom prst="line">
            <a:avLst/>
          </a:prstGeom>
          <a:ln w="1905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5222DAAB-5EE1-492D-AAED-044DCA05F4A2}"/>
              </a:ext>
            </a:extLst>
          </p:cNvPr>
          <p:cNvCxnSpPr>
            <a:cxnSpLocks/>
          </p:cNvCxnSpPr>
          <p:nvPr/>
        </p:nvCxnSpPr>
        <p:spPr>
          <a:xfrm>
            <a:off x="7633906" y="4162178"/>
            <a:ext cx="26869" cy="1889852"/>
          </a:xfrm>
          <a:prstGeom prst="line">
            <a:avLst/>
          </a:prstGeom>
          <a:ln w="1905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1FD3E6AB-ADAE-4A48-9692-DC88CE8C1C96}"/>
              </a:ext>
            </a:extLst>
          </p:cNvPr>
          <p:cNvCxnSpPr>
            <a:cxnSpLocks/>
          </p:cNvCxnSpPr>
          <p:nvPr/>
        </p:nvCxnSpPr>
        <p:spPr>
          <a:xfrm>
            <a:off x="9163822" y="4162178"/>
            <a:ext cx="1303" cy="1889852"/>
          </a:xfrm>
          <a:prstGeom prst="line">
            <a:avLst/>
          </a:prstGeom>
          <a:ln w="1905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41" name="Picture 40" descr="Logo, company name&#10;&#10;Description automatically generated">
            <a:extLst>
              <a:ext uri="{FF2B5EF4-FFF2-40B4-BE49-F238E27FC236}">
                <a16:creationId xmlns:a16="http://schemas.microsoft.com/office/drawing/2014/main" id="{7126DFD3-B1F3-337D-1E23-219252D59D9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330952" y="2839119"/>
            <a:ext cx="1084738" cy="295978"/>
          </a:xfrm>
          <a:prstGeom prst="rect">
            <a:avLst/>
          </a:prstGeom>
        </p:spPr>
      </p:pic>
      <p:cxnSp>
        <p:nvCxnSpPr>
          <p:cNvPr id="42" name="Straight Connector 41">
            <a:extLst>
              <a:ext uri="{FF2B5EF4-FFF2-40B4-BE49-F238E27FC236}">
                <a16:creationId xmlns:a16="http://schemas.microsoft.com/office/drawing/2014/main" id="{61D764A7-C379-2C4D-6D7B-926556379F68}"/>
              </a:ext>
            </a:extLst>
          </p:cNvPr>
          <p:cNvCxnSpPr>
            <a:cxnSpLocks/>
          </p:cNvCxnSpPr>
          <p:nvPr/>
        </p:nvCxnSpPr>
        <p:spPr>
          <a:xfrm>
            <a:off x="9165125" y="2337676"/>
            <a:ext cx="0" cy="1404742"/>
          </a:xfrm>
          <a:prstGeom prst="line">
            <a:avLst/>
          </a:prstGeom>
          <a:ln w="19050">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0D444B62-C8DA-91D7-D554-6538FC995AEC}"/>
              </a:ext>
            </a:extLst>
          </p:cNvPr>
          <p:cNvSpPr txBox="1"/>
          <p:nvPr/>
        </p:nvSpPr>
        <p:spPr>
          <a:xfrm>
            <a:off x="4558128" y="1760169"/>
            <a:ext cx="4482542" cy="338554"/>
          </a:xfrm>
          <a:prstGeom prst="rect">
            <a:avLst/>
          </a:prstGeom>
          <a:noFill/>
        </p:spPr>
        <p:txBody>
          <a:bodyPr wrap="square" rtlCol="0">
            <a:spAutoFit/>
          </a:bodyPr>
          <a:lstStyle/>
          <a:p>
            <a:pPr algn="ctr">
              <a:spcBef>
                <a:spcPts val="600"/>
              </a:spcBef>
              <a:spcAft>
                <a:spcPts val="600"/>
              </a:spcAft>
              <a:buClr>
                <a:srgbClr val="F2A900"/>
              </a:buClr>
            </a:pPr>
            <a:r>
              <a:rPr lang="en-GB" sz="1600" dirty="0"/>
              <a:t>Historic brands</a:t>
            </a:r>
          </a:p>
        </p:txBody>
      </p:sp>
      <p:sp>
        <p:nvSpPr>
          <p:cNvPr id="43" name="TextBox 42">
            <a:extLst>
              <a:ext uri="{FF2B5EF4-FFF2-40B4-BE49-F238E27FC236}">
                <a16:creationId xmlns:a16="http://schemas.microsoft.com/office/drawing/2014/main" id="{285A626B-14CA-8862-24ED-91846D99123D}"/>
              </a:ext>
            </a:extLst>
          </p:cNvPr>
          <p:cNvSpPr txBox="1"/>
          <p:nvPr/>
        </p:nvSpPr>
        <p:spPr>
          <a:xfrm>
            <a:off x="9912076" y="1778146"/>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dirty="0"/>
              <a:t>Partnerships</a:t>
            </a:r>
          </a:p>
        </p:txBody>
      </p:sp>
      <p:cxnSp>
        <p:nvCxnSpPr>
          <p:cNvPr id="6" name="Straight Connector 5">
            <a:extLst>
              <a:ext uri="{FF2B5EF4-FFF2-40B4-BE49-F238E27FC236}">
                <a16:creationId xmlns:a16="http://schemas.microsoft.com/office/drawing/2014/main" id="{C76EB5D7-77D2-AB4E-BD42-94A0835D6CFE}"/>
              </a:ext>
            </a:extLst>
          </p:cNvPr>
          <p:cNvCxnSpPr>
            <a:cxnSpLocks/>
          </p:cNvCxnSpPr>
          <p:nvPr/>
        </p:nvCxnSpPr>
        <p:spPr>
          <a:xfrm>
            <a:off x="10623281" y="4162178"/>
            <a:ext cx="1303" cy="1889852"/>
          </a:xfrm>
          <a:prstGeom prst="line">
            <a:avLst/>
          </a:prstGeom>
          <a:ln w="1905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AC59D2E1-3A05-8483-4A0B-ACF80FB337C3}"/>
              </a:ext>
            </a:extLst>
          </p:cNvPr>
          <p:cNvSpPr txBox="1"/>
          <p:nvPr/>
        </p:nvSpPr>
        <p:spPr>
          <a:xfrm>
            <a:off x="10647236" y="4165188"/>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dirty="0">
                <a:solidFill>
                  <a:schemeClr val="accent1"/>
                </a:solidFill>
              </a:rPr>
              <a:t>2024</a:t>
            </a:r>
          </a:p>
        </p:txBody>
      </p:sp>
      <p:cxnSp>
        <p:nvCxnSpPr>
          <p:cNvPr id="10" name="Straight Connector 9">
            <a:extLst>
              <a:ext uri="{FF2B5EF4-FFF2-40B4-BE49-F238E27FC236}">
                <a16:creationId xmlns:a16="http://schemas.microsoft.com/office/drawing/2014/main" id="{32359E3D-1246-B0C6-115B-53DDE148377A}"/>
              </a:ext>
            </a:extLst>
          </p:cNvPr>
          <p:cNvCxnSpPr>
            <a:cxnSpLocks/>
          </p:cNvCxnSpPr>
          <p:nvPr/>
        </p:nvCxnSpPr>
        <p:spPr>
          <a:xfrm>
            <a:off x="10647236" y="2376369"/>
            <a:ext cx="0" cy="1404742"/>
          </a:xfrm>
          <a:prstGeom prst="line">
            <a:avLst/>
          </a:prstGeom>
          <a:ln w="19050">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14" name="Picture 13" descr="A blue and green logo&#10;&#10;Description automatically generated">
            <a:extLst>
              <a:ext uri="{FF2B5EF4-FFF2-40B4-BE49-F238E27FC236}">
                <a16:creationId xmlns:a16="http://schemas.microsoft.com/office/drawing/2014/main" id="{05874BED-EEFE-FEE2-E97D-D389CEB41EC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964134" y="3284953"/>
            <a:ext cx="835045" cy="255668"/>
          </a:xfrm>
          <a:prstGeom prst="rect">
            <a:avLst/>
          </a:prstGeom>
        </p:spPr>
      </p:pic>
      <p:pic>
        <p:nvPicPr>
          <p:cNvPr id="18" name="Picture 17" descr="A logo with text on it&#10;&#10;Description automatically generated">
            <a:extLst>
              <a:ext uri="{FF2B5EF4-FFF2-40B4-BE49-F238E27FC236}">
                <a16:creationId xmlns:a16="http://schemas.microsoft.com/office/drawing/2014/main" id="{5DE23F16-FD9F-4328-0945-A0D3677A8AA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727100" y="2522816"/>
            <a:ext cx="1287917" cy="483262"/>
          </a:xfrm>
          <a:prstGeom prst="rect">
            <a:avLst/>
          </a:prstGeom>
        </p:spPr>
      </p:pic>
      <p:sp>
        <p:nvSpPr>
          <p:cNvPr id="21" name="TextBox 20">
            <a:extLst>
              <a:ext uri="{FF2B5EF4-FFF2-40B4-BE49-F238E27FC236}">
                <a16:creationId xmlns:a16="http://schemas.microsoft.com/office/drawing/2014/main" id="{CA08064E-E2B1-1B31-1BD4-FF64AB53053D}"/>
              </a:ext>
            </a:extLst>
          </p:cNvPr>
          <p:cNvSpPr txBox="1"/>
          <p:nvPr/>
        </p:nvSpPr>
        <p:spPr>
          <a:xfrm>
            <a:off x="10865978" y="4605960"/>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dirty="0"/>
              <a:t>Strategic partnerships agreed with </a:t>
            </a:r>
            <a:r>
              <a:rPr lang="en-GB" sz="1050" dirty="0" err="1"/>
              <a:t>Mocean</a:t>
            </a:r>
            <a:r>
              <a:rPr lang="en-GB" sz="1050" dirty="0"/>
              <a:t> Energy and </a:t>
            </a:r>
            <a:r>
              <a:rPr lang="en-GB" sz="1050" dirty="0" err="1"/>
              <a:t>Verlume</a:t>
            </a:r>
            <a:r>
              <a:rPr lang="en-GB" sz="1050" dirty="0"/>
              <a:t> to bring new renewable energy technologies into the business</a:t>
            </a:r>
          </a:p>
          <a:p>
            <a:pPr algn="ctr">
              <a:spcBef>
                <a:spcPts val="600"/>
              </a:spcBef>
              <a:spcAft>
                <a:spcPts val="600"/>
              </a:spcAft>
              <a:buClr>
                <a:srgbClr val="F2A900"/>
              </a:buClr>
            </a:pPr>
            <a:endParaRPr lang="en-GB" sz="1050" dirty="0"/>
          </a:p>
        </p:txBody>
      </p:sp>
    </p:spTree>
    <p:extLst>
      <p:ext uri="{BB962C8B-B14F-4D97-AF65-F5344CB8AC3E}">
        <p14:creationId xmlns:p14="http://schemas.microsoft.com/office/powerpoint/2010/main" val="39507361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C58AD8-41DD-1BD0-EEBB-71B606E83873}"/>
              </a:ext>
            </a:extLst>
          </p:cNvPr>
          <p:cNvSpPr>
            <a:spLocks noGrp="1"/>
          </p:cNvSpPr>
          <p:nvPr>
            <p:ph type="title"/>
          </p:nvPr>
        </p:nvSpPr>
        <p:spPr/>
        <p:txBody>
          <a:bodyPr/>
          <a:lstStyle/>
          <a:p>
            <a:r>
              <a:rPr lang="en-GB" dirty="0"/>
              <a:t>Executive Leadership</a:t>
            </a:r>
          </a:p>
        </p:txBody>
      </p:sp>
      <p:sp>
        <p:nvSpPr>
          <p:cNvPr id="5" name="Text Placeholder 4">
            <a:extLst>
              <a:ext uri="{FF2B5EF4-FFF2-40B4-BE49-F238E27FC236}">
                <a16:creationId xmlns:a16="http://schemas.microsoft.com/office/drawing/2014/main" id="{F658E303-CD32-59C7-2D1B-621D642E9B54}"/>
              </a:ext>
            </a:extLst>
          </p:cNvPr>
          <p:cNvSpPr>
            <a:spLocks noGrp="1"/>
          </p:cNvSpPr>
          <p:nvPr>
            <p:ph type="body" sz="quarter" idx="10"/>
          </p:nvPr>
        </p:nvSpPr>
        <p:spPr/>
        <p:txBody>
          <a:bodyPr/>
          <a:lstStyle/>
          <a:p>
            <a:endParaRPr lang="en-GB" dirty="0"/>
          </a:p>
        </p:txBody>
      </p:sp>
      <p:grpSp>
        <p:nvGrpSpPr>
          <p:cNvPr id="6" name="object 8">
            <a:extLst>
              <a:ext uri="{FF2B5EF4-FFF2-40B4-BE49-F238E27FC236}">
                <a16:creationId xmlns:a16="http://schemas.microsoft.com/office/drawing/2014/main" id="{DB601266-E5CA-B05F-6F71-D03734785B3C}"/>
              </a:ext>
            </a:extLst>
          </p:cNvPr>
          <p:cNvGrpSpPr/>
          <p:nvPr/>
        </p:nvGrpSpPr>
        <p:grpSpPr>
          <a:xfrm>
            <a:off x="5180506" y="2396039"/>
            <a:ext cx="1806343" cy="2975830"/>
            <a:chOff x="4337113" y="2642298"/>
            <a:chExt cx="1991995" cy="3281679"/>
          </a:xfrm>
        </p:grpSpPr>
        <p:sp>
          <p:nvSpPr>
            <p:cNvPr id="7" name="object 9">
              <a:extLst>
                <a:ext uri="{FF2B5EF4-FFF2-40B4-BE49-F238E27FC236}">
                  <a16:creationId xmlns:a16="http://schemas.microsoft.com/office/drawing/2014/main" id="{3DDF8CB2-07C2-A28E-F7DB-13732CE208DA}"/>
                </a:ext>
              </a:extLst>
            </p:cNvPr>
            <p:cNvSpPr/>
            <p:nvPr/>
          </p:nvSpPr>
          <p:spPr>
            <a:xfrm>
              <a:off x="4520184" y="3898137"/>
              <a:ext cx="806450" cy="0"/>
            </a:xfrm>
            <a:custGeom>
              <a:avLst/>
              <a:gdLst/>
              <a:ahLst/>
              <a:cxnLst/>
              <a:rect l="l" t="t" r="r" b="b"/>
              <a:pathLst>
                <a:path w="806450">
                  <a:moveTo>
                    <a:pt x="0" y="0"/>
                  </a:moveTo>
                  <a:lnTo>
                    <a:pt x="806069"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8" name="object 10">
              <a:extLst>
                <a:ext uri="{FF2B5EF4-FFF2-40B4-BE49-F238E27FC236}">
                  <a16:creationId xmlns:a16="http://schemas.microsoft.com/office/drawing/2014/main" id="{8E183842-1308-213D-7D1A-F23926615881}"/>
                </a:ext>
              </a:extLst>
            </p:cNvPr>
            <p:cNvSpPr/>
            <p:nvPr/>
          </p:nvSpPr>
          <p:spPr>
            <a:xfrm>
              <a:off x="4456049" y="4587112"/>
              <a:ext cx="871855" cy="0"/>
            </a:xfrm>
            <a:custGeom>
              <a:avLst/>
              <a:gdLst/>
              <a:ahLst/>
              <a:cxnLst/>
              <a:rect l="l" t="t" r="r" b="b"/>
              <a:pathLst>
                <a:path w="871854">
                  <a:moveTo>
                    <a:pt x="0" y="0"/>
                  </a:moveTo>
                  <a:lnTo>
                    <a:pt x="871728"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9" name="object 11">
              <a:extLst>
                <a:ext uri="{FF2B5EF4-FFF2-40B4-BE49-F238E27FC236}">
                  <a16:creationId xmlns:a16="http://schemas.microsoft.com/office/drawing/2014/main" id="{0FBCCA5F-0514-205F-CA09-68C28699175C}"/>
                </a:ext>
              </a:extLst>
            </p:cNvPr>
            <p:cNvSpPr/>
            <p:nvPr/>
          </p:nvSpPr>
          <p:spPr>
            <a:xfrm>
              <a:off x="4370832" y="5277484"/>
              <a:ext cx="965200" cy="0"/>
            </a:xfrm>
            <a:custGeom>
              <a:avLst/>
              <a:gdLst/>
              <a:ahLst/>
              <a:cxnLst/>
              <a:rect l="l" t="t" r="r" b="b"/>
              <a:pathLst>
                <a:path w="965200">
                  <a:moveTo>
                    <a:pt x="0" y="0"/>
                  </a:moveTo>
                  <a:lnTo>
                    <a:pt x="964691"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10" name="object 12">
              <a:extLst>
                <a:ext uri="{FF2B5EF4-FFF2-40B4-BE49-F238E27FC236}">
                  <a16:creationId xmlns:a16="http://schemas.microsoft.com/office/drawing/2014/main" id="{FE22225D-9195-93BE-7E99-C3763D1E33D1}"/>
                </a:ext>
              </a:extLst>
            </p:cNvPr>
            <p:cNvSpPr/>
            <p:nvPr/>
          </p:nvSpPr>
          <p:spPr>
            <a:xfrm>
              <a:off x="4353941" y="5897752"/>
              <a:ext cx="982980" cy="0"/>
            </a:xfrm>
            <a:custGeom>
              <a:avLst/>
              <a:gdLst/>
              <a:ahLst/>
              <a:cxnLst/>
              <a:rect l="l" t="t" r="r" b="b"/>
              <a:pathLst>
                <a:path w="982979">
                  <a:moveTo>
                    <a:pt x="0" y="0"/>
                  </a:moveTo>
                  <a:lnTo>
                    <a:pt x="982853"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11" name="object 13">
              <a:extLst>
                <a:ext uri="{FF2B5EF4-FFF2-40B4-BE49-F238E27FC236}">
                  <a16:creationId xmlns:a16="http://schemas.microsoft.com/office/drawing/2014/main" id="{F37BD1B7-4623-4A29-580F-254710EEE3FD}"/>
                </a:ext>
              </a:extLst>
            </p:cNvPr>
            <p:cNvSpPr/>
            <p:nvPr/>
          </p:nvSpPr>
          <p:spPr>
            <a:xfrm>
              <a:off x="5329428" y="5547105"/>
              <a:ext cx="982980" cy="0"/>
            </a:xfrm>
            <a:custGeom>
              <a:avLst/>
              <a:gdLst/>
              <a:ahLst/>
              <a:cxnLst/>
              <a:rect l="l" t="t" r="r" b="b"/>
              <a:pathLst>
                <a:path w="982979">
                  <a:moveTo>
                    <a:pt x="0" y="0"/>
                  </a:moveTo>
                  <a:lnTo>
                    <a:pt x="982853"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12" name="object 14">
              <a:extLst>
                <a:ext uri="{FF2B5EF4-FFF2-40B4-BE49-F238E27FC236}">
                  <a16:creationId xmlns:a16="http://schemas.microsoft.com/office/drawing/2014/main" id="{DA0A1576-39E5-5053-377E-819432639921}"/>
                </a:ext>
              </a:extLst>
            </p:cNvPr>
            <p:cNvSpPr/>
            <p:nvPr/>
          </p:nvSpPr>
          <p:spPr>
            <a:xfrm>
              <a:off x="5326253" y="4876672"/>
              <a:ext cx="982980" cy="0"/>
            </a:xfrm>
            <a:custGeom>
              <a:avLst/>
              <a:gdLst/>
              <a:ahLst/>
              <a:cxnLst/>
              <a:rect l="l" t="t" r="r" b="b"/>
              <a:pathLst>
                <a:path w="982979">
                  <a:moveTo>
                    <a:pt x="0" y="0"/>
                  </a:moveTo>
                  <a:lnTo>
                    <a:pt x="982980"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13" name="object 15">
              <a:extLst>
                <a:ext uri="{FF2B5EF4-FFF2-40B4-BE49-F238E27FC236}">
                  <a16:creationId xmlns:a16="http://schemas.microsoft.com/office/drawing/2014/main" id="{96434DA4-A104-9F0B-339F-A3D53A70BC43}"/>
                </a:ext>
              </a:extLst>
            </p:cNvPr>
            <p:cNvSpPr/>
            <p:nvPr/>
          </p:nvSpPr>
          <p:spPr>
            <a:xfrm>
              <a:off x="5311013" y="2659125"/>
              <a:ext cx="634365" cy="3248025"/>
            </a:xfrm>
            <a:custGeom>
              <a:avLst/>
              <a:gdLst/>
              <a:ahLst/>
              <a:cxnLst/>
              <a:rect l="l" t="t" r="r" b="b"/>
              <a:pathLst>
                <a:path w="634364" h="3248025">
                  <a:moveTo>
                    <a:pt x="0" y="1548383"/>
                  </a:moveTo>
                  <a:lnTo>
                    <a:pt x="634111" y="1548383"/>
                  </a:lnTo>
                </a:path>
                <a:path w="634364" h="3248025">
                  <a:moveTo>
                    <a:pt x="15239" y="0"/>
                  </a:moveTo>
                  <a:lnTo>
                    <a:pt x="15239" y="3247643"/>
                  </a:lnTo>
                </a:path>
              </a:pathLst>
            </a:custGeom>
            <a:ln w="33527">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14" name="object 16">
              <a:extLst>
                <a:ext uri="{FF2B5EF4-FFF2-40B4-BE49-F238E27FC236}">
                  <a16:creationId xmlns:a16="http://schemas.microsoft.com/office/drawing/2014/main" id="{48E299B6-77FA-64DB-864B-BA8CA86AFE5D}"/>
                </a:ext>
              </a:extLst>
            </p:cNvPr>
            <p:cNvSpPr/>
            <p:nvPr/>
          </p:nvSpPr>
          <p:spPr>
            <a:xfrm>
              <a:off x="5311013" y="3058540"/>
              <a:ext cx="402590" cy="1905"/>
            </a:xfrm>
            <a:custGeom>
              <a:avLst/>
              <a:gdLst/>
              <a:ahLst/>
              <a:cxnLst/>
              <a:rect l="l" t="t" r="r" b="b"/>
              <a:pathLst>
                <a:path w="402589" h="1905">
                  <a:moveTo>
                    <a:pt x="0" y="0"/>
                  </a:moveTo>
                  <a:lnTo>
                    <a:pt x="402209" y="1397"/>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grpSp>
      <p:sp>
        <p:nvSpPr>
          <p:cNvPr id="15" name="object 17">
            <a:extLst>
              <a:ext uri="{FF2B5EF4-FFF2-40B4-BE49-F238E27FC236}">
                <a16:creationId xmlns:a16="http://schemas.microsoft.com/office/drawing/2014/main" id="{E0CE1318-6230-3CD3-3347-559E1BC0DAA1}"/>
              </a:ext>
            </a:extLst>
          </p:cNvPr>
          <p:cNvSpPr txBox="1"/>
          <p:nvPr/>
        </p:nvSpPr>
        <p:spPr>
          <a:xfrm>
            <a:off x="7124872" y="2487420"/>
            <a:ext cx="1942236" cy="436108"/>
          </a:xfrm>
          <a:prstGeom prst="rect">
            <a:avLst/>
          </a:prstGeom>
          <a:solidFill>
            <a:srgbClr val="F1A900"/>
          </a:solidFill>
        </p:spPr>
        <p:txBody>
          <a:bodyPr vert="horz" wrap="square" lIns="0" tIns="3455" rIns="0" bIns="0" rtlCol="0">
            <a:spAutoFit/>
          </a:bodyPr>
          <a:lstStyle/>
          <a:p>
            <a:pPr defTabSz="829178" fontAlgn="auto">
              <a:spcBef>
                <a:spcPts val="27"/>
              </a:spcBef>
              <a:spcAft>
                <a:spcPts val="0"/>
              </a:spcAft>
            </a:pPr>
            <a:endParaRPr sz="907" kern="0">
              <a:solidFill>
                <a:sysClr val="windowText" lastClr="000000"/>
              </a:solidFill>
              <a:latin typeface="Times New Roman"/>
              <a:cs typeface="Times New Roman"/>
            </a:endParaRPr>
          </a:p>
          <a:p>
            <a:pPr marR="66219" algn="r" defTabSz="829178" fontAlgn="auto">
              <a:spcBef>
                <a:spcPts val="0"/>
              </a:spcBef>
              <a:spcAft>
                <a:spcPts val="0"/>
              </a:spcAft>
            </a:pPr>
            <a:r>
              <a:rPr sz="952" b="1" kern="0" dirty="0">
                <a:solidFill>
                  <a:srgbClr val="FFFFFF"/>
                </a:solidFill>
                <a:latin typeface="Arial"/>
                <a:cs typeface="Arial"/>
              </a:rPr>
              <a:t>Christine</a:t>
            </a:r>
            <a:r>
              <a:rPr sz="952" b="1" kern="0" spc="-27" dirty="0">
                <a:solidFill>
                  <a:srgbClr val="FFFFFF"/>
                </a:solidFill>
                <a:latin typeface="Arial"/>
                <a:cs typeface="Arial"/>
              </a:rPr>
              <a:t> </a:t>
            </a:r>
            <a:r>
              <a:rPr sz="952" b="1" kern="0" spc="-9" dirty="0">
                <a:solidFill>
                  <a:srgbClr val="FFFFFF"/>
                </a:solidFill>
                <a:latin typeface="Arial"/>
                <a:cs typeface="Arial"/>
              </a:rPr>
              <a:t>Thorne</a:t>
            </a:r>
            <a:endParaRPr sz="952" kern="0">
              <a:solidFill>
                <a:sysClr val="windowText" lastClr="000000"/>
              </a:solidFill>
              <a:latin typeface="Arial"/>
              <a:cs typeface="Arial"/>
            </a:endParaRPr>
          </a:p>
          <a:p>
            <a:pPr marR="65643" algn="r" defTabSz="829178" fontAlgn="auto">
              <a:spcBef>
                <a:spcPts val="0"/>
              </a:spcBef>
              <a:spcAft>
                <a:spcPts val="0"/>
              </a:spcAft>
            </a:pPr>
            <a:r>
              <a:rPr sz="952" kern="0" spc="-9" dirty="0">
                <a:solidFill>
                  <a:srgbClr val="FFFFFF"/>
                </a:solidFill>
                <a:latin typeface="Arial"/>
                <a:cs typeface="Arial"/>
              </a:rPr>
              <a:t>Executive</a:t>
            </a:r>
            <a:r>
              <a:rPr sz="952" kern="0" dirty="0">
                <a:solidFill>
                  <a:srgbClr val="FFFFFF"/>
                </a:solidFill>
                <a:latin typeface="Arial"/>
                <a:cs typeface="Arial"/>
              </a:rPr>
              <a:t> </a:t>
            </a:r>
            <a:r>
              <a:rPr sz="952" kern="0" spc="-9" dirty="0">
                <a:solidFill>
                  <a:srgbClr val="FFFFFF"/>
                </a:solidFill>
                <a:latin typeface="Arial"/>
                <a:cs typeface="Arial"/>
              </a:rPr>
              <a:t>Assistant</a:t>
            </a:r>
            <a:endParaRPr sz="952" kern="0">
              <a:solidFill>
                <a:sysClr val="windowText" lastClr="000000"/>
              </a:solidFill>
              <a:latin typeface="Arial"/>
              <a:cs typeface="Arial"/>
            </a:endParaRPr>
          </a:p>
        </p:txBody>
      </p:sp>
      <p:grpSp>
        <p:nvGrpSpPr>
          <p:cNvPr id="16" name="object 18">
            <a:extLst>
              <a:ext uri="{FF2B5EF4-FFF2-40B4-BE49-F238E27FC236}">
                <a16:creationId xmlns:a16="http://schemas.microsoft.com/office/drawing/2014/main" id="{6FE90051-4E88-186F-D65D-5153E91B6EA4}"/>
              </a:ext>
            </a:extLst>
          </p:cNvPr>
          <p:cNvGrpSpPr/>
          <p:nvPr/>
        </p:nvGrpSpPr>
        <p:grpSpPr>
          <a:xfrm>
            <a:off x="6318047" y="2479013"/>
            <a:ext cx="807297" cy="578122"/>
            <a:chOff x="5591568" y="2733801"/>
            <a:chExt cx="890269" cy="637540"/>
          </a:xfrm>
        </p:grpSpPr>
        <p:sp>
          <p:nvSpPr>
            <p:cNvPr id="17" name="object 19">
              <a:extLst>
                <a:ext uri="{FF2B5EF4-FFF2-40B4-BE49-F238E27FC236}">
                  <a16:creationId xmlns:a16="http://schemas.microsoft.com/office/drawing/2014/main" id="{D4930C3D-0C69-8F24-7DD4-AE60DA17795B}"/>
                </a:ext>
              </a:extLst>
            </p:cNvPr>
            <p:cNvSpPr/>
            <p:nvPr/>
          </p:nvSpPr>
          <p:spPr>
            <a:xfrm>
              <a:off x="5594477" y="2743072"/>
              <a:ext cx="887094" cy="628015"/>
            </a:xfrm>
            <a:custGeom>
              <a:avLst/>
              <a:gdLst/>
              <a:ahLst/>
              <a:cxnLst/>
              <a:rect l="l" t="t" r="r" b="b"/>
              <a:pathLst>
                <a:path w="887095" h="628014">
                  <a:moveTo>
                    <a:pt x="886840" y="0"/>
                  </a:moveTo>
                  <a:lnTo>
                    <a:pt x="0" y="0"/>
                  </a:lnTo>
                  <a:lnTo>
                    <a:pt x="0" y="627761"/>
                  </a:lnTo>
                  <a:lnTo>
                    <a:pt x="886840" y="627761"/>
                  </a:lnTo>
                  <a:lnTo>
                    <a:pt x="886840" y="0"/>
                  </a:lnTo>
                  <a:close/>
                </a:path>
              </a:pathLst>
            </a:custGeom>
            <a:solidFill>
              <a:srgbClr val="676C73"/>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pic>
          <p:nvPicPr>
            <p:cNvPr id="18" name="object 20">
              <a:extLst>
                <a:ext uri="{FF2B5EF4-FFF2-40B4-BE49-F238E27FC236}">
                  <a16:creationId xmlns:a16="http://schemas.microsoft.com/office/drawing/2014/main" id="{8E3B66A3-C233-D64A-CD1C-08C05ADC4436}"/>
                </a:ext>
              </a:extLst>
            </p:cNvPr>
            <p:cNvPicPr/>
            <p:nvPr/>
          </p:nvPicPr>
          <p:blipFill>
            <a:blip r:embed="rId2" cstate="email">
              <a:extLst>
                <a:ext uri="{28A0092B-C50C-407E-A947-70E740481C1C}">
                  <a14:useLocalDpi xmlns:a14="http://schemas.microsoft.com/office/drawing/2010/main"/>
                </a:ext>
              </a:extLst>
            </a:blip>
            <a:stretch>
              <a:fillRect/>
            </a:stretch>
          </p:blipFill>
          <p:spPr>
            <a:xfrm>
              <a:off x="5591568" y="2733801"/>
              <a:ext cx="664463" cy="635495"/>
            </a:xfrm>
            <a:prstGeom prst="rect">
              <a:avLst/>
            </a:prstGeom>
          </p:spPr>
        </p:pic>
      </p:grpSp>
      <p:sp>
        <p:nvSpPr>
          <p:cNvPr id="19" name="object 21">
            <a:extLst>
              <a:ext uri="{FF2B5EF4-FFF2-40B4-BE49-F238E27FC236}">
                <a16:creationId xmlns:a16="http://schemas.microsoft.com/office/drawing/2014/main" id="{58D8A94E-7ED0-2DD2-094C-5B3BF2859A1A}"/>
              </a:ext>
            </a:extLst>
          </p:cNvPr>
          <p:cNvSpPr txBox="1"/>
          <p:nvPr/>
        </p:nvSpPr>
        <p:spPr>
          <a:xfrm>
            <a:off x="5315996" y="1841928"/>
            <a:ext cx="2143773" cy="436108"/>
          </a:xfrm>
          <a:prstGeom prst="rect">
            <a:avLst/>
          </a:prstGeom>
          <a:solidFill>
            <a:srgbClr val="000000"/>
          </a:solidFill>
        </p:spPr>
        <p:txBody>
          <a:bodyPr vert="horz" wrap="square" lIns="0" tIns="3455" rIns="0" bIns="0" rtlCol="0">
            <a:spAutoFit/>
          </a:bodyPr>
          <a:lstStyle/>
          <a:p>
            <a:pPr defTabSz="829178" fontAlgn="auto">
              <a:spcBef>
                <a:spcPts val="27"/>
              </a:spcBef>
              <a:spcAft>
                <a:spcPts val="0"/>
              </a:spcAft>
            </a:pPr>
            <a:endParaRPr sz="907" kern="0">
              <a:solidFill>
                <a:sysClr val="windowText" lastClr="000000"/>
              </a:solidFill>
              <a:latin typeface="Times New Roman"/>
              <a:cs typeface="Times New Roman"/>
            </a:endParaRPr>
          </a:p>
          <a:p>
            <a:pPr marR="66219" algn="r" defTabSz="829178" fontAlgn="auto">
              <a:spcBef>
                <a:spcPts val="0"/>
              </a:spcBef>
              <a:spcAft>
                <a:spcPts val="0"/>
              </a:spcAft>
            </a:pPr>
            <a:r>
              <a:rPr sz="952" b="1" kern="0" dirty="0">
                <a:solidFill>
                  <a:srgbClr val="FFFFFF"/>
                </a:solidFill>
                <a:latin typeface="Arial"/>
                <a:cs typeface="Arial"/>
              </a:rPr>
              <a:t>Davis</a:t>
            </a:r>
            <a:r>
              <a:rPr sz="952" b="1" kern="0" spc="-23" dirty="0">
                <a:solidFill>
                  <a:srgbClr val="FFFFFF"/>
                </a:solidFill>
                <a:latin typeface="Arial"/>
                <a:cs typeface="Arial"/>
              </a:rPr>
              <a:t> </a:t>
            </a:r>
            <a:r>
              <a:rPr sz="952" b="1" kern="0" spc="-9" dirty="0">
                <a:solidFill>
                  <a:srgbClr val="FFFFFF"/>
                </a:solidFill>
                <a:latin typeface="Arial"/>
                <a:cs typeface="Arial"/>
              </a:rPr>
              <a:t>Larssen</a:t>
            </a:r>
            <a:endParaRPr sz="952" kern="0">
              <a:solidFill>
                <a:sysClr val="windowText" lastClr="000000"/>
              </a:solidFill>
              <a:latin typeface="Arial"/>
              <a:cs typeface="Arial"/>
            </a:endParaRPr>
          </a:p>
          <a:p>
            <a:pPr marR="65643" algn="r" defTabSz="829178" fontAlgn="auto">
              <a:spcBef>
                <a:spcPts val="0"/>
              </a:spcBef>
              <a:spcAft>
                <a:spcPts val="0"/>
              </a:spcAft>
            </a:pPr>
            <a:r>
              <a:rPr sz="952" kern="0" dirty="0">
                <a:solidFill>
                  <a:srgbClr val="FFFFFF"/>
                </a:solidFill>
                <a:latin typeface="Arial"/>
                <a:cs typeface="Arial"/>
              </a:rPr>
              <a:t>Chief</a:t>
            </a:r>
            <a:r>
              <a:rPr sz="952" kern="0" spc="-45" dirty="0">
                <a:solidFill>
                  <a:srgbClr val="FFFFFF"/>
                </a:solidFill>
                <a:latin typeface="Arial"/>
                <a:cs typeface="Arial"/>
              </a:rPr>
              <a:t> </a:t>
            </a:r>
            <a:r>
              <a:rPr sz="952" kern="0" dirty="0">
                <a:solidFill>
                  <a:srgbClr val="FFFFFF"/>
                </a:solidFill>
                <a:latin typeface="Arial"/>
                <a:cs typeface="Arial"/>
              </a:rPr>
              <a:t>Executive</a:t>
            </a:r>
            <a:r>
              <a:rPr sz="952" kern="0" spc="-23" dirty="0">
                <a:solidFill>
                  <a:srgbClr val="FFFFFF"/>
                </a:solidFill>
                <a:latin typeface="Arial"/>
                <a:cs typeface="Arial"/>
              </a:rPr>
              <a:t> </a:t>
            </a:r>
            <a:r>
              <a:rPr sz="952" kern="0" dirty="0">
                <a:solidFill>
                  <a:srgbClr val="FFFFFF"/>
                </a:solidFill>
                <a:latin typeface="Arial"/>
                <a:cs typeface="Arial"/>
              </a:rPr>
              <a:t>Officer</a:t>
            </a:r>
            <a:r>
              <a:rPr sz="952" kern="0" spc="-27" dirty="0">
                <a:solidFill>
                  <a:srgbClr val="FFFFFF"/>
                </a:solidFill>
                <a:latin typeface="Arial"/>
                <a:cs typeface="Arial"/>
              </a:rPr>
              <a:t> </a:t>
            </a:r>
            <a:r>
              <a:rPr sz="952" kern="0" spc="-9" dirty="0">
                <a:solidFill>
                  <a:srgbClr val="FFFFFF"/>
                </a:solidFill>
                <a:latin typeface="Arial"/>
                <a:cs typeface="Arial"/>
              </a:rPr>
              <a:t>(CEO)</a:t>
            </a:r>
            <a:endParaRPr sz="952" kern="0">
              <a:solidFill>
                <a:sysClr val="windowText" lastClr="000000"/>
              </a:solidFill>
              <a:latin typeface="Arial"/>
              <a:cs typeface="Arial"/>
            </a:endParaRPr>
          </a:p>
        </p:txBody>
      </p:sp>
      <p:grpSp>
        <p:nvGrpSpPr>
          <p:cNvPr id="20" name="object 22">
            <a:extLst>
              <a:ext uri="{FF2B5EF4-FFF2-40B4-BE49-F238E27FC236}">
                <a16:creationId xmlns:a16="http://schemas.microsoft.com/office/drawing/2014/main" id="{6E519FE6-1C50-C405-88EE-94B6E3AAAEB0}"/>
              </a:ext>
            </a:extLst>
          </p:cNvPr>
          <p:cNvGrpSpPr/>
          <p:nvPr/>
        </p:nvGrpSpPr>
        <p:grpSpPr>
          <a:xfrm>
            <a:off x="3370189" y="1841928"/>
            <a:ext cx="2131105" cy="2580243"/>
            <a:chOff x="2340736" y="2031237"/>
            <a:chExt cx="2350135" cy="2845435"/>
          </a:xfrm>
        </p:grpSpPr>
        <p:pic>
          <p:nvPicPr>
            <p:cNvPr id="21" name="object 23">
              <a:extLst>
                <a:ext uri="{FF2B5EF4-FFF2-40B4-BE49-F238E27FC236}">
                  <a16:creationId xmlns:a16="http://schemas.microsoft.com/office/drawing/2014/main" id="{708B2AB0-98CB-8E8E-7CAD-0A0BA6D882BE}"/>
                </a:ext>
              </a:extLst>
            </p:cNvPr>
            <p:cNvPicPr/>
            <p:nvPr/>
          </p:nvPicPr>
          <p:blipFill>
            <a:blip r:embed="rId3" cstate="email">
              <a:extLst>
                <a:ext uri="{28A0092B-C50C-407E-A947-70E740481C1C}">
                  <a14:useLocalDpi xmlns:a14="http://schemas.microsoft.com/office/drawing/2010/main"/>
                </a:ext>
              </a:extLst>
            </a:blip>
            <a:stretch>
              <a:fillRect/>
            </a:stretch>
          </p:blipFill>
          <p:spPr>
            <a:xfrm>
              <a:off x="3816095" y="2031237"/>
              <a:ext cx="673595" cy="627888"/>
            </a:xfrm>
            <a:prstGeom prst="rect">
              <a:avLst/>
            </a:prstGeom>
          </p:spPr>
        </p:pic>
        <p:sp>
          <p:nvSpPr>
            <p:cNvPr id="22" name="object 24">
              <a:extLst>
                <a:ext uri="{FF2B5EF4-FFF2-40B4-BE49-F238E27FC236}">
                  <a16:creationId xmlns:a16="http://schemas.microsoft.com/office/drawing/2014/main" id="{3724A5AF-7A9F-ED01-A895-3257D25E3C1D}"/>
                </a:ext>
              </a:extLst>
            </p:cNvPr>
            <p:cNvSpPr/>
            <p:nvPr/>
          </p:nvSpPr>
          <p:spPr>
            <a:xfrm>
              <a:off x="2340736" y="4248784"/>
              <a:ext cx="2350135" cy="628015"/>
            </a:xfrm>
            <a:custGeom>
              <a:avLst/>
              <a:gdLst/>
              <a:ahLst/>
              <a:cxnLst/>
              <a:rect l="l" t="t" r="r" b="b"/>
              <a:pathLst>
                <a:path w="2350135" h="628014">
                  <a:moveTo>
                    <a:pt x="0" y="627888"/>
                  </a:moveTo>
                  <a:lnTo>
                    <a:pt x="2350008" y="627888"/>
                  </a:lnTo>
                  <a:lnTo>
                    <a:pt x="2350008" y="0"/>
                  </a:lnTo>
                  <a:lnTo>
                    <a:pt x="0" y="0"/>
                  </a:lnTo>
                  <a:lnTo>
                    <a:pt x="0" y="627888"/>
                  </a:lnTo>
                  <a:close/>
                </a:path>
              </a:pathLst>
            </a:custGeom>
            <a:solidFill>
              <a:srgbClr val="F1A900"/>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grpSp>
      <p:sp>
        <p:nvSpPr>
          <p:cNvPr id="23" name="object 25">
            <a:extLst>
              <a:ext uri="{FF2B5EF4-FFF2-40B4-BE49-F238E27FC236}">
                <a16:creationId xmlns:a16="http://schemas.microsoft.com/office/drawing/2014/main" id="{1ABF6671-8960-C591-FCDD-45B6CE3504F6}"/>
              </a:ext>
            </a:extLst>
          </p:cNvPr>
          <p:cNvSpPr txBox="1"/>
          <p:nvPr/>
        </p:nvSpPr>
        <p:spPr>
          <a:xfrm>
            <a:off x="3748848" y="3976833"/>
            <a:ext cx="1692907" cy="305239"/>
          </a:xfrm>
          <a:prstGeom prst="rect">
            <a:avLst/>
          </a:prstGeom>
        </p:spPr>
        <p:txBody>
          <a:bodyPr vert="horz" wrap="square" lIns="0" tIns="12092" rIns="0" bIns="0" rtlCol="0">
            <a:spAutoFit/>
          </a:bodyPr>
          <a:lstStyle/>
          <a:p>
            <a:pPr marR="5182" algn="r" defTabSz="829178" fontAlgn="auto">
              <a:spcBef>
                <a:spcPts val="95"/>
              </a:spcBef>
              <a:spcAft>
                <a:spcPts val="0"/>
              </a:spcAft>
            </a:pPr>
            <a:r>
              <a:rPr sz="952" b="1" kern="0" spc="-9" dirty="0">
                <a:solidFill>
                  <a:srgbClr val="FFFFFF"/>
                </a:solidFill>
                <a:latin typeface="Arial"/>
                <a:cs typeface="Arial"/>
              </a:rPr>
              <a:t>Tore</a:t>
            </a:r>
            <a:r>
              <a:rPr sz="952" b="1" kern="0" spc="-59" dirty="0">
                <a:solidFill>
                  <a:srgbClr val="FFFFFF"/>
                </a:solidFill>
                <a:latin typeface="Arial"/>
                <a:cs typeface="Arial"/>
              </a:rPr>
              <a:t> </a:t>
            </a:r>
            <a:r>
              <a:rPr sz="952" b="1" kern="0" spc="-9" dirty="0">
                <a:solidFill>
                  <a:srgbClr val="FFFFFF"/>
                </a:solidFill>
                <a:latin typeface="Arial"/>
                <a:cs typeface="Arial"/>
              </a:rPr>
              <a:t>Erntsen</a:t>
            </a:r>
            <a:endParaRPr sz="952" kern="0">
              <a:solidFill>
                <a:sysClr val="windowText" lastClr="000000"/>
              </a:solidFill>
              <a:latin typeface="Arial"/>
              <a:cs typeface="Arial"/>
            </a:endParaRPr>
          </a:p>
          <a:p>
            <a:pPr marR="4607" algn="r" defTabSz="829178" fontAlgn="auto">
              <a:spcBef>
                <a:spcPts val="0"/>
              </a:spcBef>
              <a:spcAft>
                <a:spcPts val="0"/>
              </a:spcAft>
            </a:pPr>
            <a:r>
              <a:rPr sz="952" kern="0" dirty="0">
                <a:solidFill>
                  <a:srgbClr val="FFFFFF"/>
                </a:solidFill>
                <a:latin typeface="Arial"/>
                <a:cs typeface="Arial"/>
              </a:rPr>
              <a:t>Chief</a:t>
            </a:r>
            <a:r>
              <a:rPr sz="952" kern="0" spc="-32" dirty="0">
                <a:solidFill>
                  <a:srgbClr val="FFFFFF"/>
                </a:solidFill>
                <a:latin typeface="Arial"/>
                <a:cs typeface="Arial"/>
              </a:rPr>
              <a:t> </a:t>
            </a:r>
            <a:r>
              <a:rPr sz="952" kern="0" spc="-18" dirty="0">
                <a:solidFill>
                  <a:srgbClr val="FFFFFF"/>
                </a:solidFill>
                <a:latin typeface="Arial"/>
                <a:cs typeface="Arial"/>
              </a:rPr>
              <a:t>Technology </a:t>
            </a:r>
            <a:r>
              <a:rPr sz="952" kern="0" dirty="0">
                <a:solidFill>
                  <a:srgbClr val="FFFFFF"/>
                </a:solidFill>
                <a:latin typeface="Arial"/>
                <a:cs typeface="Arial"/>
              </a:rPr>
              <a:t>Officer</a:t>
            </a:r>
            <a:r>
              <a:rPr sz="952" kern="0" spc="-5" dirty="0">
                <a:solidFill>
                  <a:srgbClr val="FFFFFF"/>
                </a:solidFill>
                <a:latin typeface="Arial"/>
                <a:cs typeface="Arial"/>
              </a:rPr>
              <a:t> </a:t>
            </a:r>
            <a:r>
              <a:rPr sz="952" kern="0" spc="-18" dirty="0">
                <a:solidFill>
                  <a:srgbClr val="FFFFFF"/>
                </a:solidFill>
                <a:latin typeface="Arial"/>
                <a:cs typeface="Arial"/>
              </a:rPr>
              <a:t>(CTO)</a:t>
            </a:r>
            <a:endParaRPr sz="952" kern="0">
              <a:solidFill>
                <a:sysClr val="windowText" lastClr="000000"/>
              </a:solidFill>
              <a:latin typeface="Arial"/>
              <a:cs typeface="Arial"/>
            </a:endParaRPr>
          </a:p>
        </p:txBody>
      </p:sp>
      <p:grpSp>
        <p:nvGrpSpPr>
          <p:cNvPr id="24" name="object 26">
            <a:extLst>
              <a:ext uri="{FF2B5EF4-FFF2-40B4-BE49-F238E27FC236}">
                <a16:creationId xmlns:a16="http://schemas.microsoft.com/office/drawing/2014/main" id="{A5467B9C-C614-382C-822C-44198698192B}"/>
              </a:ext>
            </a:extLst>
          </p:cNvPr>
          <p:cNvGrpSpPr/>
          <p:nvPr/>
        </p:nvGrpSpPr>
        <p:grpSpPr>
          <a:xfrm>
            <a:off x="2726286" y="3847171"/>
            <a:ext cx="644341" cy="1832831"/>
            <a:chOff x="1630654" y="4242574"/>
            <a:chExt cx="710565" cy="2021205"/>
          </a:xfrm>
        </p:grpSpPr>
        <p:pic>
          <p:nvPicPr>
            <p:cNvPr id="25" name="object 27">
              <a:extLst>
                <a:ext uri="{FF2B5EF4-FFF2-40B4-BE49-F238E27FC236}">
                  <a16:creationId xmlns:a16="http://schemas.microsoft.com/office/drawing/2014/main" id="{A2EA4ECB-17C6-817F-AFF2-69B932C49665}"/>
                </a:ext>
              </a:extLst>
            </p:cNvPr>
            <p:cNvPicPr/>
            <p:nvPr/>
          </p:nvPicPr>
          <p:blipFill>
            <a:blip r:embed="rId4" cstate="email">
              <a:extLst>
                <a:ext uri="{28A0092B-C50C-407E-A947-70E740481C1C}">
                  <a14:useLocalDpi xmlns:a14="http://schemas.microsoft.com/office/drawing/2010/main"/>
                </a:ext>
              </a:extLst>
            </a:blip>
            <a:stretch>
              <a:fillRect/>
            </a:stretch>
          </p:blipFill>
          <p:spPr>
            <a:xfrm>
              <a:off x="1630654" y="4242574"/>
              <a:ext cx="710082" cy="640054"/>
            </a:xfrm>
            <a:prstGeom prst="rect">
              <a:avLst/>
            </a:prstGeom>
          </p:spPr>
        </p:pic>
        <p:sp>
          <p:nvSpPr>
            <p:cNvPr id="26" name="object 28">
              <a:extLst>
                <a:ext uri="{FF2B5EF4-FFF2-40B4-BE49-F238E27FC236}">
                  <a16:creationId xmlns:a16="http://schemas.microsoft.com/office/drawing/2014/main" id="{782991E1-B3EF-68B2-89DC-502B2FA60916}"/>
                </a:ext>
              </a:extLst>
            </p:cNvPr>
            <p:cNvSpPr/>
            <p:nvPr/>
          </p:nvSpPr>
          <p:spPr>
            <a:xfrm>
              <a:off x="1655063" y="5635497"/>
              <a:ext cx="1905" cy="628015"/>
            </a:xfrm>
            <a:custGeom>
              <a:avLst/>
              <a:gdLst/>
              <a:ahLst/>
              <a:cxnLst/>
              <a:rect l="l" t="t" r="r" b="b"/>
              <a:pathLst>
                <a:path w="1905" h="628014">
                  <a:moveTo>
                    <a:pt x="0" y="627888"/>
                  </a:moveTo>
                  <a:lnTo>
                    <a:pt x="1524" y="627888"/>
                  </a:lnTo>
                  <a:lnTo>
                    <a:pt x="1524" y="0"/>
                  </a:lnTo>
                  <a:lnTo>
                    <a:pt x="0" y="0"/>
                  </a:lnTo>
                  <a:lnTo>
                    <a:pt x="0" y="627888"/>
                  </a:lnTo>
                  <a:close/>
                </a:path>
              </a:pathLst>
            </a:custGeom>
            <a:solidFill>
              <a:srgbClr val="F1A900"/>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grpSp>
      <p:sp>
        <p:nvSpPr>
          <p:cNvPr id="27" name="object 29">
            <a:extLst>
              <a:ext uri="{FF2B5EF4-FFF2-40B4-BE49-F238E27FC236}">
                <a16:creationId xmlns:a16="http://schemas.microsoft.com/office/drawing/2014/main" id="{A934DC3A-3173-1BCB-A407-502D47A9A632}"/>
              </a:ext>
            </a:extLst>
          </p:cNvPr>
          <p:cNvSpPr txBox="1"/>
          <p:nvPr/>
        </p:nvSpPr>
        <p:spPr>
          <a:xfrm>
            <a:off x="3354988" y="5110274"/>
            <a:ext cx="2150683" cy="436108"/>
          </a:xfrm>
          <a:prstGeom prst="rect">
            <a:avLst/>
          </a:prstGeom>
          <a:solidFill>
            <a:srgbClr val="F1A900"/>
          </a:solidFill>
        </p:spPr>
        <p:txBody>
          <a:bodyPr vert="horz" wrap="square" lIns="0" tIns="3455" rIns="0" bIns="0" rtlCol="0">
            <a:spAutoFit/>
          </a:bodyPr>
          <a:lstStyle/>
          <a:p>
            <a:pPr defTabSz="829178" fontAlgn="auto">
              <a:spcBef>
                <a:spcPts val="27"/>
              </a:spcBef>
              <a:spcAft>
                <a:spcPts val="0"/>
              </a:spcAft>
            </a:pPr>
            <a:endParaRPr sz="907" kern="0">
              <a:solidFill>
                <a:sysClr val="windowText" lastClr="000000"/>
              </a:solidFill>
              <a:latin typeface="Times New Roman"/>
              <a:cs typeface="Times New Roman"/>
            </a:endParaRPr>
          </a:p>
          <a:p>
            <a:pPr marR="66219" algn="r" defTabSz="829178" fontAlgn="auto">
              <a:spcBef>
                <a:spcPts val="0"/>
              </a:spcBef>
              <a:spcAft>
                <a:spcPts val="0"/>
              </a:spcAft>
            </a:pPr>
            <a:r>
              <a:rPr sz="952" b="1" kern="0" dirty="0">
                <a:solidFill>
                  <a:srgbClr val="FFFFFF"/>
                </a:solidFill>
                <a:latin typeface="Arial"/>
                <a:cs typeface="Arial"/>
              </a:rPr>
              <a:t>Ewen</a:t>
            </a:r>
            <a:r>
              <a:rPr sz="952" b="1" kern="0" spc="-5" dirty="0">
                <a:solidFill>
                  <a:srgbClr val="FFFFFF"/>
                </a:solidFill>
                <a:latin typeface="Arial"/>
                <a:cs typeface="Arial"/>
              </a:rPr>
              <a:t> </a:t>
            </a:r>
            <a:r>
              <a:rPr sz="952" b="1" kern="0" spc="-9" dirty="0">
                <a:solidFill>
                  <a:srgbClr val="FFFFFF"/>
                </a:solidFill>
                <a:latin typeface="Arial"/>
                <a:cs typeface="Arial"/>
              </a:rPr>
              <a:t>MacLean</a:t>
            </a:r>
            <a:endParaRPr sz="952" kern="0">
              <a:solidFill>
                <a:sysClr val="windowText" lastClr="000000"/>
              </a:solidFill>
              <a:latin typeface="Arial"/>
              <a:cs typeface="Arial"/>
            </a:endParaRPr>
          </a:p>
          <a:p>
            <a:pPr marR="65067" algn="r" defTabSz="829178" fontAlgn="auto">
              <a:spcBef>
                <a:spcPts val="0"/>
              </a:spcBef>
              <a:spcAft>
                <a:spcPts val="0"/>
              </a:spcAft>
            </a:pPr>
            <a:r>
              <a:rPr sz="952" kern="0" dirty="0">
                <a:solidFill>
                  <a:srgbClr val="FFFFFF"/>
                </a:solidFill>
                <a:latin typeface="Arial"/>
                <a:cs typeface="Arial"/>
              </a:rPr>
              <a:t>Vice</a:t>
            </a:r>
            <a:r>
              <a:rPr sz="952" kern="0" spc="-36" dirty="0">
                <a:solidFill>
                  <a:srgbClr val="FFFFFF"/>
                </a:solidFill>
                <a:latin typeface="Arial"/>
                <a:cs typeface="Arial"/>
              </a:rPr>
              <a:t> </a:t>
            </a:r>
            <a:r>
              <a:rPr sz="952" kern="0" dirty="0">
                <a:solidFill>
                  <a:srgbClr val="FFFFFF"/>
                </a:solidFill>
                <a:latin typeface="Arial"/>
                <a:cs typeface="Arial"/>
              </a:rPr>
              <a:t>President</a:t>
            </a:r>
            <a:r>
              <a:rPr sz="952" kern="0" spc="-36" dirty="0">
                <a:solidFill>
                  <a:srgbClr val="FFFFFF"/>
                </a:solidFill>
                <a:latin typeface="Arial"/>
                <a:cs typeface="Arial"/>
              </a:rPr>
              <a:t> </a:t>
            </a:r>
            <a:r>
              <a:rPr sz="952" kern="0" spc="-9" dirty="0">
                <a:solidFill>
                  <a:srgbClr val="FFFFFF"/>
                </a:solidFill>
                <a:latin typeface="Arial"/>
                <a:cs typeface="Arial"/>
              </a:rPr>
              <a:t>Commercial</a:t>
            </a:r>
            <a:endParaRPr sz="952" kern="0">
              <a:solidFill>
                <a:sysClr val="windowText" lastClr="000000"/>
              </a:solidFill>
              <a:latin typeface="Arial"/>
              <a:cs typeface="Arial"/>
            </a:endParaRPr>
          </a:p>
        </p:txBody>
      </p:sp>
      <p:pic>
        <p:nvPicPr>
          <p:cNvPr id="28" name="object 30">
            <a:extLst>
              <a:ext uri="{FF2B5EF4-FFF2-40B4-BE49-F238E27FC236}">
                <a16:creationId xmlns:a16="http://schemas.microsoft.com/office/drawing/2014/main" id="{CF67E36B-7111-B415-85CA-6E6CBD791B26}"/>
              </a:ext>
            </a:extLst>
          </p:cNvPr>
          <p:cNvPicPr/>
          <p:nvPr/>
        </p:nvPicPr>
        <p:blipFill>
          <a:blip r:embed="rId5" cstate="email">
            <a:extLst>
              <a:ext uri="{28A0092B-C50C-407E-A947-70E740481C1C}">
                <a14:useLocalDpi xmlns:a14="http://schemas.microsoft.com/office/drawing/2010/main"/>
              </a:ext>
            </a:extLst>
          </a:blip>
          <a:stretch>
            <a:fillRect/>
          </a:stretch>
        </p:blipFill>
        <p:spPr>
          <a:xfrm>
            <a:off x="2748421" y="5111772"/>
            <a:ext cx="610817" cy="570636"/>
          </a:xfrm>
          <a:prstGeom prst="rect">
            <a:avLst/>
          </a:prstGeom>
        </p:spPr>
      </p:pic>
      <p:sp>
        <p:nvSpPr>
          <p:cNvPr id="29" name="object 31">
            <a:extLst>
              <a:ext uri="{FF2B5EF4-FFF2-40B4-BE49-F238E27FC236}">
                <a16:creationId xmlns:a16="http://schemas.microsoft.com/office/drawing/2014/main" id="{1288ECF6-5EF0-F416-5E31-47EF9E3F5978}"/>
              </a:ext>
            </a:extLst>
          </p:cNvPr>
          <p:cNvSpPr txBox="1"/>
          <p:nvPr/>
        </p:nvSpPr>
        <p:spPr>
          <a:xfrm>
            <a:off x="3364662" y="4482862"/>
            <a:ext cx="2136863" cy="436108"/>
          </a:xfrm>
          <a:prstGeom prst="rect">
            <a:avLst/>
          </a:prstGeom>
          <a:solidFill>
            <a:srgbClr val="F1A900"/>
          </a:solidFill>
        </p:spPr>
        <p:txBody>
          <a:bodyPr vert="horz" wrap="square" lIns="0" tIns="3455" rIns="0" bIns="0" rtlCol="0">
            <a:spAutoFit/>
          </a:bodyPr>
          <a:lstStyle/>
          <a:p>
            <a:pPr defTabSz="829178" fontAlgn="auto">
              <a:spcBef>
                <a:spcPts val="27"/>
              </a:spcBef>
              <a:spcAft>
                <a:spcPts val="0"/>
              </a:spcAft>
            </a:pPr>
            <a:endParaRPr sz="907" kern="0">
              <a:solidFill>
                <a:sysClr val="windowText" lastClr="000000"/>
              </a:solidFill>
              <a:latin typeface="Times New Roman"/>
              <a:cs typeface="Times New Roman"/>
            </a:endParaRPr>
          </a:p>
          <a:p>
            <a:pPr marR="65067" algn="r" defTabSz="829178" fontAlgn="auto">
              <a:spcBef>
                <a:spcPts val="0"/>
              </a:spcBef>
              <a:spcAft>
                <a:spcPts val="0"/>
              </a:spcAft>
            </a:pPr>
            <a:r>
              <a:rPr sz="952" b="1" kern="0" dirty="0">
                <a:solidFill>
                  <a:srgbClr val="FFFFFF"/>
                </a:solidFill>
                <a:latin typeface="Arial"/>
                <a:cs typeface="Arial"/>
              </a:rPr>
              <a:t>Iain</a:t>
            </a:r>
            <a:r>
              <a:rPr sz="952" b="1" kern="0" spc="-14" dirty="0">
                <a:solidFill>
                  <a:srgbClr val="FFFFFF"/>
                </a:solidFill>
                <a:latin typeface="Arial"/>
                <a:cs typeface="Arial"/>
              </a:rPr>
              <a:t> </a:t>
            </a:r>
            <a:r>
              <a:rPr sz="952" b="1" kern="0" spc="-9" dirty="0">
                <a:solidFill>
                  <a:srgbClr val="FFFFFF"/>
                </a:solidFill>
                <a:latin typeface="Arial"/>
                <a:cs typeface="Arial"/>
              </a:rPr>
              <a:t>Smith</a:t>
            </a:r>
            <a:endParaRPr sz="952" kern="0">
              <a:solidFill>
                <a:sysClr val="windowText" lastClr="000000"/>
              </a:solidFill>
              <a:latin typeface="Arial"/>
              <a:cs typeface="Arial"/>
            </a:endParaRPr>
          </a:p>
          <a:p>
            <a:pPr marR="64492" algn="r" defTabSz="829178" fontAlgn="auto">
              <a:spcBef>
                <a:spcPts val="0"/>
              </a:spcBef>
              <a:spcAft>
                <a:spcPts val="0"/>
              </a:spcAft>
            </a:pPr>
            <a:r>
              <a:rPr sz="952" kern="0" dirty="0">
                <a:solidFill>
                  <a:srgbClr val="FFFFFF"/>
                </a:solidFill>
                <a:latin typeface="Arial"/>
                <a:cs typeface="Arial"/>
              </a:rPr>
              <a:t>Senior</a:t>
            </a:r>
            <a:r>
              <a:rPr sz="952" kern="0" spc="-14" dirty="0">
                <a:solidFill>
                  <a:srgbClr val="FFFFFF"/>
                </a:solidFill>
                <a:latin typeface="Arial"/>
                <a:cs typeface="Arial"/>
              </a:rPr>
              <a:t> </a:t>
            </a:r>
            <a:r>
              <a:rPr sz="952" kern="0" dirty="0">
                <a:solidFill>
                  <a:srgbClr val="FFFFFF"/>
                </a:solidFill>
                <a:latin typeface="Arial"/>
                <a:cs typeface="Arial"/>
              </a:rPr>
              <a:t>VP</a:t>
            </a:r>
            <a:r>
              <a:rPr sz="952" kern="0" spc="-9" dirty="0">
                <a:solidFill>
                  <a:srgbClr val="FFFFFF"/>
                </a:solidFill>
                <a:latin typeface="Arial"/>
                <a:cs typeface="Arial"/>
              </a:rPr>
              <a:t> </a:t>
            </a:r>
            <a:r>
              <a:rPr sz="952" kern="0" dirty="0">
                <a:solidFill>
                  <a:srgbClr val="FFFFFF"/>
                </a:solidFill>
                <a:latin typeface="Arial"/>
                <a:cs typeface="Arial"/>
              </a:rPr>
              <a:t>Sales</a:t>
            </a:r>
            <a:r>
              <a:rPr sz="952" kern="0" spc="-14" dirty="0">
                <a:solidFill>
                  <a:srgbClr val="FFFFFF"/>
                </a:solidFill>
                <a:latin typeface="Arial"/>
                <a:cs typeface="Arial"/>
              </a:rPr>
              <a:t> </a:t>
            </a:r>
            <a:r>
              <a:rPr sz="952" kern="0" dirty="0">
                <a:solidFill>
                  <a:srgbClr val="FFFFFF"/>
                </a:solidFill>
                <a:latin typeface="Arial"/>
                <a:cs typeface="Arial"/>
              </a:rPr>
              <a:t>&amp;</a:t>
            </a:r>
            <a:r>
              <a:rPr sz="952" kern="0" spc="9" dirty="0">
                <a:solidFill>
                  <a:srgbClr val="FFFFFF"/>
                </a:solidFill>
                <a:latin typeface="Arial"/>
                <a:cs typeface="Arial"/>
              </a:rPr>
              <a:t> </a:t>
            </a:r>
            <a:r>
              <a:rPr sz="952" kern="0" spc="-9" dirty="0">
                <a:solidFill>
                  <a:srgbClr val="FFFFFF"/>
                </a:solidFill>
                <a:latin typeface="Arial"/>
                <a:cs typeface="Arial"/>
              </a:rPr>
              <a:t>Strategic</a:t>
            </a:r>
            <a:r>
              <a:rPr sz="952" kern="0" spc="-54" dirty="0">
                <a:solidFill>
                  <a:srgbClr val="FFFFFF"/>
                </a:solidFill>
                <a:latin typeface="Arial"/>
                <a:cs typeface="Arial"/>
              </a:rPr>
              <a:t> </a:t>
            </a:r>
            <a:r>
              <a:rPr sz="952" kern="0" spc="-9" dirty="0">
                <a:solidFill>
                  <a:srgbClr val="FFFFFF"/>
                </a:solidFill>
                <a:latin typeface="Arial"/>
                <a:cs typeface="Arial"/>
              </a:rPr>
              <a:t>Accounts</a:t>
            </a:r>
            <a:endParaRPr sz="952" kern="0">
              <a:solidFill>
                <a:sysClr val="windowText" lastClr="000000"/>
              </a:solidFill>
              <a:latin typeface="Arial"/>
              <a:cs typeface="Arial"/>
            </a:endParaRPr>
          </a:p>
        </p:txBody>
      </p:sp>
      <p:grpSp>
        <p:nvGrpSpPr>
          <p:cNvPr id="30" name="object 36">
            <a:extLst>
              <a:ext uri="{FF2B5EF4-FFF2-40B4-BE49-F238E27FC236}">
                <a16:creationId xmlns:a16="http://schemas.microsoft.com/office/drawing/2014/main" id="{E85D5687-E531-2F60-AFB1-9A6A6FFB7E0D}"/>
              </a:ext>
            </a:extLst>
          </p:cNvPr>
          <p:cNvGrpSpPr/>
          <p:nvPr/>
        </p:nvGrpSpPr>
        <p:grpSpPr>
          <a:xfrm>
            <a:off x="3353491" y="3211570"/>
            <a:ext cx="3944358" cy="1474672"/>
            <a:chOff x="2322322" y="3541648"/>
            <a:chExt cx="4349750" cy="1626235"/>
          </a:xfrm>
        </p:grpSpPr>
        <p:pic>
          <p:nvPicPr>
            <p:cNvPr id="31" name="object 37">
              <a:extLst>
                <a:ext uri="{FF2B5EF4-FFF2-40B4-BE49-F238E27FC236}">
                  <a16:creationId xmlns:a16="http://schemas.microsoft.com/office/drawing/2014/main" id="{FBE938CB-BD3E-0909-E97E-3C58E055B783}"/>
                </a:ext>
              </a:extLst>
            </p:cNvPr>
            <p:cNvPicPr/>
            <p:nvPr/>
          </p:nvPicPr>
          <p:blipFill>
            <a:blip r:embed="rId6" cstate="email">
              <a:extLst>
                <a:ext uri="{28A0092B-C50C-407E-A947-70E740481C1C}">
                  <a14:useLocalDpi xmlns:a14="http://schemas.microsoft.com/office/drawing/2010/main"/>
                </a:ext>
              </a:extLst>
            </a:blip>
            <a:stretch>
              <a:fillRect/>
            </a:stretch>
          </p:blipFill>
          <p:spPr>
            <a:xfrm>
              <a:off x="5931395" y="4541265"/>
              <a:ext cx="740664" cy="626363"/>
            </a:xfrm>
            <a:prstGeom prst="rect">
              <a:avLst/>
            </a:prstGeom>
          </p:spPr>
        </p:pic>
        <p:sp>
          <p:nvSpPr>
            <p:cNvPr id="32" name="object 38">
              <a:extLst>
                <a:ext uri="{FF2B5EF4-FFF2-40B4-BE49-F238E27FC236}">
                  <a16:creationId xmlns:a16="http://schemas.microsoft.com/office/drawing/2014/main" id="{4D15F3D1-69D0-2449-F365-599A32D8D513}"/>
                </a:ext>
              </a:extLst>
            </p:cNvPr>
            <p:cNvSpPr/>
            <p:nvPr/>
          </p:nvSpPr>
          <p:spPr>
            <a:xfrm>
              <a:off x="2322322" y="3541648"/>
              <a:ext cx="2364105" cy="626745"/>
            </a:xfrm>
            <a:custGeom>
              <a:avLst/>
              <a:gdLst/>
              <a:ahLst/>
              <a:cxnLst/>
              <a:rect l="l" t="t" r="r" b="b"/>
              <a:pathLst>
                <a:path w="2364104" h="626745">
                  <a:moveTo>
                    <a:pt x="0" y="626363"/>
                  </a:moveTo>
                  <a:lnTo>
                    <a:pt x="2363851" y="626363"/>
                  </a:lnTo>
                  <a:lnTo>
                    <a:pt x="2363851" y="0"/>
                  </a:lnTo>
                  <a:lnTo>
                    <a:pt x="0" y="0"/>
                  </a:lnTo>
                  <a:lnTo>
                    <a:pt x="0" y="626363"/>
                  </a:lnTo>
                  <a:close/>
                </a:path>
              </a:pathLst>
            </a:custGeom>
            <a:solidFill>
              <a:srgbClr val="F1A900"/>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grpSp>
      <p:sp>
        <p:nvSpPr>
          <p:cNvPr id="33" name="object 39">
            <a:extLst>
              <a:ext uri="{FF2B5EF4-FFF2-40B4-BE49-F238E27FC236}">
                <a16:creationId xmlns:a16="http://schemas.microsoft.com/office/drawing/2014/main" id="{9FD61669-7836-A2EB-AE72-B47A756AF035}"/>
              </a:ext>
            </a:extLst>
          </p:cNvPr>
          <p:cNvSpPr txBox="1"/>
          <p:nvPr/>
        </p:nvSpPr>
        <p:spPr>
          <a:xfrm>
            <a:off x="3798598" y="3335601"/>
            <a:ext cx="1637627" cy="299789"/>
          </a:xfrm>
          <a:prstGeom prst="rect">
            <a:avLst/>
          </a:prstGeom>
        </p:spPr>
        <p:txBody>
          <a:bodyPr vert="horz" wrap="square" lIns="0" tIns="12092" rIns="0" bIns="0" rtlCol="0">
            <a:spAutoFit/>
          </a:bodyPr>
          <a:lstStyle/>
          <a:p>
            <a:pPr marR="5182" algn="r" defTabSz="829178" fontAlgn="auto">
              <a:lnSpc>
                <a:spcPts val="1143"/>
              </a:lnSpc>
              <a:spcBef>
                <a:spcPts val="95"/>
              </a:spcBef>
              <a:spcAft>
                <a:spcPts val="0"/>
              </a:spcAft>
            </a:pPr>
            <a:r>
              <a:rPr sz="952" b="1" kern="0" dirty="0">
                <a:solidFill>
                  <a:srgbClr val="FFFFFF"/>
                </a:solidFill>
                <a:latin typeface="Arial"/>
                <a:cs typeface="Arial"/>
              </a:rPr>
              <a:t>David</a:t>
            </a:r>
            <a:r>
              <a:rPr sz="952" b="1" kern="0" spc="-23" dirty="0">
                <a:solidFill>
                  <a:srgbClr val="FFFFFF"/>
                </a:solidFill>
                <a:latin typeface="Arial"/>
                <a:cs typeface="Arial"/>
              </a:rPr>
              <a:t> </a:t>
            </a:r>
            <a:r>
              <a:rPr sz="952" b="1" kern="0" spc="-9" dirty="0">
                <a:solidFill>
                  <a:srgbClr val="FFFFFF"/>
                </a:solidFill>
                <a:latin typeface="Arial"/>
                <a:cs typeface="Arial"/>
              </a:rPr>
              <a:t>Nemetz</a:t>
            </a:r>
            <a:endParaRPr sz="952" kern="0">
              <a:solidFill>
                <a:sysClr val="windowText" lastClr="000000"/>
              </a:solidFill>
              <a:latin typeface="Arial"/>
              <a:cs typeface="Arial"/>
            </a:endParaRPr>
          </a:p>
          <a:p>
            <a:pPr marR="4607" algn="r" defTabSz="829178" fontAlgn="auto">
              <a:spcBef>
                <a:spcPts val="0"/>
              </a:spcBef>
              <a:spcAft>
                <a:spcPts val="0"/>
              </a:spcAft>
            </a:pPr>
            <a:r>
              <a:rPr sz="952" kern="0" dirty="0">
                <a:solidFill>
                  <a:srgbClr val="FFFFFF"/>
                </a:solidFill>
                <a:latin typeface="Arial"/>
                <a:cs typeface="Arial"/>
              </a:rPr>
              <a:t>Chief</a:t>
            </a:r>
            <a:r>
              <a:rPr sz="952" kern="0" spc="-41" dirty="0">
                <a:solidFill>
                  <a:srgbClr val="FFFFFF"/>
                </a:solidFill>
                <a:latin typeface="Arial"/>
                <a:cs typeface="Arial"/>
              </a:rPr>
              <a:t> </a:t>
            </a:r>
            <a:r>
              <a:rPr sz="952" kern="0" dirty="0">
                <a:solidFill>
                  <a:srgbClr val="FFFFFF"/>
                </a:solidFill>
                <a:latin typeface="Arial"/>
                <a:cs typeface="Arial"/>
              </a:rPr>
              <a:t>Operating</a:t>
            </a:r>
            <a:r>
              <a:rPr sz="952" kern="0" spc="-36" dirty="0">
                <a:solidFill>
                  <a:srgbClr val="FFFFFF"/>
                </a:solidFill>
                <a:latin typeface="Arial"/>
                <a:cs typeface="Arial"/>
              </a:rPr>
              <a:t> </a:t>
            </a:r>
            <a:r>
              <a:rPr sz="952" kern="0" dirty="0">
                <a:solidFill>
                  <a:srgbClr val="FFFFFF"/>
                </a:solidFill>
                <a:latin typeface="Arial"/>
                <a:cs typeface="Arial"/>
              </a:rPr>
              <a:t>Officer</a:t>
            </a:r>
            <a:r>
              <a:rPr sz="952" kern="0" spc="-14" dirty="0">
                <a:solidFill>
                  <a:srgbClr val="FFFFFF"/>
                </a:solidFill>
                <a:latin typeface="Arial"/>
                <a:cs typeface="Arial"/>
              </a:rPr>
              <a:t> </a:t>
            </a:r>
            <a:r>
              <a:rPr sz="952" kern="0" spc="-18" dirty="0">
                <a:solidFill>
                  <a:srgbClr val="FFFFFF"/>
                </a:solidFill>
                <a:latin typeface="Arial"/>
                <a:cs typeface="Arial"/>
              </a:rPr>
              <a:t>(COO)</a:t>
            </a:r>
            <a:endParaRPr sz="952" kern="0">
              <a:solidFill>
                <a:sysClr val="windowText" lastClr="000000"/>
              </a:solidFill>
              <a:latin typeface="Arial"/>
              <a:cs typeface="Arial"/>
            </a:endParaRPr>
          </a:p>
        </p:txBody>
      </p:sp>
      <p:pic>
        <p:nvPicPr>
          <p:cNvPr id="34" name="object 44">
            <a:extLst>
              <a:ext uri="{FF2B5EF4-FFF2-40B4-BE49-F238E27FC236}">
                <a16:creationId xmlns:a16="http://schemas.microsoft.com/office/drawing/2014/main" id="{FB8A8E9E-D7FA-6AE8-98AA-BF6EFD2C3BC4}"/>
              </a:ext>
            </a:extLst>
          </p:cNvPr>
          <p:cNvPicPr/>
          <p:nvPr/>
        </p:nvPicPr>
        <p:blipFill>
          <a:blip r:embed="rId7" cstate="email">
            <a:extLst>
              <a:ext uri="{28A0092B-C50C-407E-A947-70E740481C1C}">
                <a14:useLocalDpi xmlns:a14="http://schemas.microsoft.com/office/drawing/2010/main"/>
              </a:ext>
            </a:extLst>
          </a:blip>
          <a:stretch>
            <a:fillRect/>
          </a:stretch>
        </p:blipFill>
        <p:spPr>
          <a:xfrm>
            <a:off x="6615134" y="3467131"/>
            <a:ext cx="693723" cy="583188"/>
          </a:xfrm>
          <a:prstGeom prst="rect">
            <a:avLst/>
          </a:prstGeom>
        </p:spPr>
      </p:pic>
      <p:pic>
        <p:nvPicPr>
          <p:cNvPr id="35" name="object 46">
            <a:extLst>
              <a:ext uri="{FF2B5EF4-FFF2-40B4-BE49-F238E27FC236}">
                <a16:creationId xmlns:a16="http://schemas.microsoft.com/office/drawing/2014/main" id="{C0FC501B-192F-1848-C1C2-08F6D63CE2E7}"/>
              </a:ext>
            </a:extLst>
          </p:cNvPr>
          <p:cNvPicPr/>
          <p:nvPr/>
        </p:nvPicPr>
        <p:blipFill>
          <a:blip r:embed="rId8" cstate="email">
            <a:extLst>
              <a:ext uri="{28A0092B-C50C-407E-A947-70E740481C1C}">
                <a14:useLocalDpi xmlns:a14="http://schemas.microsoft.com/office/drawing/2010/main"/>
              </a:ext>
            </a:extLst>
          </a:blip>
          <a:stretch>
            <a:fillRect/>
          </a:stretch>
        </p:blipFill>
        <p:spPr>
          <a:xfrm>
            <a:off x="6645446" y="4762135"/>
            <a:ext cx="598390" cy="567987"/>
          </a:xfrm>
          <a:prstGeom prst="rect">
            <a:avLst/>
          </a:prstGeom>
        </p:spPr>
      </p:pic>
      <p:sp>
        <p:nvSpPr>
          <p:cNvPr id="36" name="object 42">
            <a:extLst>
              <a:ext uri="{FF2B5EF4-FFF2-40B4-BE49-F238E27FC236}">
                <a16:creationId xmlns:a16="http://schemas.microsoft.com/office/drawing/2014/main" id="{930BBE1F-A90F-A395-97E1-3AC8175AA46B}"/>
              </a:ext>
            </a:extLst>
          </p:cNvPr>
          <p:cNvSpPr/>
          <p:nvPr/>
        </p:nvSpPr>
        <p:spPr>
          <a:xfrm>
            <a:off x="6637270" y="3475410"/>
            <a:ext cx="2775446" cy="569485"/>
          </a:xfrm>
          <a:custGeom>
            <a:avLst/>
            <a:gdLst/>
            <a:ahLst/>
            <a:cxnLst/>
            <a:rect l="l" t="t" r="r" b="b"/>
            <a:pathLst>
              <a:path w="3060700" h="628014">
                <a:moveTo>
                  <a:pt x="1524" y="0"/>
                </a:moveTo>
                <a:lnTo>
                  <a:pt x="0" y="0"/>
                </a:lnTo>
                <a:lnTo>
                  <a:pt x="0" y="627888"/>
                </a:lnTo>
                <a:lnTo>
                  <a:pt x="1524" y="627888"/>
                </a:lnTo>
                <a:lnTo>
                  <a:pt x="1524" y="0"/>
                </a:lnTo>
                <a:close/>
              </a:path>
              <a:path w="3060700" h="628014">
                <a:moveTo>
                  <a:pt x="3060192" y="0"/>
                </a:moveTo>
                <a:lnTo>
                  <a:pt x="655320" y="0"/>
                </a:lnTo>
                <a:lnTo>
                  <a:pt x="655320" y="627888"/>
                </a:lnTo>
                <a:lnTo>
                  <a:pt x="3060192" y="627888"/>
                </a:lnTo>
                <a:lnTo>
                  <a:pt x="3060192" y="0"/>
                </a:lnTo>
                <a:close/>
              </a:path>
            </a:pathLst>
          </a:custGeom>
          <a:solidFill>
            <a:srgbClr val="F1A900"/>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37" name="object 43">
            <a:extLst>
              <a:ext uri="{FF2B5EF4-FFF2-40B4-BE49-F238E27FC236}">
                <a16:creationId xmlns:a16="http://schemas.microsoft.com/office/drawing/2014/main" id="{C40E3FC1-8C9D-9AE6-4BDD-405A66FF897D}"/>
              </a:ext>
            </a:extLst>
          </p:cNvPr>
          <p:cNvSpPr txBox="1"/>
          <p:nvPr/>
        </p:nvSpPr>
        <p:spPr>
          <a:xfrm>
            <a:off x="7238309" y="3599441"/>
            <a:ext cx="2172564" cy="305239"/>
          </a:xfrm>
          <a:prstGeom prst="rect">
            <a:avLst/>
          </a:prstGeom>
        </p:spPr>
        <p:txBody>
          <a:bodyPr vert="horz" wrap="square" lIns="0" tIns="12092" rIns="0" bIns="0" rtlCol="0">
            <a:spAutoFit/>
          </a:bodyPr>
          <a:lstStyle/>
          <a:p>
            <a:pPr marR="66219" algn="r" defTabSz="829178" fontAlgn="auto">
              <a:spcBef>
                <a:spcPts val="95"/>
              </a:spcBef>
              <a:spcAft>
                <a:spcPts val="0"/>
              </a:spcAft>
            </a:pPr>
            <a:r>
              <a:rPr sz="952" b="1" kern="0" dirty="0">
                <a:solidFill>
                  <a:srgbClr val="FFFFFF"/>
                </a:solidFill>
                <a:latin typeface="Arial"/>
                <a:cs typeface="Arial"/>
              </a:rPr>
              <a:t>Ben</a:t>
            </a:r>
            <a:r>
              <a:rPr sz="952" b="1" kern="0" spc="-9" dirty="0">
                <a:solidFill>
                  <a:srgbClr val="FFFFFF"/>
                </a:solidFill>
                <a:latin typeface="Arial"/>
                <a:cs typeface="Arial"/>
              </a:rPr>
              <a:t> </a:t>
            </a:r>
            <a:r>
              <a:rPr sz="952" b="1" kern="0" spc="-18" dirty="0">
                <a:solidFill>
                  <a:srgbClr val="FFFFFF"/>
                </a:solidFill>
                <a:latin typeface="Arial"/>
                <a:cs typeface="Arial"/>
              </a:rPr>
              <a:t>Swan</a:t>
            </a:r>
            <a:endParaRPr sz="952" kern="0" dirty="0">
              <a:solidFill>
                <a:sysClr val="windowText" lastClr="000000"/>
              </a:solidFill>
              <a:latin typeface="Arial"/>
              <a:cs typeface="Arial"/>
            </a:endParaRPr>
          </a:p>
          <a:p>
            <a:pPr marR="65643" algn="r" defTabSz="829178" fontAlgn="auto">
              <a:spcBef>
                <a:spcPts val="0"/>
              </a:spcBef>
              <a:spcAft>
                <a:spcPts val="0"/>
              </a:spcAft>
            </a:pPr>
            <a:r>
              <a:rPr sz="952" kern="0" dirty="0">
                <a:solidFill>
                  <a:srgbClr val="FFFFFF"/>
                </a:solidFill>
                <a:latin typeface="Arial"/>
                <a:cs typeface="Arial"/>
              </a:rPr>
              <a:t>Chief</a:t>
            </a:r>
            <a:r>
              <a:rPr sz="952" kern="0" spc="-45" dirty="0">
                <a:solidFill>
                  <a:srgbClr val="FFFFFF"/>
                </a:solidFill>
                <a:latin typeface="Arial"/>
                <a:cs typeface="Arial"/>
              </a:rPr>
              <a:t> </a:t>
            </a:r>
            <a:r>
              <a:rPr sz="952" kern="0" dirty="0">
                <a:solidFill>
                  <a:srgbClr val="FFFFFF"/>
                </a:solidFill>
                <a:latin typeface="Arial"/>
                <a:cs typeface="Arial"/>
              </a:rPr>
              <a:t>Financial</a:t>
            </a:r>
            <a:r>
              <a:rPr sz="952" kern="0" spc="-27" dirty="0">
                <a:solidFill>
                  <a:srgbClr val="FFFFFF"/>
                </a:solidFill>
                <a:latin typeface="Arial"/>
                <a:cs typeface="Arial"/>
              </a:rPr>
              <a:t> </a:t>
            </a:r>
            <a:r>
              <a:rPr sz="952" kern="0" dirty="0">
                <a:solidFill>
                  <a:srgbClr val="FFFFFF"/>
                </a:solidFill>
                <a:latin typeface="Arial"/>
                <a:cs typeface="Arial"/>
              </a:rPr>
              <a:t>Officer</a:t>
            </a:r>
            <a:r>
              <a:rPr sz="952" kern="0" spc="-41" dirty="0">
                <a:solidFill>
                  <a:srgbClr val="FFFFFF"/>
                </a:solidFill>
                <a:latin typeface="Arial"/>
                <a:cs typeface="Arial"/>
              </a:rPr>
              <a:t> </a:t>
            </a:r>
            <a:r>
              <a:rPr sz="952" kern="0" spc="-9" dirty="0">
                <a:solidFill>
                  <a:srgbClr val="FFFFFF"/>
                </a:solidFill>
                <a:latin typeface="Arial"/>
                <a:cs typeface="Arial"/>
              </a:rPr>
              <a:t>(CFO)</a:t>
            </a:r>
            <a:endParaRPr sz="952" kern="0" dirty="0">
              <a:solidFill>
                <a:sysClr val="windowText" lastClr="000000"/>
              </a:solidFill>
              <a:latin typeface="Arial"/>
              <a:cs typeface="Arial"/>
            </a:endParaRPr>
          </a:p>
        </p:txBody>
      </p:sp>
      <p:sp>
        <p:nvSpPr>
          <p:cNvPr id="38" name="object 34">
            <a:extLst>
              <a:ext uri="{FF2B5EF4-FFF2-40B4-BE49-F238E27FC236}">
                <a16:creationId xmlns:a16="http://schemas.microsoft.com/office/drawing/2014/main" id="{1456DBFB-D2F3-F50D-BBFE-38B86ED9AF1E}"/>
              </a:ext>
            </a:extLst>
          </p:cNvPr>
          <p:cNvSpPr/>
          <p:nvPr/>
        </p:nvSpPr>
        <p:spPr>
          <a:xfrm>
            <a:off x="7238309" y="4118024"/>
            <a:ext cx="2172564" cy="568333"/>
          </a:xfrm>
          <a:custGeom>
            <a:avLst/>
            <a:gdLst/>
            <a:ahLst/>
            <a:cxnLst/>
            <a:rect l="l" t="t" r="r" b="b"/>
            <a:pathLst>
              <a:path w="2395854" h="626745">
                <a:moveTo>
                  <a:pt x="0" y="626363"/>
                </a:moveTo>
                <a:lnTo>
                  <a:pt x="2395728" y="626363"/>
                </a:lnTo>
                <a:lnTo>
                  <a:pt x="2395728" y="0"/>
                </a:lnTo>
                <a:lnTo>
                  <a:pt x="0" y="0"/>
                </a:lnTo>
                <a:lnTo>
                  <a:pt x="0" y="626363"/>
                </a:lnTo>
                <a:close/>
              </a:path>
            </a:pathLst>
          </a:custGeom>
          <a:solidFill>
            <a:srgbClr val="F1A900"/>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39" name="object 35">
            <a:extLst>
              <a:ext uri="{FF2B5EF4-FFF2-40B4-BE49-F238E27FC236}">
                <a16:creationId xmlns:a16="http://schemas.microsoft.com/office/drawing/2014/main" id="{71F09370-44BF-BC18-6F81-B5CD2B997C77}"/>
              </a:ext>
            </a:extLst>
          </p:cNvPr>
          <p:cNvSpPr txBox="1"/>
          <p:nvPr/>
        </p:nvSpPr>
        <p:spPr>
          <a:xfrm>
            <a:off x="7238309" y="4242055"/>
            <a:ext cx="2172564" cy="305239"/>
          </a:xfrm>
          <a:prstGeom prst="rect">
            <a:avLst/>
          </a:prstGeom>
        </p:spPr>
        <p:txBody>
          <a:bodyPr vert="horz" wrap="square" lIns="0" tIns="12092" rIns="0" bIns="0" rtlCol="0">
            <a:spAutoFit/>
          </a:bodyPr>
          <a:lstStyle/>
          <a:p>
            <a:pPr marR="66219" algn="r" defTabSz="829178" fontAlgn="auto">
              <a:spcBef>
                <a:spcPts val="95"/>
              </a:spcBef>
              <a:spcAft>
                <a:spcPts val="0"/>
              </a:spcAft>
            </a:pPr>
            <a:r>
              <a:rPr sz="952" b="1" kern="0" dirty="0">
                <a:solidFill>
                  <a:srgbClr val="FFFFFF"/>
                </a:solidFill>
                <a:latin typeface="Arial"/>
                <a:cs typeface="Arial"/>
              </a:rPr>
              <a:t>Morag</a:t>
            </a:r>
            <a:r>
              <a:rPr sz="952" b="1" kern="0" spc="-9" dirty="0">
                <a:solidFill>
                  <a:srgbClr val="FFFFFF"/>
                </a:solidFill>
                <a:latin typeface="Arial"/>
                <a:cs typeface="Arial"/>
              </a:rPr>
              <a:t> McGowan</a:t>
            </a:r>
            <a:endParaRPr sz="952" kern="0" dirty="0">
              <a:solidFill>
                <a:sysClr val="windowText" lastClr="000000"/>
              </a:solidFill>
              <a:latin typeface="Arial"/>
              <a:cs typeface="Arial"/>
            </a:endParaRPr>
          </a:p>
          <a:p>
            <a:pPr marR="66219" algn="r" defTabSz="829178" fontAlgn="auto">
              <a:spcBef>
                <a:spcPts val="0"/>
              </a:spcBef>
              <a:spcAft>
                <a:spcPts val="0"/>
              </a:spcAft>
            </a:pPr>
            <a:r>
              <a:rPr sz="952" kern="0" dirty="0">
                <a:solidFill>
                  <a:srgbClr val="FFFFFF"/>
                </a:solidFill>
                <a:latin typeface="Arial"/>
                <a:cs typeface="Arial"/>
              </a:rPr>
              <a:t>Director</a:t>
            </a:r>
            <a:r>
              <a:rPr sz="952" kern="0" spc="-27" dirty="0">
                <a:solidFill>
                  <a:srgbClr val="FFFFFF"/>
                </a:solidFill>
                <a:latin typeface="Arial"/>
                <a:cs typeface="Arial"/>
              </a:rPr>
              <a:t> </a:t>
            </a:r>
            <a:r>
              <a:rPr sz="952" kern="0" dirty="0">
                <a:solidFill>
                  <a:srgbClr val="FFFFFF"/>
                </a:solidFill>
                <a:latin typeface="Arial"/>
                <a:cs typeface="Arial"/>
              </a:rPr>
              <a:t>Human</a:t>
            </a:r>
            <a:r>
              <a:rPr sz="952" kern="0" spc="-36" dirty="0">
                <a:solidFill>
                  <a:srgbClr val="FFFFFF"/>
                </a:solidFill>
                <a:latin typeface="Arial"/>
                <a:cs typeface="Arial"/>
              </a:rPr>
              <a:t> </a:t>
            </a:r>
            <a:r>
              <a:rPr sz="952" kern="0" spc="-9" dirty="0">
                <a:solidFill>
                  <a:srgbClr val="FFFFFF"/>
                </a:solidFill>
                <a:latin typeface="Arial"/>
                <a:cs typeface="Arial"/>
              </a:rPr>
              <a:t>Resources</a:t>
            </a:r>
            <a:endParaRPr sz="952" kern="0" dirty="0">
              <a:solidFill>
                <a:sysClr val="windowText" lastClr="000000"/>
              </a:solidFill>
              <a:latin typeface="Arial"/>
              <a:cs typeface="Arial"/>
            </a:endParaRPr>
          </a:p>
        </p:txBody>
      </p:sp>
      <p:pic>
        <p:nvPicPr>
          <p:cNvPr id="40" name="object 33">
            <a:extLst>
              <a:ext uri="{FF2B5EF4-FFF2-40B4-BE49-F238E27FC236}">
                <a16:creationId xmlns:a16="http://schemas.microsoft.com/office/drawing/2014/main" id="{7FEE7ECA-203D-9D86-848E-1C31181BDC18}"/>
              </a:ext>
            </a:extLst>
          </p:cNvPr>
          <p:cNvPicPr/>
          <p:nvPr/>
        </p:nvPicPr>
        <p:blipFill>
          <a:blip r:embed="rId9" cstate="email">
            <a:extLst>
              <a:ext uri="{28A0092B-C50C-407E-A947-70E740481C1C}">
                <a14:useLocalDpi xmlns:a14="http://schemas.microsoft.com/office/drawing/2010/main"/>
              </a:ext>
            </a:extLst>
          </a:blip>
          <a:stretch>
            <a:fillRect/>
          </a:stretch>
        </p:blipFill>
        <p:spPr>
          <a:xfrm>
            <a:off x="2722152" y="4462168"/>
            <a:ext cx="642509" cy="591469"/>
          </a:xfrm>
          <a:prstGeom prst="rect">
            <a:avLst/>
          </a:prstGeom>
        </p:spPr>
      </p:pic>
      <p:pic>
        <p:nvPicPr>
          <p:cNvPr id="41" name="object 41">
            <a:extLst>
              <a:ext uri="{FF2B5EF4-FFF2-40B4-BE49-F238E27FC236}">
                <a16:creationId xmlns:a16="http://schemas.microsoft.com/office/drawing/2014/main" id="{2820BC96-8F80-B8CB-78DE-7257DC744ECE}"/>
              </a:ext>
            </a:extLst>
          </p:cNvPr>
          <p:cNvPicPr/>
          <p:nvPr/>
        </p:nvPicPr>
        <p:blipFill>
          <a:blip r:embed="rId10" cstate="email">
            <a:extLst>
              <a:ext uri="{28A0092B-C50C-407E-A947-70E740481C1C}">
                <a14:useLocalDpi xmlns:a14="http://schemas.microsoft.com/office/drawing/2010/main"/>
              </a:ext>
            </a:extLst>
          </a:blip>
          <a:stretch>
            <a:fillRect/>
          </a:stretch>
        </p:blipFill>
        <p:spPr>
          <a:xfrm>
            <a:off x="2713871" y="3190737"/>
            <a:ext cx="645366" cy="592863"/>
          </a:xfrm>
          <a:prstGeom prst="rect">
            <a:avLst/>
          </a:prstGeom>
        </p:spPr>
      </p:pic>
      <p:sp>
        <p:nvSpPr>
          <p:cNvPr id="43" name="object 45">
            <a:extLst>
              <a:ext uri="{FF2B5EF4-FFF2-40B4-BE49-F238E27FC236}">
                <a16:creationId xmlns:a16="http://schemas.microsoft.com/office/drawing/2014/main" id="{DF5D418B-DCE7-F159-EF5F-5538BEC3A58F}"/>
              </a:ext>
            </a:extLst>
          </p:cNvPr>
          <p:cNvSpPr txBox="1"/>
          <p:nvPr/>
        </p:nvSpPr>
        <p:spPr>
          <a:xfrm>
            <a:off x="7243836" y="4762135"/>
            <a:ext cx="2174291" cy="430657"/>
          </a:xfrm>
          <a:prstGeom prst="rect">
            <a:avLst/>
          </a:prstGeom>
          <a:solidFill>
            <a:srgbClr val="F1A900"/>
          </a:solidFill>
        </p:spPr>
        <p:txBody>
          <a:bodyPr vert="horz" wrap="square" lIns="0" tIns="3455" rIns="0" bIns="0" rtlCol="0">
            <a:spAutoFit/>
          </a:bodyPr>
          <a:lstStyle/>
          <a:p>
            <a:pPr defTabSz="829178" fontAlgn="auto">
              <a:spcBef>
                <a:spcPts val="27"/>
              </a:spcBef>
              <a:spcAft>
                <a:spcPts val="0"/>
              </a:spcAft>
            </a:pPr>
            <a:endParaRPr sz="907" kern="0" dirty="0">
              <a:solidFill>
                <a:sysClr val="windowText" lastClr="000000"/>
              </a:solidFill>
              <a:latin typeface="Times New Roman"/>
              <a:cs typeface="Times New Roman"/>
            </a:endParaRPr>
          </a:p>
          <a:p>
            <a:pPr marL="1229947" defTabSz="829178" fontAlgn="auto">
              <a:lnSpc>
                <a:spcPts val="1143"/>
              </a:lnSpc>
              <a:spcBef>
                <a:spcPts val="0"/>
              </a:spcBef>
              <a:spcAft>
                <a:spcPts val="0"/>
              </a:spcAft>
            </a:pPr>
            <a:r>
              <a:rPr sz="952" b="1" kern="0" dirty="0">
                <a:solidFill>
                  <a:srgbClr val="FFFFFF"/>
                </a:solidFill>
                <a:latin typeface="Arial"/>
                <a:cs typeface="Arial"/>
              </a:rPr>
              <a:t>Alastair</a:t>
            </a:r>
            <a:r>
              <a:rPr sz="952" b="1" kern="0" spc="-36" dirty="0">
                <a:solidFill>
                  <a:srgbClr val="FFFFFF"/>
                </a:solidFill>
                <a:latin typeface="Arial"/>
                <a:cs typeface="Arial"/>
              </a:rPr>
              <a:t> </a:t>
            </a:r>
            <a:r>
              <a:rPr sz="952" b="1" kern="0" spc="-9" dirty="0">
                <a:solidFill>
                  <a:srgbClr val="FFFFFF"/>
                </a:solidFill>
                <a:latin typeface="Arial"/>
                <a:cs typeface="Arial"/>
              </a:rPr>
              <a:t>Moody</a:t>
            </a:r>
            <a:endParaRPr sz="952" kern="0" dirty="0">
              <a:solidFill>
                <a:sysClr val="windowText" lastClr="000000"/>
              </a:solidFill>
              <a:latin typeface="Arial"/>
              <a:cs typeface="Arial"/>
            </a:endParaRPr>
          </a:p>
          <a:p>
            <a:pPr marL="1189640" defTabSz="829178" fontAlgn="auto">
              <a:spcBef>
                <a:spcPts val="0"/>
              </a:spcBef>
              <a:spcAft>
                <a:spcPts val="0"/>
              </a:spcAft>
            </a:pPr>
            <a:r>
              <a:rPr sz="952" kern="0" dirty="0">
                <a:solidFill>
                  <a:srgbClr val="FFFFFF"/>
                </a:solidFill>
                <a:latin typeface="Arial"/>
                <a:cs typeface="Arial"/>
              </a:rPr>
              <a:t>General</a:t>
            </a:r>
            <a:r>
              <a:rPr sz="952" kern="0" spc="-36" dirty="0">
                <a:solidFill>
                  <a:srgbClr val="FFFFFF"/>
                </a:solidFill>
                <a:latin typeface="Arial"/>
                <a:cs typeface="Arial"/>
              </a:rPr>
              <a:t> </a:t>
            </a:r>
            <a:r>
              <a:rPr sz="952" kern="0" spc="-9" dirty="0">
                <a:solidFill>
                  <a:srgbClr val="FFFFFF"/>
                </a:solidFill>
                <a:latin typeface="Arial"/>
                <a:cs typeface="Arial"/>
              </a:rPr>
              <a:t>Counsel</a:t>
            </a:r>
            <a:endParaRPr sz="952" kern="0" dirty="0">
              <a:solidFill>
                <a:sysClr val="windowText" lastClr="000000"/>
              </a:solidFill>
              <a:latin typeface="Arial"/>
              <a:cs typeface="Arial"/>
            </a:endParaRPr>
          </a:p>
        </p:txBody>
      </p:sp>
    </p:spTree>
    <p:extLst>
      <p:ext uri="{BB962C8B-B14F-4D97-AF65-F5344CB8AC3E}">
        <p14:creationId xmlns:p14="http://schemas.microsoft.com/office/powerpoint/2010/main" val="11239564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10A7A-8742-87C6-E205-5851AC56D75F}"/>
              </a:ext>
            </a:extLst>
          </p:cNvPr>
          <p:cNvSpPr>
            <a:spLocks noGrp="1"/>
          </p:cNvSpPr>
          <p:nvPr>
            <p:ph type="title"/>
          </p:nvPr>
        </p:nvSpPr>
        <p:spPr/>
        <p:txBody>
          <a:bodyPr/>
          <a:lstStyle/>
          <a:p>
            <a:r>
              <a:rPr lang="en-GB" dirty="0"/>
              <a:t>Operations Leadership</a:t>
            </a:r>
          </a:p>
        </p:txBody>
      </p:sp>
      <p:sp>
        <p:nvSpPr>
          <p:cNvPr id="3" name="Text Placeholder 2">
            <a:extLst>
              <a:ext uri="{FF2B5EF4-FFF2-40B4-BE49-F238E27FC236}">
                <a16:creationId xmlns:a16="http://schemas.microsoft.com/office/drawing/2014/main" id="{E309D963-AC64-B547-3E0A-A4FA3B5A46C0}"/>
              </a:ext>
            </a:extLst>
          </p:cNvPr>
          <p:cNvSpPr>
            <a:spLocks noGrp="1"/>
          </p:cNvSpPr>
          <p:nvPr>
            <p:ph type="body" sz="quarter" idx="10"/>
          </p:nvPr>
        </p:nvSpPr>
        <p:spPr/>
        <p:txBody>
          <a:bodyPr/>
          <a:lstStyle/>
          <a:p>
            <a:endParaRPr lang="en-GB"/>
          </a:p>
        </p:txBody>
      </p:sp>
      <p:sp>
        <p:nvSpPr>
          <p:cNvPr id="5" name="object 2">
            <a:extLst>
              <a:ext uri="{FF2B5EF4-FFF2-40B4-BE49-F238E27FC236}">
                <a16:creationId xmlns:a16="http://schemas.microsoft.com/office/drawing/2014/main" id="{3036616B-0902-8D66-68E9-2D94A0F58D6A}"/>
              </a:ext>
            </a:extLst>
          </p:cNvPr>
          <p:cNvSpPr txBox="1"/>
          <p:nvPr/>
        </p:nvSpPr>
        <p:spPr>
          <a:xfrm>
            <a:off x="1692138" y="5788473"/>
            <a:ext cx="79463" cy="133158"/>
          </a:xfrm>
          <a:prstGeom prst="rect">
            <a:avLst/>
          </a:prstGeom>
        </p:spPr>
        <p:txBody>
          <a:bodyPr vert="horz" wrap="square" lIns="0" tIns="14395" rIns="0" bIns="0" rtlCol="0">
            <a:spAutoFit/>
          </a:bodyPr>
          <a:lstStyle/>
          <a:p>
            <a:pPr marL="11516" defTabSz="829178" fontAlgn="auto">
              <a:spcBef>
                <a:spcPts val="113"/>
              </a:spcBef>
              <a:spcAft>
                <a:spcPts val="0"/>
              </a:spcAft>
            </a:pPr>
            <a:r>
              <a:rPr sz="771" kern="0" spc="9" dirty="0">
                <a:solidFill>
                  <a:srgbClr val="5B676F"/>
                </a:solidFill>
                <a:latin typeface="Arial"/>
                <a:cs typeface="Arial"/>
              </a:rPr>
              <a:t>3</a:t>
            </a:r>
            <a:endParaRPr sz="771" kern="0">
              <a:solidFill>
                <a:sysClr val="windowText" lastClr="000000"/>
              </a:solidFill>
              <a:latin typeface="Arial"/>
              <a:cs typeface="Arial"/>
            </a:endParaRPr>
          </a:p>
        </p:txBody>
      </p:sp>
      <p:sp>
        <p:nvSpPr>
          <p:cNvPr id="7" name="object 8">
            <a:extLst>
              <a:ext uri="{FF2B5EF4-FFF2-40B4-BE49-F238E27FC236}">
                <a16:creationId xmlns:a16="http://schemas.microsoft.com/office/drawing/2014/main" id="{3BFD6AF3-EB4E-16B9-6B61-80BFA5D2F59F}"/>
              </a:ext>
            </a:extLst>
          </p:cNvPr>
          <p:cNvSpPr txBox="1"/>
          <p:nvPr/>
        </p:nvSpPr>
        <p:spPr>
          <a:xfrm>
            <a:off x="7626640" y="2479014"/>
            <a:ext cx="1049142" cy="456414"/>
          </a:xfrm>
          <a:prstGeom prst="rect">
            <a:avLst/>
          </a:prstGeom>
          <a:solidFill>
            <a:srgbClr val="F1A900"/>
          </a:solidFill>
        </p:spPr>
        <p:txBody>
          <a:bodyPr vert="horz" wrap="square" lIns="0" tIns="102496" rIns="0" bIns="0" rtlCol="0">
            <a:spAutoFit/>
          </a:bodyPr>
          <a:lstStyle/>
          <a:p>
            <a:pPr marL="233206" defTabSz="829178" fontAlgn="auto">
              <a:spcBef>
                <a:spcPts val="807"/>
              </a:spcBef>
              <a:spcAft>
                <a:spcPts val="0"/>
              </a:spcAft>
            </a:pPr>
            <a:r>
              <a:rPr sz="771" b="1" kern="0" dirty="0">
                <a:solidFill>
                  <a:srgbClr val="FFFFFF"/>
                </a:solidFill>
                <a:latin typeface="Arial"/>
                <a:cs typeface="Arial"/>
              </a:rPr>
              <a:t>Steven</a:t>
            </a:r>
            <a:r>
              <a:rPr sz="771" b="1" kern="0" spc="50" dirty="0">
                <a:solidFill>
                  <a:srgbClr val="FFFFFF"/>
                </a:solidFill>
                <a:latin typeface="Arial"/>
                <a:cs typeface="Arial"/>
              </a:rPr>
              <a:t> </a:t>
            </a:r>
            <a:r>
              <a:rPr sz="771" b="1" kern="0" spc="-9" dirty="0">
                <a:solidFill>
                  <a:srgbClr val="FFFFFF"/>
                </a:solidFill>
                <a:latin typeface="Arial"/>
                <a:cs typeface="Arial"/>
              </a:rPr>
              <a:t>Antczak</a:t>
            </a:r>
            <a:endParaRPr sz="771" kern="0">
              <a:solidFill>
                <a:sysClr val="windowText" lastClr="000000"/>
              </a:solidFill>
              <a:latin typeface="Arial"/>
              <a:cs typeface="Arial"/>
            </a:endParaRPr>
          </a:p>
          <a:p>
            <a:pPr marL="620156" marR="66795" indent="-150864" defTabSz="829178" fontAlgn="auto">
              <a:lnSpc>
                <a:spcPct val="102499"/>
              </a:lnSpc>
              <a:spcBef>
                <a:spcPts val="9"/>
              </a:spcBef>
              <a:spcAft>
                <a:spcPts val="0"/>
              </a:spcAft>
            </a:pPr>
            <a:r>
              <a:rPr sz="771" kern="0" dirty="0">
                <a:solidFill>
                  <a:srgbClr val="FFFFFF"/>
                </a:solidFill>
                <a:latin typeface="Arial"/>
                <a:cs typeface="Arial"/>
              </a:rPr>
              <a:t>Group</a:t>
            </a:r>
            <a:r>
              <a:rPr sz="771" kern="0" spc="45" dirty="0">
                <a:solidFill>
                  <a:srgbClr val="FFFFFF"/>
                </a:solidFill>
                <a:latin typeface="Arial"/>
                <a:cs typeface="Arial"/>
              </a:rPr>
              <a:t> </a:t>
            </a:r>
            <a:r>
              <a:rPr sz="771" kern="0" spc="-23" dirty="0">
                <a:solidFill>
                  <a:srgbClr val="FFFFFF"/>
                </a:solidFill>
                <a:latin typeface="Arial"/>
                <a:cs typeface="Arial"/>
              </a:rPr>
              <a:t>FPA </a:t>
            </a:r>
            <a:r>
              <a:rPr sz="771" kern="0" spc="-9" dirty="0">
                <a:solidFill>
                  <a:srgbClr val="FFFFFF"/>
                </a:solidFill>
                <a:latin typeface="Arial"/>
                <a:cs typeface="Arial"/>
              </a:rPr>
              <a:t>Director</a:t>
            </a:r>
            <a:endParaRPr sz="771" kern="0">
              <a:solidFill>
                <a:sysClr val="windowText" lastClr="000000"/>
              </a:solidFill>
              <a:latin typeface="Arial"/>
              <a:cs typeface="Arial"/>
            </a:endParaRPr>
          </a:p>
        </p:txBody>
      </p:sp>
      <p:sp>
        <p:nvSpPr>
          <p:cNvPr id="8" name="object 9">
            <a:extLst>
              <a:ext uri="{FF2B5EF4-FFF2-40B4-BE49-F238E27FC236}">
                <a16:creationId xmlns:a16="http://schemas.microsoft.com/office/drawing/2014/main" id="{4B779655-277E-C39B-5386-6842E30CA13D}"/>
              </a:ext>
            </a:extLst>
          </p:cNvPr>
          <p:cNvSpPr/>
          <p:nvPr/>
        </p:nvSpPr>
        <p:spPr>
          <a:xfrm>
            <a:off x="8368871" y="4516260"/>
            <a:ext cx="645493" cy="8637"/>
          </a:xfrm>
          <a:custGeom>
            <a:avLst/>
            <a:gdLst/>
            <a:ahLst/>
            <a:cxnLst/>
            <a:rect l="l" t="t" r="r" b="b"/>
            <a:pathLst>
              <a:path w="711834" h="9525">
                <a:moveTo>
                  <a:pt x="711580" y="9017"/>
                </a:moveTo>
                <a:lnTo>
                  <a:pt x="0"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9" name="object 13">
            <a:extLst>
              <a:ext uri="{FF2B5EF4-FFF2-40B4-BE49-F238E27FC236}">
                <a16:creationId xmlns:a16="http://schemas.microsoft.com/office/drawing/2014/main" id="{74B657E0-81C6-B411-2236-021B588B3535}"/>
              </a:ext>
            </a:extLst>
          </p:cNvPr>
          <p:cNvSpPr/>
          <p:nvPr/>
        </p:nvSpPr>
        <p:spPr>
          <a:xfrm>
            <a:off x="2599053" y="3475410"/>
            <a:ext cx="1009410" cy="569485"/>
          </a:xfrm>
          <a:custGeom>
            <a:avLst/>
            <a:gdLst/>
            <a:ahLst/>
            <a:cxnLst/>
            <a:rect l="l" t="t" r="r" b="b"/>
            <a:pathLst>
              <a:path w="1113155" h="628014">
                <a:moveTo>
                  <a:pt x="0" y="627888"/>
                </a:moveTo>
                <a:lnTo>
                  <a:pt x="1112647" y="627888"/>
                </a:lnTo>
                <a:lnTo>
                  <a:pt x="1112647" y="0"/>
                </a:lnTo>
                <a:lnTo>
                  <a:pt x="0" y="0"/>
                </a:lnTo>
                <a:lnTo>
                  <a:pt x="0" y="627888"/>
                </a:lnTo>
                <a:close/>
              </a:path>
            </a:pathLst>
          </a:custGeom>
          <a:solidFill>
            <a:srgbClr val="F1A900"/>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10" name="object 14">
            <a:extLst>
              <a:ext uri="{FF2B5EF4-FFF2-40B4-BE49-F238E27FC236}">
                <a16:creationId xmlns:a16="http://schemas.microsoft.com/office/drawing/2014/main" id="{3BCFF559-B281-0D8D-96BE-4754CD121BD5}"/>
              </a:ext>
            </a:extLst>
          </p:cNvPr>
          <p:cNvSpPr txBox="1"/>
          <p:nvPr/>
        </p:nvSpPr>
        <p:spPr>
          <a:xfrm>
            <a:off x="2602278" y="3537368"/>
            <a:ext cx="1009410" cy="429774"/>
          </a:xfrm>
          <a:prstGeom prst="rect">
            <a:avLst/>
          </a:prstGeom>
        </p:spPr>
        <p:txBody>
          <a:bodyPr vert="horz" wrap="square" lIns="0" tIns="13820" rIns="0" bIns="0" rtlCol="0">
            <a:spAutoFit/>
          </a:bodyPr>
          <a:lstStyle/>
          <a:p>
            <a:pPr marL="389252" defTabSz="829178" fontAlgn="auto">
              <a:lnSpc>
                <a:spcPts val="975"/>
              </a:lnSpc>
              <a:spcBef>
                <a:spcPts val="109"/>
              </a:spcBef>
              <a:spcAft>
                <a:spcPts val="0"/>
              </a:spcAft>
            </a:pPr>
            <a:r>
              <a:rPr sz="816" b="1" kern="0" dirty="0">
                <a:solidFill>
                  <a:srgbClr val="FFFFFF"/>
                </a:solidFill>
                <a:latin typeface="Arial"/>
                <a:cs typeface="Arial"/>
              </a:rPr>
              <a:t>Geert</a:t>
            </a:r>
            <a:r>
              <a:rPr sz="816" b="1" kern="0" spc="27" dirty="0">
                <a:solidFill>
                  <a:srgbClr val="FFFFFF"/>
                </a:solidFill>
                <a:latin typeface="Arial"/>
                <a:cs typeface="Arial"/>
              </a:rPr>
              <a:t> </a:t>
            </a:r>
            <a:r>
              <a:rPr sz="816" b="1" kern="0" spc="-18" dirty="0">
                <a:solidFill>
                  <a:srgbClr val="FFFFFF"/>
                </a:solidFill>
                <a:latin typeface="Arial"/>
                <a:cs typeface="Arial"/>
              </a:rPr>
              <a:t>Kooi</a:t>
            </a:r>
            <a:endParaRPr sz="816" kern="0">
              <a:solidFill>
                <a:sysClr val="windowText" lastClr="000000"/>
              </a:solidFill>
              <a:latin typeface="Arial"/>
              <a:cs typeface="Arial"/>
            </a:endParaRPr>
          </a:p>
          <a:p>
            <a:pPr marR="69674" algn="r" defTabSz="829178" fontAlgn="auto">
              <a:lnSpc>
                <a:spcPts val="1138"/>
              </a:lnSpc>
              <a:spcBef>
                <a:spcPts val="0"/>
              </a:spcBef>
              <a:spcAft>
                <a:spcPts val="0"/>
              </a:spcAft>
            </a:pPr>
            <a:r>
              <a:rPr sz="952" kern="0" spc="-23" dirty="0">
                <a:solidFill>
                  <a:srgbClr val="FFFFFF"/>
                </a:solidFill>
                <a:latin typeface="Arial"/>
                <a:cs typeface="Arial"/>
              </a:rPr>
              <a:t>SVP</a:t>
            </a:r>
            <a:endParaRPr sz="952" kern="0">
              <a:solidFill>
                <a:sysClr val="windowText" lastClr="000000"/>
              </a:solidFill>
              <a:latin typeface="Arial"/>
              <a:cs typeface="Arial"/>
            </a:endParaRPr>
          </a:p>
          <a:p>
            <a:pPr marL="35125" defTabSz="829178" fontAlgn="auto">
              <a:spcBef>
                <a:spcPts val="0"/>
              </a:spcBef>
              <a:spcAft>
                <a:spcPts val="0"/>
              </a:spcAft>
            </a:pPr>
            <a:r>
              <a:rPr sz="952" kern="0" dirty="0">
                <a:solidFill>
                  <a:srgbClr val="FFFFFF"/>
                </a:solidFill>
                <a:latin typeface="Arial"/>
                <a:cs typeface="Arial"/>
              </a:rPr>
              <a:t>Subsea</a:t>
            </a:r>
            <a:r>
              <a:rPr sz="952" kern="0" spc="-27" dirty="0">
                <a:solidFill>
                  <a:srgbClr val="FFFFFF"/>
                </a:solidFill>
                <a:latin typeface="Arial"/>
                <a:cs typeface="Arial"/>
              </a:rPr>
              <a:t> </a:t>
            </a:r>
            <a:r>
              <a:rPr sz="952" kern="0" spc="-9" dirty="0">
                <a:solidFill>
                  <a:srgbClr val="FFFFFF"/>
                </a:solidFill>
                <a:latin typeface="Arial"/>
                <a:cs typeface="Arial"/>
              </a:rPr>
              <a:t>Controls</a:t>
            </a:r>
            <a:endParaRPr sz="952" kern="0">
              <a:solidFill>
                <a:sysClr val="windowText" lastClr="000000"/>
              </a:solidFill>
              <a:latin typeface="Arial"/>
              <a:cs typeface="Arial"/>
            </a:endParaRPr>
          </a:p>
        </p:txBody>
      </p:sp>
      <p:pic>
        <p:nvPicPr>
          <p:cNvPr id="11" name="object 15">
            <a:extLst>
              <a:ext uri="{FF2B5EF4-FFF2-40B4-BE49-F238E27FC236}">
                <a16:creationId xmlns:a16="http://schemas.microsoft.com/office/drawing/2014/main" id="{F64E0BD8-0070-7530-F39B-2A44527960A8}"/>
              </a:ext>
            </a:extLst>
          </p:cNvPr>
          <p:cNvPicPr/>
          <p:nvPr/>
        </p:nvPicPr>
        <p:blipFill>
          <a:blip r:embed="rId2" cstate="email">
            <a:extLst>
              <a:ext uri="{28A0092B-C50C-407E-A947-70E740481C1C}">
                <a14:useLocalDpi xmlns:a14="http://schemas.microsoft.com/office/drawing/2010/main"/>
              </a:ext>
            </a:extLst>
          </a:blip>
          <a:stretch>
            <a:fillRect/>
          </a:stretch>
        </p:blipFill>
        <p:spPr>
          <a:xfrm>
            <a:off x="1956532" y="3467130"/>
            <a:ext cx="648152" cy="580402"/>
          </a:xfrm>
          <a:prstGeom prst="rect">
            <a:avLst/>
          </a:prstGeom>
        </p:spPr>
      </p:pic>
      <p:sp>
        <p:nvSpPr>
          <p:cNvPr id="12" name="object 16">
            <a:extLst>
              <a:ext uri="{FF2B5EF4-FFF2-40B4-BE49-F238E27FC236}">
                <a16:creationId xmlns:a16="http://schemas.microsoft.com/office/drawing/2014/main" id="{570787C5-E915-AD63-5A2E-09B50A7B85D0}"/>
              </a:ext>
            </a:extLst>
          </p:cNvPr>
          <p:cNvSpPr txBox="1"/>
          <p:nvPr/>
        </p:nvSpPr>
        <p:spPr>
          <a:xfrm>
            <a:off x="4598756" y="3475411"/>
            <a:ext cx="1010562" cy="556419"/>
          </a:xfrm>
          <a:prstGeom prst="rect">
            <a:avLst/>
          </a:prstGeom>
          <a:solidFill>
            <a:srgbClr val="F1A900"/>
          </a:solidFill>
        </p:spPr>
        <p:txBody>
          <a:bodyPr vert="horz" wrap="square" lIns="0" tIns="14971" rIns="0" bIns="0" rtlCol="0">
            <a:spAutoFit/>
          </a:bodyPr>
          <a:lstStyle/>
          <a:p>
            <a:pPr marR="66219" algn="r" defTabSz="829178" fontAlgn="auto">
              <a:lnSpc>
                <a:spcPts val="975"/>
              </a:lnSpc>
              <a:spcBef>
                <a:spcPts val="118"/>
              </a:spcBef>
              <a:spcAft>
                <a:spcPts val="0"/>
              </a:spcAft>
            </a:pPr>
            <a:r>
              <a:rPr sz="816" b="1" kern="0" dirty="0">
                <a:solidFill>
                  <a:srgbClr val="FFFFFF"/>
                </a:solidFill>
                <a:latin typeface="Arial"/>
                <a:cs typeface="Arial"/>
              </a:rPr>
              <a:t>Angus</a:t>
            </a:r>
            <a:r>
              <a:rPr sz="816" b="1" kern="0" spc="32" dirty="0">
                <a:solidFill>
                  <a:srgbClr val="FFFFFF"/>
                </a:solidFill>
                <a:latin typeface="Arial"/>
                <a:cs typeface="Arial"/>
              </a:rPr>
              <a:t> </a:t>
            </a:r>
            <a:r>
              <a:rPr sz="816" b="1" kern="0" spc="-9" dirty="0">
                <a:solidFill>
                  <a:srgbClr val="FFFFFF"/>
                </a:solidFill>
                <a:latin typeface="Arial"/>
                <a:cs typeface="Arial"/>
              </a:rPr>
              <a:t>Rodger</a:t>
            </a:r>
            <a:endParaRPr sz="816" kern="0">
              <a:solidFill>
                <a:sysClr val="windowText" lastClr="000000"/>
              </a:solidFill>
              <a:latin typeface="Arial"/>
              <a:cs typeface="Arial"/>
            </a:endParaRPr>
          </a:p>
          <a:p>
            <a:pPr marR="66219" algn="r" defTabSz="829178" fontAlgn="auto">
              <a:lnSpc>
                <a:spcPts val="1143"/>
              </a:lnSpc>
              <a:spcBef>
                <a:spcPts val="0"/>
              </a:spcBef>
              <a:spcAft>
                <a:spcPts val="0"/>
              </a:spcAft>
            </a:pPr>
            <a:r>
              <a:rPr sz="952" kern="0" spc="-23" dirty="0">
                <a:solidFill>
                  <a:srgbClr val="FFFFFF"/>
                </a:solidFill>
                <a:latin typeface="Arial"/>
                <a:cs typeface="Arial"/>
              </a:rPr>
              <a:t>SVP</a:t>
            </a:r>
            <a:endParaRPr sz="952" kern="0">
              <a:solidFill>
                <a:sysClr val="windowText" lastClr="000000"/>
              </a:solidFill>
              <a:latin typeface="Arial"/>
              <a:cs typeface="Arial"/>
            </a:endParaRPr>
          </a:p>
          <a:p>
            <a:pPr marL="154319" marR="65643" indent="-85797" algn="r" defTabSz="829178" fontAlgn="auto">
              <a:lnSpc>
                <a:spcPts val="1052"/>
              </a:lnSpc>
              <a:spcBef>
                <a:spcPts val="36"/>
              </a:spcBef>
              <a:spcAft>
                <a:spcPts val="0"/>
              </a:spcAft>
            </a:pPr>
            <a:r>
              <a:rPr sz="861" kern="0" dirty="0">
                <a:solidFill>
                  <a:srgbClr val="FFFFFF"/>
                </a:solidFill>
                <a:latin typeface="Arial"/>
                <a:cs typeface="Arial"/>
              </a:rPr>
              <a:t>Topside</a:t>
            </a:r>
            <a:r>
              <a:rPr sz="861" kern="0" spc="36" dirty="0">
                <a:solidFill>
                  <a:srgbClr val="FFFFFF"/>
                </a:solidFill>
                <a:latin typeface="Arial"/>
                <a:cs typeface="Arial"/>
              </a:rPr>
              <a:t> </a:t>
            </a:r>
            <a:r>
              <a:rPr sz="861" kern="0" spc="-9" dirty="0">
                <a:solidFill>
                  <a:srgbClr val="FFFFFF"/>
                </a:solidFill>
                <a:latin typeface="Arial"/>
                <a:cs typeface="Arial"/>
              </a:rPr>
              <a:t>Controls/ </a:t>
            </a:r>
            <a:r>
              <a:rPr sz="861" kern="0" dirty="0">
                <a:solidFill>
                  <a:srgbClr val="FFFFFF"/>
                </a:solidFill>
                <a:latin typeface="Arial"/>
                <a:cs typeface="Arial"/>
              </a:rPr>
              <a:t>Specialist</a:t>
            </a:r>
            <a:r>
              <a:rPr sz="861" kern="0" spc="41" dirty="0">
                <a:solidFill>
                  <a:srgbClr val="FFFFFF"/>
                </a:solidFill>
                <a:latin typeface="Arial"/>
                <a:cs typeface="Arial"/>
              </a:rPr>
              <a:t> </a:t>
            </a:r>
            <a:r>
              <a:rPr sz="861" kern="0" spc="-9" dirty="0">
                <a:solidFill>
                  <a:srgbClr val="FFFFFF"/>
                </a:solidFill>
                <a:latin typeface="Arial"/>
                <a:cs typeface="Arial"/>
              </a:rPr>
              <a:t>Sales</a:t>
            </a:r>
            <a:endParaRPr sz="861" kern="0">
              <a:solidFill>
                <a:sysClr val="windowText" lastClr="000000"/>
              </a:solidFill>
              <a:latin typeface="Arial"/>
              <a:cs typeface="Arial"/>
            </a:endParaRPr>
          </a:p>
        </p:txBody>
      </p:sp>
      <p:pic>
        <p:nvPicPr>
          <p:cNvPr id="13" name="object 17">
            <a:extLst>
              <a:ext uri="{FF2B5EF4-FFF2-40B4-BE49-F238E27FC236}">
                <a16:creationId xmlns:a16="http://schemas.microsoft.com/office/drawing/2014/main" id="{44398C96-8025-6530-C7A8-7137EFC1EE08}"/>
              </a:ext>
            </a:extLst>
          </p:cNvPr>
          <p:cNvPicPr/>
          <p:nvPr/>
        </p:nvPicPr>
        <p:blipFill>
          <a:blip r:embed="rId3" cstate="email">
            <a:extLst>
              <a:ext uri="{28A0092B-C50C-407E-A947-70E740481C1C}">
                <a14:useLocalDpi xmlns:a14="http://schemas.microsoft.com/office/drawing/2010/main"/>
              </a:ext>
            </a:extLst>
          </a:blip>
          <a:stretch>
            <a:fillRect/>
          </a:stretch>
        </p:blipFill>
        <p:spPr>
          <a:xfrm>
            <a:off x="3961774" y="3469871"/>
            <a:ext cx="644006" cy="577661"/>
          </a:xfrm>
          <a:prstGeom prst="rect">
            <a:avLst/>
          </a:prstGeom>
        </p:spPr>
      </p:pic>
      <p:sp>
        <p:nvSpPr>
          <p:cNvPr id="14" name="object 18">
            <a:extLst>
              <a:ext uri="{FF2B5EF4-FFF2-40B4-BE49-F238E27FC236}">
                <a16:creationId xmlns:a16="http://schemas.microsoft.com/office/drawing/2014/main" id="{ABC1BC43-16C6-DCFB-2B41-A21C2D566AA5}"/>
              </a:ext>
            </a:extLst>
          </p:cNvPr>
          <p:cNvSpPr/>
          <p:nvPr/>
        </p:nvSpPr>
        <p:spPr>
          <a:xfrm>
            <a:off x="4608430" y="4963902"/>
            <a:ext cx="1023230" cy="568333"/>
          </a:xfrm>
          <a:custGeom>
            <a:avLst/>
            <a:gdLst/>
            <a:ahLst/>
            <a:cxnLst/>
            <a:rect l="l" t="t" r="r" b="b"/>
            <a:pathLst>
              <a:path w="1128395" h="626745">
                <a:moveTo>
                  <a:pt x="0" y="626363"/>
                </a:moveTo>
                <a:lnTo>
                  <a:pt x="1127887" y="626363"/>
                </a:lnTo>
                <a:lnTo>
                  <a:pt x="1127887" y="0"/>
                </a:lnTo>
                <a:lnTo>
                  <a:pt x="0" y="0"/>
                </a:lnTo>
                <a:lnTo>
                  <a:pt x="0" y="626363"/>
                </a:lnTo>
                <a:close/>
              </a:path>
            </a:pathLst>
          </a:custGeom>
          <a:solidFill>
            <a:srgbClr val="F1A900"/>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15" name="object 19">
            <a:extLst>
              <a:ext uri="{FF2B5EF4-FFF2-40B4-BE49-F238E27FC236}">
                <a16:creationId xmlns:a16="http://schemas.microsoft.com/office/drawing/2014/main" id="{428632B7-5B74-CFBA-1CDD-7A6D76BED137}"/>
              </a:ext>
            </a:extLst>
          </p:cNvPr>
          <p:cNvSpPr txBox="1"/>
          <p:nvPr/>
        </p:nvSpPr>
        <p:spPr>
          <a:xfrm>
            <a:off x="3972840" y="4963154"/>
            <a:ext cx="1658358" cy="493151"/>
          </a:xfrm>
          <a:prstGeom prst="rect">
            <a:avLst/>
          </a:prstGeom>
        </p:spPr>
        <p:txBody>
          <a:bodyPr vert="horz" wrap="square" lIns="0" tIns="76584" rIns="0" bIns="0" rtlCol="0">
            <a:spAutoFit/>
          </a:bodyPr>
          <a:lstStyle/>
          <a:p>
            <a:pPr marL="748563" defTabSz="829178" fontAlgn="auto">
              <a:lnSpc>
                <a:spcPts val="979"/>
              </a:lnSpc>
              <a:spcBef>
                <a:spcPts val="603"/>
              </a:spcBef>
              <a:spcAft>
                <a:spcPts val="0"/>
              </a:spcAft>
            </a:pPr>
            <a:r>
              <a:rPr sz="816" b="1" kern="0" dirty="0">
                <a:solidFill>
                  <a:srgbClr val="FFFFFF"/>
                </a:solidFill>
                <a:latin typeface="Arial"/>
                <a:cs typeface="Arial"/>
              </a:rPr>
              <a:t>Sean</a:t>
            </a:r>
            <a:r>
              <a:rPr sz="816" b="1" kern="0" spc="32" dirty="0">
                <a:solidFill>
                  <a:srgbClr val="FFFFFF"/>
                </a:solidFill>
                <a:latin typeface="Arial"/>
                <a:cs typeface="Arial"/>
              </a:rPr>
              <a:t> </a:t>
            </a:r>
            <a:r>
              <a:rPr sz="816" b="1" kern="0" spc="-9" dirty="0">
                <a:solidFill>
                  <a:srgbClr val="FFFFFF"/>
                </a:solidFill>
                <a:latin typeface="Arial"/>
                <a:cs typeface="Arial"/>
              </a:rPr>
              <a:t>Andersson</a:t>
            </a:r>
            <a:endParaRPr sz="816" kern="0">
              <a:solidFill>
                <a:sysClr val="windowText" lastClr="000000"/>
              </a:solidFill>
              <a:latin typeface="Arial"/>
              <a:cs typeface="Arial"/>
            </a:endParaRPr>
          </a:p>
          <a:p>
            <a:pPr marR="66795" algn="r" defTabSz="829178" fontAlgn="auto">
              <a:lnSpc>
                <a:spcPts val="1138"/>
              </a:lnSpc>
              <a:spcBef>
                <a:spcPts val="0"/>
              </a:spcBef>
              <a:spcAft>
                <a:spcPts val="0"/>
              </a:spcAft>
            </a:pPr>
            <a:r>
              <a:rPr sz="952" kern="0" spc="-23" dirty="0">
                <a:solidFill>
                  <a:srgbClr val="FFFFFF"/>
                </a:solidFill>
                <a:latin typeface="Arial"/>
                <a:cs typeface="Arial"/>
              </a:rPr>
              <a:t>VP</a:t>
            </a:r>
            <a:endParaRPr sz="952" kern="0">
              <a:solidFill>
                <a:sysClr val="windowText" lastClr="000000"/>
              </a:solidFill>
              <a:latin typeface="Arial"/>
              <a:cs typeface="Arial"/>
            </a:endParaRPr>
          </a:p>
          <a:p>
            <a:pPr marL="1079083" defTabSz="829178" fontAlgn="auto">
              <a:spcBef>
                <a:spcPts val="0"/>
              </a:spcBef>
              <a:spcAft>
                <a:spcPts val="0"/>
              </a:spcAft>
            </a:pPr>
            <a:r>
              <a:rPr sz="952" kern="0" spc="-9" dirty="0">
                <a:solidFill>
                  <a:srgbClr val="FFFFFF"/>
                </a:solidFill>
                <a:latin typeface="Arial"/>
                <a:cs typeface="Arial"/>
              </a:rPr>
              <a:t>Sampling</a:t>
            </a:r>
            <a:endParaRPr sz="952" kern="0">
              <a:solidFill>
                <a:sysClr val="windowText" lastClr="000000"/>
              </a:solidFill>
              <a:latin typeface="Arial"/>
              <a:cs typeface="Arial"/>
            </a:endParaRPr>
          </a:p>
        </p:txBody>
      </p:sp>
      <p:grpSp>
        <p:nvGrpSpPr>
          <p:cNvPr id="16" name="object 20">
            <a:extLst>
              <a:ext uri="{FF2B5EF4-FFF2-40B4-BE49-F238E27FC236}">
                <a16:creationId xmlns:a16="http://schemas.microsoft.com/office/drawing/2014/main" id="{D4AEDE7D-0412-785D-C6E4-70D015B90C7C}"/>
              </a:ext>
            </a:extLst>
          </p:cNvPr>
          <p:cNvGrpSpPr/>
          <p:nvPr/>
        </p:nvGrpSpPr>
        <p:grpSpPr>
          <a:xfrm>
            <a:off x="3970054" y="4944462"/>
            <a:ext cx="638583" cy="591942"/>
            <a:chOff x="3002254" y="5452643"/>
            <a:chExt cx="704215" cy="652780"/>
          </a:xfrm>
        </p:grpSpPr>
        <p:sp>
          <p:nvSpPr>
            <p:cNvPr id="17" name="object 21">
              <a:extLst>
                <a:ext uri="{FF2B5EF4-FFF2-40B4-BE49-F238E27FC236}">
                  <a16:creationId xmlns:a16="http://schemas.microsoft.com/office/drawing/2014/main" id="{F549BFB4-FE81-1374-FB44-6C32754DF257}"/>
                </a:ext>
              </a:extLst>
            </p:cNvPr>
            <p:cNvSpPr/>
            <p:nvPr/>
          </p:nvSpPr>
          <p:spPr>
            <a:xfrm>
              <a:off x="3005327" y="5474080"/>
              <a:ext cx="701040" cy="626745"/>
            </a:xfrm>
            <a:custGeom>
              <a:avLst/>
              <a:gdLst/>
              <a:ahLst/>
              <a:cxnLst/>
              <a:rect l="l" t="t" r="r" b="b"/>
              <a:pathLst>
                <a:path w="701039" h="626745">
                  <a:moveTo>
                    <a:pt x="700913" y="0"/>
                  </a:moveTo>
                  <a:lnTo>
                    <a:pt x="0" y="0"/>
                  </a:lnTo>
                  <a:lnTo>
                    <a:pt x="0" y="626363"/>
                  </a:lnTo>
                  <a:lnTo>
                    <a:pt x="700913" y="626363"/>
                  </a:lnTo>
                  <a:lnTo>
                    <a:pt x="700913" y="0"/>
                  </a:lnTo>
                  <a:close/>
                </a:path>
              </a:pathLst>
            </a:custGeom>
            <a:solidFill>
              <a:srgbClr val="676C73"/>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pic>
          <p:nvPicPr>
            <p:cNvPr id="18" name="object 22">
              <a:extLst>
                <a:ext uri="{FF2B5EF4-FFF2-40B4-BE49-F238E27FC236}">
                  <a16:creationId xmlns:a16="http://schemas.microsoft.com/office/drawing/2014/main" id="{C28CA7A1-3FAD-88EE-4088-22FEFA5D0067}"/>
                </a:ext>
              </a:extLst>
            </p:cNvPr>
            <p:cNvPicPr/>
            <p:nvPr/>
          </p:nvPicPr>
          <p:blipFill>
            <a:blip r:embed="rId4" cstate="email">
              <a:extLst>
                <a:ext uri="{28A0092B-C50C-407E-A947-70E740481C1C}">
                  <a14:useLocalDpi xmlns:a14="http://schemas.microsoft.com/office/drawing/2010/main"/>
                </a:ext>
              </a:extLst>
            </a:blip>
            <a:stretch>
              <a:fillRect/>
            </a:stretch>
          </p:blipFill>
          <p:spPr>
            <a:xfrm>
              <a:off x="3002254" y="5452643"/>
              <a:ext cx="635495" cy="652259"/>
            </a:xfrm>
            <a:prstGeom prst="rect">
              <a:avLst/>
            </a:prstGeom>
          </p:spPr>
        </p:pic>
      </p:grpSp>
      <p:sp>
        <p:nvSpPr>
          <p:cNvPr id="19" name="object 23">
            <a:extLst>
              <a:ext uri="{FF2B5EF4-FFF2-40B4-BE49-F238E27FC236}">
                <a16:creationId xmlns:a16="http://schemas.microsoft.com/office/drawing/2014/main" id="{97F61F8B-9994-5FB0-AB62-11970CA19C9C}"/>
              </a:ext>
            </a:extLst>
          </p:cNvPr>
          <p:cNvSpPr txBox="1"/>
          <p:nvPr/>
        </p:nvSpPr>
        <p:spPr>
          <a:xfrm>
            <a:off x="4602903" y="4224435"/>
            <a:ext cx="1009410" cy="492966"/>
          </a:xfrm>
          <a:prstGeom prst="rect">
            <a:avLst/>
          </a:prstGeom>
          <a:solidFill>
            <a:srgbClr val="F1A900"/>
          </a:solidFill>
        </p:spPr>
        <p:txBody>
          <a:bodyPr vert="horz" wrap="square" lIns="0" tIns="69098" rIns="0" bIns="0" rtlCol="0">
            <a:spAutoFit/>
          </a:bodyPr>
          <a:lstStyle/>
          <a:p>
            <a:pPr marL="112860" defTabSz="829178" fontAlgn="auto">
              <a:lnSpc>
                <a:spcPts val="975"/>
              </a:lnSpc>
              <a:spcBef>
                <a:spcPts val="544"/>
              </a:spcBef>
              <a:spcAft>
                <a:spcPts val="0"/>
              </a:spcAft>
            </a:pPr>
            <a:r>
              <a:rPr sz="816" b="1" kern="0" dirty="0">
                <a:solidFill>
                  <a:srgbClr val="FFFFFF"/>
                </a:solidFill>
                <a:latin typeface="Arial"/>
                <a:cs typeface="Arial"/>
              </a:rPr>
              <a:t>Janice</a:t>
            </a:r>
            <a:r>
              <a:rPr sz="816" b="1" kern="0" spc="32" dirty="0">
                <a:solidFill>
                  <a:srgbClr val="FFFFFF"/>
                </a:solidFill>
                <a:latin typeface="Arial"/>
                <a:cs typeface="Arial"/>
              </a:rPr>
              <a:t> </a:t>
            </a:r>
            <a:r>
              <a:rPr sz="816" b="1" kern="0" spc="-9" dirty="0">
                <a:solidFill>
                  <a:srgbClr val="FFFFFF"/>
                </a:solidFill>
                <a:latin typeface="Arial"/>
                <a:cs typeface="Arial"/>
              </a:rPr>
              <a:t>MacLeod</a:t>
            </a:r>
            <a:endParaRPr sz="816" kern="0" dirty="0">
              <a:solidFill>
                <a:sysClr val="windowText" lastClr="000000"/>
              </a:solidFill>
              <a:latin typeface="Arial"/>
              <a:cs typeface="Arial"/>
            </a:endParaRPr>
          </a:p>
          <a:p>
            <a:pPr marR="66795" algn="r" defTabSz="829178" fontAlgn="auto">
              <a:lnSpc>
                <a:spcPts val="1138"/>
              </a:lnSpc>
              <a:spcBef>
                <a:spcPts val="0"/>
              </a:spcBef>
              <a:spcAft>
                <a:spcPts val="0"/>
              </a:spcAft>
            </a:pPr>
            <a:r>
              <a:rPr sz="1000" kern="0" spc="-23" dirty="0">
                <a:solidFill>
                  <a:srgbClr val="FFFFFF"/>
                </a:solidFill>
                <a:latin typeface="Arial"/>
                <a:cs typeface="Arial"/>
              </a:rPr>
              <a:t>VP</a:t>
            </a:r>
            <a:endParaRPr sz="1000" kern="0" dirty="0">
              <a:solidFill>
                <a:sysClr val="windowText" lastClr="000000"/>
              </a:solidFill>
              <a:latin typeface="Arial"/>
              <a:cs typeface="Arial"/>
            </a:endParaRPr>
          </a:p>
          <a:p>
            <a:pPr marL="193475" defTabSz="829178" fontAlgn="auto">
              <a:spcBef>
                <a:spcPts val="0"/>
              </a:spcBef>
              <a:spcAft>
                <a:spcPts val="0"/>
              </a:spcAft>
            </a:pPr>
            <a:r>
              <a:rPr sz="1000" kern="0" spc="-9" dirty="0">
                <a:solidFill>
                  <a:srgbClr val="FFFFFF"/>
                </a:solidFill>
                <a:latin typeface="Arial"/>
                <a:cs typeface="Arial"/>
              </a:rPr>
              <a:t>Measurement</a:t>
            </a:r>
            <a:endParaRPr sz="1000" kern="0" dirty="0">
              <a:solidFill>
                <a:sysClr val="windowText" lastClr="000000"/>
              </a:solidFill>
              <a:latin typeface="Arial"/>
              <a:cs typeface="Arial"/>
            </a:endParaRPr>
          </a:p>
        </p:txBody>
      </p:sp>
      <p:pic>
        <p:nvPicPr>
          <p:cNvPr id="20" name="object 24">
            <a:extLst>
              <a:ext uri="{FF2B5EF4-FFF2-40B4-BE49-F238E27FC236}">
                <a16:creationId xmlns:a16="http://schemas.microsoft.com/office/drawing/2014/main" id="{09F73C00-87C2-E5CA-3F68-E439C96554F4}"/>
              </a:ext>
            </a:extLst>
          </p:cNvPr>
          <p:cNvPicPr/>
          <p:nvPr/>
        </p:nvPicPr>
        <p:blipFill>
          <a:blip r:embed="rId5" cstate="email">
            <a:extLst>
              <a:ext uri="{28A0092B-C50C-407E-A947-70E740481C1C}">
                <a14:useLocalDpi xmlns:a14="http://schemas.microsoft.com/office/drawing/2010/main"/>
              </a:ext>
            </a:extLst>
          </a:blip>
          <a:stretch>
            <a:fillRect/>
          </a:stretch>
        </p:blipFill>
        <p:spPr>
          <a:xfrm>
            <a:off x="3965921" y="4189909"/>
            <a:ext cx="636981" cy="599749"/>
          </a:xfrm>
          <a:prstGeom prst="rect">
            <a:avLst/>
          </a:prstGeom>
        </p:spPr>
      </p:pic>
      <p:sp>
        <p:nvSpPr>
          <p:cNvPr id="21" name="object 25">
            <a:extLst>
              <a:ext uri="{FF2B5EF4-FFF2-40B4-BE49-F238E27FC236}">
                <a16:creationId xmlns:a16="http://schemas.microsoft.com/office/drawing/2014/main" id="{32055D0D-9CA8-5D0E-AD0A-DBA7CFF5D3FC}"/>
              </a:ext>
            </a:extLst>
          </p:cNvPr>
          <p:cNvSpPr txBox="1"/>
          <p:nvPr/>
        </p:nvSpPr>
        <p:spPr>
          <a:xfrm>
            <a:off x="2602278" y="4224435"/>
            <a:ext cx="1009410" cy="480142"/>
          </a:xfrm>
          <a:prstGeom prst="rect">
            <a:avLst/>
          </a:prstGeom>
          <a:solidFill>
            <a:srgbClr val="F1A900"/>
          </a:solidFill>
        </p:spPr>
        <p:txBody>
          <a:bodyPr vert="horz" wrap="square" lIns="0" tIns="69098" rIns="0" bIns="0" rtlCol="0">
            <a:spAutoFit/>
          </a:bodyPr>
          <a:lstStyle/>
          <a:p>
            <a:pPr marL="24184" defTabSz="829178" fontAlgn="auto">
              <a:lnSpc>
                <a:spcPts val="975"/>
              </a:lnSpc>
              <a:spcBef>
                <a:spcPts val="544"/>
              </a:spcBef>
              <a:spcAft>
                <a:spcPts val="0"/>
              </a:spcAft>
            </a:pPr>
            <a:r>
              <a:rPr sz="816" b="1" kern="0" dirty="0">
                <a:solidFill>
                  <a:srgbClr val="FFFFFF"/>
                </a:solidFill>
                <a:latin typeface="Arial"/>
                <a:cs typeface="Arial"/>
              </a:rPr>
              <a:t>Crawford</a:t>
            </a:r>
            <a:r>
              <a:rPr sz="816" b="1" kern="0" spc="45" dirty="0">
                <a:solidFill>
                  <a:srgbClr val="FFFFFF"/>
                </a:solidFill>
                <a:latin typeface="Arial"/>
                <a:cs typeface="Arial"/>
              </a:rPr>
              <a:t> </a:t>
            </a:r>
            <a:r>
              <a:rPr sz="816" b="1" kern="0" spc="-9" dirty="0">
                <a:solidFill>
                  <a:srgbClr val="FFFFFF"/>
                </a:solidFill>
                <a:latin typeface="Arial"/>
                <a:cs typeface="Arial"/>
              </a:rPr>
              <a:t>Tennant</a:t>
            </a:r>
            <a:endParaRPr sz="816" kern="0" dirty="0">
              <a:solidFill>
                <a:sysClr val="windowText" lastClr="000000"/>
              </a:solidFill>
              <a:latin typeface="Arial"/>
              <a:cs typeface="Arial"/>
            </a:endParaRPr>
          </a:p>
          <a:p>
            <a:pPr marL="517660" marR="68522" indent="252784" defTabSz="829178" fontAlgn="auto">
              <a:lnSpc>
                <a:spcPts val="1143"/>
              </a:lnSpc>
              <a:spcBef>
                <a:spcPts val="36"/>
              </a:spcBef>
              <a:spcAft>
                <a:spcPts val="0"/>
              </a:spcAft>
            </a:pPr>
            <a:r>
              <a:rPr sz="952" kern="0" spc="-23" dirty="0">
                <a:solidFill>
                  <a:srgbClr val="FFFFFF"/>
                </a:solidFill>
                <a:latin typeface="Arial"/>
                <a:cs typeface="Arial"/>
              </a:rPr>
              <a:t>VP </a:t>
            </a:r>
            <a:r>
              <a:rPr sz="952" kern="0" spc="-9" dirty="0">
                <a:solidFill>
                  <a:srgbClr val="FFFFFF"/>
                </a:solidFill>
                <a:latin typeface="Arial"/>
                <a:cs typeface="Arial"/>
              </a:rPr>
              <a:t>IWOCS</a:t>
            </a:r>
            <a:endParaRPr sz="952" kern="0" dirty="0">
              <a:solidFill>
                <a:sysClr val="windowText" lastClr="000000"/>
              </a:solidFill>
              <a:latin typeface="Arial"/>
              <a:cs typeface="Arial"/>
            </a:endParaRPr>
          </a:p>
        </p:txBody>
      </p:sp>
      <p:pic>
        <p:nvPicPr>
          <p:cNvPr id="22" name="object 26">
            <a:extLst>
              <a:ext uri="{FF2B5EF4-FFF2-40B4-BE49-F238E27FC236}">
                <a16:creationId xmlns:a16="http://schemas.microsoft.com/office/drawing/2014/main" id="{3B9074EB-B6BB-D2B6-E931-6C584D0EC274}"/>
              </a:ext>
            </a:extLst>
          </p:cNvPr>
          <p:cNvPicPr/>
          <p:nvPr/>
        </p:nvPicPr>
        <p:blipFill>
          <a:blip r:embed="rId6" cstate="email">
            <a:extLst>
              <a:ext uri="{28A0092B-C50C-407E-A947-70E740481C1C}">
                <a14:useLocalDpi xmlns:a14="http://schemas.microsoft.com/office/drawing/2010/main"/>
              </a:ext>
            </a:extLst>
          </a:blip>
          <a:stretch>
            <a:fillRect/>
          </a:stretch>
        </p:blipFill>
        <p:spPr>
          <a:xfrm>
            <a:off x="1960712" y="4217525"/>
            <a:ext cx="641220" cy="572133"/>
          </a:xfrm>
          <a:prstGeom prst="rect">
            <a:avLst/>
          </a:prstGeom>
        </p:spPr>
      </p:pic>
      <p:sp>
        <p:nvSpPr>
          <p:cNvPr id="23" name="object 27">
            <a:extLst>
              <a:ext uri="{FF2B5EF4-FFF2-40B4-BE49-F238E27FC236}">
                <a16:creationId xmlns:a16="http://schemas.microsoft.com/office/drawing/2014/main" id="{17DF90E1-956A-5255-2940-589C20AD7C55}"/>
              </a:ext>
            </a:extLst>
          </p:cNvPr>
          <p:cNvSpPr txBox="1"/>
          <p:nvPr/>
        </p:nvSpPr>
        <p:spPr>
          <a:xfrm>
            <a:off x="2602278" y="4963154"/>
            <a:ext cx="1009410" cy="502092"/>
          </a:xfrm>
          <a:prstGeom prst="rect">
            <a:avLst/>
          </a:prstGeom>
          <a:solidFill>
            <a:srgbClr val="F1A900"/>
          </a:solidFill>
        </p:spPr>
        <p:txBody>
          <a:bodyPr vert="horz" wrap="square" lIns="0" tIns="63340" rIns="0" bIns="0" rtlCol="0">
            <a:spAutoFit/>
          </a:bodyPr>
          <a:lstStyle/>
          <a:p>
            <a:pPr marL="346067" defTabSz="829178" fontAlgn="auto">
              <a:lnSpc>
                <a:spcPts val="1143"/>
              </a:lnSpc>
              <a:spcBef>
                <a:spcPts val="499"/>
              </a:spcBef>
              <a:spcAft>
                <a:spcPts val="0"/>
              </a:spcAft>
            </a:pPr>
            <a:r>
              <a:rPr sz="952" b="1" kern="0" dirty="0">
                <a:solidFill>
                  <a:srgbClr val="FFFFFF"/>
                </a:solidFill>
                <a:latin typeface="Arial"/>
                <a:cs typeface="Arial"/>
              </a:rPr>
              <a:t>Paul</a:t>
            </a:r>
            <a:r>
              <a:rPr sz="952" b="1" kern="0" spc="-5" dirty="0">
                <a:solidFill>
                  <a:srgbClr val="FFFFFF"/>
                </a:solidFill>
                <a:latin typeface="Arial"/>
                <a:cs typeface="Arial"/>
              </a:rPr>
              <a:t> </a:t>
            </a:r>
            <a:r>
              <a:rPr sz="952" b="1" kern="0" spc="-18" dirty="0">
                <a:solidFill>
                  <a:srgbClr val="FFFFFF"/>
                </a:solidFill>
                <a:latin typeface="Arial"/>
                <a:cs typeface="Arial"/>
              </a:rPr>
              <a:t>Cook</a:t>
            </a:r>
            <a:endParaRPr sz="952" kern="0">
              <a:solidFill>
                <a:sysClr val="windowText" lastClr="000000"/>
              </a:solidFill>
              <a:latin typeface="Arial"/>
              <a:cs typeface="Arial"/>
            </a:endParaRPr>
          </a:p>
          <a:p>
            <a:pPr marL="677738" marR="58733" indent="100768" algn="r" defTabSz="829178" fontAlgn="auto">
              <a:lnSpc>
                <a:spcPts val="1152"/>
              </a:lnSpc>
              <a:spcBef>
                <a:spcPts val="32"/>
              </a:spcBef>
              <a:spcAft>
                <a:spcPts val="0"/>
              </a:spcAft>
            </a:pPr>
            <a:r>
              <a:rPr sz="952" kern="0" spc="-23" dirty="0">
                <a:solidFill>
                  <a:srgbClr val="FFFFFF"/>
                </a:solidFill>
                <a:latin typeface="Arial"/>
                <a:cs typeface="Arial"/>
              </a:rPr>
              <a:t>VP ECG</a:t>
            </a:r>
            <a:endParaRPr sz="952" kern="0">
              <a:solidFill>
                <a:sysClr val="windowText" lastClr="000000"/>
              </a:solidFill>
              <a:latin typeface="Arial"/>
              <a:cs typeface="Arial"/>
            </a:endParaRPr>
          </a:p>
        </p:txBody>
      </p:sp>
      <p:pic>
        <p:nvPicPr>
          <p:cNvPr id="24" name="object 28">
            <a:extLst>
              <a:ext uri="{FF2B5EF4-FFF2-40B4-BE49-F238E27FC236}">
                <a16:creationId xmlns:a16="http://schemas.microsoft.com/office/drawing/2014/main" id="{6C968E12-1927-A7D8-AD56-2D258432622A}"/>
              </a:ext>
            </a:extLst>
          </p:cNvPr>
          <p:cNvPicPr/>
          <p:nvPr/>
        </p:nvPicPr>
        <p:blipFill>
          <a:blip r:embed="rId7" cstate="email">
            <a:extLst>
              <a:ext uri="{28A0092B-C50C-407E-A947-70E740481C1C}">
                <a14:useLocalDpi xmlns:a14="http://schemas.microsoft.com/office/drawing/2010/main"/>
              </a:ext>
            </a:extLst>
          </a:blip>
          <a:stretch>
            <a:fillRect/>
          </a:stretch>
        </p:blipFill>
        <p:spPr>
          <a:xfrm>
            <a:off x="1967599" y="4959663"/>
            <a:ext cx="645366" cy="576268"/>
          </a:xfrm>
          <a:prstGeom prst="rect">
            <a:avLst/>
          </a:prstGeom>
        </p:spPr>
      </p:pic>
      <p:sp>
        <p:nvSpPr>
          <p:cNvPr id="25" name="object 29">
            <a:extLst>
              <a:ext uri="{FF2B5EF4-FFF2-40B4-BE49-F238E27FC236}">
                <a16:creationId xmlns:a16="http://schemas.microsoft.com/office/drawing/2014/main" id="{C2CC32EE-AD34-40ED-E450-88BA15530EBD}"/>
              </a:ext>
            </a:extLst>
          </p:cNvPr>
          <p:cNvSpPr txBox="1"/>
          <p:nvPr/>
        </p:nvSpPr>
        <p:spPr>
          <a:xfrm>
            <a:off x="9421813" y="4214876"/>
            <a:ext cx="1008834" cy="501759"/>
          </a:xfrm>
          <a:prstGeom prst="rect">
            <a:avLst/>
          </a:prstGeom>
          <a:solidFill>
            <a:srgbClr val="F1A900"/>
          </a:solidFill>
        </p:spPr>
        <p:txBody>
          <a:bodyPr vert="horz" wrap="square" lIns="0" tIns="61613" rIns="0" bIns="0" rtlCol="0">
            <a:spAutoFit/>
          </a:bodyPr>
          <a:lstStyle/>
          <a:p>
            <a:pPr marL="288485" marR="65643" indent="64492" algn="r" defTabSz="829178" fontAlgn="auto">
              <a:lnSpc>
                <a:spcPct val="100499"/>
              </a:lnSpc>
              <a:spcBef>
                <a:spcPts val="485"/>
              </a:spcBef>
              <a:spcAft>
                <a:spcPts val="0"/>
              </a:spcAft>
            </a:pPr>
            <a:r>
              <a:rPr sz="952" b="1" kern="0" dirty="0">
                <a:solidFill>
                  <a:srgbClr val="FFFFFF"/>
                </a:solidFill>
                <a:latin typeface="Arial"/>
                <a:cs typeface="Arial"/>
              </a:rPr>
              <a:t>Alan</a:t>
            </a:r>
            <a:r>
              <a:rPr sz="952" b="1" kern="0" spc="-5" dirty="0">
                <a:solidFill>
                  <a:srgbClr val="FFFFFF"/>
                </a:solidFill>
                <a:latin typeface="Arial"/>
                <a:cs typeface="Arial"/>
              </a:rPr>
              <a:t> </a:t>
            </a:r>
            <a:r>
              <a:rPr sz="952" b="1" kern="0" spc="-18" dirty="0">
                <a:solidFill>
                  <a:srgbClr val="FFFFFF"/>
                </a:solidFill>
                <a:latin typeface="Arial"/>
                <a:cs typeface="Arial"/>
              </a:rPr>
              <a:t>Peek </a:t>
            </a:r>
            <a:r>
              <a:rPr sz="952" kern="0" spc="-9" dirty="0">
                <a:solidFill>
                  <a:srgbClr val="FFFFFF"/>
                </a:solidFill>
                <a:latin typeface="Arial"/>
                <a:cs typeface="Arial"/>
              </a:rPr>
              <a:t>Director Engineering</a:t>
            </a:r>
            <a:endParaRPr sz="952" kern="0">
              <a:solidFill>
                <a:sysClr val="windowText" lastClr="000000"/>
              </a:solidFill>
              <a:latin typeface="Arial"/>
              <a:cs typeface="Arial"/>
            </a:endParaRPr>
          </a:p>
        </p:txBody>
      </p:sp>
      <p:pic>
        <p:nvPicPr>
          <p:cNvPr id="26" name="object 30">
            <a:extLst>
              <a:ext uri="{FF2B5EF4-FFF2-40B4-BE49-F238E27FC236}">
                <a16:creationId xmlns:a16="http://schemas.microsoft.com/office/drawing/2014/main" id="{716059C6-1D6F-F997-AE3B-381FCD838CAC}"/>
              </a:ext>
            </a:extLst>
          </p:cNvPr>
          <p:cNvPicPr/>
          <p:nvPr/>
        </p:nvPicPr>
        <p:blipFill>
          <a:blip r:embed="rId8" cstate="email">
            <a:extLst>
              <a:ext uri="{28A0092B-C50C-407E-A947-70E740481C1C}">
                <a14:useLocalDpi xmlns:a14="http://schemas.microsoft.com/office/drawing/2010/main"/>
              </a:ext>
            </a:extLst>
          </a:blip>
          <a:stretch>
            <a:fillRect/>
          </a:stretch>
        </p:blipFill>
        <p:spPr>
          <a:xfrm>
            <a:off x="8786224" y="4185729"/>
            <a:ext cx="641196" cy="603929"/>
          </a:xfrm>
          <a:prstGeom prst="rect">
            <a:avLst/>
          </a:prstGeom>
        </p:spPr>
      </p:pic>
      <p:sp>
        <p:nvSpPr>
          <p:cNvPr id="27" name="object 31">
            <a:extLst>
              <a:ext uri="{FF2B5EF4-FFF2-40B4-BE49-F238E27FC236}">
                <a16:creationId xmlns:a16="http://schemas.microsoft.com/office/drawing/2014/main" id="{40EBE9FC-C1C4-7047-98D2-B6DCDDF175F7}"/>
              </a:ext>
            </a:extLst>
          </p:cNvPr>
          <p:cNvSpPr txBox="1"/>
          <p:nvPr/>
        </p:nvSpPr>
        <p:spPr>
          <a:xfrm>
            <a:off x="9420431" y="3471265"/>
            <a:ext cx="1010562" cy="497440"/>
          </a:xfrm>
          <a:prstGeom prst="rect">
            <a:avLst/>
          </a:prstGeom>
          <a:solidFill>
            <a:srgbClr val="F1A900"/>
          </a:solidFill>
        </p:spPr>
        <p:txBody>
          <a:bodyPr vert="horz" wrap="square" lIns="0" tIns="58733" rIns="0" bIns="0" rtlCol="0">
            <a:spAutoFit/>
          </a:bodyPr>
          <a:lstStyle/>
          <a:p>
            <a:pPr marR="63340" algn="r" defTabSz="829178" fontAlgn="auto">
              <a:lnSpc>
                <a:spcPts val="1143"/>
              </a:lnSpc>
              <a:spcBef>
                <a:spcPts val="462"/>
              </a:spcBef>
              <a:spcAft>
                <a:spcPts val="0"/>
              </a:spcAft>
            </a:pPr>
            <a:r>
              <a:rPr sz="952" b="1" kern="0" dirty="0">
                <a:solidFill>
                  <a:srgbClr val="FFFFFF"/>
                </a:solidFill>
                <a:latin typeface="Arial"/>
                <a:cs typeface="Arial"/>
              </a:rPr>
              <a:t>Simon</a:t>
            </a:r>
            <a:r>
              <a:rPr sz="952" b="1" kern="0" spc="-9" dirty="0">
                <a:solidFill>
                  <a:srgbClr val="FFFFFF"/>
                </a:solidFill>
                <a:latin typeface="Arial"/>
                <a:cs typeface="Arial"/>
              </a:rPr>
              <a:t> Harvey</a:t>
            </a:r>
            <a:endParaRPr sz="952" kern="0">
              <a:solidFill>
                <a:sysClr val="windowText" lastClr="000000"/>
              </a:solidFill>
              <a:latin typeface="Arial"/>
              <a:cs typeface="Arial"/>
            </a:endParaRPr>
          </a:p>
          <a:p>
            <a:pPr marL="591365" marR="65643" indent="-80615" algn="r" defTabSz="829178" fontAlgn="auto">
              <a:lnSpc>
                <a:spcPts val="1152"/>
              </a:lnSpc>
              <a:spcBef>
                <a:spcPts val="32"/>
              </a:spcBef>
              <a:spcAft>
                <a:spcPts val="0"/>
              </a:spcAft>
            </a:pPr>
            <a:r>
              <a:rPr sz="952" kern="0" spc="-9" dirty="0">
                <a:solidFill>
                  <a:srgbClr val="FFFFFF"/>
                </a:solidFill>
                <a:latin typeface="Arial"/>
                <a:cs typeface="Arial"/>
              </a:rPr>
              <a:t>Director </a:t>
            </a:r>
            <a:r>
              <a:rPr sz="952" kern="0" spc="-18" dirty="0">
                <a:solidFill>
                  <a:srgbClr val="FFFFFF"/>
                </a:solidFill>
                <a:latin typeface="Arial"/>
                <a:cs typeface="Arial"/>
              </a:rPr>
              <a:t>QHSE</a:t>
            </a:r>
            <a:endParaRPr sz="952" kern="0">
              <a:solidFill>
                <a:sysClr val="windowText" lastClr="000000"/>
              </a:solidFill>
              <a:latin typeface="Arial"/>
              <a:cs typeface="Arial"/>
            </a:endParaRPr>
          </a:p>
        </p:txBody>
      </p:sp>
      <p:pic>
        <p:nvPicPr>
          <p:cNvPr id="28" name="object 32">
            <a:extLst>
              <a:ext uri="{FF2B5EF4-FFF2-40B4-BE49-F238E27FC236}">
                <a16:creationId xmlns:a16="http://schemas.microsoft.com/office/drawing/2014/main" id="{16C16B25-47B6-4BCE-A065-38AC15A55010}"/>
              </a:ext>
            </a:extLst>
          </p:cNvPr>
          <p:cNvPicPr/>
          <p:nvPr/>
        </p:nvPicPr>
        <p:blipFill>
          <a:blip r:embed="rId9" cstate="email">
            <a:extLst>
              <a:ext uri="{28A0092B-C50C-407E-A947-70E740481C1C}">
                <a14:useLocalDpi xmlns:a14="http://schemas.microsoft.com/office/drawing/2010/main"/>
              </a:ext>
            </a:extLst>
          </a:blip>
          <a:stretch>
            <a:fillRect/>
          </a:stretch>
        </p:blipFill>
        <p:spPr>
          <a:xfrm>
            <a:off x="8782056" y="3469872"/>
            <a:ext cx="645366" cy="573514"/>
          </a:xfrm>
          <a:prstGeom prst="rect">
            <a:avLst/>
          </a:prstGeom>
        </p:spPr>
      </p:pic>
      <p:sp>
        <p:nvSpPr>
          <p:cNvPr id="29" name="object 33">
            <a:extLst>
              <a:ext uri="{FF2B5EF4-FFF2-40B4-BE49-F238E27FC236}">
                <a16:creationId xmlns:a16="http://schemas.microsoft.com/office/drawing/2014/main" id="{ED147685-4571-17FA-B82A-0DB3C870301E}"/>
              </a:ext>
            </a:extLst>
          </p:cNvPr>
          <p:cNvSpPr txBox="1"/>
          <p:nvPr/>
        </p:nvSpPr>
        <p:spPr>
          <a:xfrm>
            <a:off x="7358540" y="4224435"/>
            <a:ext cx="1009986" cy="548099"/>
          </a:xfrm>
          <a:prstGeom prst="rect">
            <a:avLst/>
          </a:prstGeom>
          <a:solidFill>
            <a:srgbClr val="F1A900"/>
          </a:solidFill>
        </p:spPr>
        <p:txBody>
          <a:bodyPr vert="horz" wrap="square" lIns="0" tIns="25336" rIns="0" bIns="0" rtlCol="0">
            <a:spAutoFit/>
          </a:bodyPr>
          <a:lstStyle/>
          <a:p>
            <a:pPr marR="64492" algn="r" defTabSz="829178" fontAlgn="auto">
              <a:spcBef>
                <a:spcPts val="199"/>
              </a:spcBef>
              <a:spcAft>
                <a:spcPts val="0"/>
              </a:spcAft>
            </a:pPr>
            <a:r>
              <a:rPr sz="952" b="1" kern="0" dirty="0">
                <a:solidFill>
                  <a:srgbClr val="FFFFFF"/>
                </a:solidFill>
                <a:latin typeface="Arial"/>
                <a:cs typeface="Arial"/>
              </a:rPr>
              <a:t>David</a:t>
            </a:r>
            <a:r>
              <a:rPr sz="952" b="1" kern="0" spc="-23" dirty="0">
                <a:solidFill>
                  <a:srgbClr val="FFFFFF"/>
                </a:solidFill>
                <a:latin typeface="Arial"/>
                <a:cs typeface="Arial"/>
              </a:rPr>
              <a:t> </a:t>
            </a:r>
            <a:r>
              <a:rPr sz="952" b="1" kern="0" spc="-9" dirty="0">
                <a:solidFill>
                  <a:srgbClr val="FFFFFF"/>
                </a:solidFill>
                <a:latin typeface="Arial"/>
                <a:cs typeface="Arial"/>
              </a:rPr>
              <a:t>Marshall</a:t>
            </a:r>
            <a:endParaRPr sz="952" kern="0">
              <a:solidFill>
                <a:sysClr val="windowText" lastClr="000000"/>
              </a:solidFill>
              <a:latin typeface="Arial"/>
              <a:cs typeface="Arial"/>
            </a:endParaRPr>
          </a:p>
          <a:p>
            <a:pPr marL="6910" marR="64492" indent="555664" algn="r" defTabSz="829178" fontAlgn="auto">
              <a:lnSpc>
                <a:spcPct val="102299"/>
              </a:lnSpc>
              <a:spcBef>
                <a:spcPts val="5"/>
              </a:spcBef>
              <a:spcAft>
                <a:spcPts val="0"/>
              </a:spcAft>
            </a:pPr>
            <a:r>
              <a:rPr sz="816" kern="0" spc="-9" dirty="0">
                <a:solidFill>
                  <a:srgbClr val="FFFFFF"/>
                </a:solidFill>
                <a:latin typeface="Arial"/>
                <a:cs typeface="Arial"/>
              </a:rPr>
              <a:t>Director Project</a:t>
            </a:r>
            <a:r>
              <a:rPr sz="816" kern="0" spc="453" dirty="0">
                <a:solidFill>
                  <a:srgbClr val="FFFFFF"/>
                </a:solidFill>
                <a:latin typeface="Arial"/>
                <a:cs typeface="Arial"/>
              </a:rPr>
              <a:t> </a:t>
            </a:r>
            <a:r>
              <a:rPr sz="816" kern="0" dirty="0">
                <a:solidFill>
                  <a:srgbClr val="FFFFFF"/>
                </a:solidFill>
                <a:latin typeface="Arial"/>
                <a:cs typeface="Arial"/>
              </a:rPr>
              <a:t>Management</a:t>
            </a:r>
            <a:r>
              <a:rPr sz="816" kern="0" spc="77" dirty="0">
                <a:solidFill>
                  <a:srgbClr val="FFFFFF"/>
                </a:solidFill>
                <a:latin typeface="Arial"/>
                <a:cs typeface="Arial"/>
              </a:rPr>
              <a:t> </a:t>
            </a:r>
            <a:r>
              <a:rPr sz="816" kern="0" spc="-9" dirty="0">
                <a:solidFill>
                  <a:srgbClr val="FFFFFF"/>
                </a:solidFill>
                <a:latin typeface="Arial"/>
                <a:cs typeface="Arial"/>
              </a:rPr>
              <a:t>Office</a:t>
            </a:r>
            <a:endParaRPr sz="816" kern="0">
              <a:solidFill>
                <a:sysClr val="windowText" lastClr="000000"/>
              </a:solidFill>
              <a:latin typeface="Arial"/>
              <a:cs typeface="Arial"/>
            </a:endParaRPr>
          </a:p>
        </p:txBody>
      </p:sp>
      <p:grpSp>
        <p:nvGrpSpPr>
          <p:cNvPr id="30" name="object 34">
            <a:extLst>
              <a:ext uri="{FF2B5EF4-FFF2-40B4-BE49-F238E27FC236}">
                <a16:creationId xmlns:a16="http://schemas.microsoft.com/office/drawing/2014/main" id="{794EAC6F-91BF-8497-1252-0740DB8A901C}"/>
              </a:ext>
            </a:extLst>
          </p:cNvPr>
          <p:cNvGrpSpPr/>
          <p:nvPr/>
        </p:nvGrpSpPr>
        <p:grpSpPr>
          <a:xfrm>
            <a:off x="6720176" y="4189909"/>
            <a:ext cx="638583" cy="614974"/>
            <a:chOff x="6035027" y="4620538"/>
            <a:chExt cx="704215" cy="678180"/>
          </a:xfrm>
        </p:grpSpPr>
        <p:sp>
          <p:nvSpPr>
            <p:cNvPr id="31" name="object 35">
              <a:extLst>
                <a:ext uri="{FF2B5EF4-FFF2-40B4-BE49-F238E27FC236}">
                  <a16:creationId xmlns:a16="http://schemas.microsoft.com/office/drawing/2014/main" id="{8F4D277D-33E1-C2D6-DC7D-05AC18A96BE3}"/>
                </a:ext>
              </a:extLst>
            </p:cNvPr>
            <p:cNvSpPr/>
            <p:nvPr/>
          </p:nvSpPr>
          <p:spPr>
            <a:xfrm>
              <a:off x="6039485" y="4666233"/>
              <a:ext cx="699770" cy="628015"/>
            </a:xfrm>
            <a:custGeom>
              <a:avLst/>
              <a:gdLst/>
              <a:ahLst/>
              <a:cxnLst/>
              <a:rect l="l" t="t" r="r" b="b"/>
              <a:pathLst>
                <a:path w="699770" h="628014">
                  <a:moveTo>
                    <a:pt x="699515" y="0"/>
                  </a:moveTo>
                  <a:lnTo>
                    <a:pt x="0" y="0"/>
                  </a:lnTo>
                  <a:lnTo>
                    <a:pt x="0" y="627888"/>
                  </a:lnTo>
                  <a:lnTo>
                    <a:pt x="699515" y="627888"/>
                  </a:lnTo>
                  <a:lnTo>
                    <a:pt x="699515" y="0"/>
                  </a:lnTo>
                  <a:close/>
                </a:path>
              </a:pathLst>
            </a:custGeom>
            <a:solidFill>
              <a:srgbClr val="676C73"/>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pic>
          <p:nvPicPr>
            <p:cNvPr id="32" name="object 36">
              <a:extLst>
                <a:ext uri="{FF2B5EF4-FFF2-40B4-BE49-F238E27FC236}">
                  <a16:creationId xmlns:a16="http://schemas.microsoft.com/office/drawing/2014/main" id="{19412C10-85C9-4294-4AF7-0355DB620D75}"/>
                </a:ext>
              </a:extLst>
            </p:cNvPr>
            <p:cNvPicPr/>
            <p:nvPr/>
          </p:nvPicPr>
          <p:blipFill>
            <a:blip r:embed="rId10" cstate="email">
              <a:extLst>
                <a:ext uri="{28A0092B-C50C-407E-A947-70E740481C1C}">
                  <a14:useLocalDpi xmlns:a14="http://schemas.microsoft.com/office/drawing/2010/main"/>
                </a:ext>
              </a:extLst>
            </a:blip>
            <a:stretch>
              <a:fillRect/>
            </a:stretch>
          </p:blipFill>
          <p:spPr>
            <a:xfrm>
              <a:off x="6035027" y="4620538"/>
              <a:ext cx="598932" cy="678154"/>
            </a:xfrm>
            <a:prstGeom prst="rect">
              <a:avLst/>
            </a:prstGeom>
          </p:spPr>
        </p:pic>
      </p:grpSp>
      <p:sp>
        <p:nvSpPr>
          <p:cNvPr id="33" name="object 37">
            <a:extLst>
              <a:ext uri="{FF2B5EF4-FFF2-40B4-BE49-F238E27FC236}">
                <a16:creationId xmlns:a16="http://schemas.microsoft.com/office/drawing/2014/main" id="{A41294E2-C34A-BCEB-6513-5A13C0D21682}"/>
              </a:ext>
            </a:extLst>
          </p:cNvPr>
          <p:cNvSpPr/>
          <p:nvPr/>
        </p:nvSpPr>
        <p:spPr>
          <a:xfrm>
            <a:off x="7358540" y="3475410"/>
            <a:ext cx="1008834" cy="569485"/>
          </a:xfrm>
          <a:custGeom>
            <a:avLst/>
            <a:gdLst/>
            <a:ahLst/>
            <a:cxnLst/>
            <a:rect l="l" t="t" r="r" b="b"/>
            <a:pathLst>
              <a:path w="1112520" h="628014">
                <a:moveTo>
                  <a:pt x="0" y="627888"/>
                </a:moveTo>
                <a:lnTo>
                  <a:pt x="1112393" y="627888"/>
                </a:lnTo>
                <a:lnTo>
                  <a:pt x="1112393" y="0"/>
                </a:lnTo>
                <a:lnTo>
                  <a:pt x="0" y="0"/>
                </a:lnTo>
                <a:lnTo>
                  <a:pt x="0" y="627888"/>
                </a:lnTo>
                <a:close/>
              </a:path>
            </a:pathLst>
          </a:custGeom>
          <a:solidFill>
            <a:srgbClr val="F1A900"/>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34" name="object 38">
            <a:extLst>
              <a:ext uri="{FF2B5EF4-FFF2-40B4-BE49-F238E27FC236}">
                <a16:creationId xmlns:a16="http://schemas.microsoft.com/office/drawing/2014/main" id="{CCD2DBF6-3F17-C284-90F9-AFCE5A91B0D6}"/>
              </a:ext>
            </a:extLst>
          </p:cNvPr>
          <p:cNvSpPr txBox="1"/>
          <p:nvPr/>
        </p:nvSpPr>
        <p:spPr>
          <a:xfrm>
            <a:off x="7358540" y="3527694"/>
            <a:ext cx="1009986" cy="450343"/>
          </a:xfrm>
          <a:prstGeom prst="rect">
            <a:avLst/>
          </a:prstGeom>
        </p:spPr>
        <p:txBody>
          <a:bodyPr vert="horz" wrap="square" lIns="0" tIns="12092" rIns="0" bIns="0" rtlCol="0">
            <a:spAutoFit/>
          </a:bodyPr>
          <a:lstStyle/>
          <a:p>
            <a:pPr marR="65643" algn="r" defTabSz="829178" fontAlgn="auto">
              <a:lnSpc>
                <a:spcPts val="1143"/>
              </a:lnSpc>
              <a:spcBef>
                <a:spcPts val="95"/>
              </a:spcBef>
              <a:spcAft>
                <a:spcPts val="0"/>
              </a:spcAft>
            </a:pPr>
            <a:r>
              <a:rPr sz="952" b="1" kern="0" dirty="0">
                <a:solidFill>
                  <a:srgbClr val="FFFFFF"/>
                </a:solidFill>
                <a:latin typeface="Arial"/>
                <a:cs typeface="Arial"/>
              </a:rPr>
              <a:t>Chris</a:t>
            </a:r>
            <a:r>
              <a:rPr sz="952" b="1" kern="0" spc="-23" dirty="0">
                <a:solidFill>
                  <a:srgbClr val="FFFFFF"/>
                </a:solidFill>
                <a:latin typeface="Arial"/>
                <a:cs typeface="Arial"/>
              </a:rPr>
              <a:t> </a:t>
            </a:r>
            <a:r>
              <a:rPr sz="952" b="1" kern="0" spc="-9" dirty="0">
                <a:solidFill>
                  <a:srgbClr val="FFFFFF"/>
                </a:solidFill>
                <a:latin typeface="Arial"/>
                <a:cs typeface="Arial"/>
              </a:rPr>
              <a:t>Denton</a:t>
            </a:r>
            <a:endParaRPr sz="952" kern="0">
              <a:solidFill>
                <a:sysClr val="windowText" lastClr="000000"/>
              </a:solidFill>
              <a:latin typeface="Arial"/>
              <a:cs typeface="Arial"/>
            </a:endParaRPr>
          </a:p>
          <a:p>
            <a:pPr marL="215356" marR="65067" indent="295395" algn="r" defTabSz="829178" fontAlgn="auto">
              <a:lnSpc>
                <a:spcPts val="1152"/>
              </a:lnSpc>
              <a:spcBef>
                <a:spcPts val="27"/>
              </a:spcBef>
              <a:spcAft>
                <a:spcPts val="0"/>
              </a:spcAft>
            </a:pPr>
            <a:r>
              <a:rPr sz="952" kern="0" spc="-9" dirty="0">
                <a:solidFill>
                  <a:srgbClr val="FFFFFF"/>
                </a:solidFill>
                <a:latin typeface="Arial"/>
                <a:cs typeface="Arial"/>
              </a:rPr>
              <a:t>Director </a:t>
            </a:r>
            <a:r>
              <a:rPr sz="952" kern="0" dirty="0">
                <a:solidFill>
                  <a:srgbClr val="FFFFFF"/>
                </a:solidFill>
                <a:latin typeface="Arial"/>
                <a:cs typeface="Arial"/>
              </a:rPr>
              <a:t>Supply</a:t>
            </a:r>
            <a:r>
              <a:rPr sz="952" kern="0" spc="-41" dirty="0">
                <a:solidFill>
                  <a:srgbClr val="FFFFFF"/>
                </a:solidFill>
                <a:latin typeface="Arial"/>
                <a:cs typeface="Arial"/>
              </a:rPr>
              <a:t> </a:t>
            </a:r>
            <a:r>
              <a:rPr sz="952" kern="0" spc="-9" dirty="0">
                <a:solidFill>
                  <a:srgbClr val="FFFFFF"/>
                </a:solidFill>
                <a:latin typeface="Arial"/>
                <a:cs typeface="Arial"/>
              </a:rPr>
              <a:t>Chain</a:t>
            </a:r>
            <a:endParaRPr sz="952" kern="0">
              <a:solidFill>
                <a:sysClr val="windowText" lastClr="000000"/>
              </a:solidFill>
              <a:latin typeface="Arial"/>
              <a:cs typeface="Arial"/>
            </a:endParaRPr>
          </a:p>
        </p:txBody>
      </p:sp>
      <p:pic>
        <p:nvPicPr>
          <p:cNvPr id="35" name="object 39">
            <a:extLst>
              <a:ext uri="{FF2B5EF4-FFF2-40B4-BE49-F238E27FC236}">
                <a16:creationId xmlns:a16="http://schemas.microsoft.com/office/drawing/2014/main" id="{AB1A71C4-E883-A7BC-39D5-07D339E01D49}"/>
              </a:ext>
            </a:extLst>
          </p:cNvPr>
          <p:cNvPicPr/>
          <p:nvPr/>
        </p:nvPicPr>
        <p:blipFill>
          <a:blip r:embed="rId11" cstate="email">
            <a:extLst>
              <a:ext uri="{28A0092B-C50C-407E-A947-70E740481C1C}">
                <a14:useLocalDpi xmlns:a14="http://schemas.microsoft.com/office/drawing/2010/main"/>
              </a:ext>
            </a:extLst>
          </a:blip>
          <a:stretch>
            <a:fillRect/>
          </a:stretch>
        </p:blipFill>
        <p:spPr>
          <a:xfrm>
            <a:off x="6720176" y="3469916"/>
            <a:ext cx="641220" cy="580402"/>
          </a:xfrm>
          <a:prstGeom prst="rect">
            <a:avLst/>
          </a:prstGeom>
        </p:spPr>
      </p:pic>
      <p:sp>
        <p:nvSpPr>
          <p:cNvPr id="36" name="object 40">
            <a:extLst>
              <a:ext uri="{FF2B5EF4-FFF2-40B4-BE49-F238E27FC236}">
                <a16:creationId xmlns:a16="http://schemas.microsoft.com/office/drawing/2014/main" id="{3F6A82EA-1CBC-57BA-6D64-0B035910D9B5}"/>
              </a:ext>
            </a:extLst>
          </p:cNvPr>
          <p:cNvSpPr txBox="1"/>
          <p:nvPr/>
        </p:nvSpPr>
        <p:spPr>
          <a:xfrm>
            <a:off x="3082395" y="5653156"/>
            <a:ext cx="1481006" cy="255862"/>
          </a:xfrm>
          <a:prstGeom prst="rect">
            <a:avLst/>
          </a:prstGeom>
        </p:spPr>
        <p:txBody>
          <a:bodyPr vert="horz" wrap="square" lIns="0" tIns="11516" rIns="0" bIns="0" rtlCol="0">
            <a:spAutoFit/>
          </a:bodyPr>
          <a:lstStyle/>
          <a:p>
            <a:pPr marL="11516" defTabSz="829178" fontAlgn="auto">
              <a:spcBef>
                <a:spcPts val="91"/>
              </a:spcBef>
              <a:spcAft>
                <a:spcPts val="0"/>
              </a:spcAft>
            </a:pPr>
            <a:r>
              <a:rPr sz="1587" b="1" kern="0" dirty="0">
                <a:solidFill>
                  <a:srgbClr val="840A54"/>
                </a:solidFill>
                <a:latin typeface="Arial"/>
                <a:cs typeface="Arial"/>
              </a:rPr>
              <a:t>Business</a:t>
            </a:r>
            <a:r>
              <a:rPr sz="1587" b="1" kern="0" spc="-18" dirty="0">
                <a:solidFill>
                  <a:srgbClr val="840A54"/>
                </a:solidFill>
                <a:latin typeface="Arial"/>
                <a:cs typeface="Arial"/>
              </a:rPr>
              <a:t> Units</a:t>
            </a:r>
            <a:endParaRPr sz="1587" kern="0">
              <a:solidFill>
                <a:sysClr val="windowText" lastClr="000000"/>
              </a:solidFill>
              <a:latin typeface="Arial"/>
              <a:cs typeface="Arial"/>
            </a:endParaRPr>
          </a:p>
        </p:txBody>
      </p:sp>
      <p:sp>
        <p:nvSpPr>
          <p:cNvPr id="37" name="object 41">
            <a:extLst>
              <a:ext uri="{FF2B5EF4-FFF2-40B4-BE49-F238E27FC236}">
                <a16:creationId xmlns:a16="http://schemas.microsoft.com/office/drawing/2014/main" id="{097597B0-3574-FB90-5352-5A9AE3AD5AF6}"/>
              </a:ext>
            </a:extLst>
          </p:cNvPr>
          <p:cNvSpPr txBox="1"/>
          <p:nvPr/>
        </p:nvSpPr>
        <p:spPr>
          <a:xfrm>
            <a:off x="7521267" y="5654538"/>
            <a:ext cx="2106920" cy="255862"/>
          </a:xfrm>
          <a:prstGeom prst="rect">
            <a:avLst/>
          </a:prstGeom>
        </p:spPr>
        <p:txBody>
          <a:bodyPr vert="horz" wrap="square" lIns="0" tIns="11516" rIns="0" bIns="0" rtlCol="0">
            <a:spAutoFit/>
          </a:bodyPr>
          <a:lstStyle/>
          <a:p>
            <a:pPr marL="11516" defTabSz="829178" fontAlgn="auto">
              <a:spcBef>
                <a:spcPts val="91"/>
              </a:spcBef>
              <a:spcAft>
                <a:spcPts val="0"/>
              </a:spcAft>
            </a:pPr>
            <a:r>
              <a:rPr sz="1587" b="1" kern="0" dirty="0">
                <a:solidFill>
                  <a:srgbClr val="840A54"/>
                </a:solidFill>
                <a:latin typeface="Arial"/>
                <a:cs typeface="Arial"/>
              </a:rPr>
              <a:t>Operations</a:t>
            </a:r>
            <a:r>
              <a:rPr sz="1587" b="1" kern="0" spc="-23" dirty="0">
                <a:solidFill>
                  <a:srgbClr val="840A54"/>
                </a:solidFill>
                <a:latin typeface="Arial"/>
                <a:cs typeface="Arial"/>
              </a:rPr>
              <a:t> </a:t>
            </a:r>
            <a:r>
              <a:rPr sz="1587" b="1" kern="0" spc="-9" dirty="0">
                <a:solidFill>
                  <a:srgbClr val="840A54"/>
                </a:solidFill>
                <a:latin typeface="Arial"/>
                <a:cs typeface="Arial"/>
              </a:rPr>
              <a:t>Functions</a:t>
            </a:r>
            <a:endParaRPr sz="1587" kern="0">
              <a:solidFill>
                <a:sysClr val="windowText" lastClr="000000"/>
              </a:solidFill>
              <a:latin typeface="Arial"/>
              <a:cs typeface="Arial"/>
            </a:endParaRPr>
          </a:p>
        </p:txBody>
      </p:sp>
      <p:sp>
        <p:nvSpPr>
          <p:cNvPr id="38" name="object 42">
            <a:extLst>
              <a:ext uri="{FF2B5EF4-FFF2-40B4-BE49-F238E27FC236}">
                <a16:creationId xmlns:a16="http://schemas.microsoft.com/office/drawing/2014/main" id="{8222E8B3-01D2-430C-A253-126C4825B7E4}"/>
              </a:ext>
            </a:extLst>
          </p:cNvPr>
          <p:cNvSpPr/>
          <p:nvPr/>
        </p:nvSpPr>
        <p:spPr>
          <a:xfrm>
            <a:off x="6490665" y="3894261"/>
            <a:ext cx="0" cy="1590987"/>
          </a:xfrm>
          <a:custGeom>
            <a:avLst/>
            <a:gdLst/>
            <a:ahLst/>
            <a:cxnLst/>
            <a:rect l="l" t="t" r="r" b="b"/>
            <a:pathLst>
              <a:path h="1754504">
                <a:moveTo>
                  <a:pt x="0" y="0"/>
                </a:moveTo>
                <a:lnTo>
                  <a:pt x="0" y="1753997"/>
                </a:lnTo>
              </a:path>
            </a:pathLst>
          </a:custGeom>
          <a:ln w="27432">
            <a:solidFill>
              <a:srgbClr val="5B676F"/>
            </a:solidFill>
            <a:prstDash val="sysDash"/>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39" name="object 43">
            <a:extLst>
              <a:ext uri="{FF2B5EF4-FFF2-40B4-BE49-F238E27FC236}">
                <a16:creationId xmlns:a16="http://schemas.microsoft.com/office/drawing/2014/main" id="{760D0A8C-3A57-3234-8596-4D4548FC9CD1}"/>
              </a:ext>
            </a:extLst>
          </p:cNvPr>
          <p:cNvSpPr/>
          <p:nvPr/>
        </p:nvSpPr>
        <p:spPr>
          <a:xfrm>
            <a:off x="7587946" y="3150073"/>
            <a:ext cx="1590987" cy="0"/>
          </a:xfrm>
          <a:custGeom>
            <a:avLst/>
            <a:gdLst/>
            <a:ahLst/>
            <a:cxnLst/>
            <a:rect l="l" t="t" r="r" b="b"/>
            <a:pathLst>
              <a:path w="1754504">
                <a:moveTo>
                  <a:pt x="0" y="0"/>
                </a:moveTo>
                <a:lnTo>
                  <a:pt x="1754124" y="0"/>
                </a:lnTo>
              </a:path>
            </a:pathLst>
          </a:custGeom>
          <a:ln w="28955">
            <a:solidFill>
              <a:srgbClr val="5B676F"/>
            </a:solidFill>
            <a:prstDash val="sysDash"/>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40" name="object 44">
            <a:extLst>
              <a:ext uri="{FF2B5EF4-FFF2-40B4-BE49-F238E27FC236}">
                <a16:creationId xmlns:a16="http://schemas.microsoft.com/office/drawing/2014/main" id="{6FD39AAA-CB04-9FF6-1A9D-EC6BF8713A3B}"/>
              </a:ext>
            </a:extLst>
          </p:cNvPr>
          <p:cNvSpPr/>
          <p:nvPr/>
        </p:nvSpPr>
        <p:spPr>
          <a:xfrm>
            <a:off x="9203463" y="3136945"/>
            <a:ext cx="1509221" cy="2827845"/>
          </a:xfrm>
          <a:custGeom>
            <a:avLst/>
            <a:gdLst/>
            <a:ahLst/>
            <a:cxnLst/>
            <a:rect l="l" t="t" r="r" b="b"/>
            <a:pathLst>
              <a:path w="1664334" h="3118484">
                <a:moveTo>
                  <a:pt x="83820" y="0"/>
                </a:moveTo>
                <a:lnTo>
                  <a:pt x="0" y="0"/>
                </a:lnTo>
                <a:lnTo>
                  <a:pt x="0" y="28956"/>
                </a:lnTo>
                <a:lnTo>
                  <a:pt x="83820" y="28956"/>
                </a:lnTo>
                <a:lnTo>
                  <a:pt x="83820" y="0"/>
                </a:lnTo>
                <a:close/>
              </a:path>
              <a:path w="1664334" h="3118484">
                <a:moveTo>
                  <a:pt x="195072" y="0"/>
                </a:moveTo>
                <a:lnTo>
                  <a:pt x="111379" y="0"/>
                </a:lnTo>
                <a:lnTo>
                  <a:pt x="111379" y="28956"/>
                </a:lnTo>
                <a:lnTo>
                  <a:pt x="195072" y="28956"/>
                </a:lnTo>
                <a:lnTo>
                  <a:pt x="195072" y="0"/>
                </a:lnTo>
                <a:close/>
              </a:path>
              <a:path w="1664334" h="3118484">
                <a:moveTo>
                  <a:pt x="306324" y="0"/>
                </a:moveTo>
                <a:lnTo>
                  <a:pt x="222504" y="0"/>
                </a:lnTo>
                <a:lnTo>
                  <a:pt x="222504" y="28956"/>
                </a:lnTo>
                <a:lnTo>
                  <a:pt x="306324" y="28956"/>
                </a:lnTo>
                <a:lnTo>
                  <a:pt x="306324" y="0"/>
                </a:lnTo>
                <a:close/>
              </a:path>
              <a:path w="1664334" h="3118484">
                <a:moveTo>
                  <a:pt x="417576" y="0"/>
                </a:moveTo>
                <a:lnTo>
                  <a:pt x="333883" y="0"/>
                </a:lnTo>
                <a:lnTo>
                  <a:pt x="333883" y="28956"/>
                </a:lnTo>
                <a:lnTo>
                  <a:pt x="417576" y="28956"/>
                </a:lnTo>
                <a:lnTo>
                  <a:pt x="417576" y="0"/>
                </a:lnTo>
                <a:close/>
              </a:path>
              <a:path w="1664334" h="3118484">
                <a:moveTo>
                  <a:pt x="528828" y="0"/>
                </a:moveTo>
                <a:lnTo>
                  <a:pt x="445008" y="0"/>
                </a:lnTo>
                <a:lnTo>
                  <a:pt x="445008" y="28956"/>
                </a:lnTo>
                <a:lnTo>
                  <a:pt x="528828" y="28956"/>
                </a:lnTo>
                <a:lnTo>
                  <a:pt x="528828" y="0"/>
                </a:lnTo>
                <a:close/>
              </a:path>
              <a:path w="1664334" h="3118484">
                <a:moveTo>
                  <a:pt x="640080" y="0"/>
                </a:moveTo>
                <a:lnTo>
                  <a:pt x="556387" y="0"/>
                </a:lnTo>
                <a:lnTo>
                  <a:pt x="556387" y="28956"/>
                </a:lnTo>
                <a:lnTo>
                  <a:pt x="640080" y="28956"/>
                </a:lnTo>
                <a:lnTo>
                  <a:pt x="640080" y="0"/>
                </a:lnTo>
                <a:close/>
              </a:path>
              <a:path w="1664334" h="3118484">
                <a:moveTo>
                  <a:pt x="713359" y="3089021"/>
                </a:moveTo>
                <a:lnTo>
                  <a:pt x="629539" y="3089021"/>
                </a:lnTo>
                <a:lnTo>
                  <a:pt x="629539" y="3117977"/>
                </a:lnTo>
                <a:lnTo>
                  <a:pt x="713359" y="3117977"/>
                </a:lnTo>
                <a:lnTo>
                  <a:pt x="713359" y="3089021"/>
                </a:lnTo>
                <a:close/>
              </a:path>
              <a:path w="1664334" h="3118484">
                <a:moveTo>
                  <a:pt x="751332" y="0"/>
                </a:moveTo>
                <a:lnTo>
                  <a:pt x="667512" y="0"/>
                </a:lnTo>
                <a:lnTo>
                  <a:pt x="667512" y="28956"/>
                </a:lnTo>
                <a:lnTo>
                  <a:pt x="751332" y="28956"/>
                </a:lnTo>
                <a:lnTo>
                  <a:pt x="751332" y="0"/>
                </a:lnTo>
                <a:close/>
              </a:path>
              <a:path w="1664334" h="3118484">
                <a:moveTo>
                  <a:pt x="824611" y="3089021"/>
                </a:moveTo>
                <a:lnTo>
                  <a:pt x="742315" y="3089021"/>
                </a:lnTo>
                <a:lnTo>
                  <a:pt x="742315" y="3117977"/>
                </a:lnTo>
                <a:lnTo>
                  <a:pt x="824611" y="3117977"/>
                </a:lnTo>
                <a:lnTo>
                  <a:pt x="824611" y="3089021"/>
                </a:lnTo>
                <a:close/>
              </a:path>
              <a:path w="1664334" h="3118484">
                <a:moveTo>
                  <a:pt x="862711" y="0"/>
                </a:moveTo>
                <a:lnTo>
                  <a:pt x="778891" y="0"/>
                </a:lnTo>
                <a:lnTo>
                  <a:pt x="778891" y="28956"/>
                </a:lnTo>
                <a:lnTo>
                  <a:pt x="862711" y="28956"/>
                </a:lnTo>
                <a:lnTo>
                  <a:pt x="862711" y="0"/>
                </a:lnTo>
                <a:close/>
              </a:path>
              <a:path w="1664334" h="3118484">
                <a:moveTo>
                  <a:pt x="935736" y="3089021"/>
                </a:moveTo>
                <a:lnTo>
                  <a:pt x="853440" y="3089021"/>
                </a:lnTo>
                <a:lnTo>
                  <a:pt x="853440" y="3117977"/>
                </a:lnTo>
                <a:lnTo>
                  <a:pt x="935736" y="3117977"/>
                </a:lnTo>
                <a:lnTo>
                  <a:pt x="935736" y="3089021"/>
                </a:lnTo>
                <a:close/>
              </a:path>
              <a:path w="1664334" h="3118484">
                <a:moveTo>
                  <a:pt x="973836" y="0"/>
                </a:moveTo>
                <a:lnTo>
                  <a:pt x="891540" y="0"/>
                </a:lnTo>
                <a:lnTo>
                  <a:pt x="891540" y="28956"/>
                </a:lnTo>
                <a:lnTo>
                  <a:pt x="973836" y="28956"/>
                </a:lnTo>
                <a:lnTo>
                  <a:pt x="973836" y="0"/>
                </a:lnTo>
                <a:close/>
              </a:path>
              <a:path w="1664334" h="3118484">
                <a:moveTo>
                  <a:pt x="1047115" y="3089021"/>
                </a:moveTo>
                <a:lnTo>
                  <a:pt x="964819" y="3089021"/>
                </a:lnTo>
                <a:lnTo>
                  <a:pt x="964819" y="3117977"/>
                </a:lnTo>
                <a:lnTo>
                  <a:pt x="1047115" y="3117977"/>
                </a:lnTo>
                <a:lnTo>
                  <a:pt x="1047115" y="3089021"/>
                </a:lnTo>
                <a:close/>
              </a:path>
              <a:path w="1664334" h="3118484">
                <a:moveTo>
                  <a:pt x="1085215" y="0"/>
                </a:moveTo>
                <a:lnTo>
                  <a:pt x="1002919" y="0"/>
                </a:lnTo>
                <a:lnTo>
                  <a:pt x="1002919" y="28956"/>
                </a:lnTo>
                <a:lnTo>
                  <a:pt x="1085215" y="28956"/>
                </a:lnTo>
                <a:lnTo>
                  <a:pt x="1085215" y="0"/>
                </a:lnTo>
                <a:close/>
              </a:path>
              <a:path w="1664334" h="3118484">
                <a:moveTo>
                  <a:pt x="1159891" y="3116453"/>
                </a:moveTo>
                <a:lnTo>
                  <a:pt x="1158240" y="3089021"/>
                </a:lnTo>
                <a:lnTo>
                  <a:pt x="1075944" y="3089021"/>
                </a:lnTo>
                <a:lnTo>
                  <a:pt x="1075944" y="3117977"/>
                </a:lnTo>
                <a:lnTo>
                  <a:pt x="1135380" y="3117977"/>
                </a:lnTo>
                <a:lnTo>
                  <a:pt x="1159891" y="3116453"/>
                </a:lnTo>
                <a:close/>
              </a:path>
              <a:path w="1664334" h="3118484">
                <a:moveTo>
                  <a:pt x="1199515" y="4445"/>
                </a:moveTo>
                <a:lnTo>
                  <a:pt x="1188847" y="2921"/>
                </a:lnTo>
                <a:lnTo>
                  <a:pt x="1135380" y="0"/>
                </a:lnTo>
                <a:lnTo>
                  <a:pt x="1114044" y="0"/>
                </a:lnTo>
                <a:lnTo>
                  <a:pt x="1114044" y="28956"/>
                </a:lnTo>
                <a:lnTo>
                  <a:pt x="1161415" y="28956"/>
                </a:lnTo>
                <a:lnTo>
                  <a:pt x="1187323" y="30353"/>
                </a:lnTo>
                <a:lnTo>
                  <a:pt x="1194943" y="31877"/>
                </a:lnTo>
                <a:lnTo>
                  <a:pt x="1199515" y="4445"/>
                </a:lnTo>
                <a:close/>
              </a:path>
              <a:path w="1664334" h="3118484">
                <a:moveTo>
                  <a:pt x="1272540" y="3099689"/>
                </a:moveTo>
                <a:lnTo>
                  <a:pt x="1265047" y="3072257"/>
                </a:lnTo>
                <a:lnTo>
                  <a:pt x="1260348" y="3073781"/>
                </a:lnTo>
                <a:lnTo>
                  <a:pt x="1236091" y="3079877"/>
                </a:lnTo>
                <a:lnTo>
                  <a:pt x="1211580" y="3084449"/>
                </a:lnTo>
                <a:lnTo>
                  <a:pt x="1185672" y="3087624"/>
                </a:lnTo>
                <a:lnTo>
                  <a:pt x="1187323" y="3115056"/>
                </a:lnTo>
                <a:lnTo>
                  <a:pt x="1190244" y="3115056"/>
                </a:lnTo>
                <a:lnTo>
                  <a:pt x="1216279" y="3111881"/>
                </a:lnTo>
                <a:lnTo>
                  <a:pt x="1242187" y="3107309"/>
                </a:lnTo>
                <a:lnTo>
                  <a:pt x="1267968" y="3101213"/>
                </a:lnTo>
                <a:lnTo>
                  <a:pt x="1272540" y="3099689"/>
                </a:lnTo>
                <a:close/>
              </a:path>
              <a:path w="1664334" h="3118484">
                <a:moveTo>
                  <a:pt x="1309243" y="30353"/>
                </a:moveTo>
                <a:lnTo>
                  <a:pt x="1292479" y="24257"/>
                </a:lnTo>
                <a:lnTo>
                  <a:pt x="1266444" y="16764"/>
                </a:lnTo>
                <a:lnTo>
                  <a:pt x="1242187" y="10541"/>
                </a:lnTo>
                <a:lnTo>
                  <a:pt x="1226947" y="9017"/>
                </a:lnTo>
                <a:lnTo>
                  <a:pt x="1222248" y="36449"/>
                </a:lnTo>
                <a:lnTo>
                  <a:pt x="1236091" y="38100"/>
                </a:lnTo>
                <a:lnTo>
                  <a:pt x="1260348" y="44196"/>
                </a:lnTo>
                <a:lnTo>
                  <a:pt x="1299972" y="56388"/>
                </a:lnTo>
                <a:lnTo>
                  <a:pt x="1309243" y="30353"/>
                </a:lnTo>
                <a:close/>
              </a:path>
              <a:path w="1664334" h="3118484">
                <a:moveTo>
                  <a:pt x="1379347" y="3058541"/>
                </a:moveTo>
                <a:lnTo>
                  <a:pt x="1365504" y="3032760"/>
                </a:lnTo>
                <a:lnTo>
                  <a:pt x="1351915" y="3040253"/>
                </a:lnTo>
                <a:lnTo>
                  <a:pt x="1330579" y="3050921"/>
                </a:lnTo>
                <a:lnTo>
                  <a:pt x="1307719" y="3060192"/>
                </a:lnTo>
                <a:lnTo>
                  <a:pt x="1290955" y="3064764"/>
                </a:lnTo>
                <a:lnTo>
                  <a:pt x="1299972" y="3090545"/>
                </a:lnTo>
                <a:lnTo>
                  <a:pt x="1316736" y="3086100"/>
                </a:lnTo>
                <a:lnTo>
                  <a:pt x="1341247" y="3075432"/>
                </a:lnTo>
                <a:lnTo>
                  <a:pt x="1363980" y="3064764"/>
                </a:lnTo>
                <a:lnTo>
                  <a:pt x="1379347" y="3058541"/>
                </a:lnTo>
                <a:close/>
              </a:path>
              <a:path w="1664334" h="3118484">
                <a:moveTo>
                  <a:pt x="1412748" y="79121"/>
                </a:moveTo>
                <a:lnTo>
                  <a:pt x="1409700" y="77724"/>
                </a:lnTo>
                <a:lnTo>
                  <a:pt x="1386840" y="63881"/>
                </a:lnTo>
                <a:lnTo>
                  <a:pt x="1341247" y="42545"/>
                </a:lnTo>
                <a:lnTo>
                  <a:pt x="1336548" y="41021"/>
                </a:lnTo>
                <a:lnTo>
                  <a:pt x="1325880" y="67056"/>
                </a:lnTo>
                <a:lnTo>
                  <a:pt x="1330579" y="68453"/>
                </a:lnTo>
                <a:lnTo>
                  <a:pt x="1353312" y="77724"/>
                </a:lnTo>
                <a:lnTo>
                  <a:pt x="1374648" y="88392"/>
                </a:lnTo>
                <a:lnTo>
                  <a:pt x="1396111" y="100457"/>
                </a:lnTo>
                <a:lnTo>
                  <a:pt x="1397508" y="103632"/>
                </a:lnTo>
                <a:lnTo>
                  <a:pt x="1412748" y="79121"/>
                </a:lnTo>
                <a:close/>
              </a:path>
              <a:path w="1664334" h="3118484">
                <a:moveTo>
                  <a:pt x="1473708" y="2994660"/>
                </a:moveTo>
                <a:lnTo>
                  <a:pt x="1455547" y="2973324"/>
                </a:lnTo>
                <a:lnTo>
                  <a:pt x="1454023" y="2976245"/>
                </a:lnTo>
                <a:lnTo>
                  <a:pt x="1434211" y="2990088"/>
                </a:lnTo>
                <a:lnTo>
                  <a:pt x="1414272" y="3003677"/>
                </a:lnTo>
                <a:lnTo>
                  <a:pt x="1394587" y="3017520"/>
                </a:lnTo>
                <a:lnTo>
                  <a:pt x="1390015" y="3020441"/>
                </a:lnTo>
                <a:lnTo>
                  <a:pt x="1403604" y="3044952"/>
                </a:lnTo>
                <a:lnTo>
                  <a:pt x="1409700" y="3040253"/>
                </a:lnTo>
                <a:lnTo>
                  <a:pt x="1431036" y="3026664"/>
                </a:lnTo>
                <a:lnTo>
                  <a:pt x="1452372" y="3012821"/>
                </a:lnTo>
                <a:lnTo>
                  <a:pt x="1472311" y="2996057"/>
                </a:lnTo>
                <a:lnTo>
                  <a:pt x="1473708" y="2994660"/>
                </a:lnTo>
                <a:close/>
              </a:path>
              <a:path w="1664334" h="3118484">
                <a:moveTo>
                  <a:pt x="1502791" y="149352"/>
                </a:moveTo>
                <a:lnTo>
                  <a:pt x="1490472" y="137160"/>
                </a:lnTo>
                <a:lnTo>
                  <a:pt x="1470787" y="121920"/>
                </a:lnTo>
                <a:lnTo>
                  <a:pt x="1450848" y="105156"/>
                </a:lnTo>
                <a:lnTo>
                  <a:pt x="1437259" y="94488"/>
                </a:lnTo>
                <a:lnTo>
                  <a:pt x="1420368" y="117221"/>
                </a:lnTo>
                <a:lnTo>
                  <a:pt x="1435608" y="127889"/>
                </a:lnTo>
                <a:lnTo>
                  <a:pt x="1472311" y="158496"/>
                </a:lnTo>
                <a:lnTo>
                  <a:pt x="1482979" y="169164"/>
                </a:lnTo>
                <a:lnTo>
                  <a:pt x="1502791" y="149352"/>
                </a:lnTo>
                <a:close/>
              </a:path>
              <a:path w="1664334" h="3118484">
                <a:moveTo>
                  <a:pt x="1553083" y="2912364"/>
                </a:moveTo>
                <a:lnTo>
                  <a:pt x="1531747" y="2895600"/>
                </a:lnTo>
                <a:lnTo>
                  <a:pt x="1521079" y="2907792"/>
                </a:lnTo>
                <a:lnTo>
                  <a:pt x="1505712" y="2925953"/>
                </a:lnTo>
                <a:lnTo>
                  <a:pt x="1488948" y="2942717"/>
                </a:lnTo>
                <a:lnTo>
                  <a:pt x="1476883" y="2954909"/>
                </a:lnTo>
                <a:lnTo>
                  <a:pt x="1495044" y="2976245"/>
                </a:lnTo>
                <a:lnTo>
                  <a:pt x="1508887" y="2962656"/>
                </a:lnTo>
                <a:lnTo>
                  <a:pt x="1527048" y="2944241"/>
                </a:lnTo>
                <a:lnTo>
                  <a:pt x="1543812" y="2924556"/>
                </a:lnTo>
                <a:lnTo>
                  <a:pt x="1553083" y="2912364"/>
                </a:lnTo>
                <a:close/>
              </a:path>
              <a:path w="1664334" h="3118484">
                <a:moveTo>
                  <a:pt x="1575943" y="237617"/>
                </a:moveTo>
                <a:lnTo>
                  <a:pt x="1559179" y="213360"/>
                </a:lnTo>
                <a:lnTo>
                  <a:pt x="1542415" y="193421"/>
                </a:lnTo>
                <a:lnTo>
                  <a:pt x="1527048" y="173609"/>
                </a:lnTo>
                <a:lnTo>
                  <a:pt x="1522476" y="169164"/>
                </a:lnTo>
                <a:lnTo>
                  <a:pt x="1502791" y="188849"/>
                </a:lnTo>
                <a:lnTo>
                  <a:pt x="1505712" y="193421"/>
                </a:lnTo>
                <a:lnTo>
                  <a:pt x="1522476" y="211709"/>
                </a:lnTo>
                <a:lnTo>
                  <a:pt x="1536319" y="230124"/>
                </a:lnTo>
                <a:lnTo>
                  <a:pt x="1551559" y="249809"/>
                </a:lnTo>
                <a:lnTo>
                  <a:pt x="1553083" y="252857"/>
                </a:lnTo>
                <a:lnTo>
                  <a:pt x="1575943" y="237617"/>
                </a:lnTo>
                <a:close/>
              </a:path>
              <a:path w="1664334" h="3118484">
                <a:moveTo>
                  <a:pt x="1612519" y="2814828"/>
                </a:moveTo>
                <a:lnTo>
                  <a:pt x="1588008" y="2804160"/>
                </a:lnTo>
                <a:lnTo>
                  <a:pt x="1586611" y="2805557"/>
                </a:lnTo>
                <a:lnTo>
                  <a:pt x="1575943" y="2828417"/>
                </a:lnTo>
                <a:lnTo>
                  <a:pt x="1563751" y="2848356"/>
                </a:lnTo>
                <a:lnTo>
                  <a:pt x="1549908" y="2869692"/>
                </a:lnTo>
                <a:lnTo>
                  <a:pt x="1546987" y="2874264"/>
                </a:lnTo>
                <a:lnTo>
                  <a:pt x="1569847" y="2889377"/>
                </a:lnTo>
                <a:lnTo>
                  <a:pt x="1574419" y="2884932"/>
                </a:lnTo>
                <a:lnTo>
                  <a:pt x="1588008" y="2861945"/>
                </a:lnTo>
                <a:lnTo>
                  <a:pt x="1600200" y="2840609"/>
                </a:lnTo>
                <a:lnTo>
                  <a:pt x="1612519" y="2817749"/>
                </a:lnTo>
                <a:lnTo>
                  <a:pt x="1612519" y="2814828"/>
                </a:lnTo>
                <a:close/>
              </a:path>
              <a:path w="1664334" h="3118484">
                <a:moveTo>
                  <a:pt x="1627759" y="338328"/>
                </a:moveTo>
                <a:lnTo>
                  <a:pt x="1621536" y="323088"/>
                </a:lnTo>
                <a:lnTo>
                  <a:pt x="1612519" y="300228"/>
                </a:lnTo>
                <a:lnTo>
                  <a:pt x="1600200" y="277241"/>
                </a:lnTo>
                <a:lnTo>
                  <a:pt x="1591183" y="262128"/>
                </a:lnTo>
                <a:lnTo>
                  <a:pt x="1566672" y="275717"/>
                </a:lnTo>
                <a:lnTo>
                  <a:pt x="1575943" y="290957"/>
                </a:lnTo>
                <a:lnTo>
                  <a:pt x="1586611" y="312420"/>
                </a:lnTo>
                <a:lnTo>
                  <a:pt x="1597279" y="335153"/>
                </a:lnTo>
                <a:lnTo>
                  <a:pt x="1601851" y="348996"/>
                </a:lnTo>
                <a:lnTo>
                  <a:pt x="1627759" y="338328"/>
                </a:lnTo>
                <a:close/>
              </a:path>
              <a:path w="1664334" h="3118484">
                <a:moveTo>
                  <a:pt x="1650619" y="2708021"/>
                </a:moveTo>
                <a:lnTo>
                  <a:pt x="1623187" y="2702052"/>
                </a:lnTo>
                <a:lnTo>
                  <a:pt x="1620012" y="2714117"/>
                </a:lnTo>
                <a:lnTo>
                  <a:pt x="1614043" y="2738628"/>
                </a:lnTo>
                <a:lnTo>
                  <a:pt x="1606423" y="2761488"/>
                </a:lnTo>
                <a:lnTo>
                  <a:pt x="1598676" y="2779649"/>
                </a:lnTo>
                <a:lnTo>
                  <a:pt x="1624711" y="2788920"/>
                </a:lnTo>
                <a:lnTo>
                  <a:pt x="1632204" y="2770632"/>
                </a:lnTo>
                <a:lnTo>
                  <a:pt x="1639951" y="2746121"/>
                </a:lnTo>
                <a:lnTo>
                  <a:pt x="1647444" y="2720213"/>
                </a:lnTo>
                <a:lnTo>
                  <a:pt x="1650619" y="2708021"/>
                </a:lnTo>
                <a:close/>
              </a:path>
              <a:path w="1664334" h="3118484">
                <a:moveTo>
                  <a:pt x="1658112" y="448056"/>
                </a:moveTo>
                <a:lnTo>
                  <a:pt x="1653540" y="422021"/>
                </a:lnTo>
                <a:lnTo>
                  <a:pt x="1647444" y="397764"/>
                </a:lnTo>
                <a:lnTo>
                  <a:pt x="1639951" y="371856"/>
                </a:lnTo>
                <a:lnTo>
                  <a:pt x="1638300" y="365760"/>
                </a:lnTo>
                <a:lnTo>
                  <a:pt x="1610868" y="374777"/>
                </a:lnTo>
                <a:lnTo>
                  <a:pt x="1614043" y="381000"/>
                </a:lnTo>
                <a:lnTo>
                  <a:pt x="1620012" y="405257"/>
                </a:lnTo>
                <a:lnTo>
                  <a:pt x="1626108" y="428117"/>
                </a:lnTo>
                <a:lnTo>
                  <a:pt x="1630680" y="454152"/>
                </a:lnTo>
                <a:lnTo>
                  <a:pt x="1658112" y="448056"/>
                </a:lnTo>
                <a:close/>
              </a:path>
              <a:path w="1664334" h="3118484">
                <a:moveTo>
                  <a:pt x="1664208" y="2595245"/>
                </a:moveTo>
                <a:lnTo>
                  <a:pt x="1635379" y="2593721"/>
                </a:lnTo>
                <a:lnTo>
                  <a:pt x="1635379" y="2615057"/>
                </a:lnTo>
                <a:lnTo>
                  <a:pt x="1633855" y="2641092"/>
                </a:lnTo>
                <a:lnTo>
                  <a:pt x="1630680" y="2665349"/>
                </a:lnTo>
                <a:lnTo>
                  <a:pt x="1629283" y="2674620"/>
                </a:lnTo>
                <a:lnTo>
                  <a:pt x="1656715" y="2679192"/>
                </a:lnTo>
                <a:lnTo>
                  <a:pt x="1658112" y="2668524"/>
                </a:lnTo>
                <a:lnTo>
                  <a:pt x="1661287" y="2642489"/>
                </a:lnTo>
                <a:lnTo>
                  <a:pt x="1662811" y="2615057"/>
                </a:lnTo>
                <a:lnTo>
                  <a:pt x="1664208" y="2595245"/>
                </a:lnTo>
                <a:close/>
              </a:path>
              <a:path w="1664334" h="3118484">
                <a:moveTo>
                  <a:pt x="1664208" y="2482596"/>
                </a:moveTo>
                <a:lnTo>
                  <a:pt x="1636776" y="2482596"/>
                </a:lnTo>
                <a:lnTo>
                  <a:pt x="1636776" y="2566289"/>
                </a:lnTo>
                <a:lnTo>
                  <a:pt x="1664208" y="2566289"/>
                </a:lnTo>
                <a:lnTo>
                  <a:pt x="1664208" y="2482596"/>
                </a:lnTo>
                <a:close/>
              </a:path>
              <a:path w="1664334" h="3118484">
                <a:moveTo>
                  <a:pt x="1664208" y="2371356"/>
                </a:moveTo>
                <a:lnTo>
                  <a:pt x="1636776" y="2371356"/>
                </a:lnTo>
                <a:lnTo>
                  <a:pt x="1636776" y="2455176"/>
                </a:lnTo>
                <a:lnTo>
                  <a:pt x="1664208" y="2455176"/>
                </a:lnTo>
                <a:lnTo>
                  <a:pt x="1664208" y="2371356"/>
                </a:lnTo>
                <a:close/>
              </a:path>
              <a:path w="1664334" h="3118484">
                <a:moveTo>
                  <a:pt x="1664208" y="2260092"/>
                </a:moveTo>
                <a:lnTo>
                  <a:pt x="1636776" y="2260092"/>
                </a:lnTo>
                <a:lnTo>
                  <a:pt x="1636776" y="2343785"/>
                </a:lnTo>
                <a:lnTo>
                  <a:pt x="1664208" y="2343785"/>
                </a:lnTo>
                <a:lnTo>
                  <a:pt x="1664208" y="2260092"/>
                </a:lnTo>
                <a:close/>
              </a:path>
              <a:path w="1664334" h="3118484">
                <a:moveTo>
                  <a:pt x="1664208" y="2148840"/>
                </a:moveTo>
                <a:lnTo>
                  <a:pt x="1636776" y="2148840"/>
                </a:lnTo>
                <a:lnTo>
                  <a:pt x="1636776" y="2232660"/>
                </a:lnTo>
                <a:lnTo>
                  <a:pt x="1664208" y="2232660"/>
                </a:lnTo>
                <a:lnTo>
                  <a:pt x="1664208" y="2148840"/>
                </a:lnTo>
                <a:close/>
              </a:path>
              <a:path w="1664334" h="3118484">
                <a:moveTo>
                  <a:pt x="1664208" y="2037588"/>
                </a:moveTo>
                <a:lnTo>
                  <a:pt x="1636776" y="2037588"/>
                </a:lnTo>
                <a:lnTo>
                  <a:pt x="1636776" y="2121281"/>
                </a:lnTo>
                <a:lnTo>
                  <a:pt x="1664208" y="2121281"/>
                </a:lnTo>
                <a:lnTo>
                  <a:pt x="1664208" y="2037588"/>
                </a:lnTo>
                <a:close/>
              </a:path>
              <a:path w="1664334" h="3118484">
                <a:moveTo>
                  <a:pt x="1664208" y="1926336"/>
                </a:moveTo>
                <a:lnTo>
                  <a:pt x="1636776" y="1926336"/>
                </a:lnTo>
                <a:lnTo>
                  <a:pt x="1636776" y="2010156"/>
                </a:lnTo>
                <a:lnTo>
                  <a:pt x="1664208" y="2010156"/>
                </a:lnTo>
                <a:lnTo>
                  <a:pt x="1664208" y="1926336"/>
                </a:lnTo>
                <a:close/>
              </a:path>
              <a:path w="1664334" h="3118484">
                <a:moveTo>
                  <a:pt x="1664208" y="1814957"/>
                </a:moveTo>
                <a:lnTo>
                  <a:pt x="1636776" y="1814957"/>
                </a:lnTo>
                <a:lnTo>
                  <a:pt x="1636776" y="1898777"/>
                </a:lnTo>
                <a:lnTo>
                  <a:pt x="1664208" y="1898777"/>
                </a:lnTo>
                <a:lnTo>
                  <a:pt x="1664208" y="1814957"/>
                </a:lnTo>
                <a:close/>
              </a:path>
              <a:path w="1664334" h="3118484">
                <a:moveTo>
                  <a:pt x="1664208" y="1703832"/>
                </a:moveTo>
                <a:lnTo>
                  <a:pt x="1636776" y="1703832"/>
                </a:lnTo>
                <a:lnTo>
                  <a:pt x="1636776" y="1787652"/>
                </a:lnTo>
                <a:lnTo>
                  <a:pt x="1664208" y="1787652"/>
                </a:lnTo>
                <a:lnTo>
                  <a:pt x="1664208" y="1703832"/>
                </a:lnTo>
                <a:close/>
              </a:path>
              <a:path w="1664334" h="3118484">
                <a:moveTo>
                  <a:pt x="1664208" y="1592453"/>
                </a:moveTo>
                <a:lnTo>
                  <a:pt x="1636776" y="1592453"/>
                </a:lnTo>
                <a:lnTo>
                  <a:pt x="1636776" y="1674749"/>
                </a:lnTo>
                <a:lnTo>
                  <a:pt x="1664208" y="1674749"/>
                </a:lnTo>
                <a:lnTo>
                  <a:pt x="1664208" y="1592453"/>
                </a:lnTo>
                <a:close/>
              </a:path>
              <a:path w="1664334" h="3118484">
                <a:moveTo>
                  <a:pt x="1664208" y="1481328"/>
                </a:moveTo>
                <a:lnTo>
                  <a:pt x="1636776" y="1481328"/>
                </a:lnTo>
                <a:lnTo>
                  <a:pt x="1636776" y="1563624"/>
                </a:lnTo>
                <a:lnTo>
                  <a:pt x="1664208" y="1563624"/>
                </a:lnTo>
                <a:lnTo>
                  <a:pt x="1664208" y="1481328"/>
                </a:lnTo>
                <a:close/>
              </a:path>
              <a:path w="1664334" h="3118484">
                <a:moveTo>
                  <a:pt x="1664208" y="1369961"/>
                </a:moveTo>
                <a:lnTo>
                  <a:pt x="1636776" y="1369961"/>
                </a:lnTo>
                <a:lnTo>
                  <a:pt x="1636776" y="1452245"/>
                </a:lnTo>
                <a:lnTo>
                  <a:pt x="1664208" y="1452245"/>
                </a:lnTo>
                <a:lnTo>
                  <a:pt x="1664208" y="1369961"/>
                </a:lnTo>
                <a:close/>
              </a:path>
              <a:path w="1664334" h="3118484">
                <a:moveTo>
                  <a:pt x="1664208" y="1257312"/>
                </a:moveTo>
                <a:lnTo>
                  <a:pt x="1636776" y="1257312"/>
                </a:lnTo>
                <a:lnTo>
                  <a:pt x="1636776" y="1341120"/>
                </a:lnTo>
                <a:lnTo>
                  <a:pt x="1664208" y="1341120"/>
                </a:lnTo>
                <a:lnTo>
                  <a:pt x="1664208" y="1257312"/>
                </a:lnTo>
                <a:close/>
              </a:path>
              <a:path w="1664334" h="3118484">
                <a:moveTo>
                  <a:pt x="1664208" y="1145921"/>
                </a:moveTo>
                <a:lnTo>
                  <a:pt x="1636776" y="1145921"/>
                </a:lnTo>
                <a:lnTo>
                  <a:pt x="1636776" y="1229741"/>
                </a:lnTo>
                <a:lnTo>
                  <a:pt x="1664208" y="1229741"/>
                </a:lnTo>
                <a:lnTo>
                  <a:pt x="1664208" y="1145921"/>
                </a:lnTo>
                <a:close/>
              </a:path>
              <a:path w="1664334" h="3118484">
                <a:moveTo>
                  <a:pt x="1664208" y="1034796"/>
                </a:moveTo>
                <a:lnTo>
                  <a:pt x="1636776" y="1034796"/>
                </a:lnTo>
                <a:lnTo>
                  <a:pt x="1636776" y="1118489"/>
                </a:lnTo>
                <a:lnTo>
                  <a:pt x="1664208" y="1118489"/>
                </a:lnTo>
                <a:lnTo>
                  <a:pt x="1664208" y="1034796"/>
                </a:lnTo>
                <a:close/>
              </a:path>
              <a:path w="1664334" h="3118484">
                <a:moveTo>
                  <a:pt x="1664208" y="923556"/>
                </a:moveTo>
                <a:lnTo>
                  <a:pt x="1636776" y="923556"/>
                </a:lnTo>
                <a:lnTo>
                  <a:pt x="1636776" y="1007364"/>
                </a:lnTo>
                <a:lnTo>
                  <a:pt x="1664208" y="1007364"/>
                </a:lnTo>
                <a:lnTo>
                  <a:pt x="1664208" y="923556"/>
                </a:lnTo>
                <a:close/>
              </a:path>
              <a:path w="1664334" h="3118484">
                <a:moveTo>
                  <a:pt x="1664208" y="812292"/>
                </a:moveTo>
                <a:lnTo>
                  <a:pt x="1636776" y="812292"/>
                </a:lnTo>
                <a:lnTo>
                  <a:pt x="1636776" y="895985"/>
                </a:lnTo>
                <a:lnTo>
                  <a:pt x="1664208" y="895985"/>
                </a:lnTo>
                <a:lnTo>
                  <a:pt x="1664208" y="812292"/>
                </a:lnTo>
                <a:close/>
              </a:path>
              <a:path w="1664334" h="3118484">
                <a:moveTo>
                  <a:pt x="1664208" y="701040"/>
                </a:moveTo>
                <a:lnTo>
                  <a:pt x="1636776" y="701040"/>
                </a:lnTo>
                <a:lnTo>
                  <a:pt x="1636776" y="784872"/>
                </a:lnTo>
                <a:lnTo>
                  <a:pt x="1664208" y="784872"/>
                </a:lnTo>
                <a:lnTo>
                  <a:pt x="1664208" y="701040"/>
                </a:lnTo>
                <a:close/>
              </a:path>
              <a:path w="1664334" h="3118484">
                <a:moveTo>
                  <a:pt x="1664208" y="589788"/>
                </a:moveTo>
                <a:lnTo>
                  <a:pt x="1636776" y="589788"/>
                </a:lnTo>
                <a:lnTo>
                  <a:pt x="1636776" y="673481"/>
                </a:lnTo>
                <a:lnTo>
                  <a:pt x="1664208" y="673481"/>
                </a:lnTo>
                <a:lnTo>
                  <a:pt x="1664208" y="589788"/>
                </a:lnTo>
                <a:close/>
              </a:path>
              <a:path w="1664334" h="3118484">
                <a:moveTo>
                  <a:pt x="1664208" y="528828"/>
                </a:moveTo>
                <a:lnTo>
                  <a:pt x="1662811" y="501396"/>
                </a:lnTo>
                <a:lnTo>
                  <a:pt x="1661287" y="476885"/>
                </a:lnTo>
                <a:lnTo>
                  <a:pt x="1633855" y="480060"/>
                </a:lnTo>
                <a:lnTo>
                  <a:pt x="1635379" y="504317"/>
                </a:lnTo>
                <a:lnTo>
                  <a:pt x="1636687" y="528828"/>
                </a:lnTo>
                <a:lnTo>
                  <a:pt x="1636776" y="562356"/>
                </a:lnTo>
                <a:lnTo>
                  <a:pt x="1664208" y="562356"/>
                </a:lnTo>
                <a:lnTo>
                  <a:pt x="1664208" y="528828"/>
                </a:lnTo>
                <a:close/>
              </a:path>
            </a:pathLst>
          </a:custGeom>
          <a:solidFill>
            <a:srgbClr val="5B676F"/>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41" name="object 45">
            <a:extLst>
              <a:ext uri="{FF2B5EF4-FFF2-40B4-BE49-F238E27FC236}">
                <a16:creationId xmlns:a16="http://schemas.microsoft.com/office/drawing/2014/main" id="{389DE3D6-0FEC-4D9B-1048-EB89AB8ACFEA}"/>
              </a:ext>
            </a:extLst>
          </p:cNvPr>
          <p:cNvSpPr/>
          <p:nvPr/>
        </p:nvSpPr>
        <p:spPr>
          <a:xfrm>
            <a:off x="8158812" y="5951200"/>
            <a:ext cx="1590987" cy="0"/>
          </a:xfrm>
          <a:custGeom>
            <a:avLst/>
            <a:gdLst/>
            <a:ahLst/>
            <a:cxnLst/>
            <a:rect l="l" t="t" r="r" b="b"/>
            <a:pathLst>
              <a:path w="1754504">
                <a:moveTo>
                  <a:pt x="0" y="0"/>
                </a:moveTo>
                <a:lnTo>
                  <a:pt x="1753997" y="0"/>
                </a:lnTo>
              </a:path>
            </a:pathLst>
          </a:custGeom>
          <a:ln w="28956">
            <a:solidFill>
              <a:srgbClr val="5B676F"/>
            </a:solidFill>
            <a:prstDash val="sysDash"/>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42" name="object 46">
            <a:extLst>
              <a:ext uri="{FF2B5EF4-FFF2-40B4-BE49-F238E27FC236}">
                <a16:creationId xmlns:a16="http://schemas.microsoft.com/office/drawing/2014/main" id="{25C6B2DC-8F12-CCEA-A0A9-6CD1455CE182}"/>
              </a:ext>
            </a:extLst>
          </p:cNvPr>
          <p:cNvSpPr/>
          <p:nvPr/>
        </p:nvSpPr>
        <p:spPr>
          <a:xfrm>
            <a:off x="1645613" y="3898407"/>
            <a:ext cx="0" cy="1590987"/>
          </a:xfrm>
          <a:custGeom>
            <a:avLst/>
            <a:gdLst/>
            <a:ahLst/>
            <a:cxnLst/>
            <a:rect l="l" t="t" r="r" b="b"/>
            <a:pathLst>
              <a:path h="1754504">
                <a:moveTo>
                  <a:pt x="0" y="0"/>
                </a:moveTo>
                <a:lnTo>
                  <a:pt x="0" y="1753996"/>
                </a:lnTo>
              </a:path>
            </a:pathLst>
          </a:custGeom>
          <a:ln w="27432">
            <a:solidFill>
              <a:srgbClr val="5B676F"/>
            </a:solidFill>
            <a:prstDash val="sysDash"/>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43" name="object 47">
            <a:extLst>
              <a:ext uri="{FF2B5EF4-FFF2-40B4-BE49-F238E27FC236}">
                <a16:creationId xmlns:a16="http://schemas.microsoft.com/office/drawing/2014/main" id="{95064C0E-F50B-BF68-136A-01E9FF4DA4EC}"/>
              </a:ext>
            </a:extLst>
          </p:cNvPr>
          <p:cNvSpPr/>
          <p:nvPr/>
        </p:nvSpPr>
        <p:spPr>
          <a:xfrm>
            <a:off x="1633174" y="3140974"/>
            <a:ext cx="1084842" cy="731290"/>
          </a:xfrm>
          <a:custGeom>
            <a:avLst/>
            <a:gdLst/>
            <a:ahLst/>
            <a:cxnLst/>
            <a:rect l="l" t="t" r="r" b="b"/>
            <a:pathLst>
              <a:path w="1196340" h="806450">
                <a:moveTo>
                  <a:pt x="27432" y="723900"/>
                </a:moveTo>
                <a:lnTo>
                  <a:pt x="0" y="723900"/>
                </a:lnTo>
                <a:lnTo>
                  <a:pt x="0" y="806196"/>
                </a:lnTo>
                <a:lnTo>
                  <a:pt x="27432" y="806196"/>
                </a:lnTo>
                <a:lnTo>
                  <a:pt x="27432" y="723900"/>
                </a:lnTo>
                <a:close/>
              </a:path>
              <a:path w="1196340" h="806450">
                <a:moveTo>
                  <a:pt x="27432" y="612775"/>
                </a:moveTo>
                <a:lnTo>
                  <a:pt x="0" y="612775"/>
                </a:lnTo>
                <a:lnTo>
                  <a:pt x="0" y="694944"/>
                </a:lnTo>
                <a:lnTo>
                  <a:pt x="27432" y="694944"/>
                </a:lnTo>
                <a:lnTo>
                  <a:pt x="27432" y="612775"/>
                </a:lnTo>
                <a:close/>
              </a:path>
              <a:path w="1196340" h="806450">
                <a:moveTo>
                  <a:pt x="0" y="499872"/>
                </a:moveTo>
                <a:lnTo>
                  <a:pt x="0" y="583819"/>
                </a:lnTo>
                <a:lnTo>
                  <a:pt x="27432" y="583819"/>
                </a:lnTo>
                <a:lnTo>
                  <a:pt x="27432" y="528955"/>
                </a:lnTo>
                <a:lnTo>
                  <a:pt x="28956" y="503047"/>
                </a:lnTo>
                <a:lnTo>
                  <a:pt x="28956" y="501396"/>
                </a:lnTo>
                <a:lnTo>
                  <a:pt x="0" y="499872"/>
                </a:lnTo>
                <a:close/>
              </a:path>
              <a:path w="1196340" h="806450">
                <a:moveTo>
                  <a:pt x="19685" y="387096"/>
                </a:moveTo>
                <a:lnTo>
                  <a:pt x="16764" y="397763"/>
                </a:lnTo>
                <a:lnTo>
                  <a:pt x="10668" y="423672"/>
                </a:lnTo>
                <a:lnTo>
                  <a:pt x="6096" y="449707"/>
                </a:lnTo>
                <a:lnTo>
                  <a:pt x="2921" y="471043"/>
                </a:lnTo>
                <a:lnTo>
                  <a:pt x="30353" y="475615"/>
                </a:lnTo>
                <a:lnTo>
                  <a:pt x="33528" y="452755"/>
                </a:lnTo>
                <a:lnTo>
                  <a:pt x="38100" y="428244"/>
                </a:lnTo>
                <a:lnTo>
                  <a:pt x="44196" y="403987"/>
                </a:lnTo>
                <a:lnTo>
                  <a:pt x="45593" y="394843"/>
                </a:lnTo>
                <a:lnTo>
                  <a:pt x="19685" y="387096"/>
                </a:lnTo>
                <a:close/>
              </a:path>
              <a:path w="1196340" h="806450">
                <a:moveTo>
                  <a:pt x="60960" y="281940"/>
                </a:moveTo>
                <a:lnTo>
                  <a:pt x="51689" y="300355"/>
                </a:lnTo>
                <a:lnTo>
                  <a:pt x="41021" y="323215"/>
                </a:lnTo>
                <a:lnTo>
                  <a:pt x="32004" y="347472"/>
                </a:lnTo>
                <a:lnTo>
                  <a:pt x="27432" y="359663"/>
                </a:lnTo>
                <a:lnTo>
                  <a:pt x="53213" y="368808"/>
                </a:lnTo>
                <a:lnTo>
                  <a:pt x="57785" y="356743"/>
                </a:lnTo>
                <a:lnTo>
                  <a:pt x="67056" y="333883"/>
                </a:lnTo>
                <a:lnTo>
                  <a:pt x="77724" y="312547"/>
                </a:lnTo>
                <a:lnTo>
                  <a:pt x="86868" y="294132"/>
                </a:lnTo>
                <a:lnTo>
                  <a:pt x="60960" y="281940"/>
                </a:lnTo>
                <a:close/>
              </a:path>
              <a:path w="1196340" h="806450">
                <a:moveTo>
                  <a:pt x="126492" y="187579"/>
                </a:moveTo>
                <a:lnTo>
                  <a:pt x="120396" y="193675"/>
                </a:lnTo>
                <a:lnTo>
                  <a:pt x="105156" y="213487"/>
                </a:lnTo>
                <a:lnTo>
                  <a:pt x="89789" y="233172"/>
                </a:lnTo>
                <a:lnTo>
                  <a:pt x="76200" y="256032"/>
                </a:lnTo>
                <a:lnTo>
                  <a:pt x="99060" y="271272"/>
                </a:lnTo>
                <a:lnTo>
                  <a:pt x="100457" y="269875"/>
                </a:lnTo>
                <a:lnTo>
                  <a:pt x="112649" y="248412"/>
                </a:lnTo>
                <a:lnTo>
                  <a:pt x="127889" y="228600"/>
                </a:lnTo>
                <a:lnTo>
                  <a:pt x="141732" y="210312"/>
                </a:lnTo>
                <a:lnTo>
                  <a:pt x="146304" y="205740"/>
                </a:lnTo>
                <a:lnTo>
                  <a:pt x="126492" y="187579"/>
                </a:lnTo>
                <a:close/>
              </a:path>
              <a:path w="1196340" h="806450">
                <a:moveTo>
                  <a:pt x="208788" y="108204"/>
                </a:moveTo>
                <a:lnTo>
                  <a:pt x="192024" y="122047"/>
                </a:lnTo>
                <a:lnTo>
                  <a:pt x="172085" y="138811"/>
                </a:lnTo>
                <a:lnTo>
                  <a:pt x="153924" y="155575"/>
                </a:lnTo>
                <a:lnTo>
                  <a:pt x="144653" y="166243"/>
                </a:lnTo>
                <a:lnTo>
                  <a:pt x="164592" y="184404"/>
                </a:lnTo>
                <a:lnTo>
                  <a:pt x="175260" y="175387"/>
                </a:lnTo>
                <a:lnTo>
                  <a:pt x="192024" y="158496"/>
                </a:lnTo>
                <a:lnTo>
                  <a:pt x="210185" y="141732"/>
                </a:lnTo>
                <a:lnTo>
                  <a:pt x="225425" y="131063"/>
                </a:lnTo>
                <a:lnTo>
                  <a:pt x="208788" y="108204"/>
                </a:lnTo>
                <a:close/>
              </a:path>
              <a:path w="1196340" h="806450">
                <a:moveTo>
                  <a:pt x="306324" y="48768"/>
                </a:moveTo>
                <a:lnTo>
                  <a:pt x="298704" y="53340"/>
                </a:lnTo>
                <a:lnTo>
                  <a:pt x="275717" y="64008"/>
                </a:lnTo>
                <a:lnTo>
                  <a:pt x="254381" y="77850"/>
                </a:lnTo>
                <a:lnTo>
                  <a:pt x="233045" y="91440"/>
                </a:lnTo>
                <a:lnTo>
                  <a:pt x="231521" y="91440"/>
                </a:lnTo>
                <a:lnTo>
                  <a:pt x="246888" y="114300"/>
                </a:lnTo>
                <a:lnTo>
                  <a:pt x="248285" y="114300"/>
                </a:lnTo>
                <a:lnTo>
                  <a:pt x="269621" y="100711"/>
                </a:lnTo>
                <a:lnTo>
                  <a:pt x="289560" y="88519"/>
                </a:lnTo>
                <a:lnTo>
                  <a:pt x="312293" y="77850"/>
                </a:lnTo>
                <a:lnTo>
                  <a:pt x="318389" y="74675"/>
                </a:lnTo>
                <a:lnTo>
                  <a:pt x="306324" y="48768"/>
                </a:lnTo>
                <a:close/>
              </a:path>
              <a:path w="1196340" h="806450">
                <a:moveTo>
                  <a:pt x="414528" y="13843"/>
                </a:moveTo>
                <a:lnTo>
                  <a:pt x="396113" y="16763"/>
                </a:lnTo>
                <a:lnTo>
                  <a:pt x="345821" y="32004"/>
                </a:lnTo>
                <a:lnTo>
                  <a:pt x="332232" y="38100"/>
                </a:lnTo>
                <a:lnTo>
                  <a:pt x="342900" y="64008"/>
                </a:lnTo>
                <a:lnTo>
                  <a:pt x="356489" y="57912"/>
                </a:lnTo>
                <a:lnTo>
                  <a:pt x="379349" y="50419"/>
                </a:lnTo>
                <a:lnTo>
                  <a:pt x="403860" y="44196"/>
                </a:lnTo>
                <a:lnTo>
                  <a:pt x="420623" y="39750"/>
                </a:lnTo>
                <a:lnTo>
                  <a:pt x="414528" y="13843"/>
                </a:lnTo>
                <a:close/>
              </a:path>
              <a:path w="1196340" h="806450">
                <a:moveTo>
                  <a:pt x="527304" y="0"/>
                </a:moveTo>
                <a:lnTo>
                  <a:pt x="473964" y="3175"/>
                </a:lnTo>
                <a:lnTo>
                  <a:pt x="448056" y="6096"/>
                </a:lnTo>
                <a:lnTo>
                  <a:pt x="441960" y="7747"/>
                </a:lnTo>
                <a:lnTo>
                  <a:pt x="446532" y="35179"/>
                </a:lnTo>
                <a:lnTo>
                  <a:pt x="452628" y="33655"/>
                </a:lnTo>
                <a:lnTo>
                  <a:pt x="476885" y="30607"/>
                </a:lnTo>
                <a:lnTo>
                  <a:pt x="502792" y="29083"/>
                </a:lnTo>
                <a:lnTo>
                  <a:pt x="528828" y="29083"/>
                </a:lnTo>
                <a:lnTo>
                  <a:pt x="527304" y="0"/>
                </a:lnTo>
                <a:close/>
              </a:path>
              <a:path w="1196340" h="806450">
                <a:moveTo>
                  <a:pt x="638556" y="0"/>
                </a:moveTo>
                <a:lnTo>
                  <a:pt x="556260" y="0"/>
                </a:lnTo>
                <a:lnTo>
                  <a:pt x="556260" y="28955"/>
                </a:lnTo>
                <a:lnTo>
                  <a:pt x="638556" y="28955"/>
                </a:lnTo>
                <a:lnTo>
                  <a:pt x="638556" y="0"/>
                </a:lnTo>
                <a:close/>
              </a:path>
              <a:path w="1196340" h="806450">
                <a:moveTo>
                  <a:pt x="751205" y="0"/>
                </a:moveTo>
                <a:lnTo>
                  <a:pt x="667385" y="0"/>
                </a:lnTo>
                <a:lnTo>
                  <a:pt x="667385" y="28955"/>
                </a:lnTo>
                <a:lnTo>
                  <a:pt x="751205" y="28955"/>
                </a:lnTo>
                <a:lnTo>
                  <a:pt x="751205" y="0"/>
                </a:lnTo>
                <a:close/>
              </a:path>
              <a:path w="1196340" h="806450">
                <a:moveTo>
                  <a:pt x="862457" y="0"/>
                </a:moveTo>
                <a:lnTo>
                  <a:pt x="778764" y="0"/>
                </a:lnTo>
                <a:lnTo>
                  <a:pt x="778764" y="28955"/>
                </a:lnTo>
                <a:lnTo>
                  <a:pt x="862457" y="28955"/>
                </a:lnTo>
                <a:lnTo>
                  <a:pt x="862457" y="0"/>
                </a:lnTo>
                <a:close/>
              </a:path>
              <a:path w="1196340" h="806450">
                <a:moveTo>
                  <a:pt x="973708" y="0"/>
                </a:moveTo>
                <a:lnTo>
                  <a:pt x="889888" y="0"/>
                </a:lnTo>
                <a:lnTo>
                  <a:pt x="889888" y="28955"/>
                </a:lnTo>
                <a:lnTo>
                  <a:pt x="973708" y="28955"/>
                </a:lnTo>
                <a:lnTo>
                  <a:pt x="973708" y="0"/>
                </a:lnTo>
                <a:close/>
              </a:path>
              <a:path w="1196340" h="806450">
                <a:moveTo>
                  <a:pt x="1085088" y="0"/>
                </a:moveTo>
                <a:lnTo>
                  <a:pt x="1001268" y="0"/>
                </a:lnTo>
                <a:lnTo>
                  <a:pt x="1001268" y="28955"/>
                </a:lnTo>
                <a:lnTo>
                  <a:pt x="1085088" y="28955"/>
                </a:lnTo>
                <a:lnTo>
                  <a:pt x="1085088" y="0"/>
                </a:lnTo>
                <a:close/>
              </a:path>
              <a:path w="1196340" h="806450">
                <a:moveTo>
                  <a:pt x="1196213" y="0"/>
                </a:moveTo>
                <a:lnTo>
                  <a:pt x="1112393" y="0"/>
                </a:lnTo>
                <a:lnTo>
                  <a:pt x="1112393" y="28955"/>
                </a:lnTo>
                <a:lnTo>
                  <a:pt x="1196213" y="28955"/>
                </a:lnTo>
                <a:lnTo>
                  <a:pt x="1196213" y="0"/>
                </a:lnTo>
                <a:close/>
              </a:path>
            </a:pathLst>
          </a:custGeom>
          <a:solidFill>
            <a:srgbClr val="5B676F"/>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44" name="object 48">
            <a:extLst>
              <a:ext uri="{FF2B5EF4-FFF2-40B4-BE49-F238E27FC236}">
                <a16:creationId xmlns:a16="http://schemas.microsoft.com/office/drawing/2014/main" id="{B2DE7F99-84FC-BD16-98A3-AF8403088DBA}"/>
              </a:ext>
            </a:extLst>
          </p:cNvPr>
          <p:cNvSpPr/>
          <p:nvPr/>
        </p:nvSpPr>
        <p:spPr>
          <a:xfrm>
            <a:off x="2742778" y="3154103"/>
            <a:ext cx="1590987" cy="0"/>
          </a:xfrm>
          <a:custGeom>
            <a:avLst/>
            <a:gdLst/>
            <a:ahLst/>
            <a:cxnLst/>
            <a:rect l="l" t="t" r="r" b="b"/>
            <a:pathLst>
              <a:path w="1754504">
                <a:moveTo>
                  <a:pt x="0" y="0"/>
                </a:moveTo>
                <a:lnTo>
                  <a:pt x="1754124" y="0"/>
                </a:lnTo>
              </a:path>
            </a:pathLst>
          </a:custGeom>
          <a:ln w="28955">
            <a:solidFill>
              <a:srgbClr val="5B676F"/>
            </a:solidFill>
            <a:prstDash val="sysDash"/>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45" name="object 49">
            <a:extLst>
              <a:ext uri="{FF2B5EF4-FFF2-40B4-BE49-F238E27FC236}">
                <a16:creationId xmlns:a16="http://schemas.microsoft.com/office/drawing/2014/main" id="{66D62735-B15D-B140-1BC9-47B0CAA942CB}"/>
              </a:ext>
            </a:extLst>
          </p:cNvPr>
          <p:cNvSpPr/>
          <p:nvPr/>
        </p:nvSpPr>
        <p:spPr>
          <a:xfrm>
            <a:off x="3315027" y="5955404"/>
            <a:ext cx="1589259" cy="0"/>
          </a:xfrm>
          <a:custGeom>
            <a:avLst/>
            <a:gdLst/>
            <a:ahLst/>
            <a:cxnLst/>
            <a:rect l="l" t="t" r="r" b="b"/>
            <a:pathLst>
              <a:path w="1752600">
                <a:moveTo>
                  <a:pt x="0" y="0"/>
                </a:moveTo>
                <a:lnTo>
                  <a:pt x="1752472" y="0"/>
                </a:lnTo>
              </a:path>
            </a:pathLst>
          </a:custGeom>
          <a:ln w="28828">
            <a:solidFill>
              <a:srgbClr val="5B676F"/>
            </a:solidFill>
            <a:prstDash val="sysDash"/>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46" name="object 50">
            <a:extLst>
              <a:ext uri="{FF2B5EF4-FFF2-40B4-BE49-F238E27FC236}">
                <a16:creationId xmlns:a16="http://schemas.microsoft.com/office/drawing/2014/main" id="{E659320B-2299-93D2-E9DA-CB28942F1C06}"/>
              </a:ext>
            </a:extLst>
          </p:cNvPr>
          <p:cNvSpPr/>
          <p:nvPr/>
        </p:nvSpPr>
        <p:spPr>
          <a:xfrm>
            <a:off x="1633175" y="5504135"/>
            <a:ext cx="1655479" cy="464686"/>
          </a:xfrm>
          <a:custGeom>
            <a:avLst/>
            <a:gdLst/>
            <a:ahLst/>
            <a:cxnLst/>
            <a:rect l="l" t="t" r="r" b="b"/>
            <a:pathLst>
              <a:path w="1825625" h="512445">
                <a:moveTo>
                  <a:pt x="1825625" y="483234"/>
                </a:moveTo>
                <a:lnTo>
                  <a:pt x="1741932" y="483234"/>
                </a:lnTo>
                <a:lnTo>
                  <a:pt x="1741932" y="512063"/>
                </a:lnTo>
                <a:lnTo>
                  <a:pt x="1825625" y="512063"/>
                </a:lnTo>
                <a:lnTo>
                  <a:pt x="1825625" y="483234"/>
                </a:lnTo>
                <a:close/>
              </a:path>
              <a:path w="1825625" h="512445">
                <a:moveTo>
                  <a:pt x="1714500" y="483234"/>
                </a:moveTo>
                <a:lnTo>
                  <a:pt x="1630680" y="483234"/>
                </a:lnTo>
                <a:lnTo>
                  <a:pt x="1630680" y="512063"/>
                </a:lnTo>
                <a:lnTo>
                  <a:pt x="1714500" y="512063"/>
                </a:lnTo>
                <a:lnTo>
                  <a:pt x="1714500" y="483234"/>
                </a:lnTo>
                <a:close/>
              </a:path>
              <a:path w="1825625" h="512445">
                <a:moveTo>
                  <a:pt x="1603121" y="483234"/>
                </a:moveTo>
                <a:lnTo>
                  <a:pt x="1519428" y="483234"/>
                </a:lnTo>
                <a:lnTo>
                  <a:pt x="1519428" y="512063"/>
                </a:lnTo>
                <a:lnTo>
                  <a:pt x="1603121" y="512063"/>
                </a:lnTo>
                <a:lnTo>
                  <a:pt x="1603121" y="483234"/>
                </a:lnTo>
                <a:close/>
              </a:path>
              <a:path w="1825625" h="512445">
                <a:moveTo>
                  <a:pt x="1491996" y="483234"/>
                </a:moveTo>
                <a:lnTo>
                  <a:pt x="1408176" y="483234"/>
                </a:lnTo>
                <a:lnTo>
                  <a:pt x="1408176" y="512063"/>
                </a:lnTo>
                <a:lnTo>
                  <a:pt x="1491996" y="512063"/>
                </a:lnTo>
                <a:lnTo>
                  <a:pt x="1491996" y="483234"/>
                </a:lnTo>
                <a:close/>
              </a:path>
              <a:path w="1825625" h="512445">
                <a:moveTo>
                  <a:pt x="1380617" y="483234"/>
                </a:moveTo>
                <a:lnTo>
                  <a:pt x="1296924" y="483234"/>
                </a:lnTo>
                <a:lnTo>
                  <a:pt x="1296924" y="512063"/>
                </a:lnTo>
                <a:lnTo>
                  <a:pt x="1380617" y="512063"/>
                </a:lnTo>
                <a:lnTo>
                  <a:pt x="1380617" y="483234"/>
                </a:lnTo>
                <a:close/>
              </a:path>
              <a:path w="1825625" h="512445">
                <a:moveTo>
                  <a:pt x="1269492" y="483234"/>
                </a:moveTo>
                <a:lnTo>
                  <a:pt x="1185672" y="483234"/>
                </a:lnTo>
                <a:lnTo>
                  <a:pt x="1185672" y="512063"/>
                </a:lnTo>
                <a:lnTo>
                  <a:pt x="1269492" y="512063"/>
                </a:lnTo>
                <a:lnTo>
                  <a:pt x="1269492" y="483234"/>
                </a:lnTo>
                <a:close/>
              </a:path>
              <a:path w="1825625" h="512445">
                <a:moveTo>
                  <a:pt x="1158113" y="483234"/>
                </a:moveTo>
                <a:lnTo>
                  <a:pt x="1074293" y="483234"/>
                </a:lnTo>
                <a:lnTo>
                  <a:pt x="1074293" y="512063"/>
                </a:lnTo>
                <a:lnTo>
                  <a:pt x="1158113" y="512063"/>
                </a:lnTo>
                <a:lnTo>
                  <a:pt x="1158113" y="483234"/>
                </a:lnTo>
                <a:close/>
              </a:path>
              <a:path w="1825625" h="512445">
                <a:moveTo>
                  <a:pt x="1046988" y="483234"/>
                </a:moveTo>
                <a:lnTo>
                  <a:pt x="963168" y="483234"/>
                </a:lnTo>
                <a:lnTo>
                  <a:pt x="963168" y="512063"/>
                </a:lnTo>
                <a:lnTo>
                  <a:pt x="1046988" y="512063"/>
                </a:lnTo>
                <a:lnTo>
                  <a:pt x="1046988" y="483234"/>
                </a:lnTo>
                <a:close/>
              </a:path>
              <a:path w="1825625" h="512445">
                <a:moveTo>
                  <a:pt x="935736" y="483234"/>
                </a:moveTo>
                <a:lnTo>
                  <a:pt x="851916" y="483234"/>
                </a:lnTo>
                <a:lnTo>
                  <a:pt x="851916" y="512063"/>
                </a:lnTo>
                <a:lnTo>
                  <a:pt x="935736" y="512063"/>
                </a:lnTo>
                <a:lnTo>
                  <a:pt x="935736" y="483234"/>
                </a:lnTo>
                <a:close/>
              </a:path>
              <a:path w="1825625" h="512445">
                <a:moveTo>
                  <a:pt x="824357" y="483234"/>
                </a:moveTo>
                <a:lnTo>
                  <a:pt x="740664" y="483234"/>
                </a:lnTo>
                <a:lnTo>
                  <a:pt x="740664" y="512063"/>
                </a:lnTo>
                <a:lnTo>
                  <a:pt x="824357" y="512063"/>
                </a:lnTo>
                <a:lnTo>
                  <a:pt x="824357" y="483234"/>
                </a:lnTo>
                <a:close/>
              </a:path>
              <a:path w="1825625" h="512445">
                <a:moveTo>
                  <a:pt x="713232" y="483234"/>
                </a:moveTo>
                <a:lnTo>
                  <a:pt x="629412" y="483234"/>
                </a:lnTo>
                <a:lnTo>
                  <a:pt x="629412" y="512063"/>
                </a:lnTo>
                <a:lnTo>
                  <a:pt x="713232" y="512063"/>
                </a:lnTo>
                <a:lnTo>
                  <a:pt x="713232" y="483234"/>
                </a:lnTo>
                <a:close/>
              </a:path>
              <a:path w="1825625" h="512445">
                <a:moveTo>
                  <a:pt x="600456" y="483234"/>
                </a:moveTo>
                <a:lnTo>
                  <a:pt x="518160" y="483234"/>
                </a:lnTo>
                <a:lnTo>
                  <a:pt x="516636" y="510666"/>
                </a:lnTo>
                <a:lnTo>
                  <a:pt x="528828" y="512063"/>
                </a:lnTo>
                <a:lnTo>
                  <a:pt x="600456" y="512063"/>
                </a:lnTo>
                <a:lnTo>
                  <a:pt x="600456" y="483234"/>
                </a:lnTo>
                <a:close/>
              </a:path>
              <a:path w="1825625" h="512445">
                <a:moveTo>
                  <a:pt x="409956" y="469391"/>
                </a:moveTo>
                <a:lnTo>
                  <a:pt x="403860" y="496823"/>
                </a:lnTo>
                <a:lnTo>
                  <a:pt x="422020" y="501395"/>
                </a:lnTo>
                <a:lnTo>
                  <a:pt x="448056" y="505967"/>
                </a:lnTo>
                <a:lnTo>
                  <a:pt x="475488" y="509142"/>
                </a:lnTo>
                <a:lnTo>
                  <a:pt x="489204" y="509142"/>
                </a:lnTo>
                <a:lnTo>
                  <a:pt x="490728" y="481710"/>
                </a:lnTo>
                <a:lnTo>
                  <a:pt x="476885" y="481710"/>
                </a:lnTo>
                <a:lnTo>
                  <a:pt x="452628" y="477138"/>
                </a:lnTo>
                <a:lnTo>
                  <a:pt x="426592" y="473963"/>
                </a:lnTo>
                <a:lnTo>
                  <a:pt x="409956" y="469391"/>
                </a:lnTo>
                <a:close/>
              </a:path>
              <a:path w="1825625" h="512445">
                <a:moveTo>
                  <a:pt x="309245" y="432942"/>
                </a:moveTo>
                <a:lnTo>
                  <a:pt x="297053" y="457199"/>
                </a:lnTo>
                <a:lnTo>
                  <a:pt x="300228" y="458723"/>
                </a:lnTo>
                <a:lnTo>
                  <a:pt x="323088" y="469391"/>
                </a:lnTo>
                <a:lnTo>
                  <a:pt x="347345" y="480059"/>
                </a:lnTo>
                <a:lnTo>
                  <a:pt x="371856" y="487806"/>
                </a:lnTo>
                <a:lnTo>
                  <a:pt x="376428" y="489203"/>
                </a:lnTo>
                <a:lnTo>
                  <a:pt x="383921" y="461771"/>
                </a:lnTo>
                <a:lnTo>
                  <a:pt x="379349" y="460374"/>
                </a:lnTo>
                <a:lnTo>
                  <a:pt x="356489" y="452627"/>
                </a:lnTo>
                <a:lnTo>
                  <a:pt x="310896" y="434466"/>
                </a:lnTo>
                <a:lnTo>
                  <a:pt x="309245" y="432942"/>
                </a:lnTo>
                <a:close/>
              </a:path>
              <a:path w="1825625" h="512445">
                <a:moveTo>
                  <a:pt x="217932" y="374903"/>
                </a:moveTo>
                <a:lnTo>
                  <a:pt x="199517" y="396366"/>
                </a:lnTo>
                <a:lnTo>
                  <a:pt x="211836" y="407034"/>
                </a:lnTo>
                <a:lnTo>
                  <a:pt x="254381" y="434466"/>
                </a:lnTo>
                <a:lnTo>
                  <a:pt x="271145" y="445134"/>
                </a:lnTo>
                <a:lnTo>
                  <a:pt x="284988" y="420623"/>
                </a:lnTo>
                <a:lnTo>
                  <a:pt x="268224" y="411606"/>
                </a:lnTo>
                <a:lnTo>
                  <a:pt x="228600" y="384174"/>
                </a:lnTo>
                <a:lnTo>
                  <a:pt x="217932" y="374903"/>
                </a:lnTo>
                <a:close/>
              </a:path>
              <a:path w="1825625" h="512445">
                <a:moveTo>
                  <a:pt x="141732" y="300227"/>
                </a:moveTo>
                <a:lnTo>
                  <a:pt x="140081" y="300227"/>
                </a:lnTo>
                <a:lnTo>
                  <a:pt x="118745" y="316991"/>
                </a:lnTo>
                <a:lnTo>
                  <a:pt x="120396" y="318642"/>
                </a:lnTo>
                <a:lnTo>
                  <a:pt x="137160" y="338327"/>
                </a:lnTo>
                <a:lnTo>
                  <a:pt x="155321" y="356742"/>
                </a:lnTo>
                <a:lnTo>
                  <a:pt x="173736" y="374903"/>
                </a:lnTo>
                <a:lnTo>
                  <a:pt x="178181" y="378078"/>
                </a:lnTo>
                <a:lnTo>
                  <a:pt x="196596" y="358266"/>
                </a:lnTo>
                <a:lnTo>
                  <a:pt x="192024" y="353567"/>
                </a:lnTo>
                <a:lnTo>
                  <a:pt x="173736" y="336803"/>
                </a:lnTo>
                <a:lnTo>
                  <a:pt x="156845" y="318642"/>
                </a:lnTo>
                <a:lnTo>
                  <a:pt x="141732" y="300227"/>
                </a:lnTo>
                <a:close/>
              </a:path>
              <a:path w="1825625" h="512445">
                <a:moveTo>
                  <a:pt x="82296" y="208914"/>
                </a:moveTo>
                <a:lnTo>
                  <a:pt x="56388" y="221106"/>
                </a:lnTo>
                <a:lnTo>
                  <a:pt x="63881" y="234695"/>
                </a:lnTo>
                <a:lnTo>
                  <a:pt x="76200" y="257555"/>
                </a:lnTo>
                <a:lnTo>
                  <a:pt x="89789" y="278891"/>
                </a:lnTo>
                <a:lnTo>
                  <a:pt x="101981" y="294131"/>
                </a:lnTo>
                <a:lnTo>
                  <a:pt x="123317" y="277367"/>
                </a:lnTo>
                <a:lnTo>
                  <a:pt x="112649" y="262127"/>
                </a:lnTo>
                <a:lnTo>
                  <a:pt x="100457" y="242442"/>
                </a:lnTo>
                <a:lnTo>
                  <a:pt x="88392" y="221106"/>
                </a:lnTo>
                <a:lnTo>
                  <a:pt x="82296" y="208914"/>
                </a:lnTo>
                <a:close/>
              </a:path>
              <a:path w="1825625" h="512445">
                <a:moveTo>
                  <a:pt x="42545" y="108203"/>
                </a:moveTo>
                <a:lnTo>
                  <a:pt x="16764" y="114299"/>
                </a:lnTo>
                <a:lnTo>
                  <a:pt x="16764" y="115823"/>
                </a:lnTo>
                <a:lnTo>
                  <a:pt x="24257" y="140334"/>
                </a:lnTo>
                <a:lnTo>
                  <a:pt x="32004" y="164591"/>
                </a:lnTo>
                <a:lnTo>
                  <a:pt x="41021" y="189102"/>
                </a:lnTo>
                <a:lnTo>
                  <a:pt x="44196" y="195071"/>
                </a:lnTo>
                <a:lnTo>
                  <a:pt x="70104" y="184403"/>
                </a:lnTo>
                <a:lnTo>
                  <a:pt x="67056" y="176910"/>
                </a:lnTo>
                <a:lnTo>
                  <a:pt x="57785" y="153923"/>
                </a:lnTo>
                <a:lnTo>
                  <a:pt x="50292" y="131063"/>
                </a:lnTo>
                <a:lnTo>
                  <a:pt x="42545" y="108203"/>
                </a:lnTo>
                <a:close/>
              </a:path>
              <a:path w="1825625" h="512445">
                <a:moveTo>
                  <a:pt x="27432" y="0"/>
                </a:moveTo>
                <a:lnTo>
                  <a:pt x="0" y="1523"/>
                </a:lnTo>
                <a:lnTo>
                  <a:pt x="0" y="10667"/>
                </a:lnTo>
                <a:lnTo>
                  <a:pt x="2921" y="36702"/>
                </a:lnTo>
                <a:lnTo>
                  <a:pt x="6096" y="64134"/>
                </a:lnTo>
                <a:lnTo>
                  <a:pt x="10668" y="86867"/>
                </a:lnTo>
                <a:lnTo>
                  <a:pt x="38100" y="80771"/>
                </a:lnTo>
                <a:lnTo>
                  <a:pt x="33528" y="58038"/>
                </a:lnTo>
                <a:lnTo>
                  <a:pt x="30353" y="33527"/>
                </a:lnTo>
                <a:lnTo>
                  <a:pt x="28956" y="7746"/>
                </a:lnTo>
                <a:lnTo>
                  <a:pt x="27432" y="0"/>
                </a:lnTo>
                <a:close/>
              </a:path>
            </a:pathLst>
          </a:custGeom>
          <a:solidFill>
            <a:srgbClr val="5B676F"/>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pic>
        <p:nvPicPr>
          <p:cNvPr id="47" name="object 51">
            <a:extLst>
              <a:ext uri="{FF2B5EF4-FFF2-40B4-BE49-F238E27FC236}">
                <a16:creationId xmlns:a16="http://schemas.microsoft.com/office/drawing/2014/main" id="{7A35C74B-A87E-59A0-2C2C-2034B4189E50}"/>
              </a:ext>
            </a:extLst>
          </p:cNvPr>
          <p:cNvPicPr/>
          <p:nvPr/>
        </p:nvPicPr>
        <p:blipFill>
          <a:blip r:embed="rId12" cstate="email">
            <a:extLst>
              <a:ext uri="{28A0092B-C50C-407E-A947-70E740481C1C}">
                <a14:useLocalDpi xmlns:a14="http://schemas.microsoft.com/office/drawing/2010/main"/>
              </a:ext>
            </a:extLst>
          </a:blip>
          <a:stretch>
            <a:fillRect/>
          </a:stretch>
        </p:blipFill>
        <p:spPr>
          <a:xfrm>
            <a:off x="7018703" y="2472127"/>
            <a:ext cx="613603" cy="576268"/>
          </a:xfrm>
          <a:prstGeom prst="rect">
            <a:avLst/>
          </a:prstGeom>
        </p:spPr>
      </p:pic>
      <p:grpSp>
        <p:nvGrpSpPr>
          <p:cNvPr id="48" name="object 52">
            <a:extLst>
              <a:ext uri="{FF2B5EF4-FFF2-40B4-BE49-F238E27FC236}">
                <a16:creationId xmlns:a16="http://schemas.microsoft.com/office/drawing/2014/main" id="{B21B7F4E-F595-19FE-C8AF-2E0069C5E5A0}"/>
              </a:ext>
            </a:extLst>
          </p:cNvPr>
          <p:cNvGrpSpPr/>
          <p:nvPr/>
        </p:nvGrpSpPr>
        <p:grpSpPr>
          <a:xfrm>
            <a:off x="3592801" y="2313293"/>
            <a:ext cx="5208855" cy="3655296"/>
            <a:chOff x="2586227" y="2551048"/>
            <a:chExt cx="5744210" cy="4030979"/>
          </a:xfrm>
        </p:grpSpPr>
        <p:sp>
          <p:nvSpPr>
            <p:cNvPr id="49" name="object 53">
              <a:extLst>
                <a:ext uri="{FF2B5EF4-FFF2-40B4-BE49-F238E27FC236}">
                  <a16:creationId xmlns:a16="http://schemas.microsoft.com/office/drawing/2014/main" id="{09A93B85-2D96-0682-CE81-DC16D5C4C2C4}"/>
                </a:ext>
              </a:extLst>
            </p:cNvPr>
            <p:cNvSpPr/>
            <p:nvPr/>
          </p:nvSpPr>
          <p:spPr>
            <a:xfrm>
              <a:off x="2612008" y="5786373"/>
              <a:ext cx="393700" cy="0"/>
            </a:xfrm>
            <a:custGeom>
              <a:avLst/>
              <a:gdLst/>
              <a:ahLst/>
              <a:cxnLst/>
              <a:rect l="l" t="t" r="r" b="b"/>
              <a:pathLst>
                <a:path w="393700">
                  <a:moveTo>
                    <a:pt x="0" y="0"/>
                  </a:moveTo>
                  <a:lnTo>
                    <a:pt x="196596" y="0"/>
                  </a:lnTo>
                  <a:lnTo>
                    <a:pt x="393192"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50" name="object 54">
              <a:extLst>
                <a:ext uri="{FF2B5EF4-FFF2-40B4-BE49-F238E27FC236}">
                  <a16:creationId xmlns:a16="http://schemas.microsoft.com/office/drawing/2014/main" id="{D701449F-99DA-7229-AE8E-F43BA6ACDDFD}"/>
                </a:ext>
              </a:extLst>
            </p:cNvPr>
            <p:cNvSpPr/>
            <p:nvPr/>
          </p:nvSpPr>
          <p:spPr>
            <a:xfrm>
              <a:off x="2778251" y="3662044"/>
              <a:ext cx="0" cy="2124710"/>
            </a:xfrm>
            <a:custGeom>
              <a:avLst/>
              <a:gdLst/>
              <a:ahLst/>
              <a:cxnLst/>
              <a:rect l="l" t="t" r="r" b="b"/>
              <a:pathLst>
                <a:path h="2124710">
                  <a:moveTo>
                    <a:pt x="0" y="2124329"/>
                  </a:moveTo>
                  <a:lnTo>
                    <a:pt x="0"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51" name="object 55">
              <a:extLst>
                <a:ext uri="{FF2B5EF4-FFF2-40B4-BE49-F238E27FC236}">
                  <a16:creationId xmlns:a16="http://schemas.microsoft.com/office/drawing/2014/main" id="{8B531EA6-C950-DBED-E682-2F2DB971127E}"/>
                </a:ext>
              </a:extLst>
            </p:cNvPr>
            <p:cNvSpPr/>
            <p:nvPr/>
          </p:nvSpPr>
          <p:spPr>
            <a:xfrm>
              <a:off x="8083295" y="3662171"/>
              <a:ext cx="0" cy="1327785"/>
            </a:xfrm>
            <a:custGeom>
              <a:avLst/>
              <a:gdLst/>
              <a:ahLst/>
              <a:cxnLst/>
              <a:rect l="l" t="t" r="r" b="b"/>
              <a:pathLst>
                <a:path h="1327785">
                  <a:moveTo>
                    <a:pt x="0" y="1327277"/>
                  </a:moveTo>
                  <a:lnTo>
                    <a:pt x="0"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52" name="object 56">
              <a:extLst>
                <a:ext uri="{FF2B5EF4-FFF2-40B4-BE49-F238E27FC236}">
                  <a16:creationId xmlns:a16="http://schemas.microsoft.com/office/drawing/2014/main" id="{726BEE4D-EBAB-129F-3EFE-57EB517EA165}"/>
                </a:ext>
              </a:extLst>
            </p:cNvPr>
            <p:cNvSpPr/>
            <p:nvPr/>
          </p:nvSpPr>
          <p:spPr>
            <a:xfrm>
              <a:off x="7851520" y="4142231"/>
              <a:ext cx="462280" cy="4445"/>
            </a:xfrm>
            <a:custGeom>
              <a:avLst/>
              <a:gdLst/>
              <a:ahLst/>
              <a:cxnLst/>
              <a:rect l="l" t="t" r="r" b="b"/>
              <a:pathLst>
                <a:path w="462279" h="4445">
                  <a:moveTo>
                    <a:pt x="0" y="4445"/>
                  </a:moveTo>
                  <a:lnTo>
                    <a:pt x="461772"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53" name="object 57">
              <a:extLst>
                <a:ext uri="{FF2B5EF4-FFF2-40B4-BE49-F238E27FC236}">
                  <a16:creationId xmlns:a16="http://schemas.microsoft.com/office/drawing/2014/main" id="{4C20FB07-589D-0681-DBA2-1C2BA9A89D3B}"/>
                </a:ext>
              </a:extLst>
            </p:cNvPr>
            <p:cNvSpPr/>
            <p:nvPr/>
          </p:nvSpPr>
          <p:spPr>
            <a:xfrm>
              <a:off x="2763011" y="3662044"/>
              <a:ext cx="5320665" cy="17145"/>
            </a:xfrm>
            <a:custGeom>
              <a:avLst/>
              <a:gdLst/>
              <a:ahLst/>
              <a:cxnLst/>
              <a:rect l="l" t="t" r="r" b="b"/>
              <a:pathLst>
                <a:path w="5320665" h="17145">
                  <a:moveTo>
                    <a:pt x="5320284" y="16763"/>
                  </a:moveTo>
                  <a:lnTo>
                    <a:pt x="0"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54" name="object 58">
              <a:extLst>
                <a:ext uri="{FF2B5EF4-FFF2-40B4-BE49-F238E27FC236}">
                  <a16:creationId xmlns:a16="http://schemas.microsoft.com/office/drawing/2014/main" id="{9E232F7C-A17C-7891-CCC5-A57E0562A153}"/>
                </a:ext>
              </a:extLst>
            </p:cNvPr>
            <p:cNvSpPr/>
            <p:nvPr/>
          </p:nvSpPr>
          <p:spPr>
            <a:xfrm>
              <a:off x="5402579" y="2567812"/>
              <a:ext cx="15240" cy="1122045"/>
            </a:xfrm>
            <a:custGeom>
              <a:avLst/>
              <a:gdLst/>
              <a:ahLst/>
              <a:cxnLst/>
              <a:rect l="l" t="t" r="r" b="b"/>
              <a:pathLst>
                <a:path w="15239" h="1122045">
                  <a:moveTo>
                    <a:pt x="15239" y="1121664"/>
                  </a:moveTo>
                  <a:lnTo>
                    <a:pt x="0"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55" name="object 59">
              <a:extLst>
                <a:ext uri="{FF2B5EF4-FFF2-40B4-BE49-F238E27FC236}">
                  <a16:creationId xmlns:a16="http://schemas.microsoft.com/office/drawing/2014/main" id="{D19C5496-C0C5-F133-AA54-D5BBC9BBC95A}"/>
                </a:ext>
              </a:extLst>
            </p:cNvPr>
            <p:cNvSpPr/>
            <p:nvPr/>
          </p:nvSpPr>
          <p:spPr>
            <a:xfrm>
              <a:off x="3430524" y="3459352"/>
              <a:ext cx="4163695" cy="3122930"/>
            </a:xfrm>
            <a:custGeom>
              <a:avLst/>
              <a:gdLst/>
              <a:ahLst/>
              <a:cxnLst/>
              <a:rect l="l" t="t" r="r" b="b"/>
              <a:pathLst>
                <a:path w="4163695" h="3122929">
                  <a:moveTo>
                    <a:pt x="83693" y="4445"/>
                  </a:moveTo>
                  <a:lnTo>
                    <a:pt x="0" y="4445"/>
                  </a:lnTo>
                  <a:lnTo>
                    <a:pt x="0" y="33401"/>
                  </a:lnTo>
                  <a:lnTo>
                    <a:pt x="83693" y="33401"/>
                  </a:lnTo>
                  <a:lnTo>
                    <a:pt x="83693" y="4445"/>
                  </a:lnTo>
                  <a:close/>
                </a:path>
                <a:path w="4163695" h="3122929">
                  <a:moveTo>
                    <a:pt x="194945" y="4445"/>
                  </a:moveTo>
                  <a:lnTo>
                    <a:pt x="111125" y="4445"/>
                  </a:lnTo>
                  <a:lnTo>
                    <a:pt x="111125" y="33401"/>
                  </a:lnTo>
                  <a:lnTo>
                    <a:pt x="194945" y="33401"/>
                  </a:lnTo>
                  <a:lnTo>
                    <a:pt x="194945" y="4445"/>
                  </a:lnTo>
                  <a:close/>
                </a:path>
                <a:path w="4163695" h="3122929">
                  <a:moveTo>
                    <a:pt x="306184" y="4445"/>
                  </a:moveTo>
                  <a:lnTo>
                    <a:pt x="222504" y="4445"/>
                  </a:lnTo>
                  <a:lnTo>
                    <a:pt x="222504" y="33401"/>
                  </a:lnTo>
                  <a:lnTo>
                    <a:pt x="306184" y="33401"/>
                  </a:lnTo>
                  <a:lnTo>
                    <a:pt x="306184" y="4445"/>
                  </a:lnTo>
                  <a:close/>
                </a:path>
                <a:path w="4163695" h="3122929">
                  <a:moveTo>
                    <a:pt x="417449" y="4445"/>
                  </a:moveTo>
                  <a:lnTo>
                    <a:pt x="333629" y="4445"/>
                  </a:lnTo>
                  <a:lnTo>
                    <a:pt x="333629" y="33401"/>
                  </a:lnTo>
                  <a:lnTo>
                    <a:pt x="417449" y="33401"/>
                  </a:lnTo>
                  <a:lnTo>
                    <a:pt x="417449" y="4445"/>
                  </a:lnTo>
                  <a:close/>
                </a:path>
                <a:path w="4163695" h="3122929">
                  <a:moveTo>
                    <a:pt x="528828" y="4445"/>
                  </a:moveTo>
                  <a:lnTo>
                    <a:pt x="445008" y="4445"/>
                  </a:lnTo>
                  <a:lnTo>
                    <a:pt x="445008" y="33401"/>
                  </a:lnTo>
                  <a:lnTo>
                    <a:pt x="528828" y="33401"/>
                  </a:lnTo>
                  <a:lnTo>
                    <a:pt x="528828" y="4445"/>
                  </a:lnTo>
                  <a:close/>
                </a:path>
                <a:path w="4163695" h="3122929">
                  <a:moveTo>
                    <a:pt x="639953" y="4445"/>
                  </a:moveTo>
                  <a:lnTo>
                    <a:pt x="557657" y="4445"/>
                  </a:lnTo>
                  <a:lnTo>
                    <a:pt x="557657" y="33401"/>
                  </a:lnTo>
                  <a:lnTo>
                    <a:pt x="639953" y="33401"/>
                  </a:lnTo>
                  <a:lnTo>
                    <a:pt x="639953" y="4445"/>
                  </a:lnTo>
                  <a:close/>
                </a:path>
                <a:path w="4163695" h="3122929">
                  <a:moveTo>
                    <a:pt x="713232" y="3093732"/>
                  </a:moveTo>
                  <a:lnTo>
                    <a:pt x="630923" y="3093732"/>
                  </a:lnTo>
                  <a:lnTo>
                    <a:pt x="630923" y="3122549"/>
                  </a:lnTo>
                  <a:lnTo>
                    <a:pt x="713232" y="3122549"/>
                  </a:lnTo>
                  <a:lnTo>
                    <a:pt x="713232" y="3093732"/>
                  </a:lnTo>
                  <a:close/>
                </a:path>
                <a:path w="4163695" h="3122929">
                  <a:moveTo>
                    <a:pt x="751332" y="4445"/>
                  </a:moveTo>
                  <a:lnTo>
                    <a:pt x="669036" y="4445"/>
                  </a:lnTo>
                  <a:lnTo>
                    <a:pt x="669036" y="33401"/>
                  </a:lnTo>
                  <a:lnTo>
                    <a:pt x="751332" y="33401"/>
                  </a:lnTo>
                  <a:lnTo>
                    <a:pt x="751332" y="4445"/>
                  </a:lnTo>
                  <a:close/>
                </a:path>
                <a:path w="4163695" h="3122929">
                  <a:moveTo>
                    <a:pt x="824357" y="3093732"/>
                  </a:moveTo>
                  <a:lnTo>
                    <a:pt x="742048" y="3093732"/>
                  </a:lnTo>
                  <a:lnTo>
                    <a:pt x="742048" y="3122549"/>
                  </a:lnTo>
                  <a:lnTo>
                    <a:pt x="824357" y="3122549"/>
                  </a:lnTo>
                  <a:lnTo>
                    <a:pt x="824357" y="3093732"/>
                  </a:lnTo>
                  <a:close/>
                </a:path>
                <a:path w="4163695" h="3122929">
                  <a:moveTo>
                    <a:pt x="862457" y="4445"/>
                  </a:moveTo>
                  <a:lnTo>
                    <a:pt x="780161" y="4445"/>
                  </a:lnTo>
                  <a:lnTo>
                    <a:pt x="780161" y="33401"/>
                  </a:lnTo>
                  <a:lnTo>
                    <a:pt x="862457" y="33401"/>
                  </a:lnTo>
                  <a:lnTo>
                    <a:pt x="862457" y="4445"/>
                  </a:lnTo>
                  <a:close/>
                </a:path>
                <a:path w="4163695" h="3122929">
                  <a:moveTo>
                    <a:pt x="937260" y="3093732"/>
                  </a:moveTo>
                  <a:lnTo>
                    <a:pt x="853440" y="3093732"/>
                  </a:lnTo>
                  <a:lnTo>
                    <a:pt x="853440" y="3122549"/>
                  </a:lnTo>
                  <a:lnTo>
                    <a:pt x="937260" y="3122549"/>
                  </a:lnTo>
                  <a:lnTo>
                    <a:pt x="937260" y="3093732"/>
                  </a:lnTo>
                  <a:close/>
                </a:path>
                <a:path w="4163695" h="3122929">
                  <a:moveTo>
                    <a:pt x="975360" y="4445"/>
                  </a:moveTo>
                  <a:lnTo>
                    <a:pt x="891540" y="4445"/>
                  </a:lnTo>
                  <a:lnTo>
                    <a:pt x="891540" y="33401"/>
                  </a:lnTo>
                  <a:lnTo>
                    <a:pt x="975360" y="33401"/>
                  </a:lnTo>
                  <a:lnTo>
                    <a:pt x="975360" y="4445"/>
                  </a:lnTo>
                  <a:close/>
                </a:path>
                <a:path w="4163695" h="3122929">
                  <a:moveTo>
                    <a:pt x="1048385" y="3093732"/>
                  </a:moveTo>
                  <a:lnTo>
                    <a:pt x="964565" y="3093732"/>
                  </a:lnTo>
                  <a:lnTo>
                    <a:pt x="964565" y="3122549"/>
                  </a:lnTo>
                  <a:lnTo>
                    <a:pt x="1048385" y="3122549"/>
                  </a:lnTo>
                  <a:lnTo>
                    <a:pt x="1048385" y="3093732"/>
                  </a:lnTo>
                  <a:close/>
                </a:path>
                <a:path w="4163695" h="3122929">
                  <a:moveTo>
                    <a:pt x="1086485" y="4445"/>
                  </a:moveTo>
                  <a:lnTo>
                    <a:pt x="1002665" y="4445"/>
                  </a:lnTo>
                  <a:lnTo>
                    <a:pt x="1002665" y="33401"/>
                  </a:lnTo>
                  <a:lnTo>
                    <a:pt x="1086485" y="33401"/>
                  </a:lnTo>
                  <a:lnTo>
                    <a:pt x="1086485" y="4445"/>
                  </a:lnTo>
                  <a:close/>
                </a:path>
                <a:path w="4163695" h="3122929">
                  <a:moveTo>
                    <a:pt x="1159764" y="3121152"/>
                  </a:moveTo>
                  <a:lnTo>
                    <a:pt x="1158240" y="3093720"/>
                  </a:lnTo>
                  <a:lnTo>
                    <a:pt x="1075817" y="3093720"/>
                  </a:lnTo>
                  <a:lnTo>
                    <a:pt x="1075817" y="3122549"/>
                  </a:lnTo>
                  <a:lnTo>
                    <a:pt x="1135253" y="3122549"/>
                  </a:lnTo>
                  <a:lnTo>
                    <a:pt x="1159764" y="3121152"/>
                  </a:lnTo>
                  <a:close/>
                </a:path>
                <a:path w="4163695" h="3122929">
                  <a:moveTo>
                    <a:pt x="1199261" y="9017"/>
                  </a:moveTo>
                  <a:lnTo>
                    <a:pt x="1188593" y="7620"/>
                  </a:lnTo>
                  <a:lnTo>
                    <a:pt x="1135253" y="4445"/>
                  </a:lnTo>
                  <a:lnTo>
                    <a:pt x="1113917" y="4445"/>
                  </a:lnTo>
                  <a:lnTo>
                    <a:pt x="1113917" y="33528"/>
                  </a:lnTo>
                  <a:lnTo>
                    <a:pt x="1161161" y="33528"/>
                  </a:lnTo>
                  <a:lnTo>
                    <a:pt x="1187196" y="35052"/>
                  </a:lnTo>
                  <a:lnTo>
                    <a:pt x="1194689" y="36449"/>
                  </a:lnTo>
                  <a:lnTo>
                    <a:pt x="1199261" y="9017"/>
                  </a:lnTo>
                  <a:close/>
                </a:path>
                <a:path w="4163695" h="3122929">
                  <a:moveTo>
                    <a:pt x="1272540" y="3104388"/>
                  </a:moveTo>
                  <a:lnTo>
                    <a:pt x="1264793" y="3076956"/>
                  </a:lnTo>
                  <a:lnTo>
                    <a:pt x="1260221" y="3078353"/>
                  </a:lnTo>
                  <a:lnTo>
                    <a:pt x="1235964" y="3084449"/>
                  </a:lnTo>
                  <a:lnTo>
                    <a:pt x="1211453" y="3087624"/>
                  </a:lnTo>
                  <a:lnTo>
                    <a:pt x="1185672" y="3092196"/>
                  </a:lnTo>
                  <a:lnTo>
                    <a:pt x="1188593" y="3119628"/>
                  </a:lnTo>
                  <a:lnTo>
                    <a:pt x="1190117" y="3119628"/>
                  </a:lnTo>
                  <a:lnTo>
                    <a:pt x="1267968" y="3105785"/>
                  </a:lnTo>
                  <a:lnTo>
                    <a:pt x="1272540" y="3104388"/>
                  </a:lnTo>
                  <a:close/>
                </a:path>
                <a:path w="4163695" h="3122929">
                  <a:moveTo>
                    <a:pt x="1310640" y="35052"/>
                  </a:moveTo>
                  <a:lnTo>
                    <a:pt x="1292225" y="28956"/>
                  </a:lnTo>
                  <a:lnTo>
                    <a:pt x="1267968" y="21209"/>
                  </a:lnTo>
                  <a:lnTo>
                    <a:pt x="1242060" y="15113"/>
                  </a:lnTo>
                  <a:lnTo>
                    <a:pt x="1226693" y="13589"/>
                  </a:lnTo>
                  <a:lnTo>
                    <a:pt x="1222121" y="41021"/>
                  </a:lnTo>
                  <a:lnTo>
                    <a:pt x="1237361" y="42545"/>
                  </a:lnTo>
                  <a:lnTo>
                    <a:pt x="1260221" y="48641"/>
                  </a:lnTo>
                  <a:lnTo>
                    <a:pt x="1284732" y="54864"/>
                  </a:lnTo>
                  <a:lnTo>
                    <a:pt x="1301496" y="60960"/>
                  </a:lnTo>
                  <a:lnTo>
                    <a:pt x="1310640" y="35052"/>
                  </a:lnTo>
                  <a:close/>
                </a:path>
                <a:path w="4163695" h="3122929">
                  <a:moveTo>
                    <a:pt x="1379093" y="3063113"/>
                  </a:moveTo>
                  <a:lnTo>
                    <a:pt x="1367028" y="3037332"/>
                  </a:lnTo>
                  <a:lnTo>
                    <a:pt x="1330325" y="3055620"/>
                  </a:lnTo>
                  <a:lnTo>
                    <a:pt x="1307465" y="3063113"/>
                  </a:lnTo>
                  <a:lnTo>
                    <a:pt x="1290828" y="3069209"/>
                  </a:lnTo>
                  <a:lnTo>
                    <a:pt x="1299972" y="3095117"/>
                  </a:lnTo>
                  <a:lnTo>
                    <a:pt x="1318260" y="3089021"/>
                  </a:lnTo>
                  <a:lnTo>
                    <a:pt x="1340993" y="3079877"/>
                  </a:lnTo>
                  <a:lnTo>
                    <a:pt x="1365504" y="3069209"/>
                  </a:lnTo>
                  <a:lnTo>
                    <a:pt x="1379093" y="3063113"/>
                  </a:lnTo>
                  <a:close/>
                </a:path>
                <a:path w="4163695" h="3122929">
                  <a:moveTo>
                    <a:pt x="1412621" y="83820"/>
                  </a:moveTo>
                  <a:lnTo>
                    <a:pt x="1409700" y="82296"/>
                  </a:lnTo>
                  <a:lnTo>
                    <a:pt x="1386840" y="68453"/>
                  </a:lnTo>
                  <a:lnTo>
                    <a:pt x="1363853" y="56388"/>
                  </a:lnTo>
                  <a:lnTo>
                    <a:pt x="1340993" y="47117"/>
                  </a:lnTo>
                  <a:lnTo>
                    <a:pt x="1336421" y="44196"/>
                  </a:lnTo>
                  <a:lnTo>
                    <a:pt x="1325753" y="69977"/>
                  </a:lnTo>
                  <a:lnTo>
                    <a:pt x="1330325" y="73152"/>
                  </a:lnTo>
                  <a:lnTo>
                    <a:pt x="1353185" y="82296"/>
                  </a:lnTo>
                  <a:lnTo>
                    <a:pt x="1374521" y="92964"/>
                  </a:lnTo>
                  <a:lnTo>
                    <a:pt x="1395857" y="105156"/>
                  </a:lnTo>
                  <a:lnTo>
                    <a:pt x="1397508" y="106553"/>
                  </a:lnTo>
                  <a:lnTo>
                    <a:pt x="1412621" y="83820"/>
                  </a:lnTo>
                  <a:close/>
                </a:path>
                <a:path w="4163695" h="3122929">
                  <a:moveTo>
                    <a:pt x="1473708" y="2999232"/>
                  </a:moveTo>
                  <a:lnTo>
                    <a:pt x="1455293" y="2977896"/>
                  </a:lnTo>
                  <a:lnTo>
                    <a:pt x="1453896" y="2979420"/>
                  </a:lnTo>
                  <a:lnTo>
                    <a:pt x="1435608" y="2994660"/>
                  </a:lnTo>
                  <a:lnTo>
                    <a:pt x="1415796" y="3008249"/>
                  </a:lnTo>
                  <a:lnTo>
                    <a:pt x="1394460" y="3022092"/>
                  </a:lnTo>
                  <a:lnTo>
                    <a:pt x="1389761" y="3025013"/>
                  </a:lnTo>
                  <a:lnTo>
                    <a:pt x="1403604" y="3048000"/>
                  </a:lnTo>
                  <a:lnTo>
                    <a:pt x="1409700" y="3044952"/>
                  </a:lnTo>
                  <a:lnTo>
                    <a:pt x="1431036" y="3031109"/>
                  </a:lnTo>
                  <a:lnTo>
                    <a:pt x="1452372" y="3015996"/>
                  </a:lnTo>
                  <a:lnTo>
                    <a:pt x="1472057" y="3000756"/>
                  </a:lnTo>
                  <a:lnTo>
                    <a:pt x="1473708" y="2999232"/>
                  </a:lnTo>
                  <a:close/>
                </a:path>
                <a:path w="4163695" h="3122929">
                  <a:moveTo>
                    <a:pt x="1502664" y="153924"/>
                  </a:moveTo>
                  <a:lnTo>
                    <a:pt x="1490472" y="141732"/>
                  </a:lnTo>
                  <a:lnTo>
                    <a:pt x="1472057" y="124841"/>
                  </a:lnTo>
                  <a:lnTo>
                    <a:pt x="1452372" y="109728"/>
                  </a:lnTo>
                  <a:lnTo>
                    <a:pt x="1437132" y="99060"/>
                  </a:lnTo>
                  <a:lnTo>
                    <a:pt x="1420368" y="121920"/>
                  </a:lnTo>
                  <a:lnTo>
                    <a:pt x="1435608" y="132588"/>
                  </a:lnTo>
                  <a:lnTo>
                    <a:pt x="1472057" y="162941"/>
                  </a:lnTo>
                  <a:lnTo>
                    <a:pt x="1484376" y="173609"/>
                  </a:lnTo>
                  <a:lnTo>
                    <a:pt x="1502664" y="153924"/>
                  </a:lnTo>
                  <a:close/>
                </a:path>
                <a:path w="4163695" h="3122929">
                  <a:moveTo>
                    <a:pt x="1552829" y="2916809"/>
                  </a:moveTo>
                  <a:lnTo>
                    <a:pt x="1531493" y="2900045"/>
                  </a:lnTo>
                  <a:lnTo>
                    <a:pt x="1522476" y="2912364"/>
                  </a:lnTo>
                  <a:lnTo>
                    <a:pt x="1505585" y="2930652"/>
                  </a:lnTo>
                  <a:lnTo>
                    <a:pt x="1476629" y="2959481"/>
                  </a:lnTo>
                  <a:lnTo>
                    <a:pt x="1494917" y="2980817"/>
                  </a:lnTo>
                  <a:lnTo>
                    <a:pt x="1510157" y="2967228"/>
                  </a:lnTo>
                  <a:lnTo>
                    <a:pt x="1526921" y="2948813"/>
                  </a:lnTo>
                  <a:lnTo>
                    <a:pt x="1543685" y="2929128"/>
                  </a:lnTo>
                  <a:lnTo>
                    <a:pt x="1552829" y="2916809"/>
                  </a:lnTo>
                  <a:close/>
                </a:path>
                <a:path w="4163695" h="3122929">
                  <a:moveTo>
                    <a:pt x="1575689" y="242189"/>
                  </a:moveTo>
                  <a:lnTo>
                    <a:pt x="1574165" y="237617"/>
                  </a:lnTo>
                  <a:lnTo>
                    <a:pt x="1558925" y="217932"/>
                  </a:lnTo>
                  <a:lnTo>
                    <a:pt x="1543685" y="196596"/>
                  </a:lnTo>
                  <a:lnTo>
                    <a:pt x="1526921" y="178181"/>
                  </a:lnTo>
                  <a:lnTo>
                    <a:pt x="1522476" y="173609"/>
                  </a:lnTo>
                  <a:lnTo>
                    <a:pt x="1502664" y="193421"/>
                  </a:lnTo>
                  <a:lnTo>
                    <a:pt x="1507236" y="196596"/>
                  </a:lnTo>
                  <a:lnTo>
                    <a:pt x="1522476" y="214757"/>
                  </a:lnTo>
                  <a:lnTo>
                    <a:pt x="1537589" y="234696"/>
                  </a:lnTo>
                  <a:lnTo>
                    <a:pt x="1551432" y="254381"/>
                  </a:lnTo>
                  <a:lnTo>
                    <a:pt x="1552829" y="257556"/>
                  </a:lnTo>
                  <a:lnTo>
                    <a:pt x="1575689" y="242189"/>
                  </a:lnTo>
                  <a:close/>
                </a:path>
                <a:path w="4163695" h="3122929">
                  <a:moveTo>
                    <a:pt x="1613789" y="2819400"/>
                  </a:moveTo>
                  <a:lnTo>
                    <a:pt x="1588008" y="2808732"/>
                  </a:lnTo>
                  <a:lnTo>
                    <a:pt x="1586357" y="2810256"/>
                  </a:lnTo>
                  <a:lnTo>
                    <a:pt x="1575689" y="2831592"/>
                  </a:lnTo>
                  <a:lnTo>
                    <a:pt x="1563497" y="2852928"/>
                  </a:lnTo>
                  <a:lnTo>
                    <a:pt x="1551432" y="2874264"/>
                  </a:lnTo>
                  <a:lnTo>
                    <a:pt x="1546860" y="2878709"/>
                  </a:lnTo>
                  <a:lnTo>
                    <a:pt x="1569593" y="2893949"/>
                  </a:lnTo>
                  <a:lnTo>
                    <a:pt x="1574165" y="2887853"/>
                  </a:lnTo>
                  <a:lnTo>
                    <a:pt x="1588008" y="2866517"/>
                  </a:lnTo>
                  <a:lnTo>
                    <a:pt x="1600200" y="2845181"/>
                  </a:lnTo>
                  <a:lnTo>
                    <a:pt x="1612265" y="2822321"/>
                  </a:lnTo>
                  <a:lnTo>
                    <a:pt x="1613789" y="2819400"/>
                  </a:lnTo>
                  <a:close/>
                </a:path>
                <a:path w="4163695" h="3122929">
                  <a:moveTo>
                    <a:pt x="1629029" y="342900"/>
                  </a:moveTo>
                  <a:lnTo>
                    <a:pt x="1623060" y="327660"/>
                  </a:lnTo>
                  <a:lnTo>
                    <a:pt x="1612265" y="304800"/>
                  </a:lnTo>
                  <a:lnTo>
                    <a:pt x="1600200" y="281813"/>
                  </a:lnTo>
                  <a:lnTo>
                    <a:pt x="1590929" y="266700"/>
                  </a:lnTo>
                  <a:lnTo>
                    <a:pt x="1566672" y="280289"/>
                  </a:lnTo>
                  <a:lnTo>
                    <a:pt x="1575689" y="295656"/>
                  </a:lnTo>
                  <a:lnTo>
                    <a:pt x="1586357" y="316992"/>
                  </a:lnTo>
                  <a:lnTo>
                    <a:pt x="1597025" y="339852"/>
                  </a:lnTo>
                  <a:lnTo>
                    <a:pt x="1603121" y="353441"/>
                  </a:lnTo>
                  <a:lnTo>
                    <a:pt x="1629029" y="342900"/>
                  </a:lnTo>
                  <a:close/>
                </a:path>
                <a:path w="4163695" h="3122929">
                  <a:moveTo>
                    <a:pt x="1650365" y="2712720"/>
                  </a:moveTo>
                  <a:lnTo>
                    <a:pt x="1623060" y="2706624"/>
                  </a:lnTo>
                  <a:lnTo>
                    <a:pt x="1619885" y="2718689"/>
                  </a:lnTo>
                  <a:lnTo>
                    <a:pt x="1613789" y="2743200"/>
                  </a:lnTo>
                  <a:lnTo>
                    <a:pt x="1606296" y="2766060"/>
                  </a:lnTo>
                  <a:lnTo>
                    <a:pt x="1598676" y="2782824"/>
                  </a:lnTo>
                  <a:lnTo>
                    <a:pt x="1624457" y="2793492"/>
                  </a:lnTo>
                  <a:lnTo>
                    <a:pt x="1632204" y="2775077"/>
                  </a:lnTo>
                  <a:lnTo>
                    <a:pt x="1641221" y="2750820"/>
                  </a:lnTo>
                  <a:lnTo>
                    <a:pt x="1647317" y="2724785"/>
                  </a:lnTo>
                  <a:lnTo>
                    <a:pt x="1650365" y="2712720"/>
                  </a:lnTo>
                  <a:close/>
                </a:path>
                <a:path w="4163695" h="3122929">
                  <a:moveTo>
                    <a:pt x="1657985" y="452628"/>
                  </a:moveTo>
                  <a:lnTo>
                    <a:pt x="1653540" y="426720"/>
                  </a:lnTo>
                  <a:lnTo>
                    <a:pt x="1647317" y="400685"/>
                  </a:lnTo>
                  <a:lnTo>
                    <a:pt x="1639697" y="376428"/>
                  </a:lnTo>
                  <a:lnTo>
                    <a:pt x="1638300" y="370332"/>
                  </a:lnTo>
                  <a:lnTo>
                    <a:pt x="1612265" y="377952"/>
                  </a:lnTo>
                  <a:lnTo>
                    <a:pt x="1613789" y="385445"/>
                  </a:lnTo>
                  <a:lnTo>
                    <a:pt x="1619885" y="408432"/>
                  </a:lnTo>
                  <a:lnTo>
                    <a:pt x="1626108" y="432689"/>
                  </a:lnTo>
                  <a:lnTo>
                    <a:pt x="1630553" y="457200"/>
                  </a:lnTo>
                  <a:lnTo>
                    <a:pt x="1657985" y="452628"/>
                  </a:lnTo>
                  <a:close/>
                </a:path>
                <a:path w="4163695" h="3122929">
                  <a:moveTo>
                    <a:pt x="1664208" y="2598420"/>
                  </a:moveTo>
                  <a:lnTo>
                    <a:pt x="1636776" y="2598420"/>
                  </a:lnTo>
                  <a:lnTo>
                    <a:pt x="1635125" y="2619756"/>
                  </a:lnTo>
                  <a:lnTo>
                    <a:pt x="1633728" y="2644013"/>
                  </a:lnTo>
                  <a:lnTo>
                    <a:pt x="1630553" y="2669921"/>
                  </a:lnTo>
                  <a:lnTo>
                    <a:pt x="1629029" y="2679192"/>
                  </a:lnTo>
                  <a:lnTo>
                    <a:pt x="1656461" y="2683764"/>
                  </a:lnTo>
                  <a:lnTo>
                    <a:pt x="1657985" y="2673096"/>
                  </a:lnTo>
                  <a:lnTo>
                    <a:pt x="1661160" y="2647188"/>
                  </a:lnTo>
                  <a:lnTo>
                    <a:pt x="1664208" y="2619756"/>
                  </a:lnTo>
                  <a:lnTo>
                    <a:pt x="1664208" y="2598420"/>
                  </a:lnTo>
                  <a:close/>
                </a:path>
                <a:path w="4163695" h="3122929">
                  <a:moveTo>
                    <a:pt x="1664208" y="2487168"/>
                  </a:moveTo>
                  <a:lnTo>
                    <a:pt x="1636776" y="2487168"/>
                  </a:lnTo>
                  <a:lnTo>
                    <a:pt x="1636776" y="2570988"/>
                  </a:lnTo>
                  <a:lnTo>
                    <a:pt x="1664208" y="2570988"/>
                  </a:lnTo>
                  <a:lnTo>
                    <a:pt x="1664208" y="2487168"/>
                  </a:lnTo>
                  <a:close/>
                </a:path>
                <a:path w="4163695" h="3122929">
                  <a:moveTo>
                    <a:pt x="1664208" y="2375789"/>
                  </a:moveTo>
                  <a:lnTo>
                    <a:pt x="1636776" y="2375789"/>
                  </a:lnTo>
                  <a:lnTo>
                    <a:pt x="1636776" y="2459609"/>
                  </a:lnTo>
                  <a:lnTo>
                    <a:pt x="1664208" y="2459609"/>
                  </a:lnTo>
                  <a:lnTo>
                    <a:pt x="1664208" y="2375789"/>
                  </a:lnTo>
                  <a:close/>
                </a:path>
                <a:path w="4163695" h="3122929">
                  <a:moveTo>
                    <a:pt x="1664208" y="2264664"/>
                  </a:moveTo>
                  <a:lnTo>
                    <a:pt x="1636776" y="2264664"/>
                  </a:lnTo>
                  <a:lnTo>
                    <a:pt x="1636776" y="2348357"/>
                  </a:lnTo>
                  <a:lnTo>
                    <a:pt x="1664208" y="2348357"/>
                  </a:lnTo>
                  <a:lnTo>
                    <a:pt x="1664208" y="2264664"/>
                  </a:lnTo>
                  <a:close/>
                </a:path>
                <a:path w="4163695" h="3122929">
                  <a:moveTo>
                    <a:pt x="1664208" y="2153424"/>
                  </a:moveTo>
                  <a:lnTo>
                    <a:pt x="1636776" y="2153424"/>
                  </a:lnTo>
                  <a:lnTo>
                    <a:pt x="1636776" y="2237232"/>
                  </a:lnTo>
                  <a:lnTo>
                    <a:pt x="1664208" y="2237232"/>
                  </a:lnTo>
                  <a:lnTo>
                    <a:pt x="1664208" y="2153424"/>
                  </a:lnTo>
                  <a:close/>
                </a:path>
                <a:path w="4163695" h="3122929">
                  <a:moveTo>
                    <a:pt x="1664208" y="2042160"/>
                  </a:moveTo>
                  <a:lnTo>
                    <a:pt x="1636776" y="2042160"/>
                  </a:lnTo>
                  <a:lnTo>
                    <a:pt x="1636776" y="2125853"/>
                  </a:lnTo>
                  <a:lnTo>
                    <a:pt x="1664208" y="2125853"/>
                  </a:lnTo>
                  <a:lnTo>
                    <a:pt x="1664208" y="2042160"/>
                  </a:lnTo>
                  <a:close/>
                </a:path>
                <a:path w="4163695" h="3122929">
                  <a:moveTo>
                    <a:pt x="1664208" y="1930908"/>
                  </a:moveTo>
                  <a:lnTo>
                    <a:pt x="1636776" y="1930908"/>
                  </a:lnTo>
                  <a:lnTo>
                    <a:pt x="1636776" y="2014728"/>
                  </a:lnTo>
                  <a:lnTo>
                    <a:pt x="1664208" y="2014728"/>
                  </a:lnTo>
                  <a:lnTo>
                    <a:pt x="1664208" y="1930908"/>
                  </a:lnTo>
                  <a:close/>
                </a:path>
                <a:path w="4163695" h="3122929">
                  <a:moveTo>
                    <a:pt x="1664208" y="1819668"/>
                  </a:moveTo>
                  <a:lnTo>
                    <a:pt x="1636776" y="1819668"/>
                  </a:lnTo>
                  <a:lnTo>
                    <a:pt x="1636776" y="1901952"/>
                  </a:lnTo>
                  <a:lnTo>
                    <a:pt x="1664208" y="1901952"/>
                  </a:lnTo>
                  <a:lnTo>
                    <a:pt x="1664208" y="1819668"/>
                  </a:lnTo>
                  <a:close/>
                </a:path>
                <a:path w="4163695" h="3122929">
                  <a:moveTo>
                    <a:pt x="1664208" y="1708404"/>
                  </a:moveTo>
                  <a:lnTo>
                    <a:pt x="1636776" y="1708404"/>
                  </a:lnTo>
                  <a:lnTo>
                    <a:pt x="1636776" y="1790700"/>
                  </a:lnTo>
                  <a:lnTo>
                    <a:pt x="1664208" y="1790700"/>
                  </a:lnTo>
                  <a:lnTo>
                    <a:pt x="1664208" y="1708404"/>
                  </a:lnTo>
                  <a:close/>
                </a:path>
                <a:path w="4163695" h="3122929">
                  <a:moveTo>
                    <a:pt x="1664208" y="1597152"/>
                  </a:moveTo>
                  <a:lnTo>
                    <a:pt x="1636776" y="1597152"/>
                  </a:lnTo>
                  <a:lnTo>
                    <a:pt x="1636776" y="1679321"/>
                  </a:lnTo>
                  <a:lnTo>
                    <a:pt x="1664208" y="1679321"/>
                  </a:lnTo>
                  <a:lnTo>
                    <a:pt x="1664208" y="1597152"/>
                  </a:lnTo>
                  <a:close/>
                </a:path>
                <a:path w="4163695" h="3122929">
                  <a:moveTo>
                    <a:pt x="1664208" y="1484376"/>
                  </a:moveTo>
                  <a:lnTo>
                    <a:pt x="1636776" y="1484376"/>
                  </a:lnTo>
                  <a:lnTo>
                    <a:pt x="1636776" y="1568196"/>
                  </a:lnTo>
                  <a:lnTo>
                    <a:pt x="1664208" y="1568196"/>
                  </a:lnTo>
                  <a:lnTo>
                    <a:pt x="1664208" y="1484376"/>
                  </a:lnTo>
                  <a:close/>
                </a:path>
                <a:path w="4163695" h="3122929">
                  <a:moveTo>
                    <a:pt x="1664208" y="1373124"/>
                  </a:moveTo>
                  <a:lnTo>
                    <a:pt x="1636776" y="1373124"/>
                  </a:lnTo>
                  <a:lnTo>
                    <a:pt x="1636776" y="1456817"/>
                  </a:lnTo>
                  <a:lnTo>
                    <a:pt x="1664208" y="1456817"/>
                  </a:lnTo>
                  <a:lnTo>
                    <a:pt x="1664208" y="1373124"/>
                  </a:lnTo>
                  <a:close/>
                </a:path>
                <a:path w="4163695" h="3122929">
                  <a:moveTo>
                    <a:pt x="1664208" y="1261872"/>
                  </a:moveTo>
                  <a:lnTo>
                    <a:pt x="1636776" y="1261872"/>
                  </a:lnTo>
                  <a:lnTo>
                    <a:pt x="1636776" y="1345692"/>
                  </a:lnTo>
                  <a:lnTo>
                    <a:pt x="1664208" y="1345692"/>
                  </a:lnTo>
                  <a:lnTo>
                    <a:pt x="1664208" y="1261872"/>
                  </a:lnTo>
                  <a:close/>
                </a:path>
                <a:path w="4163695" h="3122929">
                  <a:moveTo>
                    <a:pt x="1664208" y="1150620"/>
                  </a:moveTo>
                  <a:lnTo>
                    <a:pt x="1636776" y="1150620"/>
                  </a:lnTo>
                  <a:lnTo>
                    <a:pt x="1636776" y="1234313"/>
                  </a:lnTo>
                  <a:lnTo>
                    <a:pt x="1664208" y="1234313"/>
                  </a:lnTo>
                  <a:lnTo>
                    <a:pt x="1664208" y="1150620"/>
                  </a:lnTo>
                  <a:close/>
                </a:path>
                <a:path w="4163695" h="3122929">
                  <a:moveTo>
                    <a:pt x="1664208" y="1039380"/>
                  </a:moveTo>
                  <a:lnTo>
                    <a:pt x="1636776" y="1039380"/>
                  </a:lnTo>
                  <a:lnTo>
                    <a:pt x="1636776" y="1123188"/>
                  </a:lnTo>
                  <a:lnTo>
                    <a:pt x="1664208" y="1123188"/>
                  </a:lnTo>
                  <a:lnTo>
                    <a:pt x="1664208" y="1039380"/>
                  </a:lnTo>
                  <a:close/>
                </a:path>
                <a:path w="4163695" h="3122929">
                  <a:moveTo>
                    <a:pt x="1664208" y="927989"/>
                  </a:moveTo>
                  <a:lnTo>
                    <a:pt x="1636776" y="927989"/>
                  </a:lnTo>
                  <a:lnTo>
                    <a:pt x="1636776" y="1011809"/>
                  </a:lnTo>
                  <a:lnTo>
                    <a:pt x="1664208" y="1011809"/>
                  </a:lnTo>
                  <a:lnTo>
                    <a:pt x="1664208" y="927989"/>
                  </a:lnTo>
                  <a:close/>
                </a:path>
                <a:path w="4163695" h="3122929">
                  <a:moveTo>
                    <a:pt x="1664208" y="816864"/>
                  </a:moveTo>
                  <a:lnTo>
                    <a:pt x="1636776" y="816864"/>
                  </a:lnTo>
                  <a:lnTo>
                    <a:pt x="1636776" y="900557"/>
                  </a:lnTo>
                  <a:lnTo>
                    <a:pt x="1664208" y="900557"/>
                  </a:lnTo>
                  <a:lnTo>
                    <a:pt x="1664208" y="816864"/>
                  </a:lnTo>
                  <a:close/>
                </a:path>
                <a:path w="4163695" h="3122929">
                  <a:moveTo>
                    <a:pt x="1664208" y="705612"/>
                  </a:moveTo>
                  <a:lnTo>
                    <a:pt x="1636776" y="705612"/>
                  </a:lnTo>
                  <a:lnTo>
                    <a:pt x="1636776" y="789432"/>
                  </a:lnTo>
                  <a:lnTo>
                    <a:pt x="1664208" y="789432"/>
                  </a:lnTo>
                  <a:lnTo>
                    <a:pt x="1664208" y="705612"/>
                  </a:lnTo>
                  <a:close/>
                </a:path>
                <a:path w="4163695" h="3122929">
                  <a:moveTo>
                    <a:pt x="1664208" y="594360"/>
                  </a:moveTo>
                  <a:lnTo>
                    <a:pt x="1636776" y="594360"/>
                  </a:lnTo>
                  <a:lnTo>
                    <a:pt x="1636776" y="678053"/>
                  </a:lnTo>
                  <a:lnTo>
                    <a:pt x="1664208" y="678053"/>
                  </a:lnTo>
                  <a:lnTo>
                    <a:pt x="1664208" y="594360"/>
                  </a:lnTo>
                  <a:close/>
                </a:path>
                <a:path w="4163695" h="3122929">
                  <a:moveTo>
                    <a:pt x="1664208" y="505841"/>
                  </a:moveTo>
                  <a:lnTo>
                    <a:pt x="1661160" y="481457"/>
                  </a:lnTo>
                  <a:lnTo>
                    <a:pt x="1633728" y="484632"/>
                  </a:lnTo>
                  <a:lnTo>
                    <a:pt x="1635125" y="508889"/>
                  </a:lnTo>
                  <a:lnTo>
                    <a:pt x="1636776" y="534924"/>
                  </a:lnTo>
                  <a:lnTo>
                    <a:pt x="1636776" y="566928"/>
                  </a:lnTo>
                  <a:lnTo>
                    <a:pt x="1664208" y="566928"/>
                  </a:lnTo>
                  <a:lnTo>
                    <a:pt x="1664208" y="505841"/>
                  </a:lnTo>
                  <a:close/>
                </a:path>
                <a:path w="4163695" h="3122929">
                  <a:moveTo>
                    <a:pt x="2365121" y="723900"/>
                  </a:moveTo>
                  <a:lnTo>
                    <a:pt x="2337689" y="723900"/>
                  </a:lnTo>
                  <a:lnTo>
                    <a:pt x="2337689" y="807732"/>
                  </a:lnTo>
                  <a:lnTo>
                    <a:pt x="2365121" y="807732"/>
                  </a:lnTo>
                  <a:lnTo>
                    <a:pt x="2365121" y="723900"/>
                  </a:lnTo>
                  <a:close/>
                </a:path>
                <a:path w="4163695" h="3122929">
                  <a:moveTo>
                    <a:pt x="2365121" y="612521"/>
                  </a:moveTo>
                  <a:lnTo>
                    <a:pt x="2337689" y="612521"/>
                  </a:lnTo>
                  <a:lnTo>
                    <a:pt x="2337689" y="696341"/>
                  </a:lnTo>
                  <a:lnTo>
                    <a:pt x="2365121" y="696341"/>
                  </a:lnTo>
                  <a:lnTo>
                    <a:pt x="2365121" y="612521"/>
                  </a:lnTo>
                  <a:close/>
                </a:path>
                <a:path w="4163695" h="3122929">
                  <a:moveTo>
                    <a:pt x="2365121" y="501396"/>
                  </a:moveTo>
                  <a:lnTo>
                    <a:pt x="2337689" y="499745"/>
                  </a:lnTo>
                  <a:lnTo>
                    <a:pt x="2337689" y="583692"/>
                  </a:lnTo>
                  <a:lnTo>
                    <a:pt x="2365121" y="583692"/>
                  </a:lnTo>
                  <a:lnTo>
                    <a:pt x="2365121" y="501396"/>
                  </a:lnTo>
                  <a:close/>
                </a:path>
                <a:path w="4163695" h="3122929">
                  <a:moveTo>
                    <a:pt x="2374265" y="2688209"/>
                  </a:moveTo>
                  <a:lnTo>
                    <a:pt x="2371217" y="2665349"/>
                  </a:lnTo>
                  <a:lnTo>
                    <a:pt x="2368296" y="2639441"/>
                  </a:lnTo>
                  <a:lnTo>
                    <a:pt x="2365121" y="2613660"/>
                  </a:lnTo>
                  <a:lnTo>
                    <a:pt x="2365121" y="2607564"/>
                  </a:lnTo>
                  <a:lnTo>
                    <a:pt x="2337689" y="2607564"/>
                  </a:lnTo>
                  <a:lnTo>
                    <a:pt x="2337689" y="2616581"/>
                  </a:lnTo>
                  <a:lnTo>
                    <a:pt x="2340864" y="2642489"/>
                  </a:lnTo>
                  <a:lnTo>
                    <a:pt x="2343785" y="2669921"/>
                  </a:lnTo>
                  <a:lnTo>
                    <a:pt x="2346960" y="2692781"/>
                  </a:lnTo>
                  <a:lnTo>
                    <a:pt x="2374265" y="2688209"/>
                  </a:lnTo>
                  <a:close/>
                </a:path>
                <a:path w="4163695" h="3122929">
                  <a:moveTo>
                    <a:pt x="2383536" y="394589"/>
                  </a:moveTo>
                  <a:lnTo>
                    <a:pt x="2356104" y="387096"/>
                  </a:lnTo>
                  <a:lnTo>
                    <a:pt x="2354453" y="397764"/>
                  </a:lnTo>
                  <a:lnTo>
                    <a:pt x="2348357" y="423545"/>
                  </a:lnTo>
                  <a:lnTo>
                    <a:pt x="2343785" y="449453"/>
                  </a:lnTo>
                  <a:lnTo>
                    <a:pt x="2340864" y="470789"/>
                  </a:lnTo>
                  <a:lnTo>
                    <a:pt x="2368296" y="475488"/>
                  </a:lnTo>
                  <a:lnTo>
                    <a:pt x="2371217" y="452628"/>
                  </a:lnTo>
                  <a:lnTo>
                    <a:pt x="2375789" y="428117"/>
                  </a:lnTo>
                  <a:lnTo>
                    <a:pt x="2380361" y="403860"/>
                  </a:lnTo>
                  <a:lnTo>
                    <a:pt x="2383536" y="394589"/>
                  </a:lnTo>
                  <a:close/>
                </a:path>
                <a:path w="4163695" h="3122929">
                  <a:moveTo>
                    <a:pt x="2407793" y="2790317"/>
                  </a:moveTo>
                  <a:lnTo>
                    <a:pt x="2404872" y="2782824"/>
                  </a:lnTo>
                  <a:lnTo>
                    <a:pt x="2395728" y="2761488"/>
                  </a:lnTo>
                  <a:lnTo>
                    <a:pt x="2388108" y="2736977"/>
                  </a:lnTo>
                  <a:lnTo>
                    <a:pt x="2380361" y="2714117"/>
                  </a:lnTo>
                  <a:lnTo>
                    <a:pt x="2354453" y="2720213"/>
                  </a:lnTo>
                  <a:lnTo>
                    <a:pt x="2354453" y="2721864"/>
                  </a:lnTo>
                  <a:lnTo>
                    <a:pt x="2360676" y="2746121"/>
                  </a:lnTo>
                  <a:lnTo>
                    <a:pt x="2369693" y="2770632"/>
                  </a:lnTo>
                  <a:lnTo>
                    <a:pt x="2378964" y="2794889"/>
                  </a:lnTo>
                  <a:lnTo>
                    <a:pt x="2381885" y="2800985"/>
                  </a:lnTo>
                  <a:lnTo>
                    <a:pt x="2407793" y="2790317"/>
                  </a:lnTo>
                  <a:close/>
                </a:path>
                <a:path w="4163695" h="3122929">
                  <a:moveTo>
                    <a:pt x="2423160" y="294132"/>
                  </a:moveTo>
                  <a:lnTo>
                    <a:pt x="2378964" y="324485"/>
                  </a:lnTo>
                  <a:lnTo>
                    <a:pt x="2365121" y="359664"/>
                  </a:lnTo>
                  <a:lnTo>
                    <a:pt x="2391029" y="368681"/>
                  </a:lnTo>
                  <a:lnTo>
                    <a:pt x="2395728" y="356489"/>
                  </a:lnTo>
                  <a:lnTo>
                    <a:pt x="2404872" y="333756"/>
                  </a:lnTo>
                  <a:lnTo>
                    <a:pt x="2413889" y="312420"/>
                  </a:lnTo>
                  <a:lnTo>
                    <a:pt x="2423160" y="294132"/>
                  </a:lnTo>
                  <a:close/>
                </a:path>
                <a:path w="4163695" h="3122929">
                  <a:moveTo>
                    <a:pt x="2461260" y="2884932"/>
                  </a:moveTo>
                  <a:lnTo>
                    <a:pt x="2450465" y="2868041"/>
                  </a:lnTo>
                  <a:lnTo>
                    <a:pt x="2436876" y="2848356"/>
                  </a:lnTo>
                  <a:lnTo>
                    <a:pt x="2424557" y="2827020"/>
                  </a:lnTo>
                  <a:lnTo>
                    <a:pt x="2418461" y="2814828"/>
                  </a:lnTo>
                  <a:lnTo>
                    <a:pt x="2394204" y="2827020"/>
                  </a:lnTo>
                  <a:lnTo>
                    <a:pt x="2401697" y="2840609"/>
                  </a:lnTo>
                  <a:lnTo>
                    <a:pt x="2413889" y="2863596"/>
                  </a:lnTo>
                  <a:lnTo>
                    <a:pt x="2427732" y="2884932"/>
                  </a:lnTo>
                  <a:lnTo>
                    <a:pt x="2438400" y="2900045"/>
                  </a:lnTo>
                  <a:lnTo>
                    <a:pt x="2461260" y="2884932"/>
                  </a:lnTo>
                  <a:close/>
                </a:path>
                <a:path w="4163695" h="3122929">
                  <a:moveTo>
                    <a:pt x="2483993" y="205613"/>
                  </a:moveTo>
                  <a:lnTo>
                    <a:pt x="2462657" y="187452"/>
                  </a:lnTo>
                  <a:lnTo>
                    <a:pt x="2458085" y="193421"/>
                  </a:lnTo>
                  <a:lnTo>
                    <a:pt x="2442972" y="213360"/>
                  </a:lnTo>
                  <a:lnTo>
                    <a:pt x="2427732" y="234696"/>
                  </a:lnTo>
                  <a:lnTo>
                    <a:pt x="2413889" y="256032"/>
                  </a:lnTo>
                  <a:lnTo>
                    <a:pt x="2412365" y="257556"/>
                  </a:lnTo>
                  <a:lnTo>
                    <a:pt x="2436876" y="271145"/>
                  </a:lnTo>
                  <a:lnTo>
                    <a:pt x="2438400" y="269621"/>
                  </a:lnTo>
                  <a:lnTo>
                    <a:pt x="2450465" y="248285"/>
                  </a:lnTo>
                  <a:lnTo>
                    <a:pt x="2479421" y="210185"/>
                  </a:lnTo>
                  <a:lnTo>
                    <a:pt x="2483993" y="205613"/>
                  </a:lnTo>
                  <a:close/>
                </a:path>
                <a:path w="4163695" h="3122929">
                  <a:moveTo>
                    <a:pt x="2534285" y="2964053"/>
                  </a:moveTo>
                  <a:lnTo>
                    <a:pt x="2529840" y="2959481"/>
                  </a:lnTo>
                  <a:lnTo>
                    <a:pt x="2511425" y="2942717"/>
                  </a:lnTo>
                  <a:lnTo>
                    <a:pt x="2494661" y="2925953"/>
                  </a:lnTo>
                  <a:lnTo>
                    <a:pt x="2479421" y="2907792"/>
                  </a:lnTo>
                  <a:lnTo>
                    <a:pt x="2477897" y="2906141"/>
                  </a:lnTo>
                  <a:lnTo>
                    <a:pt x="2456561" y="2923032"/>
                  </a:lnTo>
                  <a:lnTo>
                    <a:pt x="2458085" y="2925953"/>
                  </a:lnTo>
                  <a:lnTo>
                    <a:pt x="2474976" y="2944241"/>
                  </a:lnTo>
                  <a:lnTo>
                    <a:pt x="2491740" y="2962656"/>
                  </a:lnTo>
                  <a:lnTo>
                    <a:pt x="2511425" y="2980817"/>
                  </a:lnTo>
                  <a:lnTo>
                    <a:pt x="2515997" y="2985389"/>
                  </a:lnTo>
                  <a:lnTo>
                    <a:pt x="2534285" y="2964053"/>
                  </a:lnTo>
                  <a:close/>
                </a:path>
                <a:path w="4163695" h="3122929">
                  <a:moveTo>
                    <a:pt x="2563368" y="131064"/>
                  </a:moveTo>
                  <a:lnTo>
                    <a:pt x="2546604" y="108077"/>
                  </a:lnTo>
                  <a:lnTo>
                    <a:pt x="2529840" y="121920"/>
                  </a:lnTo>
                  <a:lnTo>
                    <a:pt x="2510028" y="138557"/>
                  </a:lnTo>
                  <a:lnTo>
                    <a:pt x="2491740" y="155321"/>
                  </a:lnTo>
                  <a:lnTo>
                    <a:pt x="2482596" y="165989"/>
                  </a:lnTo>
                  <a:lnTo>
                    <a:pt x="2502408" y="184277"/>
                  </a:lnTo>
                  <a:lnTo>
                    <a:pt x="2511425" y="175260"/>
                  </a:lnTo>
                  <a:lnTo>
                    <a:pt x="2529840" y="158496"/>
                  </a:lnTo>
                  <a:lnTo>
                    <a:pt x="2548128" y="143256"/>
                  </a:lnTo>
                  <a:lnTo>
                    <a:pt x="2563368" y="131064"/>
                  </a:lnTo>
                  <a:close/>
                </a:path>
                <a:path w="4163695" h="3122929">
                  <a:moveTo>
                    <a:pt x="2622804" y="3026664"/>
                  </a:moveTo>
                  <a:lnTo>
                    <a:pt x="2606040" y="3017520"/>
                  </a:lnTo>
                  <a:lnTo>
                    <a:pt x="2586228" y="3003677"/>
                  </a:lnTo>
                  <a:lnTo>
                    <a:pt x="2566289" y="2990088"/>
                  </a:lnTo>
                  <a:lnTo>
                    <a:pt x="2555621" y="2980817"/>
                  </a:lnTo>
                  <a:lnTo>
                    <a:pt x="2537460" y="3003677"/>
                  </a:lnTo>
                  <a:lnTo>
                    <a:pt x="2549525" y="3012821"/>
                  </a:lnTo>
                  <a:lnTo>
                    <a:pt x="2570861" y="3028188"/>
                  </a:lnTo>
                  <a:lnTo>
                    <a:pt x="2592197" y="3041777"/>
                  </a:lnTo>
                  <a:lnTo>
                    <a:pt x="2608961" y="3050921"/>
                  </a:lnTo>
                  <a:lnTo>
                    <a:pt x="2622804" y="3026664"/>
                  </a:lnTo>
                  <a:close/>
                </a:path>
                <a:path w="4163695" h="3122929">
                  <a:moveTo>
                    <a:pt x="2654808" y="74549"/>
                  </a:moveTo>
                  <a:lnTo>
                    <a:pt x="2644140" y="50292"/>
                  </a:lnTo>
                  <a:lnTo>
                    <a:pt x="2636393" y="53213"/>
                  </a:lnTo>
                  <a:lnTo>
                    <a:pt x="2613660" y="63881"/>
                  </a:lnTo>
                  <a:lnTo>
                    <a:pt x="2592197" y="77724"/>
                  </a:lnTo>
                  <a:lnTo>
                    <a:pt x="2569464" y="91313"/>
                  </a:lnTo>
                  <a:lnTo>
                    <a:pt x="2584704" y="114300"/>
                  </a:lnTo>
                  <a:lnTo>
                    <a:pt x="2586228" y="114300"/>
                  </a:lnTo>
                  <a:lnTo>
                    <a:pt x="2606040" y="100457"/>
                  </a:lnTo>
                  <a:lnTo>
                    <a:pt x="2627376" y="88392"/>
                  </a:lnTo>
                  <a:lnTo>
                    <a:pt x="2654808" y="74549"/>
                  </a:lnTo>
                  <a:close/>
                </a:path>
                <a:path w="4163695" h="3122929">
                  <a:moveTo>
                    <a:pt x="2721864" y="3069209"/>
                  </a:moveTo>
                  <a:lnTo>
                    <a:pt x="2717165" y="3067685"/>
                  </a:lnTo>
                  <a:lnTo>
                    <a:pt x="2692908" y="3058541"/>
                  </a:lnTo>
                  <a:lnTo>
                    <a:pt x="2671572" y="3050921"/>
                  </a:lnTo>
                  <a:lnTo>
                    <a:pt x="2648585" y="3040253"/>
                  </a:lnTo>
                  <a:lnTo>
                    <a:pt x="2647061" y="3038856"/>
                  </a:lnTo>
                  <a:lnTo>
                    <a:pt x="2633472" y="3064764"/>
                  </a:lnTo>
                  <a:lnTo>
                    <a:pt x="2636393" y="3066288"/>
                  </a:lnTo>
                  <a:lnTo>
                    <a:pt x="2660904" y="3076956"/>
                  </a:lnTo>
                  <a:lnTo>
                    <a:pt x="2685161" y="3086100"/>
                  </a:lnTo>
                  <a:lnTo>
                    <a:pt x="2714117" y="3095117"/>
                  </a:lnTo>
                  <a:lnTo>
                    <a:pt x="2721864" y="3069209"/>
                  </a:lnTo>
                  <a:close/>
                </a:path>
                <a:path w="4163695" h="3122929">
                  <a:moveTo>
                    <a:pt x="2758440" y="39624"/>
                  </a:moveTo>
                  <a:lnTo>
                    <a:pt x="2752217" y="13589"/>
                  </a:lnTo>
                  <a:lnTo>
                    <a:pt x="2733929" y="16764"/>
                  </a:lnTo>
                  <a:lnTo>
                    <a:pt x="2708021" y="24257"/>
                  </a:lnTo>
                  <a:lnTo>
                    <a:pt x="2683764" y="33528"/>
                  </a:lnTo>
                  <a:lnTo>
                    <a:pt x="2669921" y="38100"/>
                  </a:lnTo>
                  <a:lnTo>
                    <a:pt x="2680589" y="63881"/>
                  </a:lnTo>
                  <a:lnTo>
                    <a:pt x="2694432" y="59309"/>
                  </a:lnTo>
                  <a:lnTo>
                    <a:pt x="2717165" y="50292"/>
                  </a:lnTo>
                  <a:lnTo>
                    <a:pt x="2741676" y="44196"/>
                  </a:lnTo>
                  <a:lnTo>
                    <a:pt x="2758440" y="39624"/>
                  </a:lnTo>
                  <a:close/>
                </a:path>
                <a:path w="4163695" h="3122929">
                  <a:moveTo>
                    <a:pt x="2828417" y="3087624"/>
                  </a:moveTo>
                  <a:lnTo>
                    <a:pt x="2814828" y="3087624"/>
                  </a:lnTo>
                  <a:lnTo>
                    <a:pt x="2788793" y="3084449"/>
                  </a:lnTo>
                  <a:lnTo>
                    <a:pt x="2764536" y="3079877"/>
                  </a:lnTo>
                  <a:lnTo>
                    <a:pt x="2747772" y="3075432"/>
                  </a:lnTo>
                  <a:lnTo>
                    <a:pt x="2741676" y="3102864"/>
                  </a:lnTo>
                  <a:lnTo>
                    <a:pt x="2759964" y="3107309"/>
                  </a:lnTo>
                  <a:lnTo>
                    <a:pt x="2785872" y="3111881"/>
                  </a:lnTo>
                  <a:lnTo>
                    <a:pt x="2811653" y="3115056"/>
                  </a:lnTo>
                  <a:lnTo>
                    <a:pt x="2826893" y="3116453"/>
                  </a:lnTo>
                  <a:lnTo>
                    <a:pt x="2828417" y="3087624"/>
                  </a:lnTo>
                  <a:close/>
                </a:path>
                <a:path w="4163695" h="3122929">
                  <a:moveTo>
                    <a:pt x="2864993" y="0"/>
                  </a:moveTo>
                  <a:lnTo>
                    <a:pt x="2811653" y="2921"/>
                  </a:lnTo>
                  <a:lnTo>
                    <a:pt x="2785872" y="6096"/>
                  </a:lnTo>
                  <a:lnTo>
                    <a:pt x="2779776" y="7620"/>
                  </a:lnTo>
                  <a:lnTo>
                    <a:pt x="2784221" y="35052"/>
                  </a:lnTo>
                  <a:lnTo>
                    <a:pt x="2790317" y="33528"/>
                  </a:lnTo>
                  <a:lnTo>
                    <a:pt x="2814828" y="30353"/>
                  </a:lnTo>
                  <a:lnTo>
                    <a:pt x="2840736" y="28956"/>
                  </a:lnTo>
                  <a:lnTo>
                    <a:pt x="2864993" y="28956"/>
                  </a:lnTo>
                  <a:lnTo>
                    <a:pt x="2864993" y="0"/>
                  </a:lnTo>
                  <a:close/>
                </a:path>
                <a:path w="4163695" h="3122929">
                  <a:moveTo>
                    <a:pt x="2938272" y="3089021"/>
                  </a:moveTo>
                  <a:lnTo>
                    <a:pt x="2855976" y="3089021"/>
                  </a:lnTo>
                  <a:lnTo>
                    <a:pt x="2854325" y="3117977"/>
                  </a:lnTo>
                  <a:lnTo>
                    <a:pt x="2938272" y="3117977"/>
                  </a:lnTo>
                  <a:lnTo>
                    <a:pt x="2938272" y="3089021"/>
                  </a:lnTo>
                  <a:close/>
                </a:path>
                <a:path w="4163695" h="3122929">
                  <a:moveTo>
                    <a:pt x="2976245" y="0"/>
                  </a:moveTo>
                  <a:lnTo>
                    <a:pt x="2892425" y="0"/>
                  </a:lnTo>
                  <a:lnTo>
                    <a:pt x="2892425" y="28956"/>
                  </a:lnTo>
                  <a:lnTo>
                    <a:pt x="2976245" y="28956"/>
                  </a:lnTo>
                  <a:lnTo>
                    <a:pt x="2976245" y="0"/>
                  </a:lnTo>
                  <a:close/>
                </a:path>
                <a:path w="4163695" h="3122929">
                  <a:moveTo>
                    <a:pt x="3049397" y="3089021"/>
                  </a:moveTo>
                  <a:lnTo>
                    <a:pt x="2967228" y="3089021"/>
                  </a:lnTo>
                  <a:lnTo>
                    <a:pt x="2967228" y="3117977"/>
                  </a:lnTo>
                  <a:lnTo>
                    <a:pt x="3049397" y="3117977"/>
                  </a:lnTo>
                  <a:lnTo>
                    <a:pt x="3049397" y="3089021"/>
                  </a:lnTo>
                  <a:close/>
                </a:path>
                <a:path w="4163695" h="3122929">
                  <a:moveTo>
                    <a:pt x="3087497" y="0"/>
                  </a:moveTo>
                  <a:lnTo>
                    <a:pt x="3005328" y="0"/>
                  </a:lnTo>
                  <a:lnTo>
                    <a:pt x="3005328" y="28956"/>
                  </a:lnTo>
                  <a:lnTo>
                    <a:pt x="3087497" y="28956"/>
                  </a:lnTo>
                  <a:lnTo>
                    <a:pt x="3087497" y="0"/>
                  </a:lnTo>
                  <a:close/>
                </a:path>
                <a:path w="4163695" h="3122929">
                  <a:moveTo>
                    <a:pt x="3160776" y="3089021"/>
                  </a:moveTo>
                  <a:lnTo>
                    <a:pt x="3078480" y="3089021"/>
                  </a:lnTo>
                  <a:lnTo>
                    <a:pt x="3078480" y="3117977"/>
                  </a:lnTo>
                  <a:lnTo>
                    <a:pt x="3160776" y="3117977"/>
                  </a:lnTo>
                  <a:lnTo>
                    <a:pt x="3160776" y="3089021"/>
                  </a:lnTo>
                  <a:close/>
                </a:path>
                <a:path w="4163695" h="3122929">
                  <a:moveTo>
                    <a:pt x="3198749" y="0"/>
                  </a:moveTo>
                  <a:lnTo>
                    <a:pt x="3116453" y="0"/>
                  </a:lnTo>
                  <a:lnTo>
                    <a:pt x="3116453" y="28956"/>
                  </a:lnTo>
                  <a:lnTo>
                    <a:pt x="3198749" y="28956"/>
                  </a:lnTo>
                  <a:lnTo>
                    <a:pt x="3198749" y="0"/>
                  </a:lnTo>
                  <a:close/>
                </a:path>
                <a:path w="4163695" h="3122929">
                  <a:moveTo>
                    <a:pt x="3273425" y="3089021"/>
                  </a:moveTo>
                  <a:lnTo>
                    <a:pt x="3189732" y="3089021"/>
                  </a:lnTo>
                  <a:lnTo>
                    <a:pt x="3189732" y="3117977"/>
                  </a:lnTo>
                  <a:lnTo>
                    <a:pt x="3273425" y="3117977"/>
                  </a:lnTo>
                  <a:lnTo>
                    <a:pt x="3273425" y="3089021"/>
                  </a:lnTo>
                  <a:close/>
                </a:path>
                <a:path w="4163695" h="3122929">
                  <a:moveTo>
                    <a:pt x="3310128" y="0"/>
                  </a:moveTo>
                  <a:lnTo>
                    <a:pt x="3227832" y="0"/>
                  </a:lnTo>
                  <a:lnTo>
                    <a:pt x="3227832" y="28956"/>
                  </a:lnTo>
                  <a:lnTo>
                    <a:pt x="3310128" y="28956"/>
                  </a:lnTo>
                  <a:lnTo>
                    <a:pt x="3310128" y="0"/>
                  </a:lnTo>
                  <a:close/>
                </a:path>
                <a:path w="4163695" h="3122929">
                  <a:moveTo>
                    <a:pt x="3384804" y="3089021"/>
                  </a:moveTo>
                  <a:lnTo>
                    <a:pt x="3300984" y="3089021"/>
                  </a:lnTo>
                  <a:lnTo>
                    <a:pt x="3300984" y="3117977"/>
                  </a:lnTo>
                  <a:lnTo>
                    <a:pt x="3384804" y="3117977"/>
                  </a:lnTo>
                  <a:lnTo>
                    <a:pt x="3384804" y="3089021"/>
                  </a:lnTo>
                  <a:close/>
                </a:path>
                <a:path w="4163695" h="3122929">
                  <a:moveTo>
                    <a:pt x="3422777" y="0"/>
                  </a:moveTo>
                  <a:lnTo>
                    <a:pt x="3338957" y="0"/>
                  </a:lnTo>
                  <a:lnTo>
                    <a:pt x="3338957" y="28956"/>
                  </a:lnTo>
                  <a:lnTo>
                    <a:pt x="3422777" y="28956"/>
                  </a:lnTo>
                  <a:lnTo>
                    <a:pt x="3422777" y="0"/>
                  </a:lnTo>
                  <a:close/>
                </a:path>
                <a:path w="4163695" h="3122929">
                  <a:moveTo>
                    <a:pt x="3495929" y="3089021"/>
                  </a:moveTo>
                  <a:lnTo>
                    <a:pt x="3412236" y="3089021"/>
                  </a:lnTo>
                  <a:lnTo>
                    <a:pt x="3412236" y="3117977"/>
                  </a:lnTo>
                  <a:lnTo>
                    <a:pt x="3495929" y="3117977"/>
                  </a:lnTo>
                  <a:lnTo>
                    <a:pt x="3495929" y="3089021"/>
                  </a:lnTo>
                  <a:close/>
                </a:path>
                <a:path w="4163695" h="3122929">
                  <a:moveTo>
                    <a:pt x="3534029" y="0"/>
                  </a:moveTo>
                  <a:lnTo>
                    <a:pt x="3450336" y="0"/>
                  </a:lnTo>
                  <a:lnTo>
                    <a:pt x="3450336" y="28956"/>
                  </a:lnTo>
                  <a:lnTo>
                    <a:pt x="3534029" y="28956"/>
                  </a:lnTo>
                  <a:lnTo>
                    <a:pt x="3534029" y="0"/>
                  </a:lnTo>
                  <a:close/>
                </a:path>
                <a:path w="4163695" h="3122929">
                  <a:moveTo>
                    <a:pt x="3607308" y="3089021"/>
                  </a:moveTo>
                  <a:lnTo>
                    <a:pt x="3523488" y="3089021"/>
                  </a:lnTo>
                  <a:lnTo>
                    <a:pt x="3523488" y="3117977"/>
                  </a:lnTo>
                  <a:lnTo>
                    <a:pt x="3607308" y="3117977"/>
                  </a:lnTo>
                  <a:lnTo>
                    <a:pt x="3607308" y="3089021"/>
                  </a:lnTo>
                  <a:close/>
                </a:path>
                <a:path w="4163695" h="3122929">
                  <a:moveTo>
                    <a:pt x="3718560" y="3089021"/>
                  </a:moveTo>
                  <a:lnTo>
                    <a:pt x="3634727" y="3089021"/>
                  </a:lnTo>
                  <a:lnTo>
                    <a:pt x="3634727" y="3117977"/>
                  </a:lnTo>
                  <a:lnTo>
                    <a:pt x="3718560" y="3117977"/>
                  </a:lnTo>
                  <a:lnTo>
                    <a:pt x="3718560" y="3089021"/>
                  </a:lnTo>
                  <a:close/>
                </a:path>
                <a:path w="4163695" h="3122929">
                  <a:moveTo>
                    <a:pt x="3829685" y="3089021"/>
                  </a:moveTo>
                  <a:lnTo>
                    <a:pt x="3745852" y="3089021"/>
                  </a:lnTo>
                  <a:lnTo>
                    <a:pt x="3745852" y="3117977"/>
                  </a:lnTo>
                  <a:lnTo>
                    <a:pt x="3829685" y="3117977"/>
                  </a:lnTo>
                  <a:lnTo>
                    <a:pt x="3829685" y="3089021"/>
                  </a:lnTo>
                  <a:close/>
                </a:path>
                <a:path w="4163695" h="3122929">
                  <a:moveTo>
                    <a:pt x="3941064" y="3089021"/>
                  </a:moveTo>
                  <a:lnTo>
                    <a:pt x="3857244" y="3089021"/>
                  </a:lnTo>
                  <a:lnTo>
                    <a:pt x="3857244" y="3117977"/>
                  </a:lnTo>
                  <a:lnTo>
                    <a:pt x="3941064" y="3117977"/>
                  </a:lnTo>
                  <a:lnTo>
                    <a:pt x="3941064" y="3089021"/>
                  </a:lnTo>
                  <a:close/>
                </a:path>
                <a:path w="4163695" h="3122929">
                  <a:moveTo>
                    <a:pt x="4052189" y="3089021"/>
                  </a:moveTo>
                  <a:lnTo>
                    <a:pt x="3968496" y="3089021"/>
                  </a:lnTo>
                  <a:lnTo>
                    <a:pt x="3968496" y="3117977"/>
                  </a:lnTo>
                  <a:lnTo>
                    <a:pt x="4052189" y="3117977"/>
                  </a:lnTo>
                  <a:lnTo>
                    <a:pt x="4052189" y="3089021"/>
                  </a:lnTo>
                  <a:close/>
                </a:path>
                <a:path w="4163695" h="3122929">
                  <a:moveTo>
                    <a:pt x="4163568" y="3089021"/>
                  </a:moveTo>
                  <a:lnTo>
                    <a:pt x="4079748" y="3089021"/>
                  </a:lnTo>
                  <a:lnTo>
                    <a:pt x="4079748" y="3117977"/>
                  </a:lnTo>
                  <a:lnTo>
                    <a:pt x="4163568" y="3117977"/>
                  </a:lnTo>
                  <a:lnTo>
                    <a:pt x="4163568" y="3089021"/>
                  </a:lnTo>
                  <a:close/>
                </a:path>
              </a:pathLst>
            </a:custGeom>
            <a:solidFill>
              <a:srgbClr val="5B676F"/>
            </a:solidFill>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56" name="object 60">
              <a:extLst>
                <a:ext uri="{FF2B5EF4-FFF2-40B4-BE49-F238E27FC236}">
                  <a16:creationId xmlns:a16="http://schemas.microsoft.com/office/drawing/2014/main" id="{F1D49663-2AFB-4957-4A39-579AA14B0303}"/>
                </a:ext>
              </a:extLst>
            </p:cNvPr>
            <p:cNvSpPr/>
            <p:nvPr/>
          </p:nvSpPr>
          <p:spPr>
            <a:xfrm>
              <a:off x="5402452" y="3043300"/>
              <a:ext cx="965200" cy="5080"/>
            </a:xfrm>
            <a:custGeom>
              <a:avLst/>
              <a:gdLst/>
              <a:ahLst/>
              <a:cxnLst/>
              <a:rect l="l" t="t" r="r" b="b"/>
              <a:pathLst>
                <a:path w="965200" h="5080">
                  <a:moveTo>
                    <a:pt x="0" y="4572"/>
                  </a:moveTo>
                  <a:lnTo>
                    <a:pt x="964691"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57" name="object 61">
              <a:extLst>
                <a:ext uri="{FF2B5EF4-FFF2-40B4-BE49-F238E27FC236}">
                  <a16:creationId xmlns:a16="http://schemas.microsoft.com/office/drawing/2014/main" id="{D5B668F4-79F1-B36B-D1FB-62D092F02A5C}"/>
                </a:ext>
              </a:extLst>
            </p:cNvPr>
            <p:cNvSpPr/>
            <p:nvPr/>
          </p:nvSpPr>
          <p:spPr>
            <a:xfrm>
              <a:off x="2602991" y="4145152"/>
              <a:ext cx="393700" cy="1905"/>
            </a:xfrm>
            <a:custGeom>
              <a:avLst/>
              <a:gdLst/>
              <a:ahLst/>
              <a:cxnLst/>
              <a:rect l="l" t="t" r="r" b="b"/>
              <a:pathLst>
                <a:path w="393700" h="1904">
                  <a:moveTo>
                    <a:pt x="393192" y="0"/>
                  </a:moveTo>
                  <a:lnTo>
                    <a:pt x="0" y="1524"/>
                  </a:lnTo>
                </a:path>
              </a:pathLst>
            </a:custGeom>
            <a:ln w="33527">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sp>
          <p:nvSpPr>
            <p:cNvPr id="58" name="object 62">
              <a:extLst>
                <a:ext uri="{FF2B5EF4-FFF2-40B4-BE49-F238E27FC236}">
                  <a16:creationId xmlns:a16="http://schemas.microsoft.com/office/drawing/2014/main" id="{3605658F-B9AC-2843-EEF0-86E6B320B697}"/>
                </a:ext>
              </a:extLst>
            </p:cNvPr>
            <p:cNvSpPr/>
            <p:nvPr/>
          </p:nvSpPr>
          <p:spPr>
            <a:xfrm>
              <a:off x="2604515" y="4964937"/>
              <a:ext cx="394970" cy="0"/>
            </a:xfrm>
            <a:custGeom>
              <a:avLst/>
              <a:gdLst/>
              <a:ahLst/>
              <a:cxnLst/>
              <a:rect l="l" t="t" r="r" b="b"/>
              <a:pathLst>
                <a:path w="394969">
                  <a:moveTo>
                    <a:pt x="394716" y="0"/>
                  </a:moveTo>
                  <a:lnTo>
                    <a:pt x="0" y="0"/>
                  </a:lnTo>
                </a:path>
              </a:pathLst>
            </a:custGeom>
            <a:ln w="33528">
              <a:solidFill>
                <a:srgbClr val="F1A900"/>
              </a:solidFill>
            </a:ln>
          </p:spPr>
          <p:txBody>
            <a:bodyPr wrap="square" lIns="0" tIns="0" rIns="0" bIns="0" rtlCol="0"/>
            <a:lstStyle/>
            <a:p>
              <a:pPr defTabSz="829178" fontAlgn="auto">
                <a:spcBef>
                  <a:spcPts val="0"/>
                </a:spcBef>
                <a:spcAft>
                  <a:spcPts val="0"/>
                </a:spcAft>
              </a:pPr>
              <a:endParaRPr sz="1632" kern="0">
                <a:solidFill>
                  <a:sysClr val="windowText" lastClr="000000"/>
                </a:solidFill>
              </a:endParaRPr>
            </a:p>
          </p:txBody>
        </p:sp>
      </p:grpSp>
      <p:pic>
        <p:nvPicPr>
          <p:cNvPr id="59" name="object 12">
            <a:extLst>
              <a:ext uri="{FF2B5EF4-FFF2-40B4-BE49-F238E27FC236}">
                <a16:creationId xmlns:a16="http://schemas.microsoft.com/office/drawing/2014/main" id="{191CF201-6A43-420C-019B-DC164BBE7A9F}"/>
              </a:ext>
            </a:extLst>
          </p:cNvPr>
          <p:cNvPicPr/>
          <p:nvPr/>
        </p:nvPicPr>
        <p:blipFill>
          <a:blip r:embed="rId13" cstate="email">
            <a:extLst>
              <a:ext uri="{28A0092B-C50C-407E-A947-70E740481C1C}">
                <a14:useLocalDpi xmlns:a14="http://schemas.microsoft.com/office/drawing/2010/main"/>
              </a:ext>
            </a:extLst>
          </a:blip>
          <a:stretch>
            <a:fillRect/>
          </a:stretch>
        </p:blipFill>
        <p:spPr>
          <a:xfrm>
            <a:off x="5235957" y="1743808"/>
            <a:ext cx="648152" cy="588728"/>
          </a:xfrm>
          <a:prstGeom prst="rect">
            <a:avLst/>
          </a:prstGeom>
        </p:spPr>
      </p:pic>
      <p:sp>
        <p:nvSpPr>
          <p:cNvPr id="60" name="object 11">
            <a:extLst>
              <a:ext uri="{FF2B5EF4-FFF2-40B4-BE49-F238E27FC236}">
                <a16:creationId xmlns:a16="http://schemas.microsoft.com/office/drawing/2014/main" id="{A5968C7C-22EE-4A26-4521-C260668C8917}"/>
              </a:ext>
            </a:extLst>
          </p:cNvPr>
          <p:cNvSpPr txBox="1"/>
          <p:nvPr/>
        </p:nvSpPr>
        <p:spPr>
          <a:xfrm>
            <a:off x="5878455" y="1759010"/>
            <a:ext cx="1158547" cy="503502"/>
          </a:xfrm>
          <a:prstGeom prst="rect">
            <a:avLst/>
          </a:prstGeom>
          <a:solidFill>
            <a:srgbClr val="F1A900"/>
          </a:solidFill>
        </p:spPr>
        <p:txBody>
          <a:bodyPr vert="horz" wrap="square" lIns="0" tIns="63340" rIns="0" bIns="0" rtlCol="0">
            <a:spAutoFit/>
          </a:bodyPr>
          <a:lstStyle/>
          <a:p>
            <a:pPr marL="222266" marR="79463" indent="52399" algn="r" defTabSz="829178" fontAlgn="auto">
              <a:lnSpc>
                <a:spcPct val="100499"/>
              </a:lnSpc>
              <a:spcBef>
                <a:spcPts val="499"/>
              </a:spcBef>
              <a:spcAft>
                <a:spcPts val="0"/>
              </a:spcAft>
            </a:pPr>
            <a:r>
              <a:rPr sz="952" b="1" kern="0" dirty="0">
                <a:solidFill>
                  <a:srgbClr val="FFFFFF"/>
                </a:solidFill>
                <a:latin typeface="Arial"/>
                <a:cs typeface="Arial"/>
              </a:rPr>
              <a:t>David</a:t>
            </a:r>
            <a:r>
              <a:rPr sz="952" b="1" kern="0" spc="-18" dirty="0">
                <a:solidFill>
                  <a:srgbClr val="FFFFFF"/>
                </a:solidFill>
                <a:latin typeface="Arial"/>
                <a:cs typeface="Arial"/>
              </a:rPr>
              <a:t> </a:t>
            </a:r>
            <a:r>
              <a:rPr sz="952" b="1" kern="0" spc="-9" dirty="0">
                <a:solidFill>
                  <a:srgbClr val="FFFFFF"/>
                </a:solidFill>
                <a:latin typeface="Arial"/>
                <a:cs typeface="Arial"/>
              </a:rPr>
              <a:t>Nemetz </a:t>
            </a:r>
            <a:r>
              <a:rPr sz="952" kern="0" dirty="0">
                <a:solidFill>
                  <a:srgbClr val="FFFFFF"/>
                </a:solidFill>
                <a:latin typeface="Arial"/>
                <a:cs typeface="Arial"/>
              </a:rPr>
              <a:t>Chief</a:t>
            </a:r>
            <a:r>
              <a:rPr sz="952" kern="0" spc="-27" dirty="0">
                <a:solidFill>
                  <a:srgbClr val="FFFFFF"/>
                </a:solidFill>
                <a:latin typeface="Arial"/>
                <a:cs typeface="Arial"/>
              </a:rPr>
              <a:t> </a:t>
            </a:r>
            <a:r>
              <a:rPr sz="952" kern="0" spc="-9" dirty="0">
                <a:solidFill>
                  <a:srgbClr val="FFFFFF"/>
                </a:solidFill>
                <a:latin typeface="Arial"/>
                <a:cs typeface="Arial"/>
              </a:rPr>
              <a:t>Operating </a:t>
            </a:r>
            <a:r>
              <a:rPr sz="952" kern="0" dirty="0">
                <a:solidFill>
                  <a:srgbClr val="FFFFFF"/>
                </a:solidFill>
                <a:latin typeface="Arial"/>
                <a:cs typeface="Arial"/>
              </a:rPr>
              <a:t>Officer</a:t>
            </a:r>
            <a:r>
              <a:rPr sz="952" kern="0" spc="-32" dirty="0">
                <a:solidFill>
                  <a:srgbClr val="FFFFFF"/>
                </a:solidFill>
                <a:latin typeface="Arial"/>
                <a:cs typeface="Arial"/>
              </a:rPr>
              <a:t> </a:t>
            </a:r>
            <a:r>
              <a:rPr sz="952" kern="0" spc="-9" dirty="0">
                <a:solidFill>
                  <a:srgbClr val="FFFFFF"/>
                </a:solidFill>
                <a:latin typeface="Arial"/>
                <a:cs typeface="Arial"/>
              </a:rPr>
              <a:t>(COO)</a:t>
            </a:r>
            <a:endParaRPr sz="952" kern="0" dirty="0">
              <a:solidFill>
                <a:sysClr val="windowText" lastClr="000000"/>
              </a:solidFill>
              <a:latin typeface="Arial"/>
              <a:cs typeface="Arial"/>
            </a:endParaRPr>
          </a:p>
        </p:txBody>
      </p:sp>
    </p:spTree>
    <p:extLst>
      <p:ext uri="{BB962C8B-B14F-4D97-AF65-F5344CB8AC3E}">
        <p14:creationId xmlns:p14="http://schemas.microsoft.com/office/powerpoint/2010/main" val="4521659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3FE84D-F213-4E08-33FF-66ABD1C8E0C5}"/>
              </a:ext>
            </a:extLst>
          </p:cNvPr>
          <p:cNvSpPr>
            <a:spLocks noGrp="1"/>
          </p:cNvSpPr>
          <p:nvPr>
            <p:ph type="title"/>
          </p:nvPr>
        </p:nvSpPr>
        <p:spPr/>
        <p:txBody>
          <a:bodyPr/>
          <a:lstStyle/>
          <a:p>
            <a:r>
              <a:rPr lang="en-GB" dirty="0"/>
              <a:t>Proserv’s 13 facilities across the world</a:t>
            </a:r>
          </a:p>
        </p:txBody>
      </p:sp>
      <p:sp>
        <p:nvSpPr>
          <p:cNvPr id="7" name="Text Placeholder 6">
            <a:extLst>
              <a:ext uri="{FF2B5EF4-FFF2-40B4-BE49-F238E27FC236}">
                <a16:creationId xmlns:a16="http://schemas.microsoft.com/office/drawing/2014/main" id="{7F18B073-5953-80A8-ED2C-87922993981E}"/>
              </a:ext>
            </a:extLst>
          </p:cNvPr>
          <p:cNvSpPr>
            <a:spLocks noGrp="1"/>
          </p:cNvSpPr>
          <p:nvPr>
            <p:ph type="body" sz="quarter" idx="10"/>
          </p:nvPr>
        </p:nvSpPr>
        <p:spPr/>
        <p:txBody>
          <a:bodyPr/>
          <a:lstStyle/>
          <a:p>
            <a:r>
              <a:rPr lang="en-GB" dirty="0"/>
              <a:t>Global locations</a:t>
            </a:r>
          </a:p>
        </p:txBody>
      </p:sp>
      <p:pic>
        <p:nvPicPr>
          <p:cNvPr id="4" name="Picture 3" descr="A map of the world&#10;&#10;Description automatically generated">
            <a:extLst>
              <a:ext uri="{FF2B5EF4-FFF2-40B4-BE49-F238E27FC236}">
                <a16:creationId xmlns:a16="http://schemas.microsoft.com/office/drawing/2014/main" id="{7DFBB586-4F1C-517B-6483-8CA4D3502E89}"/>
              </a:ext>
            </a:extLst>
          </p:cNvPr>
          <p:cNvPicPr>
            <a:picLocks noChangeAspect="1"/>
          </p:cNvPicPr>
          <p:nvPr/>
        </p:nvPicPr>
        <p:blipFill>
          <a:blip r:embed="rId3"/>
          <a:stretch>
            <a:fillRect/>
          </a:stretch>
        </p:blipFill>
        <p:spPr>
          <a:xfrm>
            <a:off x="1636182" y="0"/>
            <a:ext cx="8886265" cy="6858000"/>
          </a:xfrm>
          <a:prstGeom prst="rect">
            <a:avLst/>
          </a:prstGeom>
        </p:spPr>
      </p:pic>
      <p:cxnSp>
        <p:nvCxnSpPr>
          <p:cNvPr id="9" name="Straight Connector 8">
            <a:extLst>
              <a:ext uri="{FF2B5EF4-FFF2-40B4-BE49-F238E27FC236}">
                <a16:creationId xmlns:a16="http://schemas.microsoft.com/office/drawing/2014/main" id="{5CDBF980-4290-92B0-3413-A816F9B2DC46}"/>
              </a:ext>
            </a:extLst>
          </p:cNvPr>
          <p:cNvCxnSpPr>
            <a:cxnSpLocks/>
            <a:stCxn id="10" idx="0"/>
          </p:cNvCxnSpPr>
          <p:nvPr/>
        </p:nvCxnSpPr>
        <p:spPr>
          <a:xfrm flipV="1">
            <a:off x="1636182" y="3212808"/>
            <a:ext cx="1617002" cy="2117459"/>
          </a:xfrm>
          <a:prstGeom prst="line">
            <a:avLst/>
          </a:prstGeom>
          <a:ln w="19050" cap="rnd">
            <a:solidFill>
              <a:srgbClr val="6A737B"/>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077EBA95-86CA-2ECA-1DB5-7DCEB2FA0669}"/>
              </a:ext>
            </a:extLst>
          </p:cNvPr>
          <p:cNvSpPr txBox="1"/>
          <p:nvPr/>
        </p:nvSpPr>
        <p:spPr>
          <a:xfrm>
            <a:off x="998651" y="5330267"/>
            <a:ext cx="1275062" cy="338554"/>
          </a:xfrm>
          <a:prstGeom prst="rect">
            <a:avLst/>
          </a:prstGeom>
          <a:noFill/>
        </p:spPr>
        <p:txBody>
          <a:bodyPr wrap="square" rtlCol="0">
            <a:spAutoFit/>
          </a:bodyPr>
          <a:lstStyle/>
          <a:p>
            <a:pPr>
              <a:spcBef>
                <a:spcPts val="600"/>
              </a:spcBef>
              <a:spcAft>
                <a:spcPts val="600"/>
              </a:spcAft>
              <a:buClr>
                <a:srgbClr val="F2A900"/>
              </a:buClr>
            </a:pPr>
            <a:r>
              <a:rPr lang="en-GB" sz="800" b="1" dirty="0" err="1"/>
              <a:t>Sommermeyer</a:t>
            </a:r>
            <a:r>
              <a:rPr lang="en-GB" sz="800" b="1" dirty="0"/>
              <a:t> Facility</a:t>
            </a:r>
            <a:br>
              <a:rPr lang="en-GB" sz="800" dirty="0"/>
            </a:br>
            <a:r>
              <a:rPr lang="en-GB" sz="800" dirty="0"/>
              <a:t>Houston, TX</a:t>
            </a:r>
          </a:p>
        </p:txBody>
      </p:sp>
      <p:cxnSp>
        <p:nvCxnSpPr>
          <p:cNvPr id="6" name="Straight Connector 5">
            <a:extLst>
              <a:ext uri="{FF2B5EF4-FFF2-40B4-BE49-F238E27FC236}">
                <a16:creationId xmlns:a16="http://schemas.microsoft.com/office/drawing/2014/main" id="{159A9D0C-D4FE-0134-A01D-908D185339C2}"/>
              </a:ext>
            </a:extLst>
          </p:cNvPr>
          <p:cNvCxnSpPr>
            <a:cxnSpLocks/>
          </p:cNvCxnSpPr>
          <p:nvPr/>
        </p:nvCxnSpPr>
        <p:spPr>
          <a:xfrm flipV="1">
            <a:off x="2983251" y="2428310"/>
            <a:ext cx="2524466" cy="3008214"/>
          </a:xfrm>
          <a:prstGeom prst="line">
            <a:avLst/>
          </a:prstGeom>
          <a:ln w="19050" cap="rnd">
            <a:solidFill>
              <a:srgbClr val="6A737B"/>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1EDADD1-4186-EDF6-0BE0-512943CE7337}"/>
              </a:ext>
            </a:extLst>
          </p:cNvPr>
          <p:cNvCxnSpPr>
            <a:cxnSpLocks/>
          </p:cNvCxnSpPr>
          <p:nvPr/>
        </p:nvCxnSpPr>
        <p:spPr>
          <a:xfrm flipV="1">
            <a:off x="3430385" y="2370270"/>
            <a:ext cx="2149339" cy="3484468"/>
          </a:xfrm>
          <a:prstGeom prst="line">
            <a:avLst/>
          </a:prstGeom>
          <a:ln w="19050" cap="rnd">
            <a:solidFill>
              <a:srgbClr val="6A737B"/>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299EB1FA-E777-23F0-5878-59059A98FDA4}"/>
              </a:ext>
            </a:extLst>
          </p:cNvPr>
          <p:cNvSpPr txBox="1"/>
          <p:nvPr/>
        </p:nvSpPr>
        <p:spPr>
          <a:xfrm>
            <a:off x="2375725" y="5436524"/>
            <a:ext cx="1231735" cy="338554"/>
          </a:xfrm>
          <a:prstGeom prst="rect">
            <a:avLst/>
          </a:prstGeom>
          <a:noFill/>
        </p:spPr>
        <p:txBody>
          <a:bodyPr wrap="square" lIns="91440" tIns="45720" rIns="91440" bIns="45720" rtlCol="0" anchor="t">
            <a:spAutoFit/>
          </a:bodyPr>
          <a:lstStyle/>
          <a:p>
            <a:pPr>
              <a:spcBef>
                <a:spcPts val="600"/>
              </a:spcBef>
              <a:spcAft>
                <a:spcPts val="600"/>
              </a:spcAft>
              <a:buClr>
                <a:srgbClr val="F2A900"/>
              </a:buClr>
            </a:pPr>
            <a:r>
              <a:rPr lang="en-GB" sz="800" b="1" dirty="0">
                <a:latin typeface="Arial"/>
                <a:cs typeface="Arial"/>
              </a:rPr>
              <a:t>Cumbernauld Facility</a:t>
            </a:r>
            <a:br>
              <a:rPr lang="en-GB" sz="800" dirty="0"/>
            </a:br>
            <a:r>
              <a:rPr lang="en-GB" sz="800" dirty="0"/>
              <a:t>Cumbernauld, </a:t>
            </a:r>
            <a:r>
              <a:rPr lang="en-GB" sz="800" dirty="0">
                <a:latin typeface="Arial"/>
                <a:cs typeface="Arial"/>
              </a:rPr>
              <a:t>UK</a:t>
            </a:r>
            <a:endParaRPr lang="en-GB" sz="800" dirty="0"/>
          </a:p>
        </p:txBody>
      </p:sp>
      <p:sp>
        <p:nvSpPr>
          <p:cNvPr id="14" name="TextBox 13">
            <a:extLst>
              <a:ext uri="{FF2B5EF4-FFF2-40B4-BE49-F238E27FC236}">
                <a16:creationId xmlns:a16="http://schemas.microsoft.com/office/drawing/2014/main" id="{4920ADAB-6A77-388F-F381-5BA952C3C6FB}"/>
              </a:ext>
            </a:extLst>
          </p:cNvPr>
          <p:cNvSpPr txBox="1"/>
          <p:nvPr/>
        </p:nvSpPr>
        <p:spPr>
          <a:xfrm>
            <a:off x="2755922" y="5848538"/>
            <a:ext cx="1129318" cy="338554"/>
          </a:xfrm>
          <a:prstGeom prst="rect">
            <a:avLst/>
          </a:prstGeom>
          <a:noFill/>
        </p:spPr>
        <p:txBody>
          <a:bodyPr wrap="square" rtlCol="0">
            <a:spAutoFit/>
          </a:bodyPr>
          <a:lstStyle/>
          <a:p>
            <a:pPr>
              <a:spcBef>
                <a:spcPts val="600"/>
              </a:spcBef>
              <a:spcAft>
                <a:spcPts val="600"/>
              </a:spcAft>
              <a:buClr>
                <a:srgbClr val="F2A900"/>
              </a:buClr>
            </a:pPr>
            <a:r>
              <a:rPr lang="en-GB" sz="800" b="1" dirty="0"/>
              <a:t>Westhill Facility</a:t>
            </a:r>
            <a:br>
              <a:rPr lang="en-GB" sz="800" dirty="0"/>
            </a:br>
            <a:r>
              <a:rPr lang="en-GB" sz="800" dirty="0"/>
              <a:t>Westhill, UK</a:t>
            </a:r>
          </a:p>
        </p:txBody>
      </p:sp>
      <p:cxnSp>
        <p:nvCxnSpPr>
          <p:cNvPr id="15" name="Straight Connector 14">
            <a:extLst>
              <a:ext uri="{FF2B5EF4-FFF2-40B4-BE49-F238E27FC236}">
                <a16:creationId xmlns:a16="http://schemas.microsoft.com/office/drawing/2014/main" id="{2171D262-7095-647B-2396-84589D6BAF04}"/>
              </a:ext>
            </a:extLst>
          </p:cNvPr>
          <p:cNvCxnSpPr>
            <a:cxnSpLocks/>
          </p:cNvCxnSpPr>
          <p:nvPr/>
        </p:nvCxnSpPr>
        <p:spPr>
          <a:xfrm flipV="1">
            <a:off x="4214986" y="2385449"/>
            <a:ext cx="1352449" cy="3542749"/>
          </a:xfrm>
          <a:prstGeom prst="line">
            <a:avLst/>
          </a:prstGeom>
          <a:ln w="19050" cap="rnd">
            <a:solidFill>
              <a:srgbClr val="6A737B"/>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07F6DF75-3DA9-D153-EF8E-7D45A41CAE72}"/>
              </a:ext>
            </a:extLst>
          </p:cNvPr>
          <p:cNvSpPr txBox="1"/>
          <p:nvPr/>
        </p:nvSpPr>
        <p:spPr>
          <a:xfrm>
            <a:off x="3680825" y="5928552"/>
            <a:ext cx="1129318" cy="338554"/>
          </a:xfrm>
          <a:prstGeom prst="rect">
            <a:avLst/>
          </a:prstGeom>
          <a:noFill/>
        </p:spPr>
        <p:txBody>
          <a:bodyPr wrap="square" rtlCol="0">
            <a:spAutoFit/>
          </a:bodyPr>
          <a:lstStyle/>
          <a:p>
            <a:pPr>
              <a:spcBef>
                <a:spcPts val="600"/>
              </a:spcBef>
              <a:spcAft>
                <a:spcPts val="600"/>
              </a:spcAft>
              <a:buClr>
                <a:srgbClr val="F2A900"/>
              </a:buClr>
            </a:pPr>
            <a:r>
              <a:rPr lang="en-GB" sz="800" b="1" dirty="0"/>
              <a:t>Skene Facility</a:t>
            </a:r>
            <a:br>
              <a:rPr lang="en-GB" sz="800" dirty="0"/>
            </a:br>
            <a:r>
              <a:rPr lang="en-GB" sz="800" dirty="0"/>
              <a:t>Westhill, UK</a:t>
            </a:r>
          </a:p>
        </p:txBody>
      </p:sp>
      <p:cxnSp>
        <p:nvCxnSpPr>
          <p:cNvPr id="19" name="Straight Connector 18">
            <a:extLst>
              <a:ext uri="{FF2B5EF4-FFF2-40B4-BE49-F238E27FC236}">
                <a16:creationId xmlns:a16="http://schemas.microsoft.com/office/drawing/2014/main" id="{75765A76-CBFA-4FBA-6B4B-9B516C5BA991}"/>
              </a:ext>
            </a:extLst>
          </p:cNvPr>
          <p:cNvCxnSpPr>
            <a:cxnSpLocks/>
          </p:cNvCxnSpPr>
          <p:nvPr/>
        </p:nvCxnSpPr>
        <p:spPr>
          <a:xfrm flipV="1">
            <a:off x="5320305" y="2385449"/>
            <a:ext cx="259419" cy="3537683"/>
          </a:xfrm>
          <a:prstGeom prst="line">
            <a:avLst/>
          </a:prstGeom>
          <a:ln w="19050" cap="rnd">
            <a:solidFill>
              <a:srgbClr val="6A737B"/>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9679DE17-CD44-1748-BA34-4EB2BD0C47AE}"/>
              </a:ext>
            </a:extLst>
          </p:cNvPr>
          <p:cNvSpPr txBox="1"/>
          <p:nvPr/>
        </p:nvSpPr>
        <p:spPr>
          <a:xfrm>
            <a:off x="4913586" y="5923132"/>
            <a:ext cx="1129318" cy="338554"/>
          </a:xfrm>
          <a:prstGeom prst="rect">
            <a:avLst/>
          </a:prstGeom>
          <a:noFill/>
        </p:spPr>
        <p:txBody>
          <a:bodyPr wrap="square" rtlCol="0">
            <a:spAutoFit/>
          </a:bodyPr>
          <a:lstStyle/>
          <a:p>
            <a:pPr>
              <a:spcBef>
                <a:spcPts val="600"/>
              </a:spcBef>
              <a:spcAft>
                <a:spcPts val="600"/>
              </a:spcAft>
              <a:buClr>
                <a:srgbClr val="F2A900"/>
              </a:buClr>
            </a:pPr>
            <a:r>
              <a:rPr lang="en-GB" sz="800" b="1" dirty="0"/>
              <a:t>Greenbank Facility</a:t>
            </a:r>
            <a:br>
              <a:rPr lang="en-GB" sz="800" dirty="0"/>
            </a:br>
            <a:r>
              <a:rPr lang="en-GB" sz="800" dirty="0"/>
              <a:t>Aberdeen, UK</a:t>
            </a:r>
          </a:p>
        </p:txBody>
      </p:sp>
      <p:cxnSp>
        <p:nvCxnSpPr>
          <p:cNvPr id="23" name="Straight Connector 22">
            <a:extLst>
              <a:ext uri="{FF2B5EF4-FFF2-40B4-BE49-F238E27FC236}">
                <a16:creationId xmlns:a16="http://schemas.microsoft.com/office/drawing/2014/main" id="{93329CB5-22BB-FA5E-DCDC-BEE2398DF02C}"/>
              </a:ext>
            </a:extLst>
          </p:cNvPr>
          <p:cNvCxnSpPr>
            <a:cxnSpLocks/>
          </p:cNvCxnSpPr>
          <p:nvPr/>
        </p:nvCxnSpPr>
        <p:spPr>
          <a:xfrm flipH="1" flipV="1">
            <a:off x="5748807" y="2318118"/>
            <a:ext cx="521550" cy="3906838"/>
          </a:xfrm>
          <a:prstGeom prst="line">
            <a:avLst/>
          </a:prstGeom>
          <a:ln w="19050" cap="rnd">
            <a:solidFill>
              <a:srgbClr val="5B6770"/>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7DAF810A-5759-B68A-C886-9DCF10D50F49}"/>
              </a:ext>
            </a:extLst>
          </p:cNvPr>
          <p:cNvSpPr txBox="1"/>
          <p:nvPr/>
        </p:nvSpPr>
        <p:spPr>
          <a:xfrm>
            <a:off x="5980081" y="6255171"/>
            <a:ext cx="1129318" cy="338554"/>
          </a:xfrm>
          <a:prstGeom prst="rect">
            <a:avLst/>
          </a:prstGeom>
          <a:noFill/>
        </p:spPr>
        <p:txBody>
          <a:bodyPr wrap="square" rtlCol="0">
            <a:spAutoFit/>
          </a:bodyPr>
          <a:lstStyle/>
          <a:p>
            <a:pPr>
              <a:spcBef>
                <a:spcPts val="600"/>
              </a:spcBef>
              <a:spcAft>
                <a:spcPts val="600"/>
              </a:spcAft>
              <a:buClr>
                <a:srgbClr val="F2A900"/>
              </a:buClr>
            </a:pPr>
            <a:r>
              <a:rPr lang="en-GB" sz="800" b="1" dirty="0"/>
              <a:t>Stavanger Facility</a:t>
            </a:r>
            <a:br>
              <a:rPr lang="en-GB" sz="800" dirty="0"/>
            </a:br>
            <a:r>
              <a:rPr lang="en-GB" sz="800" dirty="0"/>
              <a:t>Stavanger, Norway</a:t>
            </a:r>
          </a:p>
        </p:txBody>
      </p:sp>
      <p:cxnSp>
        <p:nvCxnSpPr>
          <p:cNvPr id="27" name="Straight Connector 26">
            <a:extLst>
              <a:ext uri="{FF2B5EF4-FFF2-40B4-BE49-F238E27FC236}">
                <a16:creationId xmlns:a16="http://schemas.microsoft.com/office/drawing/2014/main" id="{B720017B-C4CB-C971-F0B1-6E35594D2FEC}"/>
              </a:ext>
            </a:extLst>
          </p:cNvPr>
          <p:cNvCxnSpPr>
            <a:cxnSpLocks/>
          </p:cNvCxnSpPr>
          <p:nvPr/>
        </p:nvCxnSpPr>
        <p:spPr>
          <a:xfrm flipH="1" flipV="1">
            <a:off x="5803686" y="2195039"/>
            <a:ext cx="733948" cy="3531023"/>
          </a:xfrm>
          <a:prstGeom prst="line">
            <a:avLst/>
          </a:prstGeom>
          <a:ln w="19050" cap="rnd">
            <a:solidFill>
              <a:srgbClr val="5B6770"/>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B2926E5-4444-E141-64B3-1B25E75E6F97}"/>
              </a:ext>
            </a:extLst>
          </p:cNvPr>
          <p:cNvCxnSpPr>
            <a:cxnSpLocks/>
          </p:cNvCxnSpPr>
          <p:nvPr/>
        </p:nvCxnSpPr>
        <p:spPr>
          <a:xfrm flipV="1">
            <a:off x="4886261" y="2499360"/>
            <a:ext cx="724899" cy="3814213"/>
          </a:xfrm>
          <a:prstGeom prst="line">
            <a:avLst/>
          </a:prstGeom>
          <a:ln w="19050" cap="rnd">
            <a:solidFill>
              <a:srgbClr val="6A737B"/>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67E11EA3-9B68-CE49-BF77-5FACC455BD27}"/>
              </a:ext>
            </a:extLst>
          </p:cNvPr>
          <p:cNvSpPr txBox="1"/>
          <p:nvPr/>
        </p:nvSpPr>
        <p:spPr>
          <a:xfrm>
            <a:off x="4365038" y="6325266"/>
            <a:ext cx="1383769" cy="338554"/>
          </a:xfrm>
          <a:prstGeom prst="rect">
            <a:avLst/>
          </a:prstGeom>
          <a:noFill/>
        </p:spPr>
        <p:txBody>
          <a:bodyPr wrap="square" rtlCol="0">
            <a:spAutoFit/>
          </a:bodyPr>
          <a:lstStyle/>
          <a:p>
            <a:pPr>
              <a:spcBef>
                <a:spcPts val="600"/>
              </a:spcBef>
              <a:spcAft>
                <a:spcPts val="600"/>
              </a:spcAft>
              <a:buClr>
                <a:srgbClr val="F2A900"/>
              </a:buClr>
            </a:pPr>
            <a:r>
              <a:rPr lang="en-GB" sz="800" b="1" dirty="0"/>
              <a:t>Great Yarmouth Facility</a:t>
            </a:r>
            <a:br>
              <a:rPr lang="en-GB" sz="800" dirty="0"/>
            </a:br>
            <a:r>
              <a:rPr lang="en-GB" sz="800" dirty="0"/>
              <a:t>Great Yarmouth, UK</a:t>
            </a:r>
          </a:p>
        </p:txBody>
      </p:sp>
      <p:sp>
        <p:nvSpPr>
          <p:cNvPr id="37" name="TextBox 36">
            <a:extLst>
              <a:ext uri="{FF2B5EF4-FFF2-40B4-BE49-F238E27FC236}">
                <a16:creationId xmlns:a16="http://schemas.microsoft.com/office/drawing/2014/main" id="{AAECCF77-8341-99E6-2637-1C6F40004764}"/>
              </a:ext>
            </a:extLst>
          </p:cNvPr>
          <p:cNvSpPr txBox="1"/>
          <p:nvPr/>
        </p:nvSpPr>
        <p:spPr>
          <a:xfrm>
            <a:off x="6270357" y="5726062"/>
            <a:ext cx="1129318" cy="338554"/>
          </a:xfrm>
          <a:prstGeom prst="rect">
            <a:avLst/>
          </a:prstGeom>
          <a:noFill/>
        </p:spPr>
        <p:txBody>
          <a:bodyPr wrap="square" rtlCol="0">
            <a:spAutoFit/>
          </a:bodyPr>
          <a:lstStyle/>
          <a:p>
            <a:pPr>
              <a:spcBef>
                <a:spcPts val="600"/>
              </a:spcBef>
              <a:spcAft>
                <a:spcPts val="600"/>
              </a:spcAft>
              <a:buClr>
                <a:srgbClr val="F2A900"/>
              </a:buClr>
            </a:pPr>
            <a:r>
              <a:rPr lang="en-GB" sz="800" b="1" dirty="0"/>
              <a:t>Trondheim Facility</a:t>
            </a:r>
            <a:br>
              <a:rPr lang="en-GB" sz="800" dirty="0"/>
            </a:br>
            <a:r>
              <a:rPr lang="en-GB" sz="800" dirty="0"/>
              <a:t>Trondheim, Norway</a:t>
            </a:r>
          </a:p>
        </p:txBody>
      </p:sp>
      <p:cxnSp>
        <p:nvCxnSpPr>
          <p:cNvPr id="38" name="Straight Connector 37">
            <a:extLst>
              <a:ext uri="{FF2B5EF4-FFF2-40B4-BE49-F238E27FC236}">
                <a16:creationId xmlns:a16="http://schemas.microsoft.com/office/drawing/2014/main" id="{B7E20A9B-8A77-5420-FD1F-BD873FBD533E}"/>
              </a:ext>
            </a:extLst>
          </p:cNvPr>
          <p:cNvCxnSpPr>
            <a:cxnSpLocks/>
          </p:cNvCxnSpPr>
          <p:nvPr/>
        </p:nvCxnSpPr>
        <p:spPr>
          <a:xfrm flipH="1" flipV="1">
            <a:off x="6805051" y="3282967"/>
            <a:ext cx="816553" cy="2941989"/>
          </a:xfrm>
          <a:prstGeom prst="line">
            <a:avLst/>
          </a:prstGeom>
          <a:ln w="19050" cap="rnd">
            <a:solidFill>
              <a:srgbClr val="5B6770"/>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EF539E46-B1EF-646A-CD1F-E6746377D638}"/>
              </a:ext>
            </a:extLst>
          </p:cNvPr>
          <p:cNvSpPr txBox="1"/>
          <p:nvPr/>
        </p:nvSpPr>
        <p:spPr>
          <a:xfrm>
            <a:off x="7129817" y="6224956"/>
            <a:ext cx="1432292" cy="338554"/>
          </a:xfrm>
          <a:prstGeom prst="rect">
            <a:avLst/>
          </a:prstGeom>
          <a:noFill/>
        </p:spPr>
        <p:txBody>
          <a:bodyPr wrap="square" rtlCol="0">
            <a:spAutoFit/>
          </a:bodyPr>
          <a:lstStyle/>
          <a:p>
            <a:pPr>
              <a:spcBef>
                <a:spcPts val="600"/>
              </a:spcBef>
              <a:spcAft>
                <a:spcPts val="600"/>
              </a:spcAft>
              <a:buClr>
                <a:srgbClr val="F2A900"/>
              </a:buClr>
            </a:pPr>
            <a:r>
              <a:rPr lang="en-GB" sz="800" b="1" dirty="0"/>
              <a:t>Dammam Facility</a:t>
            </a:r>
            <a:br>
              <a:rPr lang="en-GB" sz="800" dirty="0"/>
            </a:br>
            <a:r>
              <a:rPr lang="en-GB" sz="800" dirty="0"/>
              <a:t>Dammam, Saudi Arabia</a:t>
            </a:r>
          </a:p>
        </p:txBody>
      </p:sp>
      <p:cxnSp>
        <p:nvCxnSpPr>
          <p:cNvPr id="41" name="Straight Connector 40">
            <a:extLst>
              <a:ext uri="{FF2B5EF4-FFF2-40B4-BE49-F238E27FC236}">
                <a16:creationId xmlns:a16="http://schemas.microsoft.com/office/drawing/2014/main" id="{F759B411-F38A-AFA5-185B-A357A337C5EA}"/>
              </a:ext>
            </a:extLst>
          </p:cNvPr>
          <p:cNvCxnSpPr>
            <a:cxnSpLocks/>
          </p:cNvCxnSpPr>
          <p:nvPr/>
        </p:nvCxnSpPr>
        <p:spPr>
          <a:xfrm flipH="1" flipV="1">
            <a:off x="6835016" y="3325117"/>
            <a:ext cx="1010947" cy="2280684"/>
          </a:xfrm>
          <a:prstGeom prst="line">
            <a:avLst/>
          </a:prstGeom>
          <a:ln w="19050" cap="rnd">
            <a:solidFill>
              <a:srgbClr val="5B6770"/>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365B65E2-6505-3E1B-CA53-6BD8309DDA17}"/>
              </a:ext>
            </a:extLst>
          </p:cNvPr>
          <p:cNvSpPr txBox="1"/>
          <p:nvPr/>
        </p:nvSpPr>
        <p:spPr>
          <a:xfrm>
            <a:off x="7546617" y="5604524"/>
            <a:ext cx="1432292" cy="338554"/>
          </a:xfrm>
          <a:prstGeom prst="rect">
            <a:avLst/>
          </a:prstGeom>
          <a:noFill/>
        </p:spPr>
        <p:txBody>
          <a:bodyPr wrap="square" rtlCol="0">
            <a:spAutoFit/>
          </a:bodyPr>
          <a:lstStyle/>
          <a:p>
            <a:pPr>
              <a:spcBef>
                <a:spcPts val="600"/>
              </a:spcBef>
              <a:spcAft>
                <a:spcPts val="600"/>
              </a:spcAft>
              <a:buClr>
                <a:srgbClr val="F2A900"/>
              </a:buClr>
            </a:pPr>
            <a:r>
              <a:rPr lang="en-GB" sz="800" b="1" dirty="0"/>
              <a:t>Doha Facility</a:t>
            </a:r>
            <a:br>
              <a:rPr lang="en-GB" sz="800" dirty="0"/>
            </a:br>
            <a:r>
              <a:rPr lang="en-GB" sz="800" dirty="0"/>
              <a:t>Doha, Qatar</a:t>
            </a:r>
          </a:p>
        </p:txBody>
      </p:sp>
      <p:cxnSp>
        <p:nvCxnSpPr>
          <p:cNvPr id="44" name="Straight Connector 43">
            <a:extLst>
              <a:ext uri="{FF2B5EF4-FFF2-40B4-BE49-F238E27FC236}">
                <a16:creationId xmlns:a16="http://schemas.microsoft.com/office/drawing/2014/main" id="{0233A7E1-6886-56A4-D53C-EA06C3A8332A}"/>
              </a:ext>
            </a:extLst>
          </p:cNvPr>
          <p:cNvCxnSpPr>
            <a:cxnSpLocks/>
          </p:cNvCxnSpPr>
          <p:nvPr/>
        </p:nvCxnSpPr>
        <p:spPr>
          <a:xfrm flipH="1" flipV="1">
            <a:off x="6894201" y="3325117"/>
            <a:ext cx="1863595" cy="2861975"/>
          </a:xfrm>
          <a:prstGeom prst="line">
            <a:avLst/>
          </a:prstGeom>
          <a:ln w="19050" cap="rnd">
            <a:solidFill>
              <a:srgbClr val="5B6770"/>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3DB63EAC-2E2E-D606-DA75-B2283A589412}"/>
              </a:ext>
            </a:extLst>
          </p:cNvPr>
          <p:cNvSpPr txBox="1"/>
          <p:nvPr/>
        </p:nvSpPr>
        <p:spPr>
          <a:xfrm>
            <a:off x="8358439" y="6224956"/>
            <a:ext cx="1432292" cy="338554"/>
          </a:xfrm>
          <a:prstGeom prst="rect">
            <a:avLst/>
          </a:prstGeom>
          <a:noFill/>
        </p:spPr>
        <p:txBody>
          <a:bodyPr wrap="square" rtlCol="0">
            <a:spAutoFit/>
          </a:bodyPr>
          <a:lstStyle/>
          <a:p>
            <a:pPr>
              <a:spcBef>
                <a:spcPts val="600"/>
              </a:spcBef>
              <a:spcAft>
                <a:spcPts val="600"/>
              </a:spcAft>
              <a:buClr>
                <a:srgbClr val="F2A900"/>
              </a:buClr>
            </a:pPr>
            <a:r>
              <a:rPr lang="en-GB" sz="800" b="1" dirty="0"/>
              <a:t>Dubai Facility</a:t>
            </a:r>
            <a:br>
              <a:rPr lang="en-GB" sz="800" dirty="0"/>
            </a:br>
            <a:r>
              <a:rPr lang="en-GB" sz="800" dirty="0"/>
              <a:t>Dubai, UAE</a:t>
            </a:r>
          </a:p>
        </p:txBody>
      </p:sp>
      <p:cxnSp>
        <p:nvCxnSpPr>
          <p:cNvPr id="48" name="Straight Connector 47">
            <a:extLst>
              <a:ext uri="{FF2B5EF4-FFF2-40B4-BE49-F238E27FC236}">
                <a16:creationId xmlns:a16="http://schemas.microsoft.com/office/drawing/2014/main" id="{DC9AFDF6-EFF9-A909-E5AC-2E07C39BE731}"/>
              </a:ext>
            </a:extLst>
          </p:cNvPr>
          <p:cNvCxnSpPr>
            <a:cxnSpLocks/>
          </p:cNvCxnSpPr>
          <p:nvPr/>
        </p:nvCxnSpPr>
        <p:spPr>
          <a:xfrm flipH="1" flipV="1">
            <a:off x="6944130" y="3298356"/>
            <a:ext cx="1902816" cy="2550182"/>
          </a:xfrm>
          <a:prstGeom prst="line">
            <a:avLst/>
          </a:prstGeom>
          <a:ln w="19050" cap="rnd">
            <a:solidFill>
              <a:srgbClr val="5B6770"/>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A6859CCF-CFA8-A2BD-4FB2-A7171FD15364}"/>
              </a:ext>
            </a:extLst>
          </p:cNvPr>
          <p:cNvSpPr txBox="1"/>
          <p:nvPr/>
        </p:nvSpPr>
        <p:spPr>
          <a:xfrm>
            <a:off x="8679181" y="5818923"/>
            <a:ext cx="1432292" cy="338554"/>
          </a:xfrm>
          <a:prstGeom prst="rect">
            <a:avLst/>
          </a:prstGeom>
          <a:noFill/>
        </p:spPr>
        <p:txBody>
          <a:bodyPr wrap="square" rtlCol="0">
            <a:spAutoFit/>
          </a:bodyPr>
          <a:lstStyle/>
          <a:p>
            <a:pPr>
              <a:spcBef>
                <a:spcPts val="600"/>
              </a:spcBef>
              <a:spcAft>
                <a:spcPts val="600"/>
              </a:spcAft>
              <a:buClr>
                <a:srgbClr val="F2A900"/>
              </a:buClr>
            </a:pPr>
            <a:r>
              <a:rPr lang="en-GB" sz="800" b="1" dirty="0"/>
              <a:t>Abu Dhabi Facility</a:t>
            </a:r>
            <a:br>
              <a:rPr lang="en-GB" sz="800" dirty="0"/>
            </a:br>
            <a:r>
              <a:rPr lang="en-GB" sz="800" dirty="0"/>
              <a:t>Abu Dhabi, UAE</a:t>
            </a:r>
          </a:p>
        </p:txBody>
      </p:sp>
      <p:cxnSp>
        <p:nvCxnSpPr>
          <p:cNvPr id="51" name="Straight Connector 50">
            <a:extLst>
              <a:ext uri="{FF2B5EF4-FFF2-40B4-BE49-F238E27FC236}">
                <a16:creationId xmlns:a16="http://schemas.microsoft.com/office/drawing/2014/main" id="{ED16997B-0016-E3DE-1EA4-85CFCD986BC8}"/>
              </a:ext>
            </a:extLst>
          </p:cNvPr>
          <p:cNvCxnSpPr>
            <a:cxnSpLocks/>
          </p:cNvCxnSpPr>
          <p:nvPr/>
        </p:nvCxnSpPr>
        <p:spPr>
          <a:xfrm flipH="1" flipV="1">
            <a:off x="7571394" y="3659814"/>
            <a:ext cx="2029504" cy="1839730"/>
          </a:xfrm>
          <a:prstGeom prst="line">
            <a:avLst/>
          </a:prstGeom>
          <a:ln w="19050" cap="rnd">
            <a:solidFill>
              <a:srgbClr val="5B6770"/>
            </a:solidFill>
            <a:headEnd type="none" w="med" len="med"/>
            <a:tailEnd type="oval" w="med" len="med"/>
          </a:ln>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DD9C4D7B-0672-285C-6F19-3815111EBB2C}"/>
              </a:ext>
            </a:extLst>
          </p:cNvPr>
          <p:cNvSpPr txBox="1"/>
          <p:nvPr/>
        </p:nvSpPr>
        <p:spPr>
          <a:xfrm>
            <a:off x="9306027" y="5489957"/>
            <a:ext cx="1432292" cy="338554"/>
          </a:xfrm>
          <a:prstGeom prst="rect">
            <a:avLst/>
          </a:prstGeom>
          <a:noFill/>
        </p:spPr>
        <p:txBody>
          <a:bodyPr wrap="square" rtlCol="0">
            <a:spAutoFit/>
          </a:bodyPr>
          <a:lstStyle/>
          <a:p>
            <a:pPr>
              <a:spcBef>
                <a:spcPts val="600"/>
              </a:spcBef>
              <a:spcAft>
                <a:spcPts val="600"/>
              </a:spcAft>
              <a:buClr>
                <a:srgbClr val="F2A900"/>
              </a:buClr>
            </a:pPr>
            <a:r>
              <a:rPr lang="en-GB" sz="800" b="1" dirty="0"/>
              <a:t>Chennai Facility</a:t>
            </a:r>
            <a:br>
              <a:rPr lang="en-GB" sz="800" dirty="0"/>
            </a:br>
            <a:r>
              <a:rPr lang="en-GB" sz="800" dirty="0"/>
              <a:t>Chennai, India</a:t>
            </a:r>
          </a:p>
        </p:txBody>
      </p:sp>
    </p:spTree>
    <p:extLst>
      <p:ext uri="{BB962C8B-B14F-4D97-AF65-F5344CB8AC3E}">
        <p14:creationId xmlns:p14="http://schemas.microsoft.com/office/powerpoint/2010/main" val="29118170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Content Placeholder 103" descr="A picture containing dark, standing, bird&#10;&#10;Description automatically generated">
            <a:extLst>
              <a:ext uri="{FF2B5EF4-FFF2-40B4-BE49-F238E27FC236}">
                <a16:creationId xmlns:a16="http://schemas.microsoft.com/office/drawing/2014/main" id="{1C189D4C-789F-4508-AB44-9B4F4CA36C29}"/>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968395" y="1412875"/>
            <a:ext cx="8504863" cy="3869409"/>
          </a:xfrm>
        </p:spPr>
      </p:pic>
      <p:sp>
        <p:nvSpPr>
          <p:cNvPr id="2" name="Title 1">
            <a:extLst>
              <a:ext uri="{FF2B5EF4-FFF2-40B4-BE49-F238E27FC236}">
                <a16:creationId xmlns:a16="http://schemas.microsoft.com/office/drawing/2014/main" id="{4057DCEC-CE13-4C3A-82C2-12A313032964}"/>
              </a:ext>
            </a:extLst>
          </p:cNvPr>
          <p:cNvSpPr>
            <a:spLocks noGrp="1"/>
          </p:cNvSpPr>
          <p:nvPr>
            <p:ph type="title"/>
          </p:nvPr>
        </p:nvSpPr>
        <p:spPr/>
        <p:txBody>
          <a:bodyPr/>
          <a:lstStyle/>
          <a:p>
            <a:r>
              <a:rPr lang="en-GB"/>
              <a:t>Site Leadership</a:t>
            </a:r>
          </a:p>
        </p:txBody>
      </p:sp>
      <p:sp>
        <p:nvSpPr>
          <p:cNvPr id="10" name="TextBox 9">
            <a:extLst>
              <a:ext uri="{FF2B5EF4-FFF2-40B4-BE49-F238E27FC236}">
                <a16:creationId xmlns:a16="http://schemas.microsoft.com/office/drawing/2014/main" id="{17D3B434-DDBD-446E-9150-F3C252DCEA4B}"/>
              </a:ext>
            </a:extLst>
          </p:cNvPr>
          <p:cNvSpPr txBox="1"/>
          <p:nvPr/>
        </p:nvSpPr>
        <p:spPr>
          <a:xfrm>
            <a:off x="998651" y="5330267"/>
            <a:ext cx="1275062" cy="338554"/>
          </a:xfrm>
          <a:prstGeom prst="rect">
            <a:avLst/>
          </a:prstGeom>
          <a:noFill/>
        </p:spPr>
        <p:txBody>
          <a:bodyPr wrap="square" rtlCol="0">
            <a:spAutoFit/>
          </a:bodyPr>
          <a:lstStyle/>
          <a:p>
            <a:pPr>
              <a:spcBef>
                <a:spcPts val="600"/>
              </a:spcBef>
              <a:spcAft>
                <a:spcPts val="600"/>
              </a:spcAft>
              <a:buClr>
                <a:srgbClr val="F2A900"/>
              </a:buClr>
            </a:pPr>
            <a:r>
              <a:rPr lang="en-GB" sz="800" b="1" dirty="0" err="1"/>
              <a:t>Sommermeyer</a:t>
            </a:r>
            <a:r>
              <a:rPr lang="en-GB" sz="800" b="1" dirty="0"/>
              <a:t> Facility</a:t>
            </a:r>
            <a:br>
              <a:rPr lang="en-GB" sz="800" dirty="0"/>
            </a:br>
            <a:r>
              <a:rPr lang="en-GB" sz="800" dirty="0"/>
              <a:t>Anthony Carrea</a:t>
            </a:r>
          </a:p>
        </p:txBody>
      </p:sp>
      <p:sp>
        <p:nvSpPr>
          <p:cNvPr id="12" name="TextBox 11">
            <a:extLst>
              <a:ext uri="{FF2B5EF4-FFF2-40B4-BE49-F238E27FC236}">
                <a16:creationId xmlns:a16="http://schemas.microsoft.com/office/drawing/2014/main" id="{8E986EDA-D3D5-4B0F-BBD4-E4195B742F7D}"/>
              </a:ext>
            </a:extLst>
          </p:cNvPr>
          <p:cNvSpPr txBox="1"/>
          <p:nvPr/>
        </p:nvSpPr>
        <p:spPr>
          <a:xfrm>
            <a:off x="2345828" y="5336479"/>
            <a:ext cx="1231735" cy="338554"/>
          </a:xfrm>
          <a:prstGeom prst="rect">
            <a:avLst/>
          </a:prstGeom>
          <a:noFill/>
        </p:spPr>
        <p:txBody>
          <a:bodyPr wrap="square" lIns="91440" tIns="45720" rIns="91440" bIns="45720" rtlCol="0" anchor="t">
            <a:spAutoFit/>
          </a:bodyPr>
          <a:lstStyle/>
          <a:p>
            <a:pPr>
              <a:spcBef>
                <a:spcPts val="600"/>
              </a:spcBef>
              <a:spcAft>
                <a:spcPts val="600"/>
              </a:spcAft>
              <a:buClr>
                <a:srgbClr val="F2A900"/>
              </a:buClr>
            </a:pPr>
            <a:r>
              <a:rPr lang="en-GB" sz="800" b="1" dirty="0">
                <a:latin typeface="Arial"/>
                <a:cs typeface="Arial"/>
              </a:rPr>
              <a:t>Cumbernauld Facility</a:t>
            </a:r>
            <a:br>
              <a:rPr lang="en-GB" sz="800" dirty="0"/>
            </a:br>
            <a:r>
              <a:rPr lang="en-GB" sz="800" dirty="0">
                <a:latin typeface="Arial"/>
                <a:cs typeface="Arial"/>
              </a:rPr>
              <a:t>Janice MacLeod</a:t>
            </a:r>
            <a:endParaRPr lang="en-GB" sz="800" dirty="0"/>
          </a:p>
        </p:txBody>
      </p:sp>
      <p:sp>
        <p:nvSpPr>
          <p:cNvPr id="14" name="TextBox 13">
            <a:extLst>
              <a:ext uri="{FF2B5EF4-FFF2-40B4-BE49-F238E27FC236}">
                <a16:creationId xmlns:a16="http://schemas.microsoft.com/office/drawing/2014/main" id="{7ECE6C8A-9A32-4F03-A8A0-D9D012B69C25}"/>
              </a:ext>
            </a:extLst>
          </p:cNvPr>
          <p:cNvSpPr txBox="1"/>
          <p:nvPr/>
        </p:nvSpPr>
        <p:spPr>
          <a:xfrm>
            <a:off x="2345828" y="5729228"/>
            <a:ext cx="1129318" cy="338554"/>
          </a:xfrm>
          <a:prstGeom prst="rect">
            <a:avLst/>
          </a:prstGeom>
          <a:noFill/>
        </p:spPr>
        <p:txBody>
          <a:bodyPr wrap="square" rtlCol="0">
            <a:spAutoFit/>
          </a:bodyPr>
          <a:lstStyle/>
          <a:p>
            <a:pPr>
              <a:spcBef>
                <a:spcPts val="600"/>
              </a:spcBef>
              <a:spcAft>
                <a:spcPts val="600"/>
              </a:spcAft>
              <a:buClr>
                <a:srgbClr val="F2A900"/>
              </a:buClr>
            </a:pPr>
            <a:r>
              <a:rPr lang="en-GB" sz="800" b="1" dirty="0"/>
              <a:t>Westhill Facility</a:t>
            </a:r>
            <a:br>
              <a:rPr lang="en-GB" sz="800" dirty="0"/>
            </a:br>
            <a:r>
              <a:rPr lang="en-GB" sz="800" dirty="0"/>
              <a:t>Davis Larssen</a:t>
            </a:r>
          </a:p>
        </p:txBody>
      </p:sp>
      <p:sp>
        <p:nvSpPr>
          <p:cNvPr id="16" name="TextBox 15">
            <a:extLst>
              <a:ext uri="{FF2B5EF4-FFF2-40B4-BE49-F238E27FC236}">
                <a16:creationId xmlns:a16="http://schemas.microsoft.com/office/drawing/2014/main" id="{7CABFB4C-20AC-4972-8A71-12ADBB0453CD}"/>
              </a:ext>
            </a:extLst>
          </p:cNvPr>
          <p:cNvSpPr txBox="1"/>
          <p:nvPr/>
        </p:nvSpPr>
        <p:spPr>
          <a:xfrm>
            <a:off x="3623027" y="5353983"/>
            <a:ext cx="1087275" cy="338554"/>
          </a:xfrm>
          <a:prstGeom prst="rect">
            <a:avLst/>
          </a:prstGeom>
          <a:noFill/>
        </p:spPr>
        <p:txBody>
          <a:bodyPr wrap="square" rtlCol="0">
            <a:spAutoFit/>
          </a:bodyPr>
          <a:lstStyle/>
          <a:p>
            <a:pPr>
              <a:spcBef>
                <a:spcPts val="600"/>
              </a:spcBef>
              <a:spcAft>
                <a:spcPts val="600"/>
              </a:spcAft>
              <a:buClr>
                <a:srgbClr val="F2A900"/>
              </a:buClr>
            </a:pPr>
            <a:r>
              <a:rPr lang="en-GB" sz="800" b="1" dirty="0"/>
              <a:t>Skene Facility</a:t>
            </a:r>
            <a:br>
              <a:rPr lang="en-GB" sz="800" dirty="0"/>
            </a:br>
            <a:r>
              <a:rPr lang="en-GB" sz="800" dirty="0"/>
              <a:t>Crawford Tennant</a:t>
            </a:r>
          </a:p>
        </p:txBody>
      </p:sp>
      <p:sp>
        <p:nvSpPr>
          <p:cNvPr id="18" name="TextBox 17">
            <a:extLst>
              <a:ext uri="{FF2B5EF4-FFF2-40B4-BE49-F238E27FC236}">
                <a16:creationId xmlns:a16="http://schemas.microsoft.com/office/drawing/2014/main" id="{A8C2297C-8852-48A2-9DD0-D11191466216}"/>
              </a:ext>
            </a:extLst>
          </p:cNvPr>
          <p:cNvSpPr txBox="1"/>
          <p:nvPr/>
        </p:nvSpPr>
        <p:spPr>
          <a:xfrm>
            <a:off x="3668434" y="5729228"/>
            <a:ext cx="1129318" cy="338554"/>
          </a:xfrm>
          <a:prstGeom prst="rect">
            <a:avLst/>
          </a:prstGeom>
          <a:noFill/>
        </p:spPr>
        <p:txBody>
          <a:bodyPr wrap="square" lIns="91440" tIns="45720" rIns="91440" bIns="45720" rtlCol="0" anchor="t">
            <a:spAutoFit/>
          </a:bodyPr>
          <a:lstStyle/>
          <a:p>
            <a:pPr>
              <a:spcBef>
                <a:spcPts val="600"/>
              </a:spcBef>
              <a:spcAft>
                <a:spcPts val="600"/>
              </a:spcAft>
              <a:buClr>
                <a:srgbClr val="F2A900"/>
              </a:buClr>
            </a:pPr>
            <a:r>
              <a:rPr lang="en-GB" sz="800" b="1">
                <a:latin typeface="Arial"/>
                <a:cs typeface="Arial"/>
              </a:rPr>
              <a:t>Greenbank Facility</a:t>
            </a:r>
            <a:br>
              <a:rPr lang="en-GB" sz="800"/>
            </a:br>
            <a:r>
              <a:rPr lang="en-GB" sz="800">
                <a:latin typeface="Arial"/>
                <a:cs typeface="Arial"/>
              </a:rPr>
              <a:t>Sean Andersson</a:t>
            </a:r>
          </a:p>
        </p:txBody>
      </p:sp>
      <p:sp>
        <p:nvSpPr>
          <p:cNvPr id="20" name="TextBox 19">
            <a:extLst>
              <a:ext uri="{FF2B5EF4-FFF2-40B4-BE49-F238E27FC236}">
                <a16:creationId xmlns:a16="http://schemas.microsoft.com/office/drawing/2014/main" id="{ECCA668B-CFCF-4D15-880D-2EFEB7B73DE4}"/>
              </a:ext>
            </a:extLst>
          </p:cNvPr>
          <p:cNvSpPr txBox="1"/>
          <p:nvPr/>
        </p:nvSpPr>
        <p:spPr>
          <a:xfrm>
            <a:off x="4779305" y="5336479"/>
            <a:ext cx="1383769" cy="338554"/>
          </a:xfrm>
          <a:prstGeom prst="rect">
            <a:avLst/>
          </a:prstGeom>
          <a:noFill/>
        </p:spPr>
        <p:txBody>
          <a:bodyPr wrap="square" rtlCol="0">
            <a:spAutoFit/>
          </a:bodyPr>
          <a:lstStyle/>
          <a:p>
            <a:pPr>
              <a:spcBef>
                <a:spcPts val="600"/>
              </a:spcBef>
              <a:spcAft>
                <a:spcPts val="600"/>
              </a:spcAft>
              <a:buClr>
                <a:srgbClr val="F2A900"/>
              </a:buClr>
            </a:pPr>
            <a:r>
              <a:rPr lang="en-GB" sz="800" b="1" dirty="0"/>
              <a:t>Great Yarmouth Facility</a:t>
            </a:r>
            <a:br>
              <a:rPr lang="en-GB" sz="800" dirty="0"/>
            </a:br>
            <a:r>
              <a:rPr lang="en-GB" sz="800" dirty="0"/>
              <a:t>Mark Whiteside</a:t>
            </a:r>
          </a:p>
        </p:txBody>
      </p:sp>
      <p:sp>
        <p:nvSpPr>
          <p:cNvPr id="24" name="TextBox 23">
            <a:extLst>
              <a:ext uri="{FF2B5EF4-FFF2-40B4-BE49-F238E27FC236}">
                <a16:creationId xmlns:a16="http://schemas.microsoft.com/office/drawing/2014/main" id="{35F315B3-E900-418B-83CF-E7087D5E8962}"/>
              </a:ext>
            </a:extLst>
          </p:cNvPr>
          <p:cNvSpPr txBox="1"/>
          <p:nvPr/>
        </p:nvSpPr>
        <p:spPr>
          <a:xfrm>
            <a:off x="6220827" y="5336479"/>
            <a:ext cx="1133020" cy="338554"/>
          </a:xfrm>
          <a:prstGeom prst="rect">
            <a:avLst/>
          </a:prstGeom>
          <a:noFill/>
        </p:spPr>
        <p:txBody>
          <a:bodyPr wrap="square" rtlCol="0">
            <a:spAutoFit/>
          </a:bodyPr>
          <a:lstStyle/>
          <a:p>
            <a:pPr>
              <a:spcBef>
                <a:spcPts val="600"/>
              </a:spcBef>
              <a:spcAft>
                <a:spcPts val="600"/>
              </a:spcAft>
              <a:buClr>
                <a:srgbClr val="F2A900"/>
              </a:buClr>
            </a:pPr>
            <a:r>
              <a:rPr lang="en-GB" sz="800" b="1"/>
              <a:t>Trondheim Facility</a:t>
            </a:r>
            <a:br>
              <a:rPr lang="en-GB" sz="800"/>
            </a:br>
            <a:r>
              <a:rPr lang="en-GB" sz="800"/>
              <a:t>Mirza Duvnjak</a:t>
            </a:r>
          </a:p>
        </p:txBody>
      </p:sp>
      <p:sp>
        <p:nvSpPr>
          <p:cNvPr id="26" name="TextBox 25">
            <a:extLst>
              <a:ext uri="{FF2B5EF4-FFF2-40B4-BE49-F238E27FC236}">
                <a16:creationId xmlns:a16="http://schemas.microsoft.com/office/drawing/2014/main" id="{64B23E43-38E2-4337-9A4E-21D870861809}"/>
              </a:ext>
            </a:extLst>
          </p:cNvPr>
          <p:cNvSpPr txBox="1"/>
          <p:nvPr/>
        </p:nvSpPr>
        <p:spPr>
          <a:xfrm>
            <a:off x="6220827" y="5729228"/>
            <a:ext cx="1127737" cy="338554"/>
          </a:xfrm>
          <a:prstGeom prst="rect">
            <a:avLst/>
          </a:prstGeom>
          <a:noFill/>
        </p:spPr>
        <p:txBody>
          <a:bodyPr wrap="square" rtlCol="0">
            <a:spAutoFit/>
          </a:bodyPr>
          <a:lstStyle/>
          <a:p>
            <a:pPr>
              <a:spcBef>
                <a:spcPts val="600"/>
              </a:spcBef>
              <a:spcAft>
                <a:spcPts val="600"/>
              </a:spcAft>
              <a:buClr>
                <a:srgbClr val="F2A900"/>
              </a:buClr>
            </a:pPr>
            <a:r>
              <a:rPr lang="en-GB" sz="800" b="1" dirty="0"/>
              <a:t>Stavanger Facility</a:t>
            </a:r>
            <a:br>
              <a:rPr lang="en-GB" sz="800" dirty="0"/>
            </a:br>
            <a:r>
              <a:rPr lang="en-GB" sz="800" dirty="0"/>
              <a:t>Rune Godejord</a:t>
            </a:r>
          </a:p>
        </p:txBody>
      </p:sp>
      <p:sp>
        <p:nvSpPr>
          <p:cNvPr id="28" name="TextBox 27">
            <a:extLst>
              <a:ext uri="{FF2B5EF4-FFF2-40B4-BE49-F238E27FC236}">
                <a16:creationId xmlns:a16="http://schemas.microsoft.com/office/drawing/2014/main" id="{65722F95-1012-4E5B-A30E-59B0F7CFC465}"/>
              </a:ext>
            </a:extLst>
          </p:cNvPr>
          <p:cNvSpPr txBox="1"/>
          <p:nvPr/>
        </p:nvSpPr>
        <p:spPr>
          <a:xfrm>
            <a:off x="7377444" y="5336479"/>
            <a:ext cx="919625" cy="338554"/>
          </a:xfrm>
          <a:prstGeom prst="rect">
            <a:avLst/>
          </a:prstGeom>
          <a:noFill/>
        </p:spPr>
        <p:txBody>
          <a:bodyPr wrap="square" rtlCol="0">
            <a:spAutoFit/>
          </a:bodyPr>
          <a:lstStyle/>
          <a:p>
            <a:pPr>
              <a:spcBef>
                <a:spcPts val="600"/>
              </a:spcBef>
              <a:spcAft>
                <a:spcPts val="600"/>
              </a:spcAft>
              <a:buClr>
                <a:srgbClr val="F2A900"/>
              </a:buClr>
            </a:pPr>
            <a:r>
              <a:rPr lang="en-GB" sz="800" b="1" dirty="0"/>
              <a:t>Doha Facility</a:t>
            </a:r>
            <a:br>
              <a:rPr lang="en-GB" sz="800" dirty="0"/>
            </a:br>
            <a:r>
              <a:rPr lang="en-GB" sz="800" dirty="0"/>
              <a:t>Trevor Ogilvie</a:t>
            </a:r>
          </a:p>
        </p:txBody>
      </p:sp>
      <p:sp>
        <p:nvSpPr>
          <p:cNvPr id="30" name="TextBox 29">
            <a:extLst>
              <a:ext uri="{FF2B5EF4-FFF2-40B4-BE49-F238E27FC236}">
                <a16:creationId xmlns:a16="http://schemas.microsoft.com/office/drawing/2014/main" id="{C183DF57-3CA8-4D92-8DBB-E45E3B33E6DD}"/>
              </a:ext>
            </a:extLst>
          </p:cNvPr>
          <p:cNvSpPr txBox="1"/>
          <p:nvPr/>
        </p:nvSpPr>
        <p:spPr>
          <a:xfrm>
            <a:off x="7377444" y="5729228"/>
            <a:ext cx="1077260" cy="338554"/>
          </a:xfrm>
          <a:prstGeom prst="rect">
            <a:avLst/>
          </a:prstGeom>
          <a:noFill/>
        </p:spPr>
        <p:txBody>
          <a:bodyPr wrap="square" rtlCol="0">
            <a:spAutoFit/>
          </a:bodyPr>
          <a:lstStyle/>
          <a:p>
            <a:pPr>
              <a:spcBef>
                <a:spcPts val="600"/>
              </a:spcBef>
              <a:spcAft>
                <a:spcPts val="600"/>
              </a:spcAft>
              <a:buClr>
                <a:srgbClr val="F2A900"/>
              </a:buClr>
            </a:pPr>
            <a:r>
              <a:rPr lang="en-GB" sz="800" b="1" dirty="0"/>
              <a:t>Dammam Facility</a:t>
            </a:r>
            <a:br>
              <a:rPr lang="en-GB" sz="800" dirty="0"/>
            </a:br>
            <a:r>
              <a:rPr lang="en-GB" sz="800" dirty="0"/>
              <a:t>Chris Chambers</a:t>
            </a:r>
          </a:p>
        </p:txBody>
      </p:sp>
      <p:sp>
        <p:nvSpPr>
          <p:cNvPr id="32" name="TextBox 31">
            <a:extLst>
              <a:ext uri="{FF2B5EF4-FFF2-40B4-BE49-F238E27FC236}">
                <a16:creationId xmlns:a16="http://schemas.microsoft.com/office/drawing/2014/main" id="{69B15917-EA04-4768-A195-5FB41372A3B4}"/>
              </a:ext>
            </a:extLst>
          </p:cNvPr>
          <p:cNvSpPr txBox="1"/>
          <p:nvPr/>
        </p:nvSpPr>
        <p:spPr>
          <a:xfrm>
            <a:off x="8670467" y="5336479"/>
            <a:ext cx="1175705" cy="338554"/>
          </a:xfrm>
          <a:prstGeom prst="rect">
            <a:avLst/>
          </a:prstGeom>
          <a:noFill/>
        </p:spPr>
        <p:txBody>
          <a:bodyPr wrap="square" rtlCol="0">
            <a:spAutoFit/>
          </a:bodyPr>
          <a:lstStyle/>
          <a:p>
            <a:pPr>
              <a:spcBef>
                <a:spcPts val="600"/>
              </a:spcBef>
              <a:spcAft>
                <a:spcPts val="600"/>
              </a:spcAft>
              <a:buClr>
                <a:srgbClr val="F2A900"/>
              </a:buClr>
            </a:pPr>
            <a:r>
              <a:rPr lang="en-GB" sz="800" b="1"/>
              <a:t>Abu Dhabi Facility</a:t>
            </a:r>
            <a:br>
              <a:rPr lang="en-GB" sz="800"/>
            </a:br>
            <a:r>
              <a:rPr lang="en-GB" sz="800"/>
              <a:t>Angus Rodger</a:t>
            </a:r>
          </a:p>
        </p:txBody>
      </p:sp>
      <p:sp>
        <p:nvSpPr>
          <p:cNvPr id="34" name="TextBox 33">
            <a:extLst>
              <a:ext uri="{FF2B5EF4-FFF2-40B4-BE49-F238E27FC236}">
                <a16:creationId xmlns:a16="http://schemas.microsoft.com/office/drawing/2014/main" id="{443A016F-E8E8-477C-B41E-B5A843650753}"/>
              </a:ext>
            </a:extLst>
          </p:cNvPr>
          <p:cNvSpPr txBox="1"/>
          <p:nvPr/>
        </p:nvSpPr>
        <p:spPr>
          <a:xfrm>
            <a:off x="8670467" y="5729228"/>
            <a:ext cx="1077260" cy="338554"/>
          </a:xfrm>
          <a:prstGeom prst="rect">
            <a:avLst/>
          </a:prstGeom>
          <a:noFill/>
        </p:spPr>
        <p:txBody>
          <a:bodyPr wrap="square" rtlCol="0">
            <a:spAutoFit/>
          </a:bodyPr>
          <a:lstStyle/>
          <a:p>
            <a:pPr>
              <a:spcBef>
                <a:spcPts val="600"/>
              </a:spcBef>
              <a:spcAft>
                <a:spcPts val="600"/>
              </a:spcAft>
              <a:buClr>
                <a:srgbClr val="F2A900"/>
              </a:buClr>
            </a:pPr>
            <a:r>
              <a:rPr lang="en-GB" sz="800" b="1"/>
              <a:t>Dubai Facility</a:t>
            </a:r>
            <a:br>
              <a:rPr lang="en-GB" sz="800"/>
            </a:br>
            <a:r>
              <a:rPr lang="en-GB" sz="800"/>
              <a:t>Nicola Birnie</a:t>
            </a:r>
          </a:p>
        </p:txBody>
      </p:sp>
      <p:sp>
        <p:nvSpPr>
          <p:cNvPr id="36" name="TextBox 35">
            <a:extLst>
              <a:ext uri="{FF2B5EF4-FFF2-40B4-BE49-F238E27FC236}">
                <a16:creationId xmlns:a16="http://schemas.microsoft.com/office/drawing/2014/main" id="{151501D3-0D3E-4BFE-B905-3C36CFB6A130}"/>
              </a:ext>
            </a:extLst>
          </p:cNvPr>
          <p:cNvSpPr txBox="1"/>
          <p:nvPr/>
        </p:nvSpPr>
        <p:spPr>
          <a:xfrm>
            <a:off x="9900566" y="5336479"/>
            <a:ext cx="1175705" cy="338554"/>
          </a:xfrm>
          <a:prstGeom prst="rect">
            <a:avLst/>
          </a:prstGeom>
          <a:noFill/>
        </p:spPr>
        <p:txBody>
          <a:bodyPr wrap="square" rtlCol="0">
            <a:spAutoFit/>
          </a:bodyPr>
          <a:lstStyle/>
          <a:p>
            <a:pPr>
              <a:spcBef>
                <a:spcPts val="600"/>
              </a:spcBef>
              <a:spcAft>
                <a:spcPts val="600"/>
              </a:spcAft>
              <a:buClr>
                <a:srgbClr val="F2A900"/>
              </a:buClr>
            </a:pPr>
            <a:r>
              <a:rPr lang="en-GB" sz="800" b="1"/>
              <a:t>Chennai Facility</a:t>
            </a:r>
            <a:br>
              <a:rPr lang="en-GB" sz="800"/>
            </a:br>
            <a:r>
              <a:rPr lang="en-GB" sz="800"/>
              <a:t>Suresh Subramanian </a:t>
            </a:r>
          </a:p>
        </p:txBody>
      </p:sp>
      <p:cxnSp>
        <p:nvCxnSpPr>
          <p:cNvPr id="99" name="Straight Connector 98">
            <a:extLst>
              <a:ext uri="{FF2B5EF4-FFF2-40B4-BE49-F238E27FC236}">
                <a16:creationId xmlns:a16="http://schemas.microsoft.com/office/drawing/2014/main" id="{DA61E40C-07D8-4C25-A242-932F524AA0B6}"/>
              </a:ext>
            </a:extLst>
          </p:cNvPr>
          <p:cNvCxnSpPr>
            <a:cxnSpLocks/>
          </p:cNvCxnSpPr>
          <p:nvPr/>
        </p:nvCxnSpPr>
        <p:spPr>
          <a:xfrm flipV="1">
            <a:off x="1588136" y="2853369"/>
            <a:ext cx="2032094" cy="2456013"/>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484FF269-6DDA-4354-BBF0-E342E93DE444}"/>
              </a:ext>
            </a:extLst>
          </p:cNvPr>
          <p:cNvCxnSpPr>
            <a:cxnSpLocks/>
          </p:cNvCxnSpPr>
          <p:nvPr/>
        </p:nvCxnSpPr>
        <p:spPr>
          <a:xfrm flipV="1">
            <a:off x="2852057" y="2110740"/>
            <a:ext cx="2781300" cy="3225739"/>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631697B6-B76D-43A5-B129-A07B17482BFB}"/>
              </a:ext>
            </a:extLst>
          </p:cNvPr>
          <p:cNvCxnSpPr>
            <a:cxnSpLocks/>
          </p:cNvCxnSpPr>
          <p:nvPr/>
        </p:nvCxnSpPr>
        <p:spPr>
          <a:xfrm flipV="1">
            <a:off x="3301637" y="2110740"/>
            <a:ext cx="2331720" cy="3779521"/>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4E41A98B-E780-4A02-883C-F43E4007D228}"/>
              </a:ext>
            </a:extLst>
          </p:cNvPr>
          <p:cNvCxnSpPr>
            <a:cxnSpLocks/>
          </p:cNvCxnSpPr>
          <p:nvPr/>
        </p:nvCxnSpPr>
        <p:spPr>
          <a:xfrm flipV="1">
            <a:off x="4421777" y="2110740"/>
            <a:ext cx="1264920" cy="3252837"/>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16" name="Straight Connector 115">
            <a:extLst>
              <a:ext uri="{FF2B5EF4-FFF2-40B4-BE49-F238E27FC236}">
                <a16:creationId xmlns:a16="http://schemas.microsoft.com/office/drawing/2014/main" id="{59E4CBCE-0F8C-4407-AB10-8706D5AFA8D4}"/>
              </a:ext>
            </a:extLst>
          </p:cNvPr>
          <p:cNvCxnSpPr>
            <a:cxnSpLocks/>
          </p:cNvCxnSpPr>
          <p:nvPr/>
        </p:nvCxnSpPr>
        <p:spPr>
          <a:xfrm flipV="1">
            <a:off x="4519207" y="2083642"/>
            <a:ext cx="1167490" cy="3645586"/>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19" name="Straight Connector 118">
            <a:extLst>
              <a:ext uri="{FF2B5EF4-FFF2-40B4-BE49-F238E27FC236}">
                <a16:creationId xmlns:a16="http://schemas.microsoft.com/office/drawing/2014/main" id="{31F15B48-A366-430F-AB3A-50FFB532A988}"/>
              </a:ext>
            </a:extLst>
          </p:cNvPr>
          <p:cNvCxnSpPr>
            <a:cxnSpLocks/>
          </p:cNvCxnSpPr>
          <p:nvPr/>
        </p:nvCxnSpPr>
        <p:spPr>
          <a:xfrm flipV="1">
            <a:off x="5465925" y="2236043"/>
            <a:ext cx="259262" cy="3100436"/>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4F175A4C-A117-4F84-9525-CD405D3606C9}"/>
              </a:ext>
            </a:extLst>
          </p:cNvPr>
          <p:cNvCxnSpPr>
            <a:cxnSpLocks/>
          </p:cNvCxnSpPr>
          <p:nvPr/>
        </p:nvCxnSpPr>
        <p:spPr>
          <a:xfrm flipH="1" flipV="1">
            <a:off x="5937444" y="1928608"/>
            <a:ext cx="869393" cy="3434969"/>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CC723DF9-A3F0-4C41-89CE-08F7B4B3BBB6}"/>
              </a:ext>
            </a:extLst>
          </p:cNvPr>
          <p:cNvCxnSpPr>
            <a:cxnSpLocks/>
            <a:stCxn id="26" idx="1"/>
          </p:cNvCxnSpPr>
          <p:nvPr/>
        </p:nvCxnSpPr>
        <p:spPr>
          <a:xfrm flipH="1" flipV="1">
            <a:off x="5879758" y="1996440"/>
            <a:ext cx="341069" cy="3902065"/>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28" name="Straight Connector 127">
            <a:extLst>
              <a:ext uri="{FF2B5EF4-FFF2-40B4-BE49-F238E27FC236}">
                <a16:creationId xmlns:a16="http://schemas.microsoft.com/office/drawing/2014/main" id="{0CF90C1F-C229-40BC-A182-689165C686E8}"/>
              </a:ext>
            </a:extLst>
          </p:cNvPr>
          <p:cNvCxnSpPr>
            <a:cxnSpLocks/>
          </p:cNvCxnSpPr>
          <p:nvPr/>
        </p:nvCxnSpPr>
        <p:spPr>
          <a:xfrm flipH="1" flipV="1">
            <a:off x="6874443" y="2971800"/>
            <a:ext cx="1025312" cy="2364679"/>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31" name="Straight Connector 130">
            <a:extLst>
              <a:ext uri="{FF2B5EF4-FFF2-40B4-BE49-F238E27FC236}">
                <a16:creationId xmlns:a16="http://schemas.microsoft.com/office/drawing/2014/main" id="{A6273547-8E5E-4539-98DB-412838A34279}"/>
              </a:ext>
            </a:extLst>
          </p:cNvPr>
          <p:cNvCxnSpPr>
            <a:cxnSpLocks/>
          </p:cNvCxnSpPr>
          <p:nvPr/>
        </p:nvCxnSpPr>
        <p:spPr>
          <a:xfrm flipH="1" flipV="1">
            <a:off x="6850970" y="2971800"/>
            <a:ext cx="598509" cy="2757429"/>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34" name="Straight Connector 133">
            <a:extLst>
              <a:ext uri="{FF2B5EF4-FFF2-40B4-BE49-F238E27FC236}">
                <a16:creationId xmlns:a16="http://schemas.microsoft.com/office/drawing/2014/main" id="{219164B3-71DC-4657-9B6D-D9B8D0F78FCA}"/>
              </a:ext>
            </a:extLst>
          </p:cNvPr>
          <p:cNvCxnSpPr>
            <a:cxnSpLocks/>
          </p:cNvCxnSpPr>
          <p:nvPr/>
        </p:nvCxnSpPr>
        <p:spPr>
          <a:xfrm flipH="1" flipV="1">
            <a:off x="6914670" y="2971800"/>
            <a:ext cx="1972583" cy="2364679"/>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5F8F65B0-A976-40F2-A66D-AC171EDD0CF6}"/>
              </a:ext>
            </a:extLst>
          </p:cNvPr>
          <p:cNvCxnSpPr>
            <a:cxnSpLocks/>
          </p:cNvCxnSpPr>
          <p:nvPr/>
        </p:nvCxnSpPr>
        <p:spPr>
          <a:xfrm flipH="1" flipV="1">
            <a:off x="6897708" y="2971800"/>
            <a:ext cx="1869093" cy="2757428"/>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id="{E6DF14D1-E5CD-4D08-81B2-88B969C85243}"/>
              </a:ext>
            </a:extLst>
          </p:cNvPr>
          <p:cNvCxnSpPr>
            <a:cxnSpLocks/>
          </p:cNvCxnSpPr>
          <p:nvPr/>
        </p:nvCxnSpPr>
        <p:spPr>
          <a:xfrm flipH="1" flipV="1">
            <a:off x="7610136" y="3291840"/>
            <a:ext cx="2579741" cy="2071738"/>
          </a:xfrm>
          <a:prstGeom prst="line">
            <a:avLst/>
          </a:prstGeom>
          <a:ln w="19050" cap="rnd">
            <a:headEnd type="none" w="med" len="med"/>
            <a:tailEnd type="oval"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73576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a:stretch/>
        </p:blipFill>
        <p:spPr/>
      </p:pic>
      <p:sp>
        <p:nvSpPr>
          <p:cNvPr id="3" name="Title 2"/>
          <p:cNvSpPr>
            <a:spLocks noGrp="1"/>
          </p:cNvSpPr>
          <p:nvPr>
            <p:ph type="title"/>
          </p:nvPr>
        </p:nvSpPr>
        <p:spPr/>
        <p:txBody>
          <a:bodyPr/>
          <a:lstStyle/>
          <a:p>
            <a:r>
              <a:rPr lang="en-GB"/>
              <a:t>We have five facilities in the UK</a:t>
            </a:r>
            <a:endParaRPr lang="en-GB" dirty="0"/>
          </a:p>
        </p:txBody>
      </p:sp>
      <p:sp>
        <p:nvSpPr>
          <p:cNvPr id="5" name="Text Placeholder 4"/>
          <p:cNvSpPr>
            <a:spLocks noGrp="1"/>
          </p:cNvSpPr>
          <p:nvPr>
            <p:ph type="body" sz="quarter" idx="10"/>
          </p:nvPr>
        </p:nvSpPr>
        <p:spPr/>
        <p:txBody>
          <a:bodyPr/>
          <a:lstStyle/>
          <a:p>
            <a:r>
              <a:rPr lang="en-GB"/>
              <a:t>United Kingdom</a:t>
            </a:r>
          </a:p>
        </p:txBody>
      </p:sp>
      <p:sp>
        <p:nvSpPr>
          <p:cNvPr id="19" name="TextBox 18"/>
          <p:cNvSpPr txBox="1"/>
          <p:nvPr/>
        </p:nvSpPr>
        <p:spPr>
          <a:xfrm>
            <a:off x="4808091" y="1412875"/>
            <a:ext cx="4783015" cy="523220"/>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People</a:t>
            </a:r>
          </a:p>
          <a:p>
            <a:pPr>
              <a:spcBef>
                <a:spcPts val="0"/>
              </a:spcBef>
              <a:spcAft>
                <a:spcPts val="0"/>
              </a:spcAft>
              <a:buClr>
                <a:srgbClr val="F2A900"/>
              </a:buClr>
            </a:pPr>
            <a:r>
              <a:rPr lang="en-GB" sz="1400" dirty="0">
                <a:solidFill>
                  <a:schemeClr val="accent2"/>
                </a:solidFill>
              </a:rPr>
              <a:t>331</a:t>
            </a:r>
          </a:p>
        </p:txBody>
      </p:sp>
      <p:sp>
        <p:nvSpPr>
          <p:cNvPr id="20" name="TextBox 19"/>
          <p:cNvSpPr txBox="1"/>
          <p:nvPr/>
        </p:nvSpPr>
        <p:spPr>
          <a:xfrm>
            <a:off x="4808090" y="3331599"/>
            <a:ext cx="6808177" cy="954107"/>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Global Centres of Excellence </a:t>
            </a:r>
          </a:p>
          <a:p>
            <a:pPr>
              <a:spcBef>
                <a:spcPts val="0"/>
              </a:spcBef>
              <a:spcAft>
                <a:spcPts val="0"/>
              </a:spcAft>
              <a:buClr>
                <a:srgbClr val="F2A900"/>
              </a:buClr>
            </a:pPr>
            <a:r>
              <a:rPr lang="en-US" sz="1400" dirty="0">
                <a:solidFill>
                  <a:schemeClr val="accent2"/>
                </a:solidFill>
              </a:rPr>
              <a:t>Subsea Controls Manufacturing and Engineering (GREAT YARMOUTH)</a:t>
            </a:r>
          </a:p>
          <a:p>
            <a:pPr>
              <a:spcBef>
                <a:spcPts val="0"/>
              </a:spcBef>
              <a:spcAft>
                <a:spcPts val="0"/>
              </a:spcAft>
              <a:buClr>
                <a:srgbClr val="F2A900"/>
              </a:buClr>
            </a:pPr>
            <a:r>
              <a:rPr lang="en-US" sz="1400" dirty="0">
                <a:solidFill>
                  <a:schemeClr val="accent2"/>
                </a:solidFill>
              </a:rPr>
              <a:t>Measurement Centre of Excellence (CUMBERNAULD)</a:t>
            </a:r>
          </a:p>
          <a:p>
            <a:pPr>
              <a:spcBef>
                <a:spcPts val="0"/>
              </a:spcBef>
              <a:spcAft>
                <a:spcPts val="0"/>
              </a:spcAft>
              <a:buClr>
                <a:srgbClr val="F2A900"/>
              </a:buClr>
            </a:pPr>
            <a:r>
              <a:rPr lang="en-US" sz="1400" dirty="0">
                <a:solidFill>
                  <a:schemeClr val="accent2"/>
                </a:solidFill>
              </a:rPr>
              <a:t>Sampling and IWOCS </a:t>
            </a:r>
            <a:r>
              <a:rPr lang="en-US" sz="1400" dirty="0" err="1">
                <a:solidFill>
                  <a:schemeClr val="accent2"/>
                </a:solidFill>
              </a:rPr>
              <a:t>Centres</a:t>
            </a:r>
            <a:r>
              <a:rPr lang="en-US" sz="1400" dirty="0">
                <a:solidFill>
                  <a:schemeClr val="accent2"/>
                </a:solidFill>
              </a:rPr>
              <a:t> of Excellence (ABERDEEN)</a:t>
            </a:r>
          </a:p>
        </p:txBody>
      </p:sp>
      <p:sp>
        <p:nvSpPr>
          <p:cNvPr id="21" name="TextBox 20"/>
          <p:cNvSpPr txBox="1"/>
          <p:nvPr/>
        </p:nvSpPr>
        <p:spPr>
          <a:xfrm>
            <a:off x="4808089" y="4609199"/>
            <a:ext cx="5388561" cy="1384995"/>
          </a:xfrm>
          <a:prstGeom prst="rect">
            <a:avLst/>
          </a:prstGeom>
          <a:noFill/>
        </p:spPr>
        <p:txBody>
          <a:bodyPr wrap="square" rtlCol="0">
            <a:spAutoFit/>
          </a:bodyPr>
          <a:lstStyle/>
          <a:p>
            <a:pPr>
              <a:spcBef>
                <a:spcPts val="0"/>
              </a:spcBef>
              <a:spcAft>
                <a:spcPts val="0"/>
              </a:spcAft>
              <a:buClr>
                <a:srgbClr val="F2A900"/>
              </a:buClr>
            </a:pPr>
            <a:r>
              <a:rPr lang="en-US" sz="1400" b="1" dirty="0">
                <a:solidFill>
                  <a:schemeClr val="accent2"/>
                </a:solidFill>
              </a:rPr>
              <a:t>Specialty Services and Expertise</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Subsea production systems, control </a:t>
            </a:r>
            <a:r>
              <a:rPr lang="en-US" sz="1400">
                <a:solidFill>
                  <a:schemeClr val="accent2"/>
                </a:solidFill>
              </a:rPr>
              <a:t>and monitoring</a:t>
            </a:r>
          </a:p>
          <a:p>
            <a:pPr marL="285750" indent="-285750">
              <a:spcBef>
                <a:spcPts val="0"/>
              </a:spcBef>
              <a:spcAft>
                <a:spcPts val="0"/>
              </a:spcAft>
              <a:buClr>
                <a:srgbClr val="F2A900"/>
              </a:buClr>
              <a:buFont typeface="Arial" panose="020B0604020202020204" pitchFamily="34" charset="0"/>
              <a:buChar char="•"/>
            </a:pPr>
            <a:r>
              <a:rPr lang="en-US" sz="1400">
                <a:solidFill>
                  <a:schemeClr val="accent2"/>
                </a:solidFill>
              </a:rPr>
              <a:t>Measurement and metering systems</a:t>
            </a:r>
          </a:p>
          <a:p>
            <a:pPr marL="285750" indent="-285750">
              <a:spcBef>
                <a:spcPts val="0"/>
              </a:spcBef>
              <a:spcAft>
                <a:spcPts val="0"/>
              </a:spcAft>
              <a:buClr>
                <a:srgbClr val="F2A900"/>
              </a:buClr>
              <a:buFont typeface="Arial" panose="020B0604020202020204" pitchFamily="34" charset="0"/>
              <a:buChar char="•"/>
            </a:pPr>
            <a:r>
              <a:rPr lang="en-US" sz="1400">
                <a:solidFill>
                  <a:schemeClr val="accent2"/>
                </a:solidFill>
              </a:rPr>
              <a:t>Intervention workover controls (IWOCS)</a:t>
            </a:r>
            <a:endParaRPr lang="en-US" sz="1400" dirty="0">
              <a:solidFill>
                <a:schemeClr val="accent2"/>
              </a:solidFill>
            </a:endParaRP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Production sampling and subsea sampling</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Equipment instrumentation and calibration</a:t>
            </a:r>
          </a:p>
        </p:txBody>
      </p:sp>
      <p:sp>
        <p:nvSpPr>
          <p:cNvPr id="22" name="TextBox 21"/>
          <p:cNvSpPr txBox="1"/>
          <p:nvPr/>
        </p:nvSpPr>
        <p:spPr>
          <a:xfrm>
            <a:off x="4808091" y="2372237"/>
            <a:ext cx="6528428" cy="523220"/>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Operating Bases</a:t>
            </a:r>
          </a:p>
          <a:p>
            <a:pPr>
              <a:spcBef>
                <a:spcPts val="0"/>
              </a:spcBef>
              <a:spcAft>
                <a:spcPts val="0"/>
              </a:spcAft>
              <a:buClr>
                <a:srgbClr val="F2A900"/>
              </a:buClr>
            </a:pPr>
            <a:r>
              <a:rPr lang="nl-NL" sz="1400" dirty="0">
                <a:solidFill>
                  <a:schemeClr val="accent2"/>
                </a:solidFill>
              </a:rPr>
              <a:t>Aberdeen, UK		Great Yarmouth, UK	</a:t>
            </a:r>
            <a:r>
              <a:rPr lang="nl-NL" sz="1400">
                <a:solidFill>
                  <a:schemeClr val="accent2"/>
                </a:solidFill>
              </a:rPr>
              <a:t>	Cumbernauld, </a:t>
            </a:r>
            <a:r>
              <a:rPr lang="nl-NL" sz="1400" dirty="0">
                <a:solidFill>
                  <a:schemeClr val="accent2"/>
                </a:solidFill>
              </a:rPr>
              <a:t>UK</a:t>
            </a:r>
            <a:endParaRPr lang="en-GB" sz="1400" dirty="0">
              <a:solidFill>
                <a:schemeClr val="accent2"/>
              </a:solidFill>
            </a:endParaRPr>
          </a:p>
        </p:txBody>
      </p:sp>
      <p:pic>
        <p:nvPicPr>
          <p:cNvPr id="18" name="Picture 1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82514" y="1556303"/>
            <a:ext cx="491778" cy="280681"/>
          </a:xfrm>
          <a:prstGeom prst="rect">
            <a:avLst/>
          </a:prstGeom>
        </p:spPr>
      </p:pic>
      <p:pic>
        <p:nvPicPr>
          <p:cNvPr id="24" name="Picture 2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65100" y="2466606"/>
            <a:ext cx="526609" cy="428955"/>
          </a:xfrm>
          <a:prstGeom prst="rect">
            <a:avLst/>
          </a:prstGeom>
        </p:spPr>
      </p:pic>
      <p:pic>
        <p:nvPicPr>
          <p:cNvPr id="25" name="Picture 2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043892" y="3414945"/>
            <a:ext cx="569022" cy="418792"/>
          </a:xfrm>
          <a:prstGeom prst="rect">
            <a:avLst/>
          </a:prstGeom>
        </p:spPr>
      </p:pic>
      <p:pic>
        <p:nvPicPr>
          <p:cNvPr id="26" name="Picture 2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069893" y="4696240"/>
            <a:ext cx="517023" cy="446875"/>
          </a:xfrm>
          <a:prstGeom prst="rect">
            <a:avLst/>
          </a:prstGeom>
        </p:spPr>
      </p:pic>
    </p:spTree>
    <p:extLst>
      <p:ext uri="{BB962C8B-B14F-4D97-AF65-F5344CB8AC3E}">
        <p14:creationId xmlns:p14="http://schemas.microsoft.com/office/powerpoint/2010/main" val="31467191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58FE72-908B-4559-BEEF-5A7EECA19BAD}"/>
              </a:ext>
            </a:extLst>
          </p:cNvPr>
          <p:cNvSpPr>
            <a:spLocks noGrp="1"/>
          </p:cNvSpPr>
          <p:nvPr>
            <p:ph type="title"/>
          </p:nvPr>
        </p:nvSpPr>
        <p:spPr/>
        <p:txBody>
          <a:bodyPr/>
          <a:lstStyle/>
          <a:p>
            <a:r>
              <a:rPr lang="en-GB"/>
              <a:t>Our HQ is based in Aberdeen, Scotland, with centres of excellence throughout the UK</a:t>
            </a:r>
          </a:p>
        </p:txBody>
      </p:sp>
      <p:sp>
        <p:nvSpPr>
          <p:cNvPr id="8" name="Text Placeholder 7">
            <a:extLst>
              <a:ext uri="{FF2B5EF4-FFF2-40B4-BE49-F238E27FC236}">
                <a16:creationId xmlns:a16="http://schemas.microsoft.com/office/drawing/2014/main" id="{4051F9DA-CB7A-4A35-90A7-EAEE5EF79516}"/>
              </a:ext>
            </a:extLst>
          </p:cNvPr>
          <p:cNvSpPr>
            <a:spLocks noGrp="1"/>
          </p:cNvSpPr>
          <p:nvPr>
            <p:ph type="body" sz="quarter" idx="10"/>
          </p:nvPr>
        </p:nvSpPr>
        <p:spPr/>
        <p:txBody>
          <a:bodyPr/>
          <a:lstStyle/>
          <a:p>
            <a:r>
              <a:rPr lang="en-GB"/>
              <a:t>United Kingdom facilities </a:t>
            </a:r>
          </a:p>
        </p:txBody>
      </p:sp>
      <p:graphicFrame>
        <p:nvGraphicFramePr>
          <p:cNvPr id="9" name="Content Placeholder 8">
            <a:extLst>
              <a:ext uri="{FF2B5EF4-FFF2-40B4-BE49-F238E27FC236}">
                <a16:creationId xmlns:a16="http://schemas.microsoft.com/office/drawing/2014/main" id="{71E43525-A833-414B-A236-FA7E6925D898}"/>
              </a:ext>
            </a:extLst>
          </p:cNvPr>
          <p:cNvGraphicFramePr>
            <a:graphicFrameLocks noGrp="1"/>
          </p:cNvGraphicFramePr>
          <p:nvPr>
            <p:ph idx="1"/>
          </p:nvPr>
        </p:nvGraphicFramePr>
        <p:xfrm>
          <a:off x="576263" y="1412875"/>
          <a:ext cx="11039475" cy="4716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47695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7"/>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a:xfrm>
            <a:off x="575734" y="720536"/>
            <a:ext cx="11040533" cy="382587"/>
          </a:xfrm>
        </p:spPr>
        <p:txBody>
          <a:bodyPr/>
          <a:lstStyle/>
          <a:p>
            <a:r>
              <a:rPr lang="en-GB"/>
              <a:t>We have five operational bases in the Middle East and India </a:t>
            </a:r>
            <a:endParaRPr lang="en-GB" dirty="0"/>
          </a:p>
        </p:txBody>
      </p:sp>
      <p:sp>
        <p:nvSpPr>
          <p:cNvPr id="5" name="Text Placeholder 4"/>
          <p:cNvSpPr>
            <a:spLocks noGrp="1"/>
          </p:cNvSpPr>
          <p:nvPr>
            <p:ph type="body" sz="quarter" idx="10"/>
          </p:nvPr>
        </p:nvSpPr>
        <p:spPr/>
        <p:txBody>
          <a:bodyPr/>
          <a:lstStyle/>
          <a:p>
            <a:r>
              <a:rPr lang="en-GB"/>
              <a:t>Middle East and India</a:t>
            </a:r>
          </a:p>
        </p:txBody>
      </p:sp>
      <p:sp>
        <p:nvSpPr>
          <p:cNvPr id="13" name="TextBox 12">
            <a:extLst>
              <a:ext uri="{FF2B5EF4-FFF2-40B4-BE49-F238E27FC236}">
                <a16:creationId xmlns:a16="http://schemas.microsoft.com/office/drawing/2014/main" id="{585B6A2A-D9FD-403B-BD50-BCC8AF512A01}"/>
              </a:ext>
            </a:extLst>
          </p:cNvPr>
          <p:cNvSpPr txBox="1"/>
          <p:nvPr/>
        </p:nvSpPr>
        <p:spPr>
          <a:xfrm>
            <a:off x="4808091" y="1412875"/>
            <a:ext cx="4783015" cy="523220"/>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People</a:t>
            </a:r>
          </a:p>
          <a:p>
            <a:pPr>
              <a:spcBef>
                <a:spcPts val="0"/>
              </a:spcBef>
              <a:spcAft>
                <a:spcPts val="0"/>
              </a:spcAft>
              <a:buClr>
                <a:srgbClr val="F2A900"/>
              </a:buClr>
            </a:pPr>
            <a:r>
              <a:rPr lang="en-GB" sz="1400" dirty="0">
                <a:solidFill>
                  <a:schemeClr val="accent2"/>
                </a:solidFill>
              </a:rPr>
              <a:t>276</a:t>
            </a:r>
          </a:p>
        </p:txBody>
      </p:sp>
      <p:sp>
        <p:nvSpPr>
          <p:cNvPr id="14" name="TextBox 13">
            <a:extLst>
              <a:ext uri="{FF2B5EF4-FFF2-40B4-BE49-F238E27FC236}">
                <a16:creationId xmlns:a16="http://schemas.microsoft.com/office/drawing/2014/main" id="{9EB1D010-3C44-4108-9179-615B7A4F3CF1}"/>
              </a:ext>
            </a:extLst>
          </p:cNvPr>
          <p:cNvSpPr txBox="1"/>
          <p:nvPr/>
        </p:nvSpPr>
        <p:spPr>
          <a:xfrm>
            <a:off x="4808090" y="3331599"/>
            <a:ext cx="6808177" cy="954107"/>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Global Centres of Excellence </a:t>
            </a:r>
          </a:p>
          <a:p>
            <a:pPr>
              <a:spcBef>
                <a:spcPts val="0"/>
              </a:spcBef>
              <a:spcAft>
                <a:spcPts val="0"/>
              </a:spcAft>
              <a:buClr>
                <a:srgbClr val="F2A900"/>
              </a:buClr>
            </a:pPr>
            <a:r>
              <a:rPr lang="en-US" sz="1400" dirty="0">
                <a:solidFill>
                  <a:schemeClr val="accent2"/>
                </a:solidFill>
              </a:rPr>
              <a:t>Design, Engineering and Supply of Production Control Systems (DUBAI)</a:t>
            </a:r>
          </a:p>
          <a:p>
            <a:pPr>
              <a:spcBef>
                <a:spcPts val="0"/>
              </a:spcBef>
              <a:spcAft>
                <a:spcPts val="0"/>
              </a:spcAft>
              <a:buClr>
                <a:srgbClr val="F2A900"/>
              </a:buClr>
            </a:pPr>
            <a:r>
              <a:rPr lang="en-US" sz="1400" dirty="0">
                <a:solidFill>
                  <a:schemeClr val="accent2"/>
                </a:solidFill>
              </a:rPr>
              <a:t>Service Centre of Excellence Middle East and Africa – (ABU DHABI)</a:t>
            </a:r>
          </a:p>
          <a:p>
            <a:pPr>
              <a:spcBef>
                <a:spcPts val="0"/>
              </a:spcBef>
              <a:spcAft>
                <a:spcPts val="0"/>
              </a:spcAft>
              <a:buClr>
                <a:srgbClr val="F2A900"/>
              </a:buClr>
            </a:pPr>
            <a:r>
              <a:rPr lang="en-US" sz="1400" dirty="0">
                <a:solidFill>
                  <a:schemeClr val="accent2"/>
                </a:solidFill>
              </a:rPr>
              <a:t>Global Centre of Engineering (CHENNAI)</a:t>
            </a:r>
          </a:p>
        </p:txBody>
      </p:sp>
      <p:sp>
        <p:nvSpPr>
          <p:cNvPr id="15" name="TextBox 14">
            <a:extLst>
              <a:ext uri="{FF2B5EF4-FFF2-40B4-BE49-F238E27FC236}">
                <a16:creationId xmlns:a16="http://schemas.microsoft.com/office/drawing/2014/main" id="{F2B8D480-05BB-47CD-A4FC-F318FC740EC4}"/>
              </a:ext>
            </a:extLst>
          </p:cNvPr>
          <p:cNvSpPr txBox="1"/>
          <p:nvPr/>
        </p:nvSpPr>
        <p:spPr>
          <a:xfrm>
            <a:off x="4808089" y="4554983"/>
            <a:ext cx="6808178" cy="1559338"/>
          </a:xfrm>
          <a:prstGeom prst="rect">
            <a:avLst/>
          </a:prstGeom>
          <a:noFill/>
        </p:spPr>
        <p:txBody>
          <a:bodyPr wrap="square" numCol="2" rtlCol="0">
            <a:noAutofit/>
          </a:bodyPr>
          <a:lstStyle/>
          <a:p>
            <a:pPr>
              <a:spcBef>
                <a:spcPts val="0"/>
              </a:spcBef>
              <a:spcAft>
                <a:spcPts val="0"/>
              </a:spcAft>
              <a:buClr>
                <a:srgbClr val="F2A900"/>
              </a:buClr>
            </a:pPr>
            <a:r>
              <a:rPr lang="en-US" sz="1400" b="1" dirty="0">
                <a:solidFill>
                  <a:schemeClr val="accent2"/>
                </a:solidFill>
              </a:rPr>
              <a:t>Specialty Services and Expertise</a:t>
            </a:r>
          </a:p>
          <a:p>
            <a:pPr marL="285750" indent="-285750">
              <a:spcBef>
                <a:spcPts val="0"/>
              </a:spcBef>
              <a:spcAft>
                <a:spcPts val="0"/>
              </a:spcAft>
              <a:buClr>
                <a:srgbClr val="F2A900"/>
              </a:buClr>
              <a:buFont typeface="Arial" panose="020B0604020202020204" pitchFamily="34" charset="0"/>
              <a:buChar char="•"/>
            </a:pPr>
            <a:r>
              <a:rPr lang="en-US" sz="1400">
                <a:solidFill>
                  <a:schemeClr val="accent2"/>
                </a:solidFill>
              </a:rPr>
              <a:t>Topside </a:t>
            </a:r>
            <a:r>
              <a:rPr lang="en-US" sz="1400" dirty="0">
                <a:solidFill>
                  <a:schemeClr val="accent2"/>
                </a:solidFill>
              </a:rPr>
              <a:t>production equipment</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Offshore services support</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Flushing </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Hydraulic power units (HPUs)</a:t>
            </a:r>
          </a:p>
          <a:p>
            <a:pPr marL="285750" indent="-285750">
              <a:spcBef>
                <a:spcPts val="0"/>
              </a:spcBef>
              <a:spcAft>
                <a:spcPts val="0"/>
              </a:spcAft>
              <a:buClr>
                <a:srgbClr val="F2A900"/>
              </a:buClr>
              <a:buFont typeface="Arial" panose="020B0604020202020204" pitchFamily="34" charset="0"/>
              <a:buChar char="•"/>
            </a:pPr>
            <a:r>
              <a:rPr lang="en-US" sz="1400">
                <a:solidFill>
                  <a:schemeClr val="accent2"/>
                </a:solidFill>
              </a:rPr>
              <a:t>Test </a:t>
            </a:r>
            <a:r>
              <a:rPr lang="en-US" sz="1400" dirty="0">
                <a:solidFill>
                  <a:schemeClr val="accent2"/>
                </a:solidFill>
              </a:rPr>
              <a:t>and control</a:t>
            </a:r>
          </a:p>
          <a:p>
            <a:pPr marL="285750" indent="-285750">
              <a:spcBef>
                <a:spcPts val="0"/>
              </a:spcBef>
              <a:spcAft>
                <a:spcPts val="0"/>
              </a:spcAft>
              <a:buClr>
                <a:srgbClr val="F2A900"/>
              </a:buClr>
              <a:buFont typeface="Arial" panose="020B0604020202020204" pitchFamily="34" charset="0"/>
              <a:buChar char="•"/>
            </a:pPr>
            <a:endParaRPr lang="en-US" sz="1400">
              <a:solidFill>
                <a:schemeClr val="accent2"/>
              </a:solidFill>
            </a:endParaRPr>
          </a:p>
          <a:p>
            <a:pPr marL="285750" indent="-285750">
              <a:spcBef>
                <a:spcPts val="0"/>
              </a:spcBef>
              <a:spcAft>
                <a:spcPts val="0"/>
              </a:spcAft>
              <a:buClr>
                <a:srgbClr val="F2A900"/>
              </a:buClr>
              <a:buFont typeface="Arial" panose="020B0604020202020204" pitchFamily="34" charset="0"/>
              <a:buChar char="•"/>
            </a:pPr>
            <a:r>
              <a:rPr lang="en-US" sz="1400">
                <a:solidFill>
                  <a:schemeClr val="accent2"/>
                </a:solidFill>
              </a:rPr>
              <a:t>Instrumentation </a:t>
            </a:r>
            <a:r>
              <a:rPr lang="en-US" sz="1400" dirty="0">
                <a:solidFill>
                  <a:schemeClr val="accent2"/>
                </a:solidFill>
              </a:rPr>
              <a:t>and calibration</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Sampling services</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Custom client training </a:t>
            </a:r>
            <a:r>
              <a:rPr lang="en-US" sz="1400" dirty="0" err="1">
                <a:solidFill>
                  <a:schemeClr val="accent2"/>
                </a:solidFill>
              </a:rPr>
              <a:t>programmes</a:t>
            </a:r>
            <a:r>
              <a:rPr lang="en-US" sz="1400" dirty="0">
                <a:solidFill>
                  <a:schemeClr val="accent2"/>
                </a:solidFill>
              </a:rPr>
              <a:t> </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Third party product sales (trading)</a:t>
            </a:r>
          </a:p>
        </p:txBody>
      </p:sp>
      <p:sp>
        <p:nvSpPr>
          <p:cNvPr id="16" name="TextBox 15">
            <a:extLst>
              <a:ext uri="{FF2B5EF4-FFF2-40B4-BE49-F238E27FC236}">
                <a16:creationId xmlns:a16="http://schemas.microsoft.com/office/drawing/2014/main" id="{E668AA29-B8AB-48E4-8949-71471245AFEA}"/>
              </a:ext>
            </a:extLst>
          </p:cNvPr>
          <p:cNvSpPr txBox="1"/>
          <p:nvPr/>
        </p:nvSpPr>
        <p:spPr>
          <a:xfrm>
            <a:off x="4808091" y="2372237"/>
            <a:ext cx="6528428" cy="738664"/>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Operating Bases</a:t>
            </a:r>
          </a:p>
          <a:p>
            <a:pPr>
              <a:spcBef>
                <a:spcPts val="0"/>
              </a:spcBef>
              <a:spcAft>
                <a:spcPts val="0"/>
              </a:spcAft>
              <a:buClr>
                <a:srgbClr val="F2A900"/>
              </a:buClr>
            </a:pPr>
            <a:r>
              <a:rPr lang="nl-NL" sz="1400" dirty="0">
                <a:solidFill>
                  <a:schemeClr val="accent2"/>
                </a:solidFill>
              </a:rPr>
              <a:t>Dubai</a:t>
            </a:r>
            <a:r>
              <a:rPr lang="nl-NL" sz="1400">
                <a:solidFill>
                  <a:schemeClr val="accent2"/>
                </a:solidFill>
              </a:rPr>
              <a:t>, UAE 	 Abu Dhabi, UAE 	 Dammam, Saudi Arabia </a:t>
            </a:r>
          </a:p>
          <a:p>
            <a:pPr>
              <a:spcBef>
                <a:spcPts val="0"/>
              </a:spcBef>
              <a:spcAft>
                <a:spcPts val="0"/>
              </a:spcAft>
              <a:buClr>
                <a:srgbClr val="F2A900"/>
              </a:buClr>
            </a:pPr>
            <a:r>
              <a:rPr lang="nl-NL" sz="1400">
                <a:solidFill>
                  <a:schemeClr val="accent2"/>
                </a:solidFill>
              </a:rPr>
              <a:t>Doha</a:t>
            </a:r>
            <a:r>
              <a:rPr lang="nl-NL" sz="1400" dirty="0">
                <a:solidFill>
                  <a:schemeClr val="accent2"/>
                </a:solidFill>
              </a:rPr>
              <a:t>, Qatar</a:t>
            </a:r>
            <a:r>
              <a:rPr lang="nl-NL" sz="1400">
                <a:solidFill>
                  <a:schemeClr val="accent2"/>
                </a:solidFill>
              </a:rPr>
              <a:t>	Chennai</a:t>
            </a:r>
            <a:r>
              <a:rPr lang="nl-NL" sz="1400" dirty="0">
                <a:solidFill>
                  <a:schemeClr val="accent2"/>
                </a:solidFill>
              </a:rPr>
              <a:t>, India</a:t>
            </a:r>
            <a:endParaRPr lang="en-GB" sz="1400" dirty="0">
              <a:solidFill>
                <a:schemeClr val="accent2"/>
              </a:solidFill>
            </a:endParaRPr>
          </a:p>
        </p:txBody>
      </p:sp>
      <p:pic>
        <p:nvPicPr>
          <p:cNvPr id="23" name="Picture 22">
            <a:extLst>
              <a:ext uri="{FF2B5EF4-FFF2-40B4-BE49-F238E27FC236}">
                <a16:creationId xmlns:a16="http://schemas.microsoft.com/office/drawing/2014/main" id="{F78D5E35-F32D-4FD1-943F-FBD2BCA61C8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82514" y="1556303"/>
            <a:ext cx="491778" cy="280681"/>
          </a:xfrm>
          <a:prstGeom prst="rect">
            <a:avLst/>
          </a:prstGeom>
        </p:spPr>
      </p:pic>
      <p:pic>
        <p:nvPicPr>
          <p:cNvPr id="24" name="Picture 23">
            <a:extLst>
              <a:ext uri="{FF2B5EF4-FFF2-40B4-BE49-F238E27FC236}">
                <a16:creationId xmlns:a16="http://schemas.microsoft.com/office/drawing/2014/main" id="{99789E14-32A7-4EA5-BB44-9E57927971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65100" y="2466606"/>
            <a:ext cx="526609" cy="428955"/>
          </a:xfrm>
          <a:prstGeom prst="rect">
            <a:avLst/>
          </a:prstGeom>
        </p:spPr>
      </p:pic>
      <p:pic>
        <p:nvPicPr>
          <p:cNvPr id="25" name="Picture 24">
            <a:extLst>
              <a:ext uri="{FF2B5EF4-FFF2-40B4-BE49-F238E27FC236}">
                <a16:creationId xmlns:a16="http://schemas.microsoft.com/office/drawing/2014/main" id="{75FCA177-0AA7-4017-A2DC-45AE8FE6FD3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043892" y="3414945"/>
            <a:ext cx="569022" cy="418792"/>
          </a:xfrm>
          <a:prstGeom prst="rect">
            <a:avLst/>
          </a:prstGeom>
        </p:spPr>
      </p:pic>
      <p:pic>
        <p:nvPicPr>
          <p:cNvPr id="26" name="Picture 25">
            <a:extLst>
              <a:ext uri="{FF2B5EF4-FFF2-40B4-BE49-F238E27FC236}">
                <a16:creationId xmlns:a16="http://schemas.microsoft.com/office/drawing/2014/main" id="{F14C0F12-AFB9-464C-9848-B82BE50AD9D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069893" y="4642023"/>
            <a:ext cx="517023" cy="446875"/>
          </a:xfrm>
          <a:prstGeom prst="rect">
            <a:avLst/>
          </a:prstGeom>
        </p:spPr>
      </p:pic>
    </p:spTree>
    <p:extLst>
      <p:ext uri="{BB962C8B-B14F-4D97-AF65-F5344CB8AC3E}">
        <p14:creationId xmlns:p14="http://schemas.microsoft.com/office/powerpoint/2010/main" val="29741480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58FE72-908B-4559-BEEF-5A7EECA19BAD}"/>
              </a:ext>
            </a:extLst>
          </p:cNvPr>
          <p:cNvSpPr>
            <a:spLocks noGrp="1"/>
          </p:cNvSpPr>
          <p:nvPr>
            <p:ph type="title"/>
          </p:nvPr>
        </p:nvSpPr>
        <p:spPr/>
        <p:txBody>
          <a:bodyPr/>
          <a:lstStyle/>
          <a:p>
            <a:r>
              <a:rPr lang="en-GB"/>
              <a:t>We have a strong footprint in the Middle East</a:t>
            </a:r>
          </a:p>
        </p:txBody>
      </p:sp>
      <p:sp>
        <p:nvSpPr>
          <p:cNvPr id="8" name="Text Placeholder 7">
            <a:extLst>
              <a:ext uri="{FF2B5EF4-FFF2-40B4-BE49-F238E27FC236}">
                <a16:creationId xmlns:a16="http://schemas.microsoft.com/office/drawing/2014/main" id="{4051F9DA-CB7A-4A35-90A7-EAEE5EF79516}"/>
              </a:ext>
            </a:extLst>
          </p:cNvPr>
          <p:cNvSpPr>
            <a:spLocks noGrp="1"/>
          </p:cNvSpPr>
          <p:nvPr>
            <p:ph type="body" sz="quarter" idx="10"/>
          </p:nvPr>
        </p:nvSpPr>
        <p:spPr/>
        <p:txBody>
          <a:bodyPr/>
          <a:lstStyle/>
          <a:p>
            <a:r>
              <a:rPr lang="en-GB"/>
              <a:t>MEA and India facilities</a:t>
            </a:r>
          </a:p>
        </p:txBody>
      </p:sp>
      <p:graphicFrame>
        <p:nvGraphicFramePr>
          <p:cNvPr id="9" name="Content Placeholder 8">
            <a:extLst>
              <a:ext uri="{FF2B5EF4-FFF2-40B4-BE49-F238E27FC236}">
                <a16:creationId xmlns:a16="http://schemas.microsoft.com/office/drawing/2014/main" id="{71E43525-A833-414B-A236-FA7E6925D898}"/>
              </a:ext>
            </a:extLst>
          </p:cNvPr>
          <p:cNvGraphicFramePr>
            <a:graphicFrameLocks noGrp="1"/>
          </p:cNvGraphicFramePr>
          <p:nvPr>
            <p:ph idx="1"/>
          </p:nvPr>
        </p:nvGraphicFramePr>
        <p:xfrm>
          <a:off x="576263" y="1412875"/>
          <a:ext cx="11039475" cy="4716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73433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t>Our Houston specialist facility serves the Gulf of Mexico and beyond.</a:t>
            </a:r>
            <a:endParaRPr lang="en-GB" dirty="0"/>
          </a:p>
        </p:txBody>
      </p:sp>
      <p:sp>
        <p:nvSpPr>
          <p:cNvPr id="5" name="Text Placeholder 4"/>
          <p:cNvSpPr>
            <a:spLocks noGrp="1"/>
          </p:cNvSpPr>
          <p:nvPr>
            <p:ph type="body" sz="quarter" idx="10"/>
          </p:nvPr>
        </p:nvSpPr>
        <p:spPr/>
        <p:txBody>
          <a:bodyPr/>
          <a:lstStyle/>
          <a:p>
            <a:r>
              <a:rPr lang="en-GB"/>
              <a:t>USA</a:t>
            </a:r>
          </a:p>
        </p:txBody>
      </p:sp>
      <p:sp>
        <p:nvSpPr>
          <p:cNvPr id="13" name="TextBox 12">
            <a:extLst>
              <a:ext uri="{FF2B5EF4-FFF2-40B4-BE49-F238E27FC236}">
                <a16:creationId xmlns:a16="http://schemas.microsoft.com/office/drawing/2014/main" id="{AF5A64BC-8057-4229-9420-6D94F1B7FE2F}"/>
              </a:ext>
            </a:extLst>
          </p:cNvPr>
          <p:cNvSpPr txBox="1"/>
          <p:nvPr/>
        </p:nvSpPr>
        <p:spPr>
          <a:xfrm>
            <a:off x="4808091" y="1412875"/>
            <a:ext cx="4783015" cy="523220"/>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People</a:t>
            </a:r>
          </a:p>
          <a:p>
            <a:pPr>
              <a:spcBef>
                <a:spcPts val="0"/>
              </a:spcBef>
              <a:spcAft>
                <a:spcPts val="0"/>
              </a:spcAft>
              <a:buClr>
                <a:srgbClr val="F2A900"/>
              </a:buClr>
            </a:pPr>
            <a:r>
              <a:rPr lang="en-GB" sz="1400" dirty="0">
                <a:solidFill>
                  <a:schemeClr val="accent2"/>
                </a:solidFill>
              </a:rPr>
              <a:t>80</a:t>
            </a:r>
          </a:p>
        </p:txBody>
      </p:sp>
      <p:sp>
        <p:nvSpPr>
          <p:cNvPr id="14" name="TextBox 13">
            <a:extLst>
              <a:ext uri="{FF2B5EF4-FFF2-40B4-BE49-F238E27FC236}">
                <a16:creationId xmlns:a16="http://schemas.microsoft.com/office/drawing/2014/main" id="{9CE07635-5F90-4B7A-B2B0-34ABB55C7AAE}"/>
              </a:ext>
            </a:extLst>
          </p:cNvPr>
          <p:cNvSpPr txBox="1"/>
          <p:nvPr/>
        </p:nvSpPr>
        <p:spPr>
          <a:xfrm>
            <a:off x="4808090" y="3331599"/>
            <a:ext cx="6808177" cy="523220"/>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Global Centres of Excellence </a:t>
            </a:r>
          </a:p>
          <a:p>
            <a:pPr>
              <a:spcBef>
                <a:spcPts val="0"/>
              </a:spcBef>
              <a:spcAft>
                <a:spcPts val="0"/>
              </a:spcAft>
              <a:buClr>
                <a:srgbClr val="F2A900"/>
              </a:buClr>
            </a:pPr>
            <a:r>
              <a:rPr lang="en-US" sz="1400" dirty="0">
                <a:solidFill>
                  <a:schemeClr val="accent2"/>
                </a:solidFill>
              </a:rPr>
              <a:t>Design Engineer and Supply of Production Control Systems (HOUSTON)</a:t>
            </a:r>
          </a:p>
        </p:txBody>
      </p:sp>
      <p:sp>
        <p:nvSpPr>
          <p:cNvPr id="15" name="TextBox 14">
            <a:extLst>
              <a:ext uri="{FF2B5EF4-FFF2-40B4-BE49-F238E27FC236}">
                <a16:creationId xmlns:a16="http://schemas.microsoft.com/office/drawing/2014/main" id="{158E6723-CF28-4174-B934-1F394FCBB527}"/>
              </a:ext>
            </a:extLst>
          </p:cNvPr>
          <p:cNvSpPr txBox="1"/>
          <p:nvPr/>
        </p:nvSpPr>
        <p:spPr>
          <a:xfrm>
            <a:off x="4808089" y="4374203"/>
            <a:ext cx="6808178" cy="1345933"/>
          </a:xfrm>
          <a:prstGeom prst="rect">
            <a:avLst/>
          </a:prstGeom>
          <a:noFill/>
        </p:spPr>
        <p:txBody>
          <a:bodyPr wrap="square" numCol="2" rtlCol="0">
            <a:noAutofit/>
          </a:bodyPr>
          <a:lstStyle/>
          <a:p>
            <a:pPr>
              <a:spcBef>
                <a:spcPts val="0"/>
              </a:spcBef>
              <a:spcAft>
                <a:spcPts val="0"/>
              </a:spcAft>
              <a:buClr>
                <a:srgbClr val="F2A900"/>
              </a:buClr>
            </a:pPr>
            <a:r>
              <a:rPr lang="en-US" sz="1400" b="1" dirty="0">
                <a:solidFill>
                  <a:schemeClr val="accent2"/>
                </a:solidFill>
              </a:rPr>
              <a:t>Specialty Services and Expertise</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Subsea production systems</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Sampling services</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Intervention workover controls</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Hydraulic Power Units (HPU’s)</a:t>
            </a:r>
          </a:p>
          <a:p>
            <a:pPr marL="285750" indent="-285750">
              <a:spcBef>
                <a:spcPts val="0"/>
              </a:spcBef>
              <a:spcAft>
                <a:spcPts val="0"/>
              </a:spcAft>
              <a:buClr>
                <a:srgbClr val="F2A900"/>
              </a:buClr>
              <a:buFont typeface="Arial" panose="020B0604020202020204" pitchFamily="34" charset="0"/>
              <a:buChar char="•"/>
            </a:pPr>
            <a:endParaRPr lang="en-US" sz="1400" dirty="0">
              <a:solidFill>
                <a:schemeClr val="accent2"/>
              </a:solidFill>
            </a:endParaRP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Topside </a:t>
            </a:r>
            <a:r>
              <a:rPr lang="en-US" sz="1400">
                <a:solidFill>
                  <a:schemeClr val="accent2"/>
                </a:solidFill>
              </a:rPr>
              <a:t>Production Equipment</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Piping, tubing and electrical installations</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Operational assurance services</a:t>
            </a:r>
          </a:p>
        </p:txBody>
      </p:sp>
      <p:sp>
        <p:nvSpPr>
          <p:cNvPr id="16" name="TextBox 15">
            <a:extLst>
              <a:ext uri="{FF2B5EF4-FFF2-40B4-BE49-F238E27FC236}">
                <a16:creationId xmlns:a16="http://schemas.microsoft.com/office/drawing/2014/main" id="{CC2DB362-FCF5-401A-95EA-AC6113086F26}"/>
              </a:ext>
            </a:extLst>
          </p:cNvPr>
          <p:cNvSpPr txBox="1"/>
          <p:nvPr/>
        </p:nvSpPr>
        <p:spPr>
          <a:xfrm>
            <a:off x="4808091" y="2372237"/>
            <a:ext cx="6528428" cy="523220"/>
          </a:xfrm>
          <a:prstGeom prst="rect">
            <a:avLst/>
          </a:prstGeom>
          <a:noFill/>
        </p:spPr>
        <p:txBody>
          <a:bodyPr wrap="square" rtlCol="0">
            <a:spAutoFit/>
          </a:bodyPr>
          <a:lstStyle/>
          <a:p>
            <a:pPr>
              <a:spcBef>
                <a:spcPts val="0"/>
              </a:spcBef>
              <a:spcAft>
                <a:spcPts val="0"/>
              </a:spcAft>
              <a:buClr>
                <a:srgbClr val="F2A900"/>
              </a:buClr>
            </a:pPr>
            <a:r>
              <a:rPr lang="en-GB" sz="1400" b="1">
                <a:solidFill>
                  <a:schemeClr val="accent2"/>
                </a:solidFill>
              </a:rPr>
              <a:t>Operating Base</a:t>
            </a:r>
            <a:endParaRPr lang="en-GB" sz="1400" b="1" dirty="0">
              <a:solidFill>
                <a:schemeClr val="accent2"/>
              </a:solidFill>
            </a:endParaRPr>
          </a:p>
          <a:p>
            <a:pPr>
              <a:spcBef>
                <a:spcPts val="0"/>
              </a:spcBef>
              <a:spcAft>
                <a:spcPts val="0"/>
              </a:spcAft>
              <a:buClr>
                <a:srgbClr val="F2A900"/>
              </a:buClr>
            </a:pPr>
            <a:r>
              <a:rPr lang="nl-NL" sz="1400" dirty="0">
                <a:solidFill>
                  <a:schemeClr val="accent2"/>
                </a:solidFill>
              </a:rPr>
              <a:t>Houston, Texas</a:t>
            </a:r>
            <a:endParaRPr lang="en-GB" sz="1400" dirty="0">
              <a:solidFill>
                <a:schemeClr val="accent2"/>
              </a:solidFill>
            </a:endParaRPr>
          </a:p>
        </p:txBody>
      </p:sp>
      <p:pic>
        <p:nvPicPr>
          <p:cNvPr id="26" name="Picture 25">
            <a:extLst>
              <a:ext uri="{FF2B5EF4-FFF2-40B4-BE49-F238E27FC236}">
                <a16:creationId xmlns:a16="http://schemas.microsoft.com/office/drawing/2014/main" id="{0C2B13D4-0B37-4C53-8E54-3894ACE0216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082514" y="1556303"/>
            <a:ext cx="491778" cy="280681"/>
          </a:xfrm>
          <a:prstGeom prst="rect">
            <a:avLst/>
          </a:prstGeom>
        </p:spPr>
      </p:pic>
      <p:pic>
        <p:nvPicPr>
          <p:cNvPr id="27" name="Picture 26">
            <a:extLst>
              <a:ext uri="{FF2B5EF4-FFF2-40B4-BE49-F238E27FC236}">
                <a16:creationId xmlns:a16="http://schemas.microsoft.com/office/drawing/2014/main" id="{F0275D70-7326-4B11-AED0-36F6FA05A7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65100" y="2466606"/>
            <a:ext cx="526609" cy="428955"/>
          </a:xfrm>
          <a:prstGeom prst="rect">
            <a:avLst/>
          </a:prstGeom>
        </p:spPr>
      </p:pic>
      <p:pic>
        <p:nvPicPr>
          <p:cNvPr id="28" name="Picture 27">
            <a:extLst>
              <a:ext uri="{FF2B5EF4-FFF2-40B4-BE49-F238E27FC236}">
                <a16:creationId xmlns:a16="http://schemas.microsoft.com/office/drawing/2014/main" id="{1DE2C3CC-FCDB-4324-A737-8AD336A2A03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43892" y="3414945"/>
            <a:ext cx="569022" cy="418792"/>
          </a:xfrm>
          <a:prstGeom prst="rect">
            <a:avLst/>
          </a:prstGeom>
        </p:spPr>
      </p:pic>
      <p:pic>
        <p:nvPicPr>
          <p:cNvPr id="29" name="Picture 28">
            <a:extLst>
              <a:ext uri="{FF2B5EF4-FFF2-40B4-BE49-F238E27FC236}">
                <a16:creationId xmlns:a16="http://schemas.microsoft.com/office/drawing/2014/main" id="{3C286347-FE23-4ADF-BBC1-FFC29B7DA97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069893" y="4461244"/>
            <a:ext cx="517023" cy="446875"/>
          </a:xfrm>
          <a:prstGeom prst="rect">
            <a:avLst/>
          </a:prstGeom>
        </p:spPr>
      </p:pic>
      <p:pic>
        <p:nvPicPr>
          <p:cNvPr id="7" name="Picture Placeholder 6" descr="A picture containing outdoor, sky, building, tree&#10;&#10;Description automatically generated">
            <a:extLst>
              <a:ext uri="{FF2B5EF4-FFF2-40B4-BE49-F238E27FC236}">
                <a16:creationId xmlns:a16="http://schemas.microsoft.com/office/drawing/2014/main" id="{9CDA2DB7-40CF-39F9-8761-31B801D4F1D1}"/>
              </a:ext>
            </a:extLst>
          </p:cNvPr>
          <p:cNvPicPr>
            <a:picLocks noGrp="1" noChangeAspect="1"/>
          </p:cNvPicPr>
          <p:nvPr>
            <p:ph type="pic" sz="quarter" idx="13"/>
          </p:nvPr>
        </p:nvPicPr>
        <p:blipFill>
          <a:blip r:embed="rId6" cstate="email">
            <a:extLst>
              <a:ext uri="{28A0092B-C50C-407E-A947-70E740481C1C}">
                <a14:useLocalDpi xmlns:a14="http://schemas.microsoft.com/office/drawing/2010/main"/>
              </a:ext>
            </a:extLst>
          </a:blip>
          <a:srcRect/>
          <a:stretch>
            <a:fillRect/>
          </a:stretch>
        </p:blipFill>
        <p:spPr/>
      </p:pic>
      <p:graphicFrame>
        <p:nvGraphicFramePr>
          <p:cNvPr id="17" name="Content Placeholder 8">
            <a:extLst>
              <a:ext uri="{FF2B5EF4-FFF2-40B4-BE49-F238E27FC236}">
                <a16:creationId xmlns:a16="http://schemas.microsoft.com/office/drawing/2014/main" id="{1D1865D6-B33A-E501-94FE-25622FD6F1A9}"/>
              </a:ext>
            </a:extLst>
          </p:cNvPr>
          <p:cNvGraphicFramePr>
            <a:graphicFrameLocks/>
          </p:cNvGraphicFramePr>
          <p:nvPr/>
        </p:nvGraphicFramePr>
        <p:xfrm>
          <a:off x="576263" y="1412875"/>
          <a:ext cx="2926821" cy="47164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367601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58FE72-908B-4559-BEEF-5A7EECA19BAD}"/>
              </a:ext>
            </a:extLst>
          </p:cNvPr>
          <p:cNvSpPr>
            <a:spLocks noGrp="1"/>
          </p:cNvSpPr>
          <p:nvPr>
            <p:ph type="title"/>
          </p:nvPr>
        </p:nvSpPr>
        <p:spPr/>
        <p:txBody>
          <a:bodyPr/>
          <a:lstStyle/>
          <a:p>
            <a:r>
              <a:rPr lang="en-GB"/>
              <a:t>We have a strong presence in Norway</a:t>
            </a:r>
          </a:p>
        </p:txBody>
      </p:sp>
      <p:sp>
        <p:nvSpPr>
          <p:cNvPr id="8" name="Text Placeholder 7">
            <a:extLst>
              <a:ext uri="{FF2B5EF4-FFF2-40B4-BE49-F238E27FC236}">
                <a16:creationId xmlns:a16="http://schemas.microsoft.com/office/drawing/2014/main" id="{4051F9DA-CB7A-4A35-90A7-EAEE5EF79516}"/>
              </a:ext>
            </a:extLst>
          </p:cNvPr>
          <p:cNvSpPr>
            <a:spLocks noGrp="1"/>
          </p:cNvSpPr>
          <p:nvPr>
            <p:ph type="body" sz="quarter" idx="10"/>
          </p:nvPr>
        </p:nvSpPr>
        <p:spPr/>
        <p:txBody>
          <a:bodyPr/>
          <a:lstStyle/>
          <a:p>
            <a:r>
              <a:rPr lang="en-GB"/>
              <a:t>Norwegian facilities</a:t>
            </a:r>
          </a:p>
        </p:txBody>
      </p:sp>
      <p:graphicFrame>
        <p:nvGraphicFramePr>
          <p:cNvPr id="9" name="Content Placeholder 8">
            <a:extLst>
              <a:ext uri="{FF2B5EF4-FFF2-40B4-BE49-F238E27FC236}">
                <a16:creationId xmlns:a16="http://schemas.microsoft.com/office/drawing/2014/main" id="{71E43525-A833-414B-A236-FA7E6925D898}"/>
              </a:ext>
            </a:extLst>
          </p:cNvPr>
          <p:cNvGraphicFramePr>
            <a:graphicFrameLocks noGrp="1"/>
          </p:cNvGraphicFramePr>
          <p:nvPr>
            <p:ph idx="1"/>
            <p:extLst>
              <p:ext uri="{D42A27DB-BD31-4B8C-83A1-F6EECF244321}">
                <p14:modId xmlns:p14="http://schemas.microsoft.com/office/powerpoint/2010/main" val="670185001"/>
              </p:ext>
            </p:extLst>
          </p:nvPr>
        </p:nvGraphicFramePr>
        <p:xfrm>
          <a:off x="576263" y="1412875"/>
          <a:ext cx="5519737" cy="4716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A0A122EB-F485-D400-6E70-774EDA1512D6}"/>
              </a:ext>
            </a:extLst>
          </p:cNvPr>
          <p:cNvSpPr txBox="1"/>
          <p:nvPr/>
        </p:nvSpPr>
        <p:spPr>
          <a:xfrm>
            <a:off x="6930650" y="1685977"/>
            <a:ext cx="4783015" cy="523220"/>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People</a:t>
            </a:r>
          </a:p>
          <a:p>
            <a:pPr>
              <a:spcBef>
                <a:spcPts val="0"/>
              </a:spcBef>
              <a:spcAft>
                <a:spcPts val="0"/>
              </a:spcAft>
              <a:buClr>
                <a:srgbClr val="F2A900"/>
              </a:buClr>
            </a:pPr>
            <a:r>
              <a:rPr lang="en-GB" sz="1400" dirty="0">
                <a:solidFill>
                  <a:schemeClr val="accent2"/>
                </a:solidFill>
              </a:rPr>
              <a:t>107</a:t>
            </a:r>
          </a:p>
        </p:txBody>
      </p:sp>
      <p:sp>
        <p:nvSpPr>
          <p:cNvPr id="3" name="TextBox 2">
            <a:extLst>
              <a:ext uri="{FF2B5EF4-FFF2-40B4-BE49-F238E27FC236}">
                <a16:creationId xmlns:a16="http://schemas.microsoft.com/office/drawing/2014/main" id="{35389849-7AE9-7959-656A-2A84F39BE619}"/>
              </a:ext>
            </a:extLst>
          </p:cNvPr>
          <p:cNvSpPr txBox="1"/>
          <p:nvPr/>
        </p:nvSpPr>
        <p:spPr>
          <a:xfrm>
            <a:off x="6930650" y="3547397"/>
            <a:ext cx="6808177" cy="677108"/>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Global Centres of Excellence </a:t>
            </a:r>
          </a:p>
          <a:p>
            <a:pPr>
              <a:spcBef>
                <a:spcPts val="0"/>
              </a:spcBef>
              <a:spcAft>
                <a:spcPts val="0"/>
              </a:spcAft>
              <a:buClr>
                <a:srgbClr val="F2A900"/>
              </a:buClr>
            </a:pPr>
            <a:r>
              <a:rPr lang="en-US" sz="1200" dirty="0">
                <a:solidFill>
                  <a:schemeClr val="accent2"/>
                </a:solidFill>
              </a:rPr>
              <a:t>Flagship R&amp;D Centre for Subsea Communications Systems (TRONDHEIM)</a:t>
            </a:r>
          </a:p>
          <a:p>
            <a:pPr>
              <a:spcBef>
                <a:spcPts val="0"/>
              </a:spcBef>
              <a:spcAft>
                <a:spcPts val="0"/>
              </a:spcAft>
              <a:buClr>
                <a:srgbClr val="F2A900"/>
              </a:buClr>
            </a:pPr>
            <a:r>
              <a:rPr lang="en-US" sz="1200" dirty="0">
                <a:solidFill>
                  <a:schemeClr val="accent2"/>
                </a:solidFill>
              </a:rPr>
              <a:t>Third-party Equipment Sales (Trading Centre) (STAVANGER)</a:t>
            </a:r>
          </a:p>
        </p:txBody>
      </p:sp>
      <p:sp>
        <p:nvSpPr>
          <p:cNvPr id="4" name="TextBox 3">
            <a:extLst>
              <a:ext uri="{FF2B5EF4-FFF2-40B4-BE49-F238E27FC236}">
                <a16:creationId xmlns:a16="http://schemas.microsoft.com/office/drawing/2014/main" id="{A0BA15E3-7159-D1D7-DD0B-18BA491EF6ED}"/>
              </a:ext>
            </a:extLst>
          </p:cNvPr>
          <p:cNvSpPr txBox="1"/>
          <p:nvPr/>
        </p:nvSpPr>
        <p:spPr>
          <a:xfrm>
            <a:off x="6930648" y="4531304"/>
            <a:ext cx="7750551" cy="1967920"/>
          </a:xfrm>
          <a:prstGeom prst="rect">
            <a:avLst/>
          </a:prstGeom>
          <a:noFill/>
        </p:spPr>
        <p:txBody>
          <a:bodyPr wrap="square" numCol="2" rtlCol="0">
            <a:noAutofit/>
          </a:bodyPr>
          <a:lstStyle/>
          <a:p>
            <a:pPr>
              <a:spcBef>
                <a:spcPts val="0"/>
              </a:spcBef>
              <a:spcAft>
                <a:spcPts val="0"/>
              </a:spcAft>
              <a:buClr>
                <a:srgbClr val="F2A900"/>
              </a:buClr>
            </a:pPr>
            <a:r>
              <a:rPr lang="en-US" sz="1400" b="1" dirty="0">
                <a:solidFill>
                  <a:schemeClr val="accent2"/>
                </a:solidFill>
              </a:rPr>
              <a:t>Specialty Services and Expertise</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Rapid response solutions engineering</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Subsea equipment lifecycle services</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Production sampling </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Topside production equipment </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Third-party product sales (trading)</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Production equipment rental</a:t>
            </a:r>
          </a:p>
          <a:p>
            <a:pPr marL="285750" indent="-285750">
              <a:spcBef>
                <a:spcPts val="0"/>
              </a:spcBef>
              <a:spcAft>
                <a:spcPts val="0"/>
              </a:spcAft>
              <a:buClr>
                <a:srgbClr val="F2A900"/>
              </a:buClr>
              <a:buFont typeface="Arial" panose="020B0604020202020204" pitchFamily="34" charset="0"/>
              <a:buChar char="•"/>
            </a:pPr>
            <a:r>
              <a:rPr lang="en-US" sz="1400" dirty="0">
                <a:solidFill>
                  <a:schemeClr val="accent2"/>
                </a:solidFill>
              </a:rPr>
              <a:t>Equipment instrumentation and calibration</a:t>
            </a:r>
          </a:p>
        </p:txBody>
      </p:sp>
      <p:sp>
        <p:nvSpPr>
          <p:cNvPr id="5" name="TextBox 4">
            <a:extLst>
              <a:ext uri="{FF2B5EF4-FFF2-40B4-BE49-F238E27FC236}">
                <a16:creationId xmlns:a16="http://schemas.microsoft.com/office/drawing/2014/main" id="{D9AE77B2-70AB-E925-1F7B-3CE29F6DAFAA}"/>
              </a:ext>
            </a:extLst>
          </p:cNvPr>
          <p:cNvSpPr txBox="1"/>
          <p:nvPr/>
        </p:nvSpPr>
        <p:spPr>
          <a:xfrm>
            <a:off x="6930650" y="2633847"/>
            <a:ext cx="6528428" cy="523220"/>
          </a:xfrm>
          <a:prstGeom prst="rect">
            <a:avLst/>
          </a:prstGeom>
          <a:noFill/>
        </p:spPr>
        <p:txBody>
          <a:bodyPr wrap="square" rtlCol="0">
            <a:spAutoFit/>
          </a:bodyPr>
          <a:lstStyle/>
          <a:p>
            <a:pPr>
              <a:spcBef>
                <a:spcPts val="0"/>
              </a:spcBef>
              <a:spcAft>
                <a:spcPts val="0"/>
              </a:spcAft>
              <a:buClr>
                <a:srgbClr val="F2A900"/>
              </a:buClr>
            </a:pPr>
            <a:r>
              <a:rPr lang="en-GB" sz="1400" b="1" dirty="0">
                <a:solidFill>
                  <a:schemeClr val="accent2"/>
                </a:solidFill>
              </a:rPr>
              <a:t>Operating Bases</a:t>
            </a:r>
          </a:p>
          <a:p>
            <a:pPr>
              <a:spcBef>
                <a:spcPts val="0"/>
              </a:spcBef>
              <a:spcAft>
                <a:spcPts val="0"/>
              </a:spcAft>
              <a:buClr>
                <a:srgbClr val="F2A900"/>
              </a:buClr>
            </a:pPr>
            <a:r>
              <a:rPr lang="nl-NL" sz="1400" dirty="0">
                <a:solidFill>
                  <a:schemeClr val="accent2"/>
                </a:solidFill>
              </a:rPr>
              <a:t>Stavanger, Norway		Trondheim, Norway</a:t>
            </a:r>
            <a:endParaRPr lang="en-GB" sz="1400" dirty="0">
              <a:solidFill>
                <a:schemeClr val="accent2"/>
              </a:solidFill>
            </a:endParaRPr>
          </a:p>
        </p:txBody>
      </p:sp>
      <p:pic>
        <p:nvPicPr>
          <p:cNvPr id="7" name="Picture 6">
            <a:extLst>
              <a:ext uri="{FF2B5EF4-FFF2-40B4-BE49-F238E27FC236}">
                <a16:creationId xmlns:a16="http://schemas.microsoft.com/office/drawing/2014/main" id="{AD7CAE29-99FF-4F5D-92AF-82DF2E3D87C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344947" y="1817913"/>
            <a:ext cx="491778" cy="280681"/>
          </a:xfrm>
          <a:prstGeom prst="rect">
            <a:avLst/>
          </a:prstGeom>
        </p:spPr>
      </p:pic>
      <p:pic>
        <p:nvPicPr>
          <p:cNvPr id="10" name="Picture 9">
            <a:extLst>
              <a:ext uri="{FF2B5EF4-FFF2-40B4-BE49-F238E27FC236}">
                <a16:creationId xmlns:a16="http://schemas.microsoft.com/office/drawing/2014/main" id="{0572756B-150E-9421-E1AA-B15D47CDA110}"/>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6327533" y="2728216"/>
            <a:ext cx="526609" cy="428955"/>
          </a:xfrm>
          <a:prstGeom prst="rect">
            <a:avLst/>
          </a:prstGeom>
        </p:spPr>
      </p:pic>
      <p:pic>
        <p:nvPicPr>
          <p:cNvPr id="11" name="Picture 10">
            <a:extLst>
              <a:ext uri="{FF2B5EF4-FFF2-40B4-BE49-F238E27FC236}">
                <a16:creationId xmlns:a16="http://schemas.microsoft.com/office/drawing/2014/main" id="{168D96BA-512C-423F-5DA7-63DB10041A4D}"/>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6306325" y="3676555"/>
            <a:ext cx="569022" cy="418792"/>
          </a:xfrm>
          <a:prstGeom prst="rect">
            <a:avLst/>
          </a:prstGeom>
        </p:spPr>
      </p:pic>
      <p:pic>
        <p:nvPicPr>
          <p:cNvPr id="12" name="Picture 11">
            <a:extLst>
              <a:ext uri="{FF2B5EF4-FFF2-40B4-BE49-F238E27FC236}">
                <a16:creationId xmlns:a16="http://schemas.microsoft.com/office/drawing/2014/main" id="{4221CDB4-5F8B-0E48-9751-C7DF3C33197B}"/>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6332326" y="4848747"/>
            <a:ext cx="517023" cy="446875"/>
          </a:xfrm>
          <a:prstGeom prst="rect">
            <a:avLst/>
          </a:prstGeom>
        </p:spPr>
      </p:pic>
    </p:spTree>
    <p:extLst>
      <p:ext uri="{BB962C8B-B14F-4D97-AF65-F5344CB8AC3E}">
        <p14:creationId xmlns:p14="http://schemas.microsoft.com/office/powerpoint/2010/main" val="3838083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Graphic 197">
            <a:extLst>
              <a:ext uri="{FF2B5EF4-FFF2-40B4-BE49-F238E27FC236}">
                <a16:creationId xmlns:a16="http://schemas.microsoft.com/office/drawing/2014/main" id="{12B3A0CA-CDEE-7EFB-70ED-E5BCBA9D063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12335" r="18423" b="23526"/>
          <a:stretch/>
        </p:blipFill>
        <p:spPr>
          <a:xfrm>
            <a:off x="-1" y="2465394"/>
            <a:ext cx="12192001" cy="3544403"/>
          </a:xfrm>
          <a:prstGeom prst="rect">
            <a:avLst/>
          </a:prstGeom>
        </p:spPr>
      </p:pic>
      <p:cxnSp>
        <p:nvCxnSpPr>
          <p:cNvPr id="171" name="Straight Connector 170">
            <a:extLst>
              <a:ext uri="{FF2B5EF4-FFF2-40B4-BE49-F238E27FC236}">
                <a16:creationId xmlns:a16="http://schemas.microsoft.com/office/drawing/2014/main" id="{E2F044CA-17E8-CDF0-6CCA-7AFC933B1253}"/>
              </a:ext>
            </a:extLst>
          </p:cNvPr>
          <p:cNvCxnSpPr>
            <a:cxnSpLocks/>
          </p:cNvCxnSpPr>
          <p:nvPr/>
        </p:nvCxnSpPr>
        <p:spPr>
          <a:xfrm>
            <a:off x="2926367" y="2078909"/>
            <a:ext cx="0" cy="2901271"/>
          </a:xfrm>
          <a:prstGeom prst="line">
            <a:avLst/>
          </a:prstGeom>
          <a:ln w="38100">
            <a:headEnd type="triangle" w="med" len="med"/>
            <a:tailEnd type="none" w="med" len="med"/>
          </a:ln>
        </p:spPr>
        <p:style>
          <a:lnRef idx="2">
            <a:schemeClr val="accent1"/>
          </a:lnRef>
          <a:fillRef idx="0">
            <a:schemeClr val="accent1"/>
          </a:fillRef>
          <a:effectRef idx="1">
            <a:schemeClr val="accent1"/>
          </a:effectRef>
          <a:fontRef idx="minor">
            <a:schemeClr val="tx1"/>
          </a:fontRef>
        </p:style>
      </p:cxnSp>
      <p:sp>
        <p:nvSpPr>
          <p:cNvPr id="3" name="Title 2">
            <a:extLst>
              <a:ext uri="{FF2B5EF4-FFF2-40B4-BE49-F238E27FC236}">
                <a16:creationId xmlns:a16="http://schemas.microsoft.com/office/drawing/2014/main" id="{C584DC11-53AD-45DE-A0E8-DC66B0F3C28A}"/>
              </a:ext>
            </a:extLst>
          </p:cNvPr>
          <p:cNvSpPr>
            <a:spLocks noGrp="1"/>
          </p:cNvSpPr>
          <p:nvPr>
            <p:ph type="title"/>
          </p:nvPr>
        </p:nvSpPr>
        <p:spPr/>
        <p:txBody>
          <a:bodyPr/>
          <a:lstStyle/>
          <a:p>
            <a:r>
              <a:rPr lang="en-GB" dirty="0"/>
              <a:t>Proserv has an extensive brand heritage spanning over 60 years</a:t>
            </a:r>
            <a:br>
              <a:rPr lang="en-GB" dirty="0"/>
            </a:br>
            <a:endParaRPr lang="en-GB" dirty="0"/>
          </a:p>
        </p:txBody>
      </p:sp>
      <p:sp>
        <p:nvSpPr>
          <p:cNvPr id="5" name="Text Placeholder 4">
            <a:extLst>
              <a:ext uri="{FF2B5EF4-FFF2-40B4-BE49-F238E27FC236}">
                <a16:creationId xmlns:a16="http://schemas.microsoft.com/office/drawing/2014/main" id="{F5807A59-19E0-471C-BC0E-8E37C73E8A50}"/>
              </a:ext>
            </a:extLst>
          </p:cNvPr>
          <p:cNvSpPr>
            <a:spLocks noGrp="1"/>
          </p:cNvSpPr>
          <p:nvPr>
            <p:ph type="body" sz="quarter" idx="10"/>
          </p:nvPr>
        </p:nvSpPr>
        <p:spPr/>
        <p:txBody>
          <a:bodyPr lIns="0" tIns="0" rIns="0" bIns="0"/>
          <a:lstStyle/>
          <a:p>
            <a:r>
              <a:rPr lang="en-GB" sz="2400" dirty="0"/>
              <a:t>Solid core of controls experience</a:t>
            </a:r>
          </a:p>
        </p:txBody>
      </p:sp>
      <p:pic>
        <p:nvPicPr>
          <p:cNvPr id="95" name="Content Placeholder 19" descr="Target with solid fill">
            <a:extLst>
              <a:ext uri="{FF2B5EF4-FFF2-40B4-BE49-F238E27FC236}">
                <a16:creationId xmlns:a16="http://schemas.microsoft.com/office/drawing/2014/main" id="{5818EE2F-AFC7-BB9E-5AF8-A9BB82724165}"/>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81391" y="4845698"/>
            <a:ext cx="268965" cy="268965"/>
          </a:xfrm>
          <a:prstGeom prst="rect">
            <a:avLst/>
          </a:prstGeom>
        </p:spPr>
      </p:pic>
      <p:sp>
        <p:nvSpPr>
          <p:cNvPr id="100" name="TextBox 99">
            <a:extLst>
              <a:ext uri="{FF2B5EF4-FFF2-40B4-BE49-F238E27FC236}">
                <a16:creationId xmlns:a16="http://schemas.microsoft.com/office/drawing/2014/main" id="{AC15DE45-43D2-057D-FA5B-6BEF9E5DF01A}"/>
              </a:ext>
            </a:extLst>
          </p:cNvPr>
          <p:cNvSpPr txBox="1"/>
          <p:nvPr/>
        </p:nvSpPr>
        <p:spPr>
          <a:xfrm>
            <a:off x="10339007" y="5109946"/>
            <a:ext cx="753732"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1960s</a:t>
            </a:r>
          </a:p>
        </p:txBody>
      </p:sp>
      <p:sp>
        <p:nvSpPr>
          <p:cNvPr id="107" name="TextBox 106">
            <a:extLst>
              <a:ext uri="{FF2B5EF4-FFF2-40B4-BE49-F238E27FC236}">
                <a16:creationId xmlns:a16="http://schemas.microsoft.com/office/drawing/2014/main" id="{6934BED5-1A06-9F2A-AA10-D77256DA2A52}"/>
              </a:ext>
            </a:extLst>
          </p:cNvPr>
          <p:cNvSpPr txBox="1"/>
          <p:nvPr/>
        </p:nvSpPr>
        <p:spPr>
          <a:xfrm>
            <a:off x="10021619" y="5435068"/>
            <a:ext cx="1388509" cy="523220"/>
          </a:xfrm>
          <a:prstGeom prst="rect">
            <a:avLst/>
          </a:prstGeom>
          <a:noFill/>
        </p:spPr>
        <p:txBody>
          <a:bodyPr wrap="square">
            <a:spAutoFit/>
          </a:bodyPr>
          <a:lstStyle/>
          <a:p>
            <a:pPr lvl="0" algn="ctr"/>
            <a:r>
              <a:rPr lang="en-US" sz="1400" dirty="0">
                <a:solidFill>
                  <a:schemeClr val="tx2"/>
                </a:solidFill>
                <a:latin typeface="Arial" panose="020B0604020202020204" pitchFamily="34" charset="0"/>
                <a:cs typeface="Arial" panose="020B0604020202020204" pitchFamily="34" charset="0"/>
              </a:rPr>
              <a:t>CAC established</a:t>
            </a:r>
            <a:endParaRPr lang="en-GB" sz="1400" dirty="0">
              <a:solidFill>
                <a:schemeClr val="tx2"/>
              </a:solidFill>
            </a:endParaRPr>
          </a:p>
        </p:txBody>
      </p:sp>
      <p:pic>
        <p:nvPicPr>
          <p:cNvPr id="96" name="Content Placeholder 19" descr="Target with solid fill">
            <a:extLst>
              <a:ext uri="{FF2B5EF4-FFF2-40B4-BE49-F238E27FC236}">
                <a16:creationId xmlns:a16="http://schemas.microsoft.com/office/drawing/2014/main" id="{5752093E-F32D-5C22-5524-B9665010FAC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822590" y="4845698"/>
            <a:ext cx="268965" cy="268965"/>
          </a:xfrm>
          <a:prstGeom prst="rect">
            <a:avLst/>
          </a:prstGeom>
        </p:spPr>
      </p:pic>
      <p:sp>
        <p:nvSpPr>
          <p:cNvPr id="102" name="TextBox 101">
            <a:extLst>
              <a:ext uri="{FF2B5EF4-FFF2-40B4-BE49-F238E27FC236}">
                <a16:creationId xmlns:a16="http://schemas.microsoft.com/office/drawing/2014/main" id="{8BC0606E-3C77-9E42-3295-2477896EFA0D}"/>
              </a:ext>
            </a:extLst>
          </p:cNvPr>
          <p:cNvSpPr txBox="1"/>
          <p:nvPr/>
        </p:nvSpPr>
        <p:spPr>
          <a:xfrm>
            <a:off x="8580206" y="5109946"/>
            <a:ext cx="753732"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1970s</a:t>
            </a:r>
          </a:p>
        </p:txBody>
      </p:sp>
      <p:sp>
        <p:nvSpPr>
          <p:cNvPr id="108" name="TextBox 107">
            <a:extLst>
              <a:ext uri="{FF2B5EF4-FFF2-40B4-BE49-F238E27FC236}">
                <a16:creationId xmlns:a16="http://schemas.microsoft.com/office/drawing/2014/main" id="{B43362E9-E512-CCB0-5C88-A743512718E9}"/>
              </a:ext>
            </a:extLst>
          </p:cNvPr>
          <p:cNvSpPr txBox="1"/>
          <p:nvPr/>
        </p:nvSpPr>
        <p:spPr>
          <a:xfrm>
            <a:off x="8262818" y="5435068"/>
            <a:ext cx="1388509" cy="954107"/>
          </a:xfrm>
          <a:prstGeom prst="rect">
            <a:avLst/>
          </a:prstGeom>
          <a:noFill/>
        </p:spPr>
        <p:txBody>
          <a:bodyPr wrap="square">
            <a:spAutoFit/>
          </a:bodyPr>
          <a:lstStyle/>
          <a:p>
            <a:pPr lvl="0" algn="ctr"/>
            <a:r>
              <a:rPr lang="en-US" sz="1400" dirty="0">
                <a:solidFill>
                  <a:schemeClr val="tx2"/>
                </a:solidFill>
                <a:latin typeface="Arial" panose="020B0604020202020204" pitchFamily="34" charset="0"/>
                <a:cs typeface="Arial" panose="020B0604020202020204" pitchFamily="34" charset="0"/>
              </a:rPr>
              <a:t>Brisco</a:t>
            </a:r>
            <a:br>
              <a:rPr lang="en-US" sz="1400" dirty="0">
                <a:solidFill>
                  <a:schemeClr val="tx2"/>
                </a:solidFill>
                <a:latin typeface="Arial" panose="020B0604020202020204" pitchFamily="34" charset="0"/>
                <a:cs typeface="Arial" panose="020B0604020202020204" pitchFamily="34" charset="0"/>
              </a:rPr>
            </a:br>
            <a:r>
              <a:rPr lang="en-US" sz="1400" dirty="0">
                <a:solidFill>
                  <a:schemeClr val="tx2"/>
                </a:solidFill>
                <a:latin typeface="Arial" panose="020B0604020202020204" pitchFamily="34" charset="0"/>
                <a:cs typeface="Arial" panose="020B0604020202020204" pitchFamily="34" charset="0"/>
              </a:rPr>
              <a:t>Proserv Technology established</a:t>
            </a:r>
            <a:endParaRPr lang="en-GB" sz="1400" dirty="0">
              <a:solidFill>
                <a:schemeClr val="tx2"/>
              </a:solidFill>
            </a:endParaRPr>
          </a:p>
        </p:txBody>
      </p:sp>
      <p:pic>
        <p:nvPicPr>
          <p:cNvPr id="97" name="Content Placeholder 19" descr="Target with solid fill">
            <a:extLst>
              <a:ext uri="{FF2B5EF4-FFF2-40B4-BE49-F238E27FC236}">
                <a16:creationId xmlns:a16="http://schemas.microsoft.com/office/drawing/2014/main" id="{0323F76F-C03E-2E74-A2FC-B18C4545AE6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56059" y="4845698"/>
            <a:ext cx="268965" cy="268965"/>
          </a:xfrm>
          <a:prstGeom prst="rect">
            <a:avLst/>
          </a:prstGeom>
        </p:spPr>
      </p:pic>
      <p:sp>
        <p:nvSpPr>
          <p:cNvPr id="103" name="TextBox 102">
            <a:extLst>
              <a:ext uri="{FF2B5EF4-FFF2-40B4-BE49-F238E27FC236}">
                <a16:creationId xmlns:a16="http://schemas.microsoft.com/office/drawing/2014/main" id="{A9860720-14D0-43DF-0E41-22A3ED6E497E}"/>
              </a:ext>
            </a:extLst>
          </p:cNvPr>
          <p:cNvSpPr txBox="1"/>
          <p:nvPr/>
        </p:nvSpPr>
        <p:spPr>
          <a:xfrm>
            <a:off x="6813675" y="5109946"/>
            <a:ext cx="753732"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1980s</a:t>
            </a:r>
          </a:p>
        </p:txBody>
      </p:sp>
      <p:sp>
        <p:nvSpPr>
          <p:cNvPr id="109" name="TextBox 108">
            <a:extLst>
              <a:ext uri="{FF2B5EF4-FFF2-40B4-BE49-F238E27FC236}">
                <a16:creationId xmlns:a16="http://schemas.microsoft.com/office/drawing/2014/main" id="{4F9BF46F-601B-647F-80F2-B301F200D25D}"/>
              </a:ext>
            </a:extLst>
          </p:cNvPr>
          <p:cNvSpPr txBox="1"/>
          <p:nvPr/>
        </p:nvSpPr>
        <p:spPr>
          <a:xfrm>
            <a:off x="6496287" y="5435068"/>
            <a:ext cx="1388509" cy="738664"/>
          </a:xfrm>
          <a:prstGeom prst="rect">
            <a:avLst/>
          </a:prstGeom>
          <a:noFill/>
        </p:spPr>
        <p:txBody>
          <a:bodyPr wrap="square">
            <a:spAutoFit/>
          </a:bodyPr>
          <a:lstStyle/>
          <a:p>
            <a:pPr lvl="0" algn="ctr"/>
            <a:r>
              <a:rPr lang="en-US" sz="1400" dirty="0">
                <a:solidFill>
                  <a:schemeClr val="tx2"/>
                </a:solidFill>
                <a:latin typeface="Arial" panose="020B0604020202020204" pitchFamily="34" charset="0"/>
                <a:cs typeface="Arial" panose="020B0604020202020204" pitchFamily="34" charset="0"/>
              </a:rPr>
              <a:t>SGC Metering</a:t>
            </a:r>
          </a:p>
          <a:p>
            <a:pPr lvl="0" algn="ctr"/>
            <a:r>
              <a:rPr lang="en-US" sz="1400" dirty="0" err="1">
                <a:solidFill>
                  <a:schemeClr val="tx2"/>
                </a:solidFill>
                <a:latin typeface="Arial" panose="020B0604020202020204" pitchFamily="34" charset="0"/>
                <a:cs typeface="Arial" panose="020B0604020202020204" pitchFamily="34" charset="0"/>
              </a:rPr>
              <a:t>Autocon</a:t>
            </a:r>
            <a:r>
              <a:rPr lang="en-US" sz="1400" dirty="0">
                <a:solidFill>
                  <a:schemeClr val="tx2"/>
                </a:solidFill>
                <a:latin typeface="Arial" panose="020B0604020202020204" pitchFamily="34" charset="0"/>
                <a:cs typeface="Arial" panose="020B0604020202020204" pitchFamily="34" charset="0"/>
              </a:rPr>
              <a:t> established</a:t>
            </a:r>
            <a:endParaRPr lang="en-GB" sz="1400" dirty="0">
              <a:solidFill>
                <a:schemeClr val="tx2"/>
              </a:solidFill>
            </a:endParaRPr>
          </a:p>
        </p:txBody>
      </p:sp>
      <p:pic>
        <p:nvPicPr>
          <p:cNvPr id="98" name="Content Placeholder 19" descr="Target with solid fill">
            <a:extLst>
              <a:ext uri="{FF2B5EF4-FFF2-40B4-BE49-F238E27FC236}">
                <a16:creationId xmlns:a16="http://schemas.microsoft.com/office/drawing/2014/main" id="{8CFBC03D-162E-CAB4-423C-CA9BEBBD112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27195" y="4845698"/>
            <a:ext cx="268965" cy="268965"/>
          </a:xfrm>
          <a:prstGeom prst="rect">
            <a:avLst/>
          </a:prstGeom>
        </p:spPr>
      </p:pic>
      <p:sp>
        <p:nvSpPr>
          <p:cNvPr id="104" name="TextBox 103">
            <a:extLst>
              <a:ext uri="{FF2B5EF4-FFF2-40B4-BE49-F238E27FC236}">
                <a16:creationId xmlns:a16="http://schemas.microsoft.com/office/drawing/2014/main" id="{1C71C2BC-5DDE-EA80-8B5B-08932A4AF174}"/>
              </a:ext>
            </a:extLst>
          </p:cNvPr>
          <p:cNvSpPr txBox="1"/>
          <p:nvPr/>
        </p:nvSpPr>
        <p:spPr>
          <a:xfrm>
            <a:off x="3341718" y="5109946"/>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2006</a:t>
            </a:r>
          </a:p>
        </p:txBody>
      </p:sp>
      <p:sp>
        <p:nvSpPr>
          <p:cNvPr id="110" name="TextBox 109">
            <a:extLst>
              <a:ext uri="{FF2B5EF4-FFF2-40B4-BE49-F238E27FC236}">
                <a16:creationId xmlns:a16="http://schemas.microsoft.com/office/drawing/2014/main" id="{185E299A-5082-B836-8DFC-D81F1E768512}"/>
              </a:ext>
            </a:extLst>
          </p:cNvPr>
          <p:cNvSpPr txBox="1"/>
          <p:nvPr/>
        </p:nvSpPr>
        <p:spPr>
          <a:xfrm>
            <a:off x="2986184" y="5435068"/>
            <a:ext cx="1350987"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EP Solutions established</a:t>
            </a:r>
            <a:endParaRPr lang="en-GB" sz="1400" dirty="0" err="1">
              <a:solidFill>
                <a:schemeClr val="tx2"/>
              </a:solidFill>
            </a:endParaRPr>
          </a:p>
        </p:txBody>
      </p:sp>
      <p:pic>
        <p:nvPicPr>
          <p:cNvPr id="99" name="Content Placeholder 19" descr="Target with solid fill">
            <a:extLst>
              <a:ext uri="{FF2B5EF4-FFF2-40B4-BE49-F238E27FC236}">
                <a16:creationId xmlns:a16="http://schemas.microsoft.com/office/drawing/2014/main" id="{07DEF78E-95A2-01C6-F2A2-01582BDCBE1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28666" y="1978421"/>
            <a:ext cx="268965" cy="268965"/>
          </a:xfrm>
          <a:prstGeom prst="rect">
            <a:avLst/>
          </a:prstGeom>
        </p:spPr>
      </p:pic>
      <p:sp>
        <p:nvSpPr>
          <p:cNvPr id="101" name="TextBox 100">
            <a:extLst>
              <a:ext uri="{FF2B5EF4-FFF2-40B4-BE49-F238E27FC236}">
                <a16:creationId xmlns:a16="http://schemas.microsoft.com/office/drawing/2014/main" id="{E8CD4B24-EA12-1FA3-A42C-82363AC09491}"/>
              </a:ext>
            </a:extLst>
          </p:cNvPr>
          <p:cNvSpPr txBox="1"/>
          <p:nvPr/>
        </p:nvSpPr>
        <p:spPr>
          <a:xfrm>
            <a:off x="3348402" y="2242669"/>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2014</a:t>
            </a:r>
          </a:p>
        </p:txBody>
      </p:sp>
      <p:sp>
        <p:nvSpPr>
          <p:cNvPr id="112" name="TextBox 111">
            <a:extLst>
              <a:ext uri="{FF2B5EF4-FFF2-40B4-BE49-F238E27FC236}">
                <a16:creationId xmlns:a16="http://schemas.microsoft.com/office/drawing/2014/main" id="{A04A2752-749B-21FC-0621-956FF331A3C2}"/>
              </a:ext>
            </a:extLst>
          </p:cNvPr>
          <p:cNvSpPr txBox="1"/>
          <p:nvPr/>
        </p:nvSpPr>
        <p:spPr>
          <a:xfrm>
            <a:off x="2897213" y="2567791"/>
            <a:ext cx="1527746"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Acquires EP Solutions</a:t>
            </a:r>
          </a:p>
        </p:txBody>
      </p:sp>
      <p:pic>
        <p:nvPicPr>
          <p:cNvPr id="130" name="Content Placeholder 19" descr="Target with solid fill">
            <a:extLst>
              <a:ext uri="{FF2B5EF4-FFF2-40B4-BE49-F238E27FC236}">
                <a16:creationId xmlns:a16="http://schemas.microsoft.com/office/drawing/2014/main" id="{3FF1A75F-568D-FBBC-D0F6-753A4E8EDB0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292363" y="1978421"/>
            <a:ext cx="268965" cy="268965"/>
          </a:xfrm>
          <a:prstGeom prst="rect">
            <a:avLst/>
          </a:prstGeom>
        </p:spPr>
      </p:pic>
      <p:sp>
        <p:nvSpPr>
          <p:cNvPr id="131" name="TextBox 130">
            <a:extLst>
              <a:ext uri="{FF2B5EF4-FFF2-40B4-BE49-F238E27FC236}">
                <a16:creationId xmlns:a16="http://schemas.microsoft.com/office/drawing/2014/main" id="{280D4511-EA32-B79D-E86C-0362AE524E3A}"/>
              </a:ext>
            </a:extLst>
          </p:cNvPr>
          <p:cNvSpPr txBox="1"/>
          <p:nvPr/>
        </p:nvSpPr>
        <p:spPr>
          <a:xfrm>
            <a:off x="5112099" y="2242669"/>
            <a:ext cx="639919"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2019</a:t>
            </a:r>
          </a:p>
        </p:txBody>
      </p:sp>
      <p:sp>
        <p:nvSpPr>
          <p:cNvPr id="132" name="TextBox 131">
            <a:extLst>
              <a:ext uri="{FF2B5EF4-FFF2-40B4-BE49-F238E27FC236}">
                <a16:creationId xmlns:a16="http://schemas.microsoft.com/office/drawing/2014/main" id="{20FB3BED-9D0B-9997-8A34-10CCD6B7D0BC}"/>
              </a:ext>
            </a:extLst>
          </p:cNvPr>
          <p:cNvSpPr txBox="1"/>
          <p:nvPr/>
        </p:nvSpPr>
        <p:spPr>
          <a:xfrm>
            <a:off x="4660910" y="2567791"/>
            <a:ext cx="1527746"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Acquires SGC Metering</a:t>
            </a:r>
          </a:p>
        </p:txBody>
      </p:sp>
      <p:pic>
        <p:nvPicPr>
          <p:cNvPr id="105" name="Content Placeholder 19" descr="Target with solid fill">
            <a:extLst>
              <a:ext uri="{FF2B5EF4-FFF2-40B4-BE49-F238E27FC236}">
                <a16:creationId xmlns:a16="http://schemas.microsoft.com/office/drawing/2014/main" id="{5D9B70D5-44B0-F88D-A484-AB3342A224B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8288" y="4845698"/>
            <a:ext cx="268965" cy="268965"/>
          </a:xfrm>
          <a:prstGeom prst="rect">
            <a:avLst/>
          </a:prstGeom>
        </p:spPr>
      </p:pic>
      <p:sp>
        <p:nvSpPr>
          <p:cNvPr id="133" name="TextBox 132">
            <a:extLst>
              <a:ext uri="{FF2B5EF4-FFF2-40B4-BE49-F238E27FC236}">
                <a16:creationId xmlns:a16="http://schemas.microsoft.com/office/drawing/2014/main" id="{446831E6-0025-0BD6-F417-1041D330E734}"/>
              </a:ext>
            </a:extLst>
          </p:cNvPr>
          <p:cNvSpPr txBox="1"/>
          <p:nvPr/>
        </p:nvSpPr>
        <p:spPr>
          <a:xfrm>
            <a:off x="5122811" y="5109946"/>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2002</a:t>
            </a:r>
          </a:p>
        </p:txBody>
      </p:sp>
      <p:sp>
        <p:nvSpPr>
          <p:cNvPr id="134" name="TextBox 133">
            <a:extLst>
              <a:ext uri="{FF2B5EF4-FFF2-40B4-BE49-F238E27FC236}">
                <a16:creationId xmlns:a16="http://schemas.microsoft.com/office/drawing/2014/main" id="{11C70051-A79C-CCEC-8DE7-1B2ED82AC8D1}"/>
              </a:ext>
            </a:extLst>
          </p:cNvPr>
          <p:cNvSpPr txBox="1"/>
          <p:nvPr/>
        </p:nvSpPr>
        <p:spPr>
          <a:xfrm>
            <a:off x="4767277" y="5435068"/>
            <a:ext cx="1350987"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Sicom established</a:t>
            </a:r>
            <a:endParaRPr lang="en-GB" sz="1400" dirty="0" err="1">
              <a:solidFill>
                <a:schemeClr val="tx2"/>
              </a:solidFill>
            </a:endParaRPr>
          </a:p>
        </p:txBody>
      </p:sp>
      <p:sp>
        <p:nvSpPr>
          <p:cNvPr id="106" name="TextBox 105">
            <a:extLst>
              <a:ext uri="{FF2B5EF4-FFF2-40B4-BE49-F238E27FC236}">
                <a16:creationId xmlns:a16="http://schemas.microsoft.com/office/drawing/2014/main" id="{C7C497E6-7C92-514F-DA19-31924DFAEB1C}"/>
              </a:ext>
            </a:extLst>
          </p:cNvPr>
          <p:cNvSpPr txBox="1"/>
          <p:nvPr/>
        </p:nvSpPr>
        <p:spPr>
          <a:xfrm>
            <a:off x="1414936" y="3416746"/>
            <a:ext cx="628570"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2011</a:t>
            </a:r>
          </a:p>
        </p:txBody>
      </p:sp>
      <p:sp>
        <p:nvSpPr>
          <p:cNvPr id="111" name="TextBox 110">
            <a:extLst>
              <a:ext uri="{FF2B5EF4-FFF2-40B4-BE49-F238E27FC236}">
                <a16:creationId xmlns:a16="http://schemas.microsoft.com/office/drawing/2014/main" id="{E51055F2-7DE4-0ADD-E370-8EEA0F928CC9}"/>
              </a:ext>
            </a:extLst>
          </p:cNvPr>
          <p:cNvSpPr txBox="1"/>
          <p:nvPr/>
        </p:nvSpPr>
        <p:spPr>
          <a:xfrm>
            <a:off x="888122" y="3913564"/>
            <a:ext cx="1682198" cy="738664"/>
          </a:xfrm>
          <a:prstGeom prst="rect">
            <a:avLst/>
          </a:prstGeom>
          <a:noFill/>
        </p:spPr>
        <p:txBody>
          <a:bodyPr wrap="square" rtlCol="0">
            <a:spAutoFit/>
          </a:bodyPr>
          <a:lstStyle/>
          <a:p>
            <a:pPr algn="ctr">
              <a:spcBef>
                <a:spcPts val="600"/>
              </a:spcBef>
              <a:spcAft>
                <a:spcPts val="600"/>
              </a:spcAft>
              <a:buClr>
                <a:srgbClr val="F2A900"/>
              </a:buClr>
            </a:pPr>
            <a:r>
              <a:rPr lang="en-US" sz="1400" b="1" dirty="0">
                <a:solidFill>
                  <a:schemeClr val="tx2"/>
                </a:solidFill>
              </a:rPr>
              <a:t>MODERN PROSERV FORMED</a:t>
            </a:r>
          </a:p>
        </p:txBody>
      </p:sp>
      <p:pic>
        <p:nvPicPr>
          <p:cNvPr id="135" name="Content Placeholder 19" descr="Target with solid fill">
            <a:extLst>
              <a:ext uri="{FF2B5EF4-FFF2-40B4-BE49-F238E27FC236}">
                <a16:creationId xmlns:a16="http://schemas.microsoft.com/office/drawing/2014/main" id="{051A4DAF-65E2-F205-19B1-DC5830BBE765}"/>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92643" y="3429000"/>
            <a:ext cx="268965" cy="268965"/>
          </a:xfrm>
          <a:prstGeom prst="rect">
            <a:avLst/>
          </a:prstGeom>
        </p:spPr>
      </p:pic>
      <p:pic>
        <p:nvPicPr>
          <p:cNvPr id="154" name="Content Placeholder 19" descr="Target with solid fill">
            <a:extLst>
              <a:ext uri="{FF2B5EF4-FFF2-40B4-BE49-F238E27FC236}">
                <a16:creationId xmlns:a16="http://schemas.microsoft.com/office/drawing/2014/main" id="{4D243224-55DD-D2D7-2378-89342D85A02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56060" y="1978421"/>
            <a:ext cx="268965" cy="268965"/>
          </a:xfrm>
          <a:prstGeom prst="rect">
            <a:avLst/>
          </a:prstGeom>
        </p:spPr>
      </p:pic>
      <p:sp>
        <p:nvSpPr>
          <p:cNvPr id="155" name="TextBox 154">
            <a:extLst>
              <a:ext uri="{FF2B5EF4-FFF2-40B4-BE49-F238E27FC236}">
                <a16:creationId xmlns:a16="http://schemas.microsoft.com/office/drawing/2014/main" id="{59EF6E8B-27DC-8ADD-2D3A-961F9300434B}"/>
              </a:ext>
            </a:extLst>
          </p:cNvPr>
          <p:cNvSpPr txBox="1"/>
          <p:nvPr/>
        </p:nvSpPr>
        <p:spPr>
          <a:xfrm>
            <a:off x="6875796" y="2242669"/>
            <a:ext cx="639919"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2020</a:t>
            </a:r>
          </a:p>
        </p:txBody>
      </p:sp>
      <p:sp>
        <p:nvSpPr>
          <p:cNvPr id="156" name="TextBox 155">
            <a:extLst>
              <a:ext uri="{FF2B5EF4-FFF2-40B4-BE49-F238E27FC236}">
                <a16:creationId xmlns:a16="http://schemas.microsoft.com/office/drawing/2014/main" id="{509B03B9-A46D-B820-BE6D-A4A40648C8B0}"/>
              </a:ext>
            </a:extLst>
          </p:cNvPr>
          <p:cNvSpPr txBox="1"/>
          <p:nvPr/>
        </p:nvSpPr>
        <p:spPr>
          <a:xfrm>
            <a:off x="6424607" y="2567791"/>
            <a:ext cx="1527746" cy="738664"/>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Partnerships with Synaptec &amp; Intelligent Plant</a:t>
            </a:r>
          </a:p>
        </p:txBody>
      </p:sp>
      <p:pic>
        <p:nvPicPr>
          <p:cNvPr id="158" name="Content Placeholder 19" descr="Target with solid fill">
            <a:extLst>
              <a:ext uri="{FF2B5EF4-FFF2-40B4-BE49-F238E27FC236}">
                <a16:creationId xmlns:a16="http://schemas.microsoft.com/office/drawing/2014/main" id="{760DEEC0-A5AB-B8D6-416F-D68B1A65A9D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819757" y="1978421"/>
            <a:ext cx="268965" cy="268965"/>
          </a:xfrm>
          <a:prstGeom prst="rect">
            <a:avLst/>
          </a:prstGeom>
        </p:spPr>
      </p:pic>
      <p:sp>
        <p:nvSpPr>
          <p:cNvPr id="159" name="TextBox 158">
            <a:extLst>
              <a:ext uri="{FF2B5EF4-FFF2-40B4-BE49-F238E27FC236}">
                <a16:creationId xmlns:a16="http://schemas.microsoft.com/office/drawing/2014/main" id="{4BDA850D-6FE3-5931-B1BE-A947FDE28AB2}"/>
              </a:ext>
            </a:extLst>
          </p:cNvPr>
          <p:cNvSpPr txBox="1"/>
          <p:nvPr/>
        </p:nvSpPr>
        <p:spPr>
          <a:xfrm>
            <a:off x="8639493" y="2242669"/>
            <a:ext cx="639919"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2022</a:t>
            </a:r>
          </a:p>
        </p:txBody>
      </p:sp>
      <p:pic>
        <p:nvPicPr>
          <p:cNvPr id="162" name="Content Placeholder 19" descr="Target with solid fill">
            <a:extLst>
              <a:ext uri="{FF2B5EF4-FFF2-40B4-BE49-F238E27FC236}">
                <a16:creationId xmlns:a16="http://schemas.microsoft.com/office/drawing/2014/main" id="{D5605710-DB35-BAAA-9751-1B862C2A7F5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83454" y="1978421"/>
            <a:ext cx="268965" cy="268965"/>
          </a:xfrm>
          <a:prstGeom prst="rect">
            <a:avLst/>
          </a:prstGeom>
        </p:spPr>
      </p:pic>
      <p:sp>
        <p:nvSpPr>
          <p:cNvPr id="163" name="TextBox 162">
            <a:extLst>
              <a:ext uri="{FF2B5EF4-FFF2-40B4-BE49-F238E27FC236}">
                <a16:creationId xmlns:a16="http://schemas.microsoft.com/office/drawing/2014/main" id="{52431677-72E8-91D1-2C51-7F22FE1316BB}"/>
              </a:ext>
            </a:extLst>
          </p:cNvPr>
          <p:cNvSpPr txBox="1"/>
          <p:nvPr/>
        </p:nvSpPr>
        <p:spPr>
          <a:xfrm>
            <a:off x="10334888" y="2242669"/>
            <a:ext cx="807591"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2023+</a:t>
            </a:r>
          </a:p>
        </p:txBody>
      </p:sp>
      <p:sp>
        <p:nvSpPr>
          <p:cNvPr id="164" name="TextBox 163">
            <a:extLst>
              <a:ext uri="{FF2B5EF4-FFF2-40B4-BE49-F238E27FC236}">
                <a16:creationId xmlns:a16="http://schemas.microsoft.com/office/drawing/2014/main" id="{BDE8229F-67B3-D147-588E-32148F218459}"/>
              </a:ext>
            </a:extLst>
          </p:cNvPr>
          <p:cNvSpPr txBox="1"/>
          <p:nvPr/>
        </p:nvSpPr>
        <p:spPr>
          <a:xfrm>
            <a:off x="8336104" y="2567791"/>
            <a:ext cx="1232144" cy="738664"/>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Acquires stake in Synaptec</a:t>
            </a:r>
          </a:p>
        </p:txBody>
      </p:sp>
      <p:cxnSp>
        <p:nvCxnSpPr>
          <p:cNvPr id="168" name="Straight Connector 167">
            <a:extLst>
              <a:ext uri="{FF2B5EF4-FFF2-40B4-BE49-F238E27FC236}">
                <a16:creationId xmlns:a16="http://schemas.microsoft.com/office/drawing/2014/main" id="{C83F38B4-55F5-83D0-A82D-F4FFB6BCBBE7}"/>
              </a:ext>
            </a:extLst>
          </p:cNvPr>
          <p:cNvCxnSpPr>
            <a:cxnSpLocks/>
          </p:cNvCxnSpPr>
          <p:nvPr/>
        </p:nvCxnSpPr>
        <p:spPr>
          <a:xfrm flipH="1">
            <a:off x="2926367" y="4980180"/>
            <a:ext cx="8689371" cy="0"/>
          </a:xfrm>
          <a:prstGeom prst="line">
            <a:avLst/>
          </a:prstGeom>
          <a:ln w="38100">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167E2839-D1DE-0426-B14A-8647D1D34558}"/>
              </a:ext>
            </a:extLst>
          </p:cNvPr>
          <p:cNvCxnSpPr>
            <a:cxnSpLocks/>
          </p:cNvCxnSpPr>
          <p:nvPr/>
        </p:nvCxnSpPr>
        <p:spPr>
          <a:xfrm flipH="1">
            <a:off x="2955522" y="2101983"/>
            <a:ext cx="8660216" cy="10920"/>
          </a:xfrm>
          <a:prstGeom prst="line">
            <a:avLst/>
          </a:prstGeom>
          <a:ln w="38100">
            <a:headEnd type="triangle" w="med" len="med"/>
            <a:tailEnd type="none" w="med" len="med"/>
          </a:ln>
        </p:spPr>
        <p:style>
          <a:lnRef idx="2">
            <a:schemeClr val="accent1"/>
          </a:lnRef>
          <a:fillRef idx="0">
            <a:schemeClr val="accent1"/>
          </a:fillRef>
          <a:effectRef idx="1">
            <a:schemeClr val="accent1"/>
          </a:effectRef>
          <a:fontRef idx="minor">
            <a:schemeClr val="tx1"/>
          </a:fontRef>
        </p:style>
      </p:cxnSp>
      <p:pic>
        <p:nvPicPr>
          <p:cNvPr id="174" name="Picture 173" descr="Logo&#10;&#10;Description automatically generated">
            <a:extLst>
              <a:ext uri="{FF2B5EF4-FFF2-40B4-BE49-F238E27FC236}">
                <a16:creationId xmlns:a16="http://schemas.microsoft.com/office/drawing/2014/main" id="{D6FE21C8-BA4D-E6F6-7656-EE926382DCA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03190" y="4432115"/>
            <a:ext cx="587399" cy="364965"/>
          </a:xfrm>
          <a:prstGeom prst="rect">
            <a:avLst/>
          </a:prstGeom>
        </p:spPr>
      </p:pic>
      <p:pic>
        <p:nvPicPr>
          <p:cNvPr id="175" name="Picture 174" descr="Logo&#10;&#10;Description automatically generated">
            <a:extLst>
              <a:ext uri="{FF2B5EF4-FFF2-40B4-BE49-F238E27FC236}">
                <a16:creationId xmlns:a16="http://schemas.microsoft.com/office/drawing/2014/main" id="{8E519A48-6718-FE07-4239-BD5001FBA51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564630" y="4461534"/>
            <a:ext cx="743747" cy="317007"/>
          </a:xfrm>
          <a:prstGeom prst="rect">
            <a:avLst/>
          </a:prstGeom>
        </p:spPr>
      </p:pic>
      <p:pic>
        <p:nvPicPr>
          <p:cNvPr id="176" name="Picture 175" descr="A picture containing clipart&#10;&#10;Description automatically generated">
            <a:extLst>
              <a:ext uri="{FF2B5EF4-FFF2-40B4-BE49-F238E27FC236}">
                <a16:creationId xmlns:a16="http://schemas.microsoft.com/office/drawing/2014/main" id="{AC91EAC8-4082-FC87-55CF-69F441C35BB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56256" y="4551432"/>
            <a:ext cx="1082281" cy="184575"/>
          </a:xfrm>
          <a:prstGeom prst="rect">
            <a:avLst/>
          </a:prstGeom>
        </p:spPr>
      </p:pic>
      <p:pic>
        <p:nvPicPr>
          <p:cNvPr id="177" name="Picture 176" descr="Logo&#10;&#10;Description automatically generated">
            <a:extLst>
              <a:ext uri="{FF2B5EF4-FFF2-40B4-BE49-F238E27FC236}">
                <a16:creationId xmlns:a16="http://schemas.microsoft.com/office/drawing/2014/main" id="{4FAE8563-BF68-AA6C-0812-28196662E0E2}"/>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3351244" y="4312722"/>
            <a:ext cx="610006" cy="448404"/>
          </a:xfrm>
          <a:prstGeom prst="rect">
            <a:avLst/>
          </a:prstGeom>
        </p:spPr>
      </p:pic>
      <p:pic>
        <p:nvPicPr>
          <p:cNvPr id="178" name="Picture 177" descr="A picture containing text, clipart&#10;&#10;Description automatically generated">
            <a:extLst>
              <a:ext uri="{FF2B5EF4-FFF2-40B4-BE49-F238E27FC236}">
                <a16:creationId xmlns:a16="http://schemas.microsoft.com/office/drawing/2014/main" id="{C0AC5155-742B-CEEC-5C4B-8EC43BF569AB}"/>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132434" y="4325049"/>
            <a:ext cx="584698" cy="386189"/>
          </a:xfrm>
          <a:prstGeom prst="rect">
            <a:avLst/>
          </a:prstGeom>
        </p:spPr>
      </p:pic>
      <p:pic>
        <p:nvPicPr>
          <p:cNvPr id="179" name="Picture 178" descr="Logo, company name&#10;&#10;Description automatically generated">
            <a:extLst>
              <a:ext uri="{FF2B5EF4-FFF2-40B4-BE49-F238E27FC236}">
                <a16:creationId xmlns:a16="http://schemas.microsoft.com/office/drawing/2014/main" id="{6F916C04-FADB-BAF6-06DC-CF1B11B6A9C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13082" y="3881306"/>
            <a:ext cx="646843" cy="445544"/>
          </a:xfrm>
          <a:prstGeom prst="rect">
            <a:avLst/>
          </a:prstGeom>
        </p:spPr>
      </p:pic>
      <p:grpSp>
        <p:nvGrpSpPr>
          <p:cNvPr id="180" name="Group 179">
            <a:extLst>
              <a:ext uri="{FF2B5EF4-FFF2-40B4-BE49-F238E27FC236}">
                <a16:creationId xmlns:a16="http://schemas.microsoft.com/office/drawing/2014/main" id="{8AC77543-F7C2-1120-C3F7-163F4C76FA55}"/>
              </a:ext>
            </a:extLst>
          </p:cNvPr>
          <p:cNvGrpSpPr/>
          <p:nvPr/>
        </p:nvGrpSpPr>
        <p:grpSpPr>
          <a:xfrm>
            <a:off x="6842057" y="4073149"/>
            <a:ext cx="715898" cy="386733"/>
            <a:chOff x="8613114" y="2586332"/>
            <a:chExt cx="1154126" cy="623466"/>
          </a:xfrm>
        </p:grpSpPr>
        <p:pic>
          <p:nvPicPr>
            <p:cNvPr id="181" name="Picture 180" descr="A picture containing text, clipart&#10;&#10;Description automatically generated">
              <a:extLst>
                <a:ext uri="{FF2B5EF4-FFF2-40B4-BE49-F238E27FC236}">
                  <a16:creationId xmlns:a16="http://schemas.microsoft.com/office/drawing/2014/main" id="{A137FF37-53F5-0A35-99F0-E8142195008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613114" y="2586332"/>
              <a:ext cx="1154126" cy="623466"/>
            </a:xfrm>
            <a:prstGeom prst="rect">
              <a:avLst/>
            </a:prstGeom>
          </p:spPr>
        </p:pic>
        <p:sp>
          <p:nvSpPr>
            <p:cNvPr id="182" name="Rectangle 181">
              <a:extLst>
                <a:ext uri="{FF2B5EF4-FFF2-40B4-BE49-F238E27FC236}">
                  <a16:creationId xmlns:a16="http://schemas.microsoft.com/office/drawing/2014/main" id="{C84286B3-92E3-9D74-4AED-ED9DFD466F46}"/>
                </a:ext>
              </a:extLst>
            </p:cNvPr>
            <p:cNvSpPr/>
            <p:nvPr/>
          </p:nvSpPr>
          <p:spPr>
            <a:xfrm>
              <a:off x="9144000" y="3014663"/>
              <a:ext cx="542925" cy="142748"/>
            </a:xfrm>
            <a:prstGeom prst="rect">
              <a:avLst/>
            </a:prstGeom>
            <a:solidFill>
              <a:schemeClr val="bg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pic>
        <p:nvPicPr>
          <p:cNvPr id="183" name="Picture 182" descr="Logo&#10;&#10;Description automatically generated">
            <a:extLst>
              <a:ext uri="{FF2B5EF4-FFF2-40B4-BE49-F238E27FC236}">
                <a16:creationId xmlns:a16="http://schemas.microsoft.com/office/drawing/2014/main" id="{D738FE4E-3C47-4589-1F5F-F2EED6D1A78C}"/>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575368" y="1583404"/>
            <a:ext cx="1240774" cy="292612"/>
          </a:xfrm>
          <a:prstGeom prst="rect">
            <a:avLst/>
          </a:prstGeom>
        </p:spPr>
      </p:pic>
      <p:pic>
        <p:nvPicPr>
          <p:cNvPr id="184" name="Picture 183" descr="Logo, company name&#10;&#10;Description automatically generated">
            <a:extLst>
              <a:ext uri="{FF2B5EF4-FFF2-40B4-BE49-F238E27FC236}">
                <a16:creationId xmlns:a16="http://schemas.microsoft.com/office/drawing/2014/main" id="{70322141-2309-58B2-A9F9-BB034A6ED7D9}"/>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8483510" y="1557582"/>
            <a:ext cx="1084738" cy="295978"/>
          </a:xfrm>
          <a:prstGeom prst="rect">
            <a:avLst/>
          </a:prstGeom>
        </p:spPr>
      </p:pic>
      <p:pic>
        <p:nvPicPr>
          <p:cNvPr id="192" name="Picture 191">
            <a:extLst>
              <a:ext uri="{FF2B5EF4-FFF2-40B4-BE49-F238E27FC236}">
                <a16:creationId xmlns:a16="http://schemas.microsoft.com/office/drawing/2014/main" id="{79DA310A-9E8F-BF36-FD12-3687F4B52284}"/>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51405" y="2310874"/>
            <a:ext cx="1856643" cy="861246"/>
          </a:xfrm>
          <a:prstGeom prst="rect">
            <a:avLst/>
          </a:prstGeom>
        </p:spPr>
      </p:pic>
      <p:sp>
        <p:nvSpPr>
          <p:cNvPr id="193" name="TextBox 192">
            <a:extLst>
              <a:ext uri="{FF2B5EF4-FFF2-40B4-BE49-F238E27FC236}">
                <a16:creationId xmlns:a16="http://schemas.microsoft.com/office/drawing/2014/main" id="{7A6E1E99-8E58-31A2-2026-3CE542470234}"/>
              </a:ext>
            </a:extLst>
          </p:cNvPr>
          <p:cNvSpPr txBox="1"/>
          <p:nvPr/>
        </p:nvSpPr>
        <p:spPr>
          <a:xfrm>
            <a:off x="3719465" y="3479612"/>
            <a:ext cx="7457064" cy="400110"/>
          </a:xfrm>
          <a:prstGeom prst="rect">
            <a:avLst/>
          </a:prstGeom>
          <a:noFill/>
        </p:spPr>
        <p:txBody>
          <a:bodyPr wrap="square" rtlCol="0">
            <a:spAutoFit/>
          </a:bodyPr>
          <a:lstStyle/>
          <a:p>
            <a:pPr algn="ctr">
              <a:spcBef>
                <a:spcPts val="600"/>
              </a:spcBef>
              <a:spcAft>
                <a:spcPts val="600"/>
              </a:spcAft>
              <a:buClr>
                <a:srgbClr val="F2A900"/>
              </a:buClr>
            </a:pPr>
            <a:r>
              <a:rPr lang="en-US" sz="2000" dirty="0">
                <a:solidFill>
                  <a:schemeClr val="tx2"/>
                </a:solidFill>
              </a:rPr>
              <a:t>Today, we are driving progress in renewables and </a:t>
            </a:r>
            <a:r>
              <a:rPr lang="en-US" sz="2000" dirty="0" err="1">
                <a:solidFill>
                  <a:schemeClr val="tx2"/>
                </a:solidFill>
              </a:rPr>
              <a:t>digitalisation</a:t>
            </a:r>
            <a:endParaRPr lang="en-US" sz="2000" dirty="0">
              <a:solidFill>
                <a:schemeClr val="tx2"/>
              </a:solidFill>
            </a:endParaRPr>
          </a:p>
        </p:txBody>
      </p:sp>
      <p:pic>
        <p:nvPicPr>
          <p:cNvPr id="194" name="Picture 193">
            <a:extLst>
              <a:ext uri="{FF2B5EF4-FFF2-40B4-BE49-F238E27FC236}">
                <a16:creationId xmlns:a16="http://schemas.microsoft.com/office/drawing/2014/main" id="{D784B5D2-DD28-6B9B-FA17-A365B95C5198}"/>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p:blipFill>
        <p:spPr>
          <a:xfrm>
            <a:off x="3075994" y="1504483"/>
            <a:ext cx="1248446" cy="460661"/>
          </a:xfrm>
          <a:prstGeom prst="rect">
            <a:avLst/>
          </a:prstGeom>
        </p:spPr>
      </p:pic>
      <p:pic>
        <p:nvPicPr>
          <p:cNvPr id="195" name="Picture 194">
            <a:extLst>
              <a:ext uri="{FF2B5EF4-FFF2-40B4-BE49-F238E27FC236}">
                <a16:creationId xmlns:a16="http://schemas.microsoft.com/office/drawing/2014/main" id="{362BD163-941B-EDA8-6F76-EA6A43D29AD4}"/>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p:blipFill>
        <p:spPr>
          <a:xfrm>
            <a:off x="4807835" y="1484463"/>
            <a:ext cx="1248446" cy="460661"/>
          </a:xfrm>
          <a:prstGeom prst="rect">
            <a:avLst/>
          </a:prstGeom>
        </p:spPr>
      </p:pic>
      <p:pic>
        <p:nvPicPr>
          <p:cNvPr id="4" name="Picture Placeholder 11" descr="A person in an orange suit in the ocean&#10;&#10;Description automatically generated">
            <a:extLst>
              <a:ext uri="{FF2B5EF4-FFF2-40B4-BE49-F238E27FC236}">
                <a16:creationId xmlns:a16="http://schemas.microsoft.com/office/drawing/2014/main" id="{59808F5E-052E-ED77-057C-B09856B0F148}"/>
              </a:ext>
            </a:extLst>
          </p:cNvPr>
          <p:cNvPicPr>
            <a:picLocks noChangeAspect="1"/>
          </p:cNvPicPr>
          <p:nvPr/>
        </p:nvPicPr>
        <p:blipFill rotWithShape="1">
          <a:blip r:embed="rId18" cstate="email">
            <a:extLst>
              <a:ext uri="{28A0092B-C50C-407E-A947-70E740481C1C}">
                <a14:useLocalDpi xmlns:a14="http://schemas.microsoft.com/office/drawing/2010/main"/>
              </a:ext>
            </a:extLst>
          </a:blip>
          <a:srcRect/>
          <a:stretch/>
        </p:blipFill>
        <p:spPr>
          <a:xfrm>
            <a:off x="-4482058" y="0"/>
            <a:ext cx="3937000" cy="6742631"/>
          </a:xfrm>
          <a:prstGeom prst="rect">
            <a:avLst/>
          </a:prstGeom>
        </p:spPr>
      </p:pic>
      <p:grpSp>
        <p:nvGrpSpPr>
          <p:cNvPr id="55" name="Group 54">
            <a:extLst>
              <a:ext uri="{FF2B5EF4-FFF2-40B4-BE49-F238E27FC236}">
                <a16:creationId xmlns:a16="http://schemas.microsoft.com/office/drawing/2014/main" id="{335CE5C2-4317-6043-3FCB-3641FCC1F0F8}"/>
              </a:ext>
            </a:extLst>
          </p:cNvPr>
          <p:cNvGrpSpPr/>
          <p:nvPr/>
        </p:nvGrpSpPr>
        <p:grpSpPr>
          <a:xfrm>
            <a:off x="152714" y="1398637"/>
            <a:ext cx="11718115" cy="4928675"/>
            <a:chOff x="749300" y="1511300"/>
            <a:chExt cx="11277600" cy="4743393"/>
          </a:xfrm>
        </p:grpSpPr>
        <p:sp>
          <p:nvSpPr>
            <p:cNvPr id="56" name="Rectangle 55">
              <a:extLst>
                <a:ext uri="{FF2B5EF4-FFF2-40B4-BE49-F238E27FC236}">
                  <a16:creationId xmlns:a16="http://schemas.microsoft.com/office/drawing/2014/main" id="{C72F37A0-A866-589A-ED7F-BB98EE5642CA}"/>
                </a:ext>
              </a:extLst>
            </p:cNvPr>
            <p:cNvSpPr/>
            <p:nvPr/>
          </p:nvSpPr>
          <p:spPr>
            <a:xfrm>
              <a:off x="749300" y="1511300"/>
              <a:ext cx="11277600" cy="4743393"/>
            </a:xfrm>
            <a:prstGeom prst="rect">
              <a:avLst/>
            </a:prstGeom>
            <a:solidFill>
              <a:schemeClr val="bg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cxnSp>
          <p:nvCxnSpPr>
            <p:cNvPr id="57" name="Straight Connector 56">
              <a:extLst>
                <a:ext uri="{FF2B5EF4-FFF2-40B4-BE49-F238E27FC236}">
                  <a16:creationId xmlns:a16="http://schemas.microsoft.com/office/drawing/2014/main" id="{CAD279F0-4ADD-1893-782A-A3F6F2F9AE07}"/>
                </a:ext>
              </a:extLst>
            </p:cNvPr>
            <p:cNvCxnSpPr>
              <a:cxnSpLocks/>
            </p:cNvCxnSpPr>
            <p:nvPr/>
          </p:nvCxnSpPr>
          <p:spPr>
            <a:xfrm>
              <a:off x="2926367" y="1944427"/>
              <a:ext cx="0" cy="2901271"/>
            </a:xfrm>
            <a:prstGeom prst="line">
              <a:avLst/>
            </a:prstGeom>
            <a:ln w="38100">
              <a:headEnd type="triangle" w="med" len="med"/>
              <a:tailEnd type="none" w="med" len="med"/>
            </a:ln>
          </p:spPr>
          <p:style>
            <a:lnRef idx="2">
              <a:schemeClr val="accent1"/>
            </a:lnRef>
            <a:fillRef idx="0">
              <a:schemeClr val="accent1"/>
            </a:fillRef>
            <a:effectRef idx="1">
              <a:schemeClr val="accent1"/>
            </a:effectRef>
            <a:fontRef idx="minor">
              <a:schemeClr val="tx1"/>
            </a:fontRef>
          </p:style>
        </p:cxnSp>
        <p:pic>
          <p:nvPicPr>
            <p:cNvPr id="58" name="Content Placeholder 19" descr="Target with solid fill">
              <a:extLst>
                <a:ext uri="{FF2B5EF4-FFF2-40B4-BE49-F238E27FC236}">
                  <a16:creationId xmlns:a16="http://schemas.microsoft.com/office/drawing/2014/main" id="{EA515C84-53D0-9C55-67CD-0157B45AD8B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81391" y="4711216"/>
              <a:ext cx="268965" cy="268965"/>
            </a:xfrm>
            <a:prstGeom prst="rect">
              <a:avLst/>
            </a:prstGeom>
          </p:spPr>
        </p:pic>
        <p:sp>
          <p:nvSpPr>
            <p:cNvPr id="59" name="TextBox 58">
              <a:extLst>
                <a:ext uri="{FF2B5EF4-FFF2-40B4-BE49-F238E27FC236}">
                  <a16:creationId xmlns:a16="http://schemas.microsoft.com/office/drawing/2014/main" id="{F9E922CD-9413-0CCA-1D5C-3A948DEB39A1}"/>
                </a:ext>
              </a:extLst>
            </p:cNvPr>
            <p:cNvSpPr txBox="1"/>
            <p:nvPr/>
          </p:nvSpPr>
          <p:spPr>
            <a:xfrm>
              <a:off x="10339007" y="4975464"/>
              <a:ext cx="753732"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1960s</a:t>
              </a:r>
            </a:p>
          </p:txBody>
        </p:sp>
        <p:sp>
          <p:nvSpPr>
            <p:cNvPr id="60" name="TextBox 59">
              <a:extLst>
                <a:ext uri="{FF2B5EF4-FFF2-40B4-BE49-F238E27FC236}">
                  <a16:creationId xmlns:a16="http://schemas.microsoft.com/office/drawing/2014/main" id="{813694C2-6C8E-AA1B-CBFA-1808D693702F}"/>
                </a:ext>
              </a:extLst>
            </p:cNvPr>
            <p:cNvSpPr txBox="1"/>
            <p:nvPr/>
          </p:nvSpPr>
          <p:spPr>
            <a:xfrm>
              <a:off x="10021619" y="5300586"/>
              <a:ext cx="1388509" cy="523220"/>
            </a:xfrm>
            <a:prstGeom prst="rect">
              <a:avLst/>
            </a:prstGeom>
            <a:noFill/>
          </p:spPr>
          <p:txBody>
            <a:bodyPr wrap="square">
              <a:spAutoFit/>
            </a:bodyPr>
            <a:lstStyle/>
            <a:p>
              <a:pPr lvl="0" algn="ctr"/>
              <a:r>
                <a:rPr lang="en-US" sz="1400" dirty="0">
                  <a:solidFill>
                    <a:schemeClr val="tx2"/>
                  </a:solidFill>
                  <a:latin typeface="Arial" panose="020B0604020202020204" pitchFamily="34" charset="0"/>
                  <a:cs typeface="Arial" panose="020B0604020202020204" pitchFamily="34" charset="0"/>
                </a:rPr>
                <a:t>CAC established</a:t>
              </a:r>
              <a:endParaRPr lang="en-GB" sz="1400" dirty="0">
                <a:solidFill>
                  <a:schemeClr val="tx2"/>
                </a:solidFill>
              </a:endParaRPr>
            </a:p>
          </p:txBody>
        </p:sp>
        <p:pic>
          <p:nvPicPr>
            <p:cNvPr id="61" name="Content Placeholder 19" descr="Target with solid fill">
              <a:extLst>
                <a:ext uri="{FF2B5EF4-FFF2-40B4-BE49-F238E27FC236}">
                  <a16:creationId xmlns:a16="http://schemas.microsoft.com/office/drawing/2014/main" id="{F98D1181-D417-C03F-2D84-C1ECB131228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822590" y="4711216"/>
              <a:ext cx="268965" cy="268965"/>
            </a:xfrm>
            <a:prstGeom prst="rect">
              <a:avLst/>
            </a:prstGeom>
          </p:spPr>
        </p:pic>
        <p:sp>
          <p:nvSpPr>
            <p:cNvPr id="62" name="TextBox 61">
              <a:extLst>
                <a:ext uri="{FF2B5EF4-FFF2-40B4-BE49-F238E27FC236}">
                  <a16:creationId xmlns:a16="http://schemas.microsoft.com/office/drawing/2014/main" id="{70CC3398-9D50-D5C5-98BC-7ECC6021C630}"/>
                </a:ext>
              </a:extLst>
            </p:cNvPr>
            <p:cNvSpPr txBox="1"/>
            <p:nvPr/>
          </p:nvSpPr>
          <p:spPr>
            <a:xfrm>
              <a:off x="8580206" y="4975464"/>
              <a:ext cx="753732"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1970s</a:t>
              </a:r>
            </a:p>
          </p:txBody>
        </p:sp>
        <p:sp>
          <p:nvSpPr>
            <p:cNvPr id="63" name="TextBox 62">
              <a:extLst>
                <a:ext uri="{FF2B5EF4-FFF2-40B4-BE49-F238E27FC236}">
                  <a16:creationId xmlns:a16="http://schemas.microsoft.com/office/drawing/2014/main" id="{9248CD97-2263-6940-0AB9-45FC81D29028}"/>
                </a:ext>
              </a:extLst>
            </p:cNvPr>
            <p:cNvSpPr txBox="1"/>
            <p:nvPr/>
          </p:nvSpPr>
          <p:spPr>
            <a:xfrm>
              <a:off x="8262818" y="5300586"/>
              <a:ext cx="1388509" cy="954107"/>
            </a:xfrm>
            <a:prstGeom prst="rect">
              <a:avLst/>
            </a:prstGeom>
            <a:noFill/>
          </p:spPr>
          <p:txBody>
            <a:bodyPr wrap="square">
              <a:spAutoFit/>
            </a:bodyPr>
            <a:lstStyle/>
            <a:p>
              <a:pPr lvl="0" algn="ctr"/>
              <a:r>
                <a:rPr lang="en-US" sz="1400" dirty="0">
                  <a:solidFill>
                    <a:schemeClr val="tx2"/>
                  </a:solidFill>
                  <a:latin typeface="Arial" panose="020B0604020202020204" pitchFamily="34" charset="0"/>
                  <a:cs typeface="Arial" panose="020B0604020202020204" pitchFamily="34" charset="0"/>
                </a:rPr>
                <a:t>Brisco</a:t>
              </a:r>
              <a:br>
                <a:rPr lang="en-US" sz="1400" dirty="0">
                  <a:solidFill>
                    <a:schemeClr val="tx2"/>
                  </a:solidFill>
                  <a:latin typeface="Arial" panose="020B0604020202020204" pitchFamily="34" charset="0"/>
                  <a:cs typeface="Arial" panose="020B0604020202020204" pitchFamily="34" charset="0"/>
                </a:rPr>
              </a:br>
              <a:r>
                <a:rPr lang="en-US" sz="1400" dirty="0">
                  <a:solidFill>
                    <a:schemeClr val="tx2"/>
                  </a:solidFill>
                  <a:latin typeface="Arial" panose="020B0604020202020204" pitchFamily="34" charset="0"/>
                  <a:cs typeface="Arial" panose="020B0604020202020204" pitchFamily="34" charset="0"/>
                </a:rPr>
                <a:t>Proserv Technology established</a:t>
              </a:r>
              <a:endParaRPr lang="en-GB" sz="1400" dirty="0">
                <a:solidFill>
                  <a:schemeClr val="tx2"/>
                </a:solidFill>
              </a:endParaRPr>
            </a:p>
          </p:txBody>
        </p:sp>
        <p:pic>
          <p:nvPicPr>
            <p:cNvPr id="64" name="Content Placeholder 19" descr="Target with solid fill">
              <a:extLst>
                <a:ext uri="{FF2B5EF4-FFF2-40B4-BE49-F238E27FC236}">
                  <a16:creationId xmlns:a16="http://schemas.microsoft.com/office/drawing/2014/main" id="{9DABCEE1-CEFA-4669-BF3F-5B0DBEC60DB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56059" y="4711216"/>
              <a:ext cx="268965" cy="268965"/>
            </a:xfrm>
            <a:prstGeom prst="rect">
              <a:avLst/>
            </a:prstGeom>
          </p:spPr>
        </p:pic>
        <p:sp>
          <p:nvSpPr>
            <p:cNvPr id="65" name="TextBox 64">
              <a:extLst>
                <a:ext uri="{FF2B5EF4-FFF2-40B4-BE49-F238E27FC236}">
                  <a16:creationId xmlns:a16="http://schemas.microsoft.com/office/drawing/2014/main" id="{5809138A-A2E9-1683-3893-EC3394076F34}"/>
                </a:ext>
              </a:extLst>
            </p:cNvPr>
            <p:cNvSpPr txBox="1"/>
            <p:nvPr/>
          </p:nvSpPr>
          <p:spPr>
            <a:xfrm>
              <a:off x="6813675" y="4975464"/>
              <a:ext cx="753732"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1980s</a:t>
              </a:r>
            </a:p>
          </p:txBody>
        </p:sp>
        <p:sp>
          <p:nvSpPr>
            <p:cNvPr id="66" name="TextBox 65">
              <a:extLst>
                <a:ext uri="{FF2B5EF4-FFF2-40B4-BE49-F238E27FC236}">
                  <a16:creationId xmlns:a16="http://schemas.microsoft.com/office/drawing/2014/main" id="{8341062E-3644-46C2-23B4-AE0E6AC72582}"/>
                </a:ext>
              </a:extLst>
            </p:cNvPr>
            <p:cNvSpPr txBox="1"/>
            <p:nvPr/>
          </p:nvSpPr>
          <p:spPr>
            <a:xfrm>
              <a:off x="6496287" y="5300586"/>
              <a:ext cx="1388509" cy="738664"/>
            </a:xfrm>
            <a:prstGeom prst="rect">
              <a:avLst/>
            </a:prstGeom>
            <a:noFill/>
          </p:spPr>
          <p:txBody>
            <a:bodyPr wrap="square">
              <a:spAutoFit/>
            </a:bodyPr>
            <a:lstStyle/>
            <a:p>
              <a:pPr lvl="0" algn="ctr"/>
              <a:r>
                <a:rPr lang="en-US" sz="1400" dirty="0">
                  <a:solidFill>
                    <a:schemeClr val="tx2"/>
                  </a:solidFill>
                  <a:latin typeface="Arial" panose="020B0604020202020204" pitchFamily="34" charset="0"/>
                  <a:cs typeface="Arial" panose="020B0604020202020204" pitchFamily="34" charset="0"/>
                </a:rPr>
                <a:t>SGC Metering</a:t>
              </a:r>
            </a:p>
            <a:p>
              <a:pPr lvl="0" algn="ctr"/>
              <a:r>
                <a:rPr lang="en-US" sz="1400" dirty="0" err="1">
                  <a:solidFill>
                    <a:schemeClr val="tx2"/>
                  </a:solidFill>
                  <a:latin typeface="Arial" panose="020B0604020202020204" pitchFamily="34" charset="0"/>
                  <a:cs typeface="Arial" panose="020B0604020202020204" pitchFamily="34" charset="0"/>
                </a:rPr>
                <a:t>Autocon</a:t>
              </a:r>
              <a:r>
                <a:rPr lang="en-US" sz="1400" dirty="0">
                  <a:solidFill>
                    <a:schemeClr val="tx2"/>
                  </a:solidFill>
                  <a:latin typeface="Arial" panose="020B0604020202020204" pitchFamily="34" charset="0"/>
                  <a:cs typeface="Arial" panose="020B0604020202020204" pitchFamily="34" charset="0"/>
                </a:rPr>
                <a:t> established</a:t>
              </a:r>
              <a:endParaRPr lang="en-GB" sz="1400" dirty="0">
                <a:solidFill>
                  <a:schemeClr val="tx2"/>
                </a:solidFill>
              </a:endParaRPr>
            </a:p>
          </p:txBody>
        </p:sp>
        <p:pic>
          <p:nvPicPr>
            <p:cNvPr id="67" name="Content Placeholder 19" descr="Target with solid fill">
              <a:extLst>
                <a:ext uri="{FF2B5EF4-FFF2-40B4-BE49-F238E27FC236}">
                  <a16:creationId xmlns:a16="http://schemas.microsoft.com/office/drawing/2014/main" id="{8FF60C4B-B107-63C8-6220-827FF10B38F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27195" y="4711216"/>
              <a:ext cx="268965" cy="268965"/>
            </a:xfrm>
            <a:prstGeom prst="rect">
              <a:avLst/>
            </a:prstGeom>
          </p:spPr>
        </p:pic>
        <p:sp>
          <p:nvSpPr>
            <p:cNvPr id="68" name="TextBox 67">
              <a:extLst>
                <a:ext uri="{FF2B5EF4-FFF2-40B4-BE49-F238E27FC236}">
                  <a16:creationId xmlns:a16="http://schemas.microsoft.com/office/drawing/2014/main" id="{55E52529-E495-E5A8-1ACB-DCC2C43462C0}"/>
                </a:ext>
              </a:extLst>
            </p:cNvPr>
            <p:cNvSpPr txBox="1"/>
            <p:nvPr/>
          </p:nvSpPr>
          <p:spPr>
            <a:xfrm>
              <a:off x="3341718" y="4975464"/>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2006</a:t>
              </a:r>
            </a:p>
          </p:txBody>
        </p:sp>
        <p:sp>
          <p:nvSpPr>
            <p:cNvPr id="69" name="TextBox 68">
              <a:extLst>
                <a:ext uri="{FF2B5EF4-FFF2-40B4-BE49-F238E27FC236}">
                  <a16:creationId xmlns:a16="http://schemas.microsoft.com/office/drawing/2014/main" id="{20EFFD56-EBD2-9875-11D9-3B438226D4B2}"/>
                </a:ext>
              </a:extLst>
            </p:cNvPr>
            <p:cNvSpPr txBox="1"/>
            <p:nvPr/>
          </p:nvSpPr>
          <p:spPr>
            <a:xfrm>
              <a:off x="2986184" y="5300586"/>
              <a:ext cx="1350987"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EP Solutions established</a:t>
              </a:r>
              <a:endParaRPr lang="en-GB" sz="1400" dirty="0" err="1">
                <a:solidFill>
                  <a:schemeClr val="tx2"/>
                </a:solidFill>
              </a:endParaRPr>
            </a:p>
          </p:txBody>
        </p:sp>
        <p:pic>
          <p:nvPicPr>
            <p:cNvPr id="70" name="Content Placeholder 19" descr="Target with solid fill">
              <a:extLst>
                <a:ext uri="{FF2B5EF4-FFF2-40B4-BE49-F238E27FC236}">
                  <a16:creationId xmlns:a16="http://schemas.microsoft.com/office/drawing/2014/main" id="{8D8904B1-FA72-73A6-F159-788025FB716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28666" y="1843939"/>
              <a:ext cx="268965" cy="268965"/>
            </a:xfrm>
            <a:prstGeom prst="rect">
              <a:avLst/>
            </a:prstGeom>
          </p:spPr>
        </p:pic>
        <p:sp>
          <p:nvSpPr>
            <p:cNvPr id="71" name="TextBox 70">
              <a:extLst>
                <a:ext uri="{FF2B5EF4-FFF2-40B4-BE49-F238E27FC236}">
                  <a16:creationId xmlns:a16="http://schemas.microsoft.com/office/drawing/2014/main" id="{C197D84A-3B36-C7AE-D573-FC632D650E41}"/>
                </a:ext>
              </a:extLst>
            </p:cNvPr>
            <p:cNvSpPr txBox="1"/>
            <p:nvPr/>
          </p:nvSpPr>
          <p:spPr>
            <a:xfrm>
              <a:off x="3348402" y="2108187"/>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2014</a:t>
              </a:r>
            </a:p>
          </p:txBody>
        </p:sp>
        <p:sp>
          <p:nvSpPr>
            <p:cNvPr id="72" name="TextBox 71">
              <a:extLst>
                <a:ext uri="{FF2B5EF4-FFF2-40B4-BE49-F238E27FC236}">
                  <a16:creationId xmlns:a16="http://schemas.microsoft.com/office/drawing/2014/main" id="{E8E5160E-E7CF-C229-1B25-C93F661F41F5}"/>
                </a:ext>
              </a:extLst>
            </p:cNvPr>
            <p:cNvSpPr txBox="1"/>
            <p:nvPr/>
          </p:nvSpPr>
          <p:spPr>
            <a:xfrm>
              <a:off x="2897213" y="2433309"/>
              <a:ext cx="1527746"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Acquires EP Solutions</a:t>
              </a:r>
            </a:p>
          </p:txBody>
        </p:sp>
        <p:pic>
          <p:nvPicPr>
            <p:cNvPr id="73" name="Content Placeholder 19" descr="Target with solid fill">
              <a:extLst>
                <a:ext uri="{FF2B5EF4-FFF2-40B4-BE49-F238E27FC236}">
                  <a16:creationId xmlns:a16="http://schemas.microsoft.com/office/drawing/2014/main" id="{62EEB044-22D5-EC07-48B4-F0B51F2C504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292363" y="1843939"/>
              <a:ext cx="268965" cy="268965"/>
            </a:xfrm>
            <a:prstGeom prst="rect">
              <a:avLst/>
            </a:prstGeom>
          </p:spPr>
        </p:pic>
        <p:sp>
          <p:nvSpPr>
            <p:cNvPr id="74" name="TextBox 73">
              <a:extLst>
                <a:ext uri="{FF2B5EF4-FFF2-40B4-BE49-F238E27FC236}">
                  <a16:creationId xmlns:a16="http://schemas.microsoft.com/office/drawing/2014/main" id="{688F09B6-05E1-597F-B6D2-E07F728B83B8}"/>
                </a:ext>
              </a:extLst>
            </p:cNvPr>
            <p:cNvSpPr txBox="1"/>
            <p:nvPr/>
          </p:nvSpPr>
          <p:spPr>
            <a:xfrm>
              <a:off x="5112099" y="2108187"/>
              <a:ext cx="639919"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2019</a:t>
              </a:r>
            </a:p>
          </p:txBody>
        </p:sp>
        <p:sp>
          <p:nvSpPr>
            <p:cNvPr id="75" name="TextBox 74">
              <a:extLst>
                <a:ext uri="{FF2B5EF4-FFF2-40B4-BE49-F238E27FC236}">
                  <a16:creationId xmlns:a16="http://schemas.microsoft.com/office/drawing/2014/main" id="{0808B4B8-DD07-6444-A234-542E04C298BF}"/>
                </a:ext>
              </a:extLst>
            </p:cNvPr>
            <p:cNvSpPr txBox="1"/>
            <p:nvPr/>
          </p:nvSpPr>
          <p:spPr>
            <a:xfrm>
              <a:off x="4660910" y="2433309"/>
              <a:ext cx="1527746"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Acquires SGC Metering</a:t>
              </a:r>
            </a:p>
          </p:txBody>
        </p:sp>
        <p:pic>
          <p:nvPicPr>
            <p:cNvPr id="76" name="Content Placeholder 19" descr="Target with solid fill">
              <a:extLst>
                <a:ext uri="{FF2B5EF4-FFF2-40B4-BE49-F238E27FC236}">
                  <a16:creationId xmlns:a16="http://schemas.microsoft.com/office/drawing/2014/main" id="{BD5360D1-310F-B78C-F072-EE19378B1D5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08288" y="4711216"/>
              <a:ext cx="268965" cy="268965"/>
            </a:xfrm>
            <a:prstGeom prst="rect">
              <a:avLst/>
            </a:prstGeom>
          </p:spPr>
        </p:pic>
        <p:sp>
          <p:nvSpPr>
            <p:cNvPr id="77" name="TextBox 76">
              <a:extLst>
                <a:ext uri="{FF2B5EF4-FFF2-40B4-BE49-F238E27FC236}">
                  <a16:creationId xmlns:a16="http://schemas.microsoft.com/office/drawing/2014/main" id="{153A673F-F68C-809E-444F-CA3FA1666EBA}"/>
                </a:ext>
              </a:extLst>
            </p:cNvPr>
            <p:cNvSpPr txBox="1"/>
            <p:nvPr/>
          </p:nvSpPr>
          <p:spPr>
            <a:xfrm>
              <a:off x="5122811" y="4975464"/>
              <a:ext cx="639919" cy="338554"/>
            </a:xfrm>
            <a:prstGeom prst="rect">
              <a:avLst/>
            </a:prstGeom>
            <a:solidFill>
              <a:schemeClr val="accent2"/>
            </a:solidFill>
          </p:spPr>
          <p:txBody>
            <a:bodyPr wrap="none" rtlCol="0">
              <a:spAutoFit/>
            </a:bodyPr>
            <a:lstStyle/>
            <a:p>
              <a:pPr>
                <a:spcBef>
                  <a:spcPts val="600"/>
                </a:spcBef>
                <a:spcAft>
                  <a:spcPts val="600"/>
                </a:spcAft>
                <a:buClr>
                  <a:srgbClr val="F2A900"/>
                </a:buClr>
              </a:pPr>
              <a:r>
                <a:rPr lang="en-GB" sz="1600" b="1" dirty="0">
                  <a:solidFill>
                    <a:schemeClr val="accent1"/>
                  </a:solidFill>
                </a:rPr>
                <a:t>2002</a:t>
              </a:r>
            </a:p>
          </p:txBody>
        </p:sp>
        <p:sp>
          <p:nvSpPr>
            <p:cNvPr id="78" name="TextBox 77">
              <a:extLst>
                <a:ext uri="{FF2B5EF4-FFF2-40B4-BE49-F238E27FC236}">
                  <a16:creationId xmlns:a16="http://schemas.microsoft.com/office/drawing/2014/main" id="{E3C78A86-9082-8E0E-1C42-B19D84C26793}"/>
                </a:ext>
              </a:extLst>
            </p:cNvPr>
            <p:cNvSpPr txBox="1"/>
            <p:nvPr/>
          </p:nvSpPr>
          <p:spPr>
            <a:xfrm>
              <a:off x="4767277" y="5300586"/>
              <a:ext cx="1350987" cy="523220"/>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Sicom established</a:t>
              </a:r>
              <a:endParaRPr lang="en-GB" sz="1400" dirty="0" err="1">
                <a:solidFill>
                  <a:schemeClr val="tx2"/>
                </a:solidFill>
              </a:endParaRPr>
            </a:p>
          </p:txBody>
        </p:sp>
        <p:sp>
          <p:nvSpPr>
            <p:cNvPr id="79" name="TextBox 78">
              <a:extLst>
                <a:ext uri="{FF2B5EF4-FFF2-40B4-BE49-F238E27FC236}">
                  <a16:creationId xmlns:a16="http://schemas.microsoft.com/office/drawing/2014/main" id="{19040367-0272-204D-9BBE-55C1D5EF3654}"/>
                </a:ext>
              </a:extLst>
            </p:cNvPr>
            <p:cNvSpPr txBox="1"/>
            <p:nvPr/>
          </p:nvSpPr>
          <p:spPr>
            <a:xfrm>
              <a:off x="1414936" y="3282264"/>
              <a:ext cx="628570"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2011</a:t>
              </a:r>
            </a:p>
          </p:txBody>
        </p:sp>
        <p:sp>
          <p:nvSpPr>
            <p:cNvPr id="80" name="TextBox 79">
              <a:extLst>
                <a:ext uri="{FF2B5EF4-FFF2-40B4-BE49-F238E27FC236}">
                  <a16:creationId xmlns:a16="http://schemas.microsoft.com/office/drawing/2014/main" id="{4F191ACB-D397-8207-CE0B-96B530F17757}"/>
                </a:ext>
              </a:extLst>
            </p:cNvPr>
            <p:cNvSpPr txBox="1"/>
            <p:nvPr/>
          </p:nvSpPr>
          <p:spPr>
            <a:xfrm>
              <a:off x="888122" y="3779082"/>
              <a:ext cx="1682198" cy="738664"/>
            </a:xfrm>
            <a:prstGeom prst="rect">
              <a:avLst/>
            </a:prstGeom>
            <a:noFill/>
          </p:spPr>
          <p:txBody>
            <a:bodyPr wrap="square" rtlCol="0">
              <a:spAutoFit/>
            </a:bodyPr>
            <a:lstStyle/>
            <a:p>
              <a:pPr algn="ctr">
                <a:spcBef>
                  <a:spcPts val="600"/>
                </a:spcBef>
                <a:spcAft>
                  <a:spcPts val="600"/>
                </a:spcAft>
                <a:buClr>
                  <a:srgbClr val="F2A900"/>
                </a:buClr>
              </a:pPr>
              <a:r>
                <a:rPr lang="en-US" sz="1400" b="1" dirty="0">
                  <a:solidFill>
                    <a:schemeClr val="tx2"/>
                  </a:solidFill>
                </a:rPr>
                <a:t>MODERN PROSERV FORMED</a:t>
              </a:r>
            </a:p>
          </p:txBody>
        </p:sp>
        <p:pic>
          <p:nvPicPr>
            <p:cNvPr id="81" name="Content Placeholder 19" descr="Target with solid fill">
              <a:extLst>
                <a:ext uri="{FF2B5EF4-FFF2-40B4-BE49-F238E27FC236}">
                  <a16:creationId xmlns:a16="http://schemas.microsoft.com/office/drawing/2014/main" id="{87BA2B6A-F1D7-65D1-B332-60C175F68625}"/>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92643" y="3294518"/>
              <a:ext cx="268965" cy="268965"/>
            </a:xfrm>
            <a:prstGeom prst="rect">
              <a:avLst/>
            </a:prstGeom>
          </p:spPr>
        </p:pic>
        <p:pic>
          <p:nvPicPr>
            <p:cNvPr id="82" name="Content Placeholder 19" descr="Target with solid fill">
              <a:extLst>
                <a:ext uri="{FF2B5EF4-FFF2-40B4-BE49-F238E27FC236}">
                  <a16:creationId xmlns:a16="http://schemas.microsoft.com/office/drawing/2014/main" id="{33D0A52E-07D3-01A7-EBD8-7833AE4647D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56060" y="1843939"/>
              <a:ext cx="268965" cy="268965"/>
            </a:xfrm>
            <a:prstGeom prst="rect">
              <a:avLst/>
            </a:prstGeom>
          </p:spPr>
        </p:pic>
        <p:sp>
          <p:nvSpPr>
            <p:cNvPr id="83" name="TextBox 82">
              <a:extLst>
                <a:ext uri="{FF2B5EF4-FFF2-40B4-BE49-F238E27FC236}">
                  <a16:creationId xmlns:a16="http://schemas.microsoft.com/office/drawing/2014/main" id="{C320407C-3BB1-4949-39F9-BB865830DE33}"/>
                </a:ext>
              </a:extLst>
            </p:cNvPr>
            <p:cNvSpPr txBox="1"/>
            <p:nvPr/>
          </p:nvSpPr>
          <p:spPr>
            <a:xfrm>
              <a:off x="6875796" y="2108187"/>
              <a:ext cx="639919"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2020</a:t>
              </a:r>
            </a:p>
          </p:txBody>
        </p:sp>
        <p:sp>
          <p:nvSpPr>
            <p:cNvPr id="84" name="TextBox 83">
              <a:extLst>
                <a:ext uri="{FF2B5EF4-FFF2-40B4-BE49-F238E27FC236}">
                  <a16:creationId xmlns:a16="http://schemas.microsoft.com/office/drawing/2014/main" id="{F9A4CECD-8C98-1D4A-F32B-A4520824FAD1}"/>
                </a:ext>
              </a:extLst>
            </p:cNvPr>
            <p:cNvSpPr txBox="1"/>
            <p:nvPr/>
          </p:nvSpPr>
          <p:spPr>
            <a:xfrm>
              <a:off x="6424607" y="2433309"/>
              <a:ext cx="1527746" cy="503551"/>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Partnership with </a:t>
              </a:r>
              <a:r>
                <a:rPr lang="en-US" sz="1400" dirty="0" err="1">
                  <a:solidFill>
                    <a:schemeClr val="tx2"/>
                  </a:solidFill>
                </a:rPr>
                <a:t>Synaptec</a:t>
              </a:r>
              <a:endParaRPr lang="en-US" sz="1400" dirty="0">
                <a:solidFill>
                  <a:schemeClr val="tx2"/>
                </a:solidFill>
              </a:endParaRPr>
            </a:p>
          </p:txBody>
        </p:sp>
        <p:pic>
          <p:nvPicPr>
            <p:cNvPr id="85" name="Content Placeholder 19" descr="Target with solid fill">
              <a:extLst>
                <a:ext uri="{FF2B5EF4-FFF2-40B4-BE49-F238E27FC236}">
                  <a16:creationId xmlns:a16="http://schemas.microsoft.com/office/drawing/2014/main" id="{805F3540-A5A3-1131-350E-E8F3AE31440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819757" y="1843939"/>
              <a:ext cx="268965" cy="268965"/>
            </a:xfrm>
            <a:prstGeom prst="rect">
              <a:avLst/>
            </a:prstGeom>
          </p:spPr>
        </p:pic>
        <p:sp>
          <p:nvSpPr>
            <p:cNvPr id="86" name="TextBox 85">
              <a:extLst>
                <a:ext uri="{FF2B5EF4-FFF2-40B4-BE49-F238E27FC236}">
                  <a16:creationId xmlns:a16="http://schemas.microsoft.com/office/drawing/2014/main" id="{FFAA9239-E940-C6BA-7949-EDB904F7CFF5}"/>
                </a:ext>
              </a:extLst>
            </p:cNvPr>
            <p:cNvSpPr txBox="1"/>
            <p:nvPr/>
          </p:nvSpPr>
          <p:spPr>
            <a:xfrm>
              <a:off x="8639493" y="2108187"/>
              <a:ext cx="639919"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2022</a:t>
              </a:r>
            </a:p>
          </p:txBody>
        </p:sp>
        <p:pic>
          <p:nvPicPr>
            <p:cNvPr id="87" name="Content Placeholder 19" descr="Target with solid fill">
              <a:extLst>
                <a:ext uri="{FF2B5EF4-FFF2-40B4-BE49-F238E27FC236}">
                  <a16:creationId xmlns:a16="http://schemas.microsoft.com/office/drawing/2014/main" id="{62EB4855-807F-462A-A708-D568086FBD3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83454" y="1843939"/>
              <a:ext cx="268965" cy="268965"/>
            </a:xfrm>
            <a:prstGeom prst="rect">
              <a:avLst/>
            </a:prstGeom>
          </p:spPr>
        </p:pic>
        <p:sp>
          <p:nvSpPr>
            <p:cNvPr id="88" name="TextBox 87">
              <a:extLst>
                <a:ext uri="{FF2B5EF4-FFF2-40B4-BE49-F238E27FC236}">
                  <a16:creationId xmlns:a16="http://schemas.microsoft.com/office/drawing/2014/main" id="{F6FC1CF5-D33A-E126-3987-D95AA19C600A}"/>
                </a:ext>
              </a:extLst>
            </p:cNvPr>
            <p:cNvSpPr txBox="1"/>
            <p:nvPr/>
          </p:nvSpPr>
          <p:spPr>
            <a:xfrm>
              <a:off x="10334888" y="2108187"/>
              <a:ext cx="807591"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b="1" dirty="0">
                  <a:solidFill>
                    <a:schemeClr val="accent1"/>
                  </a:solidFill>
                </a:rPr>
                <a:t>2024+</a:t>
              </a:r>
            </a:p>
          </p:txBody>
        </p:sp>
        <p:sp>
          <p:nvSpPr>
            <p:cNvPr id="89" name="TextBox 88">
              <a:extLst>
                <a:ext uri="{FF2B5EF4-FFF2-40B4-BE49-F238E27FC236}">
                  <a16:creationId xmlns:a16="http://schemas.microsoft.com/office/drawing/2014/main" id="{8000C1A4-E1EA-01BB-5B09-222776A740A7}"/>
                </a:ext>
              </a:extLst>
            </p:cNvPr>
            <p:cNvSpPr txBox="1"/>
            <p:nvPr/>
          </p:nvSpPr>
          <p:spPr>
            <a:xfrm>
              <a:off x="8336104" y="2433309"/>
              <a:ext cx="1232144" cy="738664"/>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Acquires stake in Synaptec</a:t>
              </a:r>
            </a:p>
          </p:txBody>
        </p:sp>
        <p:cxnSp>
          <p:nvCxnSpPr>
            <p:cNvPr id="90" name="Straight Connector 89">
              <a:extLst>
                <a:ext uri="{FF2B5EF4-FFF2-40B4-BE49-F238E27FC236}">
                  <a16:creationId xmlns:a16="http://schemas.microsoft.com/office/drawing/2014/main" id="{1E97FDDB-9B26-D8A8-3F22-94DC889F8226}"/>
                </a:ext>
              </a:extLst>
            </p:cNvPr>
            <p:cNvCxnSpPr>
              <a:cxnSpLocks/>
            </p:cNvCxnSpPr>
            <p:nvPr/>
          </p:nvCxnSpPr>
          <p:spPr>
            <a:xfrm flipH="1">
              <a:off x="2926367" y="4845698"/>
              <a:ext cx="8689371" cy="0"/>
            </a:xfrm>
            <a:prstGeom prst="line">
              <a:avLst/>
            </a:prstGeom>
            <a:ln w="38100">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0C2A2318-F82C-4F87-6D62-62D87E5B7E68}"/>
                </a:ext>
              </a:extLst>
            </p:cNvPr>
            <p:cNvCxnSpPr>
              <a:cxnSpLocks/>
            </p:cNvCxnSpPr>
            <p:nvPr/>
          </p:nvCxnSpPr>
          <p:spPr>
            <a:xfrm flipH="1">
              <a:off x="2955522" y="1967501"/>
              <a:ext cx="8660216" cy="10920"/>
            </a:xfrm>
            <a:prstGeom prst="line">
              <a:avLst/>
            </a:prstGeom>
            <a:ln w="38100">
              <a:headEnd type="triangle" w="med" len="med"/>
              <a:tailEnd type="none" w="med" len="med"/>
            </a:ln>
          </p:spPr>
          <p:style>
            <a:lnRef idx="2">
              <a:schemeClr val="accent1"/>
            </a:lnRef>
            <a:fillRef idx="0">
              <a:schemeClr val="accent1"/>
            </a:fillRef>
            <a:effectRef idx="1">
              <a:schemeClr val="accent1"/>
            </a:effectRef>
            <a:fontRef idx="minor">
              <a:schemeClr val="tx1"/>
            </a:fontRef>
          </p:style>
        </p:cxnSp>
        <p:pic>
          <p:nvPicPr>
            <p:cNvPr id="92" name="Picture 91" descr="Logo&#10;&#10;Description automatically generated">
              <a:extLst>
                <a:ext uri="{FF2B5EF4-FFF2-40B4-BE49-F238E27FC236}">
                  <a16:creationId xmlns:a16="http://schemas.microsoft.com/office/drawing/2014/main" id="{CECEF7BF-AEF3-C18D-720E-42CD9F82E901}"/>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10403190" y="4297633"/>
              <a:ext cx="587399" cy="364965"/>
            </a:xfrm>
            <a:prstGeom prst="rect">
              <a:avLst/>
            </a:prstGeom>
          </p:spPr>
        </p:pic>
        <p:pic>
          <p:nvPicPr>
            <p:cNvPr id="93" name="Picture 92" descr="Logo&#10;&#10;Description automatically generated">
              <a:extLst>
                <a:ext uri="{FF2B5EF4-FFF2-40B4-BE49-F238E27FC236}">
                  <a16:creationId xmlns:a16="http://schemas.microsoft.com/office/drawing/2014/main" id="{3B9917D2-0448-01CE-3080-EB69B30E0370}"/>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8564630" y="4327052"/>
              <a:ext cx="743747" cy="317007"/>
            </a:xfrm>
            <a:prstGeom prst="rect">
              <a:avLst/>
            </a:prstGeom>
          </p:spPr>
        </p:pic>
        <p:pic>
          <p:nvPicPr>
            <p:cNvPr id="94" name="Picture 93" descr="A picture containing clipart&#10;&#10;Description automatically generated">
              <a:extLst>
                <a:ext uri="{FF2B5EF4-FFF2-40B4-BE49-F238E27FC236}">
                  <a16:creationId xmlns:a16="http://schemas.microsoft.com/office/drawing/2014/main" id="{56B139B6-1119-EBF2-7FDA-951DB81661A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56256" y="4416950"/>
              <a:ext cx="1082281" cy="184575"/>
            </a:xfrm>
            <a:prstGeom prst="rect">
              <a:avLst/>
            </a:prstGeom>
          </p:spPr>
        </p:pic>
        <p:pic>
          <p:nvPicPr>
            <p:cNvPr id="113" name="Picture 112" descr="Logo&#10;&#10;Description automatically generated">
              <a:extLst>
                <a:ext uri="{FF2B5EF4-FFF2-40B4-BE49-F238E27FC236}">
                  <a16:creationId xmlns:a16="http://schemas.microsoft.com/office/drawing/2014/main" id="{86E3912F-F644-0282-AFBE-4AC3B314C0E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3351244" y="4178240"/>
              <a:ext cx="610006" cy="448404"/>
            </a:xfrm>
            <a:prstGeom prst="rect">
              <a:avLst/>
            </a:prstGeom>
          </p:spPr>
        </p:pic>
        <p:pic>
          <p:nvPicPr>
            <p:cNvPr id="114" name="Picture 113" descr="A picture containing text, clipart&#10;&#10;Description automatically generated">
              <a:extLst>
                <a:ext uri="{FF2B5EF4-FFF2-40B4-BE49-F238E27FC236}">
                  <a16:creationId xmlns:a16="http://schemas.microsoft.com/office/drawing/2014/main" id="{3E955F9D-FF47-7B3E-398F-0A4D51B5B9D0}"/>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5132434" y="4190567"/>
              <a:ext cx="584698" cy="386189"/>
            </a:xfrm>
            <a:prstGeom prst="rect">
              <a:avLst/>
            </a:prstGeom>
          </p:spPr>
        </p:pic>
        <p:pic>
          <p:nvPicPr>
            <p:cNvPr id="115" name="Picture 114" descr="Logo, company name&#10;&#10;Description automatically generated">
              <a:extLst>
                <a:ext uri="{FF2B5EF4-FFF2-40B4-BE49-F238E27FC236}">
                  <a16:creationId xmlns:a16="http://schemas.microsoft.com/office/drawing/2014/main" id="{E5FECFA7-128F-2158-772C-A47C2CD8FE3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13082" y="3746824"/>
              <a:ext cx="646843" cy="445544"/>
            </a:xfrm>
            <a:prstGeom prst="rect">
              <a:avLst/>
            </a:prstGeom>
          </p:spPr>
        </p:pic>
        <p:grpSp>
          <p:nvGrpSpPr>
            <p:cNvPr id="116" name="Group 115">
              <a:extLst>
                <a:ext uri="{FF2B5EF4-FFF2-40B4-BE49-F238E27FC236}">
                  <a16:creationId xmlns:a16="http://schemas.microsoft.com/office/drawing/2014/main" id="{B9307A0D-1023-1649-6624-1C8A70D1B145}"/>
                </a:ext>
              </a:extLst>
            </p:cNvPr>
            <p:cNvGrpSpPr/>
            <p:nvPr/>
          </p:nvGrpSpPr>
          <p:grpSpPr>
            <a:xfrm>
              <a:off x="6842057" y="3938667"/>
              <a:ext cx="715898" cy="386733"/>
              <a:chOff x="8613114" y="2586332"/>
              <a:chExt cx="1154126" cy="623466"/>
            </a:xfrm>
          </p:grpSpPr>
          <p:pic>
            <p:nvPicPr>
              <p:cNvPr id="120" name="Picture 119" descr="A picture containing text, clipart&#10;&#10;Description automatically generated">
                <a:extLst>
                  <a:ext uri="{FF2B5EF4-FFF2-40B4-BE49-F238E27FC236}">
                    <a16:creationId xmlns:a16="http://schemas.microsoft.com/office/drawing/2014/main" id="{A2888974-F3ED-7A8B-36DC-00138F9DBFF5}"/>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8613114" y="2586332"/>
                <a:ext cx="1154126" cy="623466"/>
              </a:xfrm>
              <a:prstGeom prst="rect">
                <a:avLst/>
              </a:prstGeom>
            </p:spPr>
          </p:pic>
          <p:sp>
            <p:nvSpPr>
              <p:cNvPr id="121" name="Rectangle 120">
                <a:extLst>
                  <a:ext uri="{FF2B5EF4-FFF2-40B4-BE49-F238E27FC236}">
                    <a16:creationId xmlns:a16="http://schemas.microsoft.com/office/drawing/2014/main" id="{CFF15A38-D363-F67A-4299-A6D74F529C2C}"/>
                  </a:ext>
                </a:extLst>
              </p:cNvPr>
              <p:cNvSpPr/>
              <p:nvPr/>
            </p:nvSpPr>
            <p:spPr>
              <a:xfrm>
                <a:off x="9144000" y="3014663"/>
                <a:ext cx="542925" cy="142748"/>
              </a:xfrm>
              <a:prstGeom prst="rect">
                <a:avLst/>
              </a:prstGeom>
              <a:solidFill>
                <a:schemeClr val="bg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pic>
          <p:nvPicPr>
            <p:cNvPr id="118" name="Picture 117" descr="Logo, company name&#10;&#10;Description automatically generated">
              <a:extLst>
                <a:ext uri="{FF2B5EF4-FFF2-40B4-BE49-F238E27FC236}">
                  <a16:creationId xmlns:a16="http://schemas.microsoft.com/office/drawing/2014/main" id="{CC4F246D-F5D5-8579-6421-B957E78D1E8C}"/>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635510" y="3034383"/>
              <a:ext cx="1084738" cy="284568"/>
            </a:xfrm>
            <a:prstGeom prst="rect">
              <a:avLst/>
            </a:prstGeom>
          </p:spPr>
        </p:pic>
        <p:pic>
          <p:nvPicPr>
            <p:cNvPr id="119" name="Picture 118">
              <a:extLst>
                <a:ext uri="{FF2B5EF4-FFF2-40B4-BE49-F238E27FC236}">
                  <a16:creationId xmlns:a16="http://schemas.microsoft.com/office/drawing/2014/main" id="{DB98ECD9-3F1A-F590-58D8-E09ADDEBCA21}"/>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51405" y="2176392"/>
              <a:ext cx="1856643" cy="861246"/>
            </a:xfrm>
            <a:prstGeom prst="rect">
              <a:avLst/>
            </a:prstGeom>
          </p:spPr>
        </p:pic>
      </p:grpSp>
      <p:pic>
        <p:nvPicPr>
          <p:cNvPr id="2" name="Picture 1" descr="A picture containing text, clipart&#10;&#10;Description automatically generated">
            <a:extLst>
              <a:ext uri="{FF2B5EF4-FFF2-40B4-BE49-F238E27FC236}">
                <a16:creationId xmlns:a16="http://schemas.microsoft.com/office/drawing/2014/main" id="{4FDED231-2B6B-969C-B777-7CE5E71CF0F1}"/>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4531667" y="2900598"/>
            <a:ext cx="743862" cy="401839"/>
          </a:xfrm>
          <a:prstGeom prst="rect">
            <a:avLst/>
          </a:prstGeom>
        </p:spPr>
      </p:pic>
      <p:pic>
        <p:nvPicPr>
          <p:cNvPr id="6" name="Picture 5" descr="Logo&#10;&#10;Description automatically generated">
            <a:extLst>
              <a:ext uri="{FF2B5EF4-FFF2-40B4-BE49-F238E27FC236}">
                <a16:creationId xmlns:a16="http://schemas.microsoft.com/office/drawing/2014/main" id="{30B974F4-01CC-B19D-E1BC-B3ECCFA09603}"/>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2711322" y="2927288"/>
            <a:ext cx="633833" cy="465919"/>
          </a:xfrm>
          <a:prstGeom prst="rect">
            <a:avLst/>
          </a:prstGeom>
        </p:spPr>
      </p:pic>
      <p:pic>
        <p:nvPicPr>
          <p:cNvPr id="7" name="Picture 6" descr="Logo, company name&#10;&#10;Description automatically generated">
            <a:extLst>
              <a:ext uri="{FF2B5EF4-FFF2-40B4-BE49-F238E27FC236}">
                <a16:creationId xmlns:a16="http://schemas.microsoft.com/office/drawing/2014/main" id="{22D37050-56AD-5A38-EAED-C4FD7F544559}"/>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8096163" y="3133613"/>
            <a:ext cx="1127109" cy="295684"/>
          </a:xfrm>
          <a:prstGeom prst="rect">
            <a:avLst/>
          </a:prstGeom>
        </p:spPr>
      </p:pic>
      <p:pic>
        <p:nvPicPr>
          <p:cNvPr id="8" name="Picture 7" descr="A logo with text on it&#10;&#10;Description automatically generated">
            <a:extLst>
              <a:ext uri="{FF2B5EF4-FFF2-40B4-BE49-F238E27FC236}">
                <a16:creationId xmlns:a16="http://schemas.microsoft.com/office/drawing/2014/main" id="{24770F5B-C17B-8193-F28B-45703002B216}"/>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9601365" y="3263276"/>
            <a:ext cx="1287917" cy="483262"/>
          </a:xfrm>
          <a:prstGeom prst="rect">
            <a:avLst/>
          </a:prstGeom>
        </p:spPr>
      </p:pic>
      <p:pic>
        <p:nvPicPr>
          <p:cNvPr id="9" name="Picture 8" descr="A blue and green logo&#10;&#10;Description automatically generated">
            <a:extLst>
              <a:ext uri="{FF2B5EF4-FFF2-40B4-BE49-F238E27FC236}">
                <a16:creationId xmlns:a16="http://schemas.microsoft.com/office/drawing/2014/main" id="{F94BED60-F27F-FCD1-17BB-38A3BA1B8431}"/>
              </a:ext>
            </a:extLst>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10922399" y="3294711"/>
            <a:ext cx="835045" cy="255668"/>
          </a:xfrm>
          <a:prstGeom prst="rect">
            <a:avLst/>
          </a:prstGeom>
        </p:spPr>
      </p:pic>
      <p:sp>
        <p:nvSpPr>
          <p:cNvPr id="10" name="TextBox 9">
            <a:extLst>
              <a:ext uri="{FF2B5EF4-FFF2-40B4-BE49-F238E27FC236}">
                <a16:creationId xmlns:a16="http://schemas.microsoft.com/office/drawing/2014/main" id="{804166D8-B8D8-7474-896E-B4FE5E7DCB9D}"/>
              </a:ext>
            </a:extLst>
          </p:cNvPr>
          <p:cNvSpPr txBox="1"/>
          <p:nvPr/>
        </p:nvSpPr>
        <p:spPr>
          <a:xfrm>
            <a:off x="9708957" y="2521335"/>
            <a:ext cx="1587421" cy="738664"/>
          </a:xfrm>
          <a:prstGeom prst="rect">
            <a:avLst/>
          </a:prstGeom>
          <a:noFill/>
        </p:spPr>
        <p:txBody>
          <a:bodyPr wrap="square" rtlCol="0">
            <a:spAutoFit/>
          </a:bodyPr>
          <a:lstStyle/>
          <a:p>
            <a:pPr algn="ctr">
              <a:spcBef>
                <a:spcPts val="600"/>
              </a:spcBef>
              <a:spcAft>
                <a:spcPts val="600"/>
              </a:spcAft>
              <a:buClr>
                <a:srgbClr val="F2A900"/>
              </a:buClr>
            </a:pPr>
            <a:r>
              <a:rPr lang="en-US" sz="1400" dirty="0">
                <a:solidFill>
                  <a:schemeClr val="tx2"/>
                </a:solidFill>
              </a:rPr>
              <a:t>Partnerships with </a:t>
            </a:r>
            <a:r>
              <a:rPr lang="en-US" sz="1400" dirty="0" err="1">
                <a:solidFill>
                  <a:schemeClr val="tx2"/>
                </a:solidFill>
              </a:rPr>
              <a:t>Mocean</a:t>
            </a:r>
            <a:r>
              <a:rPr lang="en-US" sz="1400" dirty="0">
                <a:solidFill>
                  <a:schemeClr val="tx2"/>
                </a:solidFill>
              </a:rPr>
              <a:t> Energy and </a:t>
            </a:r>
            <a:r>
              <a:rPr lang="en-US" sz="1400" dirty="0" err="1">
                <a:solidFill>
                  <a:schemeClr val="tx2"/>
                </a:solidFill>
              </a:rPr>
              <a:t>Verlume</a:t>
            </a:r>
            <a:endParaRPr lang="en-US" sz="1400" dirty="0">
              <a:solidFill>
                <a:schemeClr val="tx2"/>
              </a:solidFill>
            </a:endParaRPr>
          </a:p>
        </p:txBody>
      </p:sp>
    </p:spTree>
    <p:extLst>
      <p:ext uri="{BB962C8B-B14F-4D97-AF65-F5344CB8AC3E}">
        <p14:creationId xmlns:p14="http://schemas.microsoft.com/office/powerpoint/2010/main" val="922979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wipe(right)">
                                      <p:cBhvr>
                                        <p:cTn id="7" dur="500"/>
                                        <p:tgtEl>
                                          <p:spTgt spid="168"/>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7"/>
                                        </p:tgtEl>
                                        <p:attrNameLst>
                                          <p:attrName>style.visibility</p:attrName>
                                        </p:attrNameLst>
                                      </p:cBhvr>
                                      <p:to>
                                        <p:strVal val="visible"/>
                                      </p:to>
                                    </p:set>
                                    <p:animEffect transition="in" filter="wipe(up)">
                                      <p:cBhvr>
                                        <p:cTn id="11" dur="500"/>
                                        <p:tgtEl>
                                          <p:spTgt spid="107"/>
                                        </p:tgtEl>
                                      </p:cBhvr>
                                    </p:animEffect>
                                  </p:childTnLst>
                                </p:cTn>
                              </p:par>
                              <p:par>
                                <p:cTn id="12" presetID="42" presetClass="entr" presetSubtype="0" fill="hold" nodeType="withEffect">
                                  <p:stCondLst>
                                    <p:cond delay="0"/>
                                  </p:stCondLst>
                                  <p:childTnLst>
                                    <p:set>
                                      <p:cBhvr>
                                        <p:cTn id="13" dur="1" fill="hold">
                                          <p:stCondLst>
                                            <p:cond delay="0"/>
                                          </p:stCondLst>
                                        </p:cTn>
                                        <p:tgtEl>
                                          <p:spTgt spid="174"/>
                                        </p:tgtEl>
                                        <p:attrNameLst>
                                          <p:attrName>style.visibility</p:attrName>
                                        </p:attrNameLst>
                                      </p:cBhvr>
                                      <p:to>
                                        <p:strVal val="visible"/>
                                      </p:to>
                                    </p:set>
                                    <p:animEffect transition="in" filter="fade">
                                      <p:cBhvr>
                                        <p:cTn id="14" dur="500"/>
                                        <p:tgtEl>
                                          <p:spTgt spid="174"/>
                                        </p:tgtEl>
                                      </p:cBhvr>
                                    </p:animEffect>
                                    <p:anim calcmode="lin" valueType="num">
                                      <p:cBhvr>
                                        <p:cTn id="15" dur="500" fill="hold"/>
                                        <p:tgtEl>
                                          <p:spTgt spid="174"/>
                                        </p:tgtEl>
                                        <p:attrNameLst>
                                          <p:attrName>ppt_x</p:attrName>
                                        </p:attrNameLst>
                                      </p:cBhvr>
                                      <p:tavLst>
                                        <p:tav tm="0">
                                          <p:val>
                                            <p:strVal val="#ppt_x"/>
                                          </p:val>
                                        </p:tav>
                                        <p:tav tm="100000">
                                          <p:val>
                                            <p:strVal val="#ppt_x"/>
                                          </p:val>
                                        </p:tav>
                                      </p:tavLst>
                                    </p:anim>
                                    <p:anim calcmode="lin" valueType="num">
                                      <p:cBhvr>
                                        <p:cTn id="16" dur="500" fill="hold"/>
                                        <p:tgtEl>
                                          <p:spTgt spid="174"/>
                                        </p:tgtEl>
                                        <p:attrNameLst>
                                          <p:attrName>ppt_y</p:attrName>
                                        </p:attrNameLst>
                                      </p:cBhvr>
                                      <p:tavLst>
                                        <p:tav tm="0">
                                          <p:val>
                                            <p:strVal val="#ppt_y+.1"/>
                                          </p:val>
                                        </p:tav>
                                        <p:tav tm="100000">
                                          <p:val>
                                            <p:strVal val="#ppt_y"/>
                                          </p:val>
                                        </p:tav>
                                      </p:tavLst>
                                    </p:anim>
                                  </p:childTnLst>
                                </p:cTn>
                              </p:par>
                              <p:par>
                                <p:cTn id="17" presetID="22" presetClass="entr" presetSubtype="1" fill="hold" grpId="0" nodeType="withEffect">
                                  <p:stCondLst>
                                    <p:cond delay="0"/>
                                  </p:stCondLst>
                                  <p:childTnLst>
                                    <p:set>
                                      <p:cBhvr>
                                        <p:cTn id="18" dur="1" fill="hold">
                                          <p:stCondLst>
                                            <p:cond delay="0"/>
                                          </p:stCondLst>
                                        </p:cTn>
                                        <p:tgtEl>
                                          <p:spTgt spid="100"/>
                                        </p:tgtEl>
                                        <p:attrNameLst>
                                          <p:attrName>style.visibility</p:attrName>
                                        </p:attrNameLst>
                                      </p:cBhvr>
                                      <p:to>
                                        <p:strVal val="visible"/>
                                      </p:to>
                                    </p:set>
                                    <p:animEffect transition="in" filter="wipe(up)">
                                      <p:cBhvr>
                                        <p:cTn id="19" dur="500"/>
                                        <p:tgtEl>
                                          <p:spTgt spid="100"/>
                                        </p:tgtEl>
                                      </p:cBhvr>
                                    </p:animEffect>
                                  </p:childTnLst>
                                </p:cTn>
                              </p:par>
                              <p:par>
                                <p:cTn id="20" presetID="22" presetClass="entr" presetSubtype="1" fill="hold" nodeType="with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wipe(up)">
                                      <p:cBhvr>
                                        <p:cTn id="22" dur="500"/>
                                        <p:tgtEl>
                                          <p:spTgt spid="9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96"/>
                                        </p:tgtEl>
                                        <p:attrNameLst>
                                          <p:attrName>style.visibility</p:attrName>
                                        </p:attrNameLst>
                                      </p:cBhvr>
                                      <p:to>
                                        <p:strVal val="visible"/>
                                      </p:to>
                                    </p:set>
                                    <p:animEffect transition="in" filter="wipe(up)">
                                      <p:cBhvr>
                                        <p:cTn id="27" dur="500"/>
                                        <p:tgtEl>
                                          <p:spTgt spid="96"/>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02"/>
                                        </p:tgtEl>
                                        <p:attrNameLst>
                                          <p:attrName>style.visibility</p:attrName>
                                        </p:attrNameLst>
                                      </p:cBhvr>
                                      <p:to>
                                        <p:strVal val="visible"/>
                                      </p:to>
                                    </p:set>
                                    <p:animEffect transition="in" filter="wipe(up)">
                                      <p:cBhvr>
                                        <p:cTn id="30" dur="500"/>
                                        <p:tgtEl>
                                          <p:spTgt spid="102"/>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08"/>
                                        </p:tgtEl>
                                        <p:attrNameLst>
                                          <p:attrName>style.visibility</p:attrName>
                                        </p:attrNameLst>
                                      </p:cBhvr>
                                      <p:to>
                                        <p:strVal val="visible"/>
                                      </p:to>
                                    </p:set>
                                    <p:animEffect transition="in" filter="wipe(up)">
                                      <p:cBhvr>
                                        <p:cTn id="33" dur="500"/>
                                        <p:tgtEl>
                                          <p:spTgt spid="108"/>
                                        </p:tgtEl>
                                      </p:cBhvr>
                                    </p:animEffect>
                                  </p:childTnLst>
                                </p:cTn>
                              </p:par>
                              <p:par>
                                <p:cTn id="34" presetID="42" presetClass="entr" presetSubtype="0" fill="hold" nodeType="withEffect">
                                  <p:stCondLst>
                                    <p:cond delay="0"/>
                                  </p:stCondLst>
                                  <p:childTnLst>
                                    <p:set>
                                      <p:cBhvr>
                                        <p:cTn id="35" dur="1" fill="hold">
                                          <p:stCondLst>
                                            <p:cond delay="0"/>
                                          </p:stCondLst>
                                        </p:cTn>
                                        <p:tgtEl>
                                          <p:spTgt spid="175"/>
                                        </p:tgtEl>
                                        <p:attrNameLst>
                                          <p:attrName>style.visibility</p:attrName>
                                        </p:attrNameLst>
                                      </p:cBhvr>
                                      <p:to>
                                        <p:strVal val="visible"/>
                                      </p:to>
                                    </p:set>
                                    <p:animEffect transition="in" filter="fade">
                                      <p:cBhvr>
                                        <p:cTn id="36" dur="500"/>
                                        <p:tgtEl>
                                          <p:spTgt spid="175"/>
                                        </p:tgtEl>
                                      </p:cBhvr>
                                    </p:animEffect>
                                    <p:anim calcmode="lin" valueType="num">
                                      <p:cBhvr>
                                        <p:cTn id="37" dur="500" fill="hold"/>
                                        <p:tgtEl>
                                          <p:spTgt spid="175"/>
                                        </p:tgtEl>
                                        <p:attrNameLst>
                                          <p:attrName>ppt_x</p:attrName>
                                        </p:attrNameLst>
                                      </p:cBhvr>
                                      <p:tavLst>
                                        <p:tav tm="0">
                                          <p:val>
                                            <p:strVal val="#ppt_x"/>
                                          </p:val>
                                        </p:tav>
                                        <p:tav tm="100000">
                                          <p:val>
                                            <p:strVal val="#ppt_x"/>
                                          </p:val>
                                        </p:tav>
                                      </p:tavLst>
                                    </p:anim>
                                    <p:anim calcmode="lin" valueType="num">
                                      <p:cBhvr>
                                        <p:cTn id="38" dur="500" fill="hold"/>
                                        <p:tgtEl>
                                          <p:spTgt spid="175"/>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79"/>
                                        </p:tgtEl>
                                        <p:attrNameLst>
                                          <p:attrName>style.visibility</p:attrName>
                                        </p:attrNameLst>
                                      </p:cBhvr>
                                      <p:to>
                                        <p:strVal val="visible"/>
                                      </p:to>
                                    </p:set>
                                    <p:animEffect transition="in" filter="fade">
                                      <p:cBhvr>
                                        <p:cTn id="41" dur="500"/>
                                        <p:tgtEl>
                                          <p:spTgt spid="179"/>
                                        </p:tgtEl>
                                      </p:cBhvr>
                                    </p:animEffect>
                                    <p:anim calcmode="lin" valueType="num">
                                      <p:cBhvr>
                                        <p:cTn id="42" dur="500" fill="hold"/>
                                        <p:tgtEl>
                                          <p:spTgt spid="179"/>
                                        </p:tgtEl>
                                        <p:attrNameLst>
                                          <p:attrName>ppt_x</p:attrName>
                                        </p:attrNameLst>
                                      </p:cBhvr>
                                      <p:tavLst>
                                        <p:tav tm="0">
                                          <p:val>
                                            <p:strVal val="#ppt_x"/>
                                          </p:val>
                                        </p:tav>
                                        <p:tav tm="100000">
                                          <p:val>
                                            <p:strVal val="#ppt_x"/>
                                          </p:val>
                                        </p:tav>
                                      </p:tavLst>
                                    </p:anim>
                                    <p:anim calcmode="lin" valueType="num">
                                      <p:cBhvr>
                                        <p:cTn id="43" dur="500" fill="hold"/>
                                        <p:tgtEl>
                                          <p:spTgt spid="17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97"/>
                                        </p:tgtEl>
                                        <p:attrNameLst>
                                          <p:attrName>style.visibility</p:attrName>
                                        </p:attrNameLst>
                                      </p:cBhvr>
                                      <p:to>
                                        <p:strVal val="visible"/>
                                      </p:to>
                                    </p:set>
                                    <p:animEffect transition="in" filter="wipe(up)">
                                      <p:cBhvr>
                                        <p:cTn id="48" dur="500"/>
                                        <p:tgtEl>
                                          <p:spTgt spid="97"/>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103"/>
                                        </p:tgtEl>
                                        <p:attrNameLst>
                                          <p:attrName>style.visibility</p:attrName>
                                        </p:attrNameLst>
                                      </p:cBhvr>
                                      <p:to>
                                        <p:strVal val="visible"/>
                                      </p:to>
                                    </p:set>
                                    <p:animEffect transition="in" filter="wipe(up)">
                                      <p:cBhvr>
                                        <p:cTn id="51" dur="500"/>
                                        <p:tgtEl>
                                          <p:spTgt spid="103"/>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109"/>
                                        </p:tgtEl>
                                        <p:attrNameLst>
                                          <p:attrName>style.visibility</p:attrName>
                                        </p:attrNameLst>
                                      </p:cBhvr>
                                      <p:to>
                                        <p:strVal val="visible"/>
                                      </p:to>
                                    </p:set>
                                    <p:animEffect transition="in" filter="wipe(up)">
                                      <p:cBhvr>
                                        <p:cTn id="54" dur="500"/>
                                        <p:tgtEl>
                                          <p:spTgt spid="109"/>
                                        </p:tgtEl>
                                      </p:cBhvr>
                                    </p:animEffect>
                                  </p:childTnLst>
                                </p:cTn>
                              </p:par>
                              <p:par>
                                <p:cTn id="55" presetID="42"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anim calcmode="lin" valueType="num">
                                      <p:cBhvr>
                                        <p:cTn id="58" dur="500" fill="hold"/>
                                        <p:tgtEl>
                                          <p:spTgt spid="180"/>
                                        </p:tgtEl>
                                        <p:attrNameLst>
                                          <p:attrName>ppt_x</p:attrName>
                                        </p:attrNameLst>
                                      </p:cBhvr>
                                      <p:tavLst>
                                        <p:tav tm="0">
                                          <p:val>
                                            <p:strVal val="#ppt_x"/>
                                          </p:val>
                                        </p:tav>
                                        <p:tav tm="100000">
                                          <p:val>
                                            <p:strVal val="#ppt_x"/>
                                          </p:val>
                                        </p:tav>
                                      </p:tavLst>
                                    </p:anim>
                                    <p:anim calcmode="lin" valueType="num">
                                      <p:cBhvr>
                                        <p:cTn id="59" dur="500" fill="hold"/>
                                        <p:tgtEl>
                                          <p:spTgt spid="180"/>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76"/>
                                        </p:tgtEl>
                                        <p:attrNameLst>
                                          <p:attrName>style.visibility</p:attrName>
                                        </p:attrNameLst>
                                      </p:cBhvr>
                                      <p:to>
                                        <p:strVal val="visible"/>
                                      </p:to>
                                    </p:set>
                                    <p:animEffect transition="in" filter="fade">
                                      <p:cBhvr>
                                        <p:cTn id="62" dur="500"/>
                                        <p:tgtEl>
                                          <p:spTgt spid="176"/>
                                        </p:tgtEl>
                                      </p:cBhvr>
                                    </p:animEffect>
                                    <p:anim calcmode="lin" valueType="num">
                                      <p:cBhvr>
                                        <p:cTn id="63" dur="500" fill="hold"/>
                                        <p:tgtEl>
                                          <p:spTgt spid="176"/>
                                        </p:tgtEl>
                                        <p:attrNameLst>
                                          <p:attrName>ppt_x</p:attrName>
                                        </p:attrNameLst>
                                      </p:cBhvr>
                                      <p:tavLst>
                                        <p:tav tm="0">
                                          <p:val>
                                            <p:strVal val="#ppt_x"/>
                                          </p:val>
                                        </p:tav>
                                        <p:tav tm="100000">
                                          <p:val>
                                            <p:strVal val="#ppt_x"/>
                                          </p:val>
                                        </p:tav>
                                      </p:tavLst>
                                    </p:anim>
                                    <p:anim calcmode="lin" valueType="num">
                                      <p:cBhvr>
                                        <p:cTn id="64" dur="500" fill="hold"/>
                                        <p:tgtEl>
                                          <p:spTgt spid="17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05"/>
                                        </p:tgtEl>
                                        <p:attrNameLst>
                                          <p:attrName>style.visibility</p:attrName>
                                        </p:attrNameLst>
                                      </p:cBhvr>
                                      <p:to>
                                        <p:strVal val="visible"/>
                                      </p:to>
                                    </p:set>
                                    <p:animEffect transition="in" filter="wipe(up)">
                                      <p:cBhvr>
                                        <p:cTn id="69" dur="500"/>
                                        <p:tgtEl>
                                          <p:spTgt spid="105"/>
                                        </p:tgtEl>
                                      </p:cBhvr>
                                    </p:animEffect>
                                  </p:childTnLst>
                                </p:cTn>
                              </p:par>
                              <p:par>
                                <p:cTn id="70" presetID="22" presetClass="entr" presetSubtype="1" fill="hold" grpId="0" nodeType="withEffect">
                                  <p:stCondLst>
                                    <p:cond delay="0"/>
                                  </p:stCondLst>
                                  <p:childTnLst>
                                    <p:set>
                                      <p:cBhvr>
                                        <p:cTn id="71" dur="1" fill="hold">
                                          <p:stCondLst>
                                            <p:cond delay="0"/>
                                          </p:stCondLst>
                                        </p:cTn>
                                        <p:tgtEl>
                                          <p:spTgt spid="133"/>
                                        </p:tgtEl>
                                        <p:attrNameLst>
                                          <p:attrName>style.visibility</p:attrName>
                                        </p:attrNameLst>
                                      </p:cBhvr>
                                      <p:to>
                                        <p:strVal val="visible"/>
                                      </p:to>
                                    </p:set>
                                    <p:animEffect transition="in" filter="wipe(up)">
                                      <p:cBhvr>
                                        <p:cTn id="72" dur="500"/>
                                        <p:tgtEl>
                                          <p:spTgt spid="133"/>
                                        </p:tgtEl>
                                      </p:cBhvr>
                                    </p:animEffect>
                                  </p:childTnLst>
                                </p:cTn>
                              </p:par>
                              <p:par>
                                <p:cTn id="73" presetID="22" presetClass="entr" presetSubtype="1" fill="hold" grpId="0" nodeType="withEffect">
                                  <p:stCondLst>
                                    <p:cond delay="0"/>
                                  </p:stCondLst>
                                  <p:childTnLst>
                                    <p:set>
                                      <p:cBhvr>
                                        <p:cTn id="74" dur="1" fill="hold">
                                          <p:stCondLst>
                                            <p:cond delay="0"/>
                                          </p:stCondLst>
                                        </p:cTn>
                                        <p:tgtEl>
                                          <p:spTgt spid="134"/>
                                        </p:tgtEl>
                                        <p:attrNameLst>
                                          <p:attrName>style.visibility</p:attrName>
                                        </p:attrNameLst>
                                      </p:cBhvr>
                                      <p:to>
                                        <p:strVal val="visible"/>
                                      </p:to>
                                    </p:set>
                                    <p:animEffect transition="in" filter="wipe(up)">
                                      <p:cBhvr>
                                        <p:cTn id="75" dur="500"/>
                                        <p:tgtEl>
                                          <p:spTgt spid="134"/>
                                        </p:tgtEl>
                                      </p:cBhvr>
                                    </p:animEffect>
                                  </p:childTnLst>
                                </p:cTn>
                              </p:par>
                              <p:par>
                                <p:cTn id="76" presetID="42" presetClass="entr" presetSubtype="0" fill="hold" nodeType="withEffect">
                                  <p:stCondLst>
                                    <p:cond delay="0"/>
                                  </p:stCondLst>
                                  <p:childTnLst>
                                    <p:set>
                                      <p:cBhvr>
                                        <p:cTn id="77" dur="1" fill="hold">
                                          <p:stCondLst>
                                            <p:cond delay="0"/>
                                          </p:stCondLst>
                                        </p:cTn>
                                        <p:tgtEl>
                                          <p:spTgt spid="178"/>
                                        </p:tgtEl>
                                        <p:attrNameLst>
                                          <p:attrName>style.visibility</p:attrName>
                                        </p:attrNameLst>
                                      </p:cBhvr>
                                      <p:to>
                                        <p:strVal val="visible"/>
                                      </p:to>
                                    </p:set>
                                    <p:animEffect transition="in" filter="fade">
                                      <p:cBhvr>
                                        <p:cTn id="78" dur="500"/>
                                        <p:tgtEl>
                                          <p:spTgt spid="178"/>
                                        </p:tgtEl>
                                      </p:cBhvr>
                                    </p:animEffect>
                                    <p:anim calcmode="lin" valueType="num">
                                      <p:cBhvr>
                                        <p:cTn id="79" dur="500" fill="hold"/>
                                        <p:tgtEl>
                                          <p:spTgt spid="178"/>
                                        </p:tgtEl>
                                        <p:attrNameLst>
                                          <p:attrName>ppt_x</p:attrName>
                                        </p:attrNameLst>
                                      </p:cBhvr>
                                      <p:tavLst>
                                        <p:tav tm="0">
                                          <p:val>
                                            <p:strVal val="#ppt_x"/>
                                          </p:val>
                                        </p:tav>
                                        <p:tav tm="100000">
                                          <p:val>
                                            <p:strVal val="#ppt_x"/>
                                          </p:val>
                                        </p:tav>
                                      </p:tavLst>
                                    </p:anim>
                                    <p:anim calcmode="lin" valueType="num">
                                      <p:cBhvr>
                                        <p:cTn id="80" dur="500" fill="hold"/>
                                        <p:tgtEl>
                                          <p:spTgt spid="178"/>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98"/>
                                        </p:tgtEl>
                                        <p:attrNameLst>
                                          <p:attrName>style.visibility</p:attrName>
                                        </p:attrNameLst>
                                      </p:cBhvr>
                                      <p:to>
                                        <p:strVal val="visible"/>
                                      </p:to>
                                    </p:set>
                                    <p:animEffect transition="in" filter="wipe(up)">
                                      <p:cBhvr>
                                        <p:cTn id="85" dur="500"/>
                                        <p:tgtEl>
                                          <p:spTgt spid="98"/>
                                        </p:tgtEl>
                                      </p:cBhvr>
                                    </p:animEffect>
                                  </p:childTnLst>
                                </p:cTn>
                              </p:par>
                              <p:par>
                                <p:cTn id="86" presetID="22" presetClass="entr" presetSubtype="1" fill="hold" grpId="0" nodeType="withEffect">
                                  <p:stCondLst>
                                    <p:cond delay="0"/>
                                  </p:stCondLst>
                                  <p:childTnLst>
                                    <p:set>
                                      <p:cBhvr>
                                        <p:cTn id="87" dur="1" fill="hold">
                                          <p:stCondLst>
                                            <p:cond delay="0"/>
                                          </p:stCondLst>
                                        </p:cTn>
                                        <p:tgtEl>
                                          <p:spTgt spid="104"/>
                                        </p:tgtEl>
                                        <p:attrNameLst>
                                          <p:attrName>style.visibility</p:attrName>
                                        </p:attrNameLst>
                                      </p:cBhvr>
                                      <p:to>
                                        <p:strVal val="visible"/>
                                      </p:to>
                                    </p:set>
                                    <p:animEffect transition="in" filter="wipe(up)">
                                      <p:cBhvr>
                                        <p:cTn id="88" dur="500"/>
                                        <p:tgtEl>
                                          <p:spTgt spid="104"/>
                                        </p:tgtEl>
                                      </p:cBhvr>
                                    </p:animEffect>
                                  </p:childTnLst>
                                </p:cTn>
                              </p:par>
                              <p:par>
                                <p:cTn id="89" presetID="22" presetClass="entr" presetSubtype="1" fill="hold" grpId="0" nodeType="withEffect">
                                  <p:stCondLst>
                                    <p:cond delay="0"/>
                                  </p:stCondLst>
                                  <p:childTnLst>
                                    <p:set>
                                      <p:cBhvr>
                                        <p:cTn id="90" dur="1" fill="hold">
                                          <p:stCondLst>
                                            <p:cond delay="0"/>
                                          </p:stCondLst>
                                        </p:cTn>
                                        <p:tgtEl>
                                          <p:spTgt spid="110"/>
                                        </p:tgtEl>
                                        <p:attrNameLst>
                                          <p:attrName>style.visibility</p:attrName>
                                        </p:attrNameLst>
                                      </p:cBhvr>
                                      <p:to>
                                        <p:strVal val="visible"/>
                                      </p:to>
                                    </p:set>
                                    <p:animEffect transition="in" filter="wipe(up)">
                                      <p:cBhvr>
                                        <p:cTn id="91" dur="500"/>
                                        <p:tgtEl>
                                          <p:spTgt spid="110"/>
                                        </p:tgtEl>
                                      </p:cBhvr>
                                    </p:animEffect>
                                  </p:childTnLst>
                                </p:cTn>
                              </p:par>
                              <p:par>
                                <p:cTn id="92" presetID="42" presetClass="path" presetSubtype="0" accel="50000" decel="50000" fill="hold" nodeType="withEffect">
                                  <p:stCondLst>
                                    <p:cond delay="0"/>
                                  </p:stCondLst>
                                  <p:childTnLst>
                                    <p:animMotion origin="layout" path="M -3.75E-6 3.33333E-6 L -0.575 -0.00857 " pathEditMode="relative" rAng="0" ptsTypes="AA">
                                      <p:cBhvr>
                                        <p:cTn id="93" dur="2000" fill="hold"/>
                                        <p:tgtEl>
                                          <p:spTgt spid="174"/>
                                        </p:tgtEl>
                                        <p:attrNameLst>
                                          <p:attrName>ppt_x</p:attrName>
                                          <p:attrName>ppt_y</p:attrName>
                                        </p:attrNameLst>
                                      </p:cBhvr>
                                      <p:rCtr x="-28750" y="-440"/>
                                    </p:animMotion>
                                  </p:childTnLst>
                                </p:cTn>
                              </p:par>
                              <p:par>
                                <p:cTn id="94" presetID="42" presetClass="path" presetSubtype="0" accel="50000" decel="50000" fill="hold" nodeType="withEffect">
                                  <p:stCondLst>
                                    <p:cond delay="0"/>
                                  </p:stCondLst>
                                  <p:childTnLst>
                                    <p:animMotion origin="layout" path="M -2.70833E-6 -1.11111E-6 L -0.43307 -0.01204 " pathEditMode="relative" rAng="0" ptsTypes="AA">
                                      <p:cBhvr>
                                        <p:cTn id="95" dur="2000" fill="hold"/>
                                        <p:tgtEl>
                                          <p:spTgt spid="175"/>
                                        </p:tgtEl>
                                        <p:attrNameLst>
                                          <p:attrName>ppt_x</p:attrName>
                                          <p:attrName>ppt_y</p:attrName>
                                        </p:attrNameLst>
                                      </p:cBhvr>
                                      <p:rCtr x="-21654" y="-602"/>
                                    </p:animMotion>
                                  </p:childTnLst>
                                </p:cTn>
                              </p:par>
                              <p:par>
                                <p:cTn id="96" presetID="42" presetClass="path" presetSubtype="0" accel="50000" decel="50000" fill="hold" nodeType="withEffect">
                                  <p:stCondLst>
                                    <p:cond delay="0"/>
                                  </p:stCondLst>
                                  <p:childTnLst>
                                    <p:animMotion origin="layout" path="M 0.02825 0.00232 L -0.30248 -0.00578 " pathEditMode="relative" rAng="0" ptsTypes="AA">
                                      <p:cBhvr>
                                        <p:cTn id="97" dur="2000" fill="hold"/>
                                        <p:tgtEl>
                                          <p:spTgt spid="176"/>
                                        </p:tgtEl>
                                        <p:attrNameLst>
                                          <p:attrName>ppt_x</p:attrName>
                                          <p:attrName>ppt_y</p:attrName>
                                        </p:attrNameLst>
                                      </p:cBhvr>
                                      <p:rCtr x="-16536" y="-417"/>
                                    </p:animMotion>
                                  </p:childTnLst>
                                </p:cTn>
                              </p:par>
                              <p:par>
                                <p:cTn id="98" presetID="42" presetClass="path" presetSubtype="0" accel="50000" decel="50000" fill="hold" nodeType="withEffect">
                                  <p:stCondLst>
                                    <p:cond delay="0"/>
                                  </p:stCondLst>
                                  <p:childTnLst>
                                    <p:animMotion origin="layout" path="M -1.875E-6 3.7037E-6 L -0.14492 0.00115 " pathEditMode="relative" rAng="0" ptsTypes="AA">
                                      <p:cBhvr>
                                        <p:cTn id="99" dur="2000" fill="hold"/>
                                        <p:tgtEl>
                                          <p:spTgt spid="178"/>
                                        </p:tgtEl>
                                        <p:attrNameLst>
                                          <p:attrName>ppt_x</p:attrName>
                                          <p:attrName>ppt_y</p:attrName>
                                        </p:attrNameLst>
                                      </p:cBhvr>
                                      <p:rCtr x="-7253" y="46"/>
                                    </p:animMotion>
                                  </p:childTnLst>
                                </p:cTn>
                              </p:par>
                            </p:childTnLst>
                          </p:cTn>
                        </p:par>
                        <p:par>
                          <p:cTn id="100" fill="hold">
                            <p:stCondLst>
                              <p:cond delay="2000"/>
                            </p:stCondLst>
                            <p:childTnLst>
                              <p:par>
                                <p:cTn id="101" presetID="1" presetClass="exit" presetSubtype="0" fill="hold" nodeType="afterEffect">
                                  <p:stCondLst>
                                    <p:cond delay="0"/>
                                  </p:stCondLst>
                                  <p:childTnLst>
                                    <p:set>
                                      <p:cBhvr>
                                        <p:cTn id="102" dur="1" fill="hold">
                                          <p:stCondLst>
                                            <p:cond delay="0"/>
                                          </p:stCondLst>
                                        </p:cTn>
                                        <p:tgtEl>
                                          <p:spTgt spid="174"/>
                                        </p:tgtEl>
                                        <p:attrNameLst>
                                          <p:attrName>style.visibility</p:attrName>
                                        </p:attrNameLst>
                                      </p:cBhvr>
                                      <p:to>
                                        <p:strVal val="hidden"/>
                                      </p:to>
                                    </p:set>
                                  </p:childTnLst>
                                </p:cTn>
                              </p:par>
                            </p:childTnLst>
                          </p:cTn>
                        </p:par>
                        <p:par>
                          <p:cTn id="103" fill="hold">
                            <p:stCondLst>
                              <p:cond delay="2000"/>
                            </p:stCondLst>
                            <p:childTnLst>
                              <p:par>
                                <p:cTn id="104" presetID="1" presetClass="exit" presetSubtype="0" fill="hold" nodeType="afterEffect">
                                  <p:stCondLst>
                                    <p:cond delay="0"/>
                                  </p:stCondLst>
                                  <p:childTnLst>
                                    <p:set>
                                      <p:cBhvr>
                                        <p:cTn id="105" dur="1" fill="hold">
                                          <p:stCondLst>
                                            <p:cond delay="0"/>
                                          </p:stCondLst>
                                        </p:cTn>
                                        <p:tgtEl>
                                          <p:spTgt spid="175"/>
                                        </p:tgtEl>
                                        <p:attrNameLst>
                                          <p:attrName>style.visibility</p:attrName>
                                        </p:attrNameLst>
                                      </p:cBhvr>
                                      <p:to>
                                        <p:strVal val="hidden"/>
                                      </p:to>
                                    </p:set>
                                  </p:childTnLst>
                                </p:cTn>
                              </p:par>
                            </p:childTnLst>
                          </p:cTn>
                        </p:par>
                        <p:par>
                          <p:cTn id="106" fill="hold">
                            <p:stCondLst>
                              <p:cond delay="2000"/>
                            </p:stCondLst>
                            <p:childTnLst>
                              <p:par>
                                <p:cTn id="107" presetID="1" presetClass="exit" presetSubtype="0" fill="hold" nodeType="afterEffect">
                                  <p:stCondLst>
                                    <p:cond delay="0"/>
                                  </p:stCondLst>
                                  <p:childTnLst>
                                    <p:set>
                                      <p:cBhvr>
                                        <p:cTn id="108" dur="1" fill="hold">
                                          <p:stCondLst>
                                            <p:cond delay="0"/>
                                          </p:stCondLst>
                                        </p:cTn>
                                        <p:tgtEl>
                                          <p:spTgt spid="176"/>
                                        </p:tgtEl>
                                        <p:attrNameLst>
                                          <p:attrName>style.visibility</p:attrName>
                                        </p:attrNameLst>
                                      </p:cBhvr>
                                      <p:to>
                                        <p:strVal val="hidden"/>
                                      </p:to>
                                    </p:set>
                                  </p:childTnLst>
                                </p:cTn>
                              </p:par>
                            </p:childTnLst>
                          </p:cTn>
                        </p:par>
                        <p:par>
                          <p:cTn id="109" fill="hold">
                            <p:stCondLst>
                              <p:cond delay="2000"/>
                            </p:stCondLst>
                            <p:childTnLst>
                              <p:par>
                                <p:cTn id="110" presetID="1" presetClass="exit" presetSubtype="0" fill="hold" nodeType="afterEffect">
                                  <p:stCondLst>
                                    <p:cond delay="0"/>
                                  </p:stCondLst>
                                  <p:childTnLst>
                                    <p:set>
                                      <p:cBhvr>
                                        <p:cTn id="111" dur="1" fill="hold">
                                          <p:stCondLst>
                                            <p:cond delay="0"/>
                                          </p:stCondLst>
                                        </p:cTn>
                                        <p:tgtEl>
                                          <p:spTgt spid="178"/>
                                        </p:tgtEl>
                                        <p:attrNameLst>
                                          <p:attrName>style.visibility</p:attrName>
                                        </p:attrNameLst>
                                      </p:cBhvr>
                                      <p:to>
                                        <p:strVal val="hidden"/>
                                      </p:to>
                                    </p:set>
                                  </p:childTnLst>
                                </p:cTn>
                              </p:par>
                              <p:par>
                                <p:cTn id="112" presetID="10" presetClass="entr" presetSubtype="0" fill="hold" nodeType="withEffect">
                                  <p:stCondLst>
                                    <p:cond delay="0"/>
                                  </p:stCondLst>
                                  <p:childTnLst>
                                    <p:set>
                                      <p:cBhvr>
                                        <p:cTn id="113" dur="1" fill="hold">
                                          <p:stCondLst>
                                            <p:cond delay="0"/>
                                          </p:stCondLst>
                                        </p:cTn>
                                        <p:tgtEl>
                                          <p:spTgt spid="177"/>
                                        </p:tgtEl>
                                        <p:attrNameLst>
                                          <p:attrName>style.visibility</p:attrName>
                                        </p:attrNameLst>
                                      </p:cBhvr>
                                      <p:to>
                                        <p:strVal val="visible"/>
                                      </p:to>
                                    </p:set>
                                    <p:animEffect transition="in" filter="fade">
                                      <p:cBhvr>
                                        <p:cTn id="114" dur="500"/>
                                        <p:tgtEl>
                                          <p:spTgt spid="177"/>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4" fill="hold" nodeType="clickEffect">
                                  <p:stCondLst>
                                    <p:cond delay="0"/>
                                  </p:stCondLst>
                                  <p:childTnLst>
                                    <p:set>
                                      <p:cBhvr>
                                        <p:cTn id="118" dur="1" fill="hold">
                                          <p:stCondLst>
                                            <p:cond delay="0"/>
                                          </p:stCondLst>
                                        </p:cTn>
                                        <p:tgtEl>
                                          <p:spTgt spid="171"/>
                                        </p:tgtEl>
                                        <p:attrNameLst>
                                          <p:attrName>style.visibility</p:attrName>
                                        </p:attrNameLst>
                                      </p:cBhvr>
                                      <p:to>
                                        <p:strVal val="visible"/>
                                      </p:to>
                                    </p:set>
                                    <p:animEffect transition="in" filter="wipe(down)">
                                      <p:cBhvr>
                                        <p:cTn id="119" dur="500"/>
                                        <p:tgtEl>
                                          <p:spTgt spid="171"/>
                                        </p:tgtEl>
                                      </p:cBhvr>
                                    </p:animEffect>
                                  </p:childTnLst>
                                </p:cTn>
                              </p:par>
                              <p:par>
                                <p:cTn id="120" presetID="22" presetClass="entr" presetSubtype="4" fill="hold" grpId="0" nodeType="withEffect">
                                  <p:stCondLst>
                                    <p:cond delay="0"/>
                                  </p:stCondLst>
                                  <p:childTnLst>
                                    <p:set>
                                      <p:cBhvr>
                                        <p:cTn id="121" dur="1" fill="hold">
                                          <p:stCondLst>
                                            <p:cond delay="0"/>
                                          </p:stCondLst>
                                        </p:cTn>
                                        <p:tgtEl>
                                          <p:spTgt spid="111"/>
                                        </p:tgtEl>
                                        <p:attrNameLst>
                                          <p:attrName>style.visibility</p:attrName>
                                        </p:attrNameLst>
                                      </p:cBhvr>
                                      <p:to>
                                        <p:strVal val="visible"/>
                                      </p:to>
                                    </p:set>
                                    <p:animEffect transition="in" filter="wipe(down)">
                                      <p:cBhvr>
                                        <p:cTn id="122" dur="500"/>
                                        <p:tgtEl>
                                          <p:spTgt spid="111"/>
                                        </p:tgtEl>
                                      </p:cBhvr>
                                    </p:animEffect>
                                  </p:childTnLst>
                                </p:cTn>
                              </p:par>
                              <p:par>
                                <p:cTn id="123" presetID="22" presetClass="entr" presetSubtype="4" fill="hold" grpId="0" nodeType="withEffect">
                                  <p:stCondLst>
                                    <p:cond delay="0"/>
                                  </p:stCondLst>
                                  <p:childTnLst>
                                    <p:set>
                                      <p:cBhvr>
                                        <p:cTn id="124" dur="1" fill="hold">
                                          <p:stCondLst>
                                            <p:cond delay="0"/>
                                          </p:stCondLst>
                                        </p:cTn>
                                        <p:tgtEl>
                                          <p:spTgt spid="106"/>
                                        </p:tgtEl>
                                        <p:attrNameLst>
                                          <p:attrName>style.visibility</p:attrName>
                                        </p:attrNameLst>
                                      </p:cBhvr>
                                      <p:to>
                                        <p:strVal val="visible"/>
                                      </p:to>
                                    </p:set>
                                    <p:animEffect transition="in" filter="wipe(down)">
                                      <p:cBhvr>
                                        <p:cTn id="125" dur="500"/>
                                        <p:tgtEl>
                                          <p:spTgt spid="106"/>
                                        </p:tgtEl>
                                      </p:cBhvr>
                                    </p:animEffect>
                                  </p:childTnLst>
                                </p:cTn>
                              </p:par>
                              <p:par>
                                <p:cTn id="126" presetID="22" presetClass="entr" presetSubtype="4" fill="hold" nodeType="withEffect">
                                  <p:stCondLst>
                                    <p:cond delay="0"/>
                                  </p:stCondLst>
                                  <p:childTnLst>
                                    <p:set>
                                      <p:cBhvr>
                                        <p:cTn id="127" dur="1" fill="hold">
                                          <p:stCondLst>
                                            <p:cond delay="0"/>
                                          </p:stCondLst>
                                        </p:cTn>
                                        <p:tgtEl>
                                          <p:spTgt spid="192"/>
                                        </p:tgtEl>
                                        <p:attrNameLst>
                                          <p:attrName>style.visibility</p:attrName>
                                        </p:attrNameLst>
                                      </p:cBhvr>
                                      <p:to>
                                        <p:strVal val="visible"/>
                                      </p:to>
                                    </p:set>
                                    <p:animEffect transition="in" filter="wipe(down)">
                                      <p:cBhvr>
                                        <p:cTn id="128" dur="500"/>
                                        <p:tgtEl>
                                          <p:spTgt spid="192"/>
                                        </p:tgtEl>
                                      </p:cBhvr>
                                    </p:animEffect>
                                  </p:childTnLst>
                                </p:cTn>
                              </p:par>
                              <p:par>
                                <p:cTn id="129" presetID="22" presetClass="entr" presetSubtype="4" fill="hold" nodeType="withEffect">
                                  <p:stCondLst>
                                    <p:cond delay="0"/>
                                  </p:stCondLst>
                                  <p:childTnLst>
                                    <p:set>
                                      <p:cBhvr>
                                        <p:cTn id="130" dur="1" fill="hold">
                                          <p:stCondLst>
                                            <p:cond delay="0"/>
                                          </p:stCondLst>
                                        </p:cTn>
                                        <p:tgtEl>
                                          <p:spTgt spid="135"/>
                                        </p:tgtEl>
                                        <p:attrNameLst>
                                          <p:attrName>style.visibility</p:attrName>
                                        </p:attrNameLst>
                                      </p:cBhvr>
                                      <p:to>
                                        <p:strVal val="visible"/>
                                      </p:to>
                                    </p:set>
                                    <p:animEffect transition="in" filter="wipe(down)">
                                      <p:cBhvr>
                                        <p:cTn id="131" dur="500"/>
                                        <p:tgtEl>
                                          <p:spTgt spid="135"/>
                                        </p:tgtEl>
                                      </p:cBhvr>
                                    </p:animEffect>
                                  </p:childTnLst>
                                </p:cTn>
                              </p:par>
                            </p:childTnLst>
                          </p:cTn>
                        </p:par>
                        <p:par>
                          <p:cTn id="132" fill="hold">
                            <p:stCondLst>
                              <p:cond delay="500"/>
                            </p:stCondLst>
                            <p:childTnLst>
                              <p:par>
                                <p:cTn id="133" presetID="10" presetClass="exit" presetSubtype="0" fill="hold" nodeType="afterEffect">
                                  <p:stCondLst>
                                    <p:cond delay="0"/>
                                  </p:stCondLst>
                                  <p:childTnLst>
                                    <p:animEffect transition="out" filter="fade">
                                      <p:cBhvr>
                                        <p:cTn id="134" dur="500"/>
                                        <p:tgtEl>
                                          <p:spTgt spid="179"/>
                                        </p:tgtEl>
                                      </p:cBhvr>
                                    </p:animEffect>
                                    <p:set>
                                      <p:cBhvr>
                                        <p:cTn id="135" dur="1" fill="hold">
                                          <p:stCondLst>
                                            <p:cond delay="499"/>
                                          </p:stCondLst>
                                        </p:cTn>
                                        <p:tgtEl>
                                          <p:spTgt spid="179"/>
                                        </p:tgtEl>
                                        <p:attrNameLst>
                                          <p:attrName>style.visibility</p:attrName>
                                        </p:attrNameLst>
                                      </p:cBhvr>
                                      <p:to>
                                        <p:strVal val="hidden"/>
                                      </p:to>
                                    </p:set>
                                  </p:childTnLst>
                                </p:cTn>
                              </p:par>
                            </p:childTnLst>
                          </p:cTn>
                        </p:par>
                        <p:par>
                          <p:cTn id="136" fill="hold">
                            <p:stCondLst>
                              <p:cond delay="1000"/>
                            </p:stCondLst>
                            <p:childTnLst>
                              <p:par>
                                <p:cTn id="137" presetID="26" presetClass="emph" presetSubtype="0" fill="hold" nodeType="afterEffect">
                                  <p:stCondLst>
                                    <p:cond delay="0"/>
                                  </p:stCondLst>
                                  <p:childTnLst>
                                    <p:animEffect transition="out" filter="fade">
                                      <p:cBhvr>
                                        <p:cTn id="138" dur="500" tmFilter="0, 0; .2, .5; .8, .5; 1, 0"/>
                                        <p:tgtEl>
                                          <p:spTgt spid="192"/>
                                        </p:tgtEl>
                                      </p:cBhvr>
                                    </p:animEffect>
                                    <p:animScale>
                                      <p:cBhvr>
                                        <p:cTn id="139" dur="250" autoRev="1" fill="hold"/>
                                        <p:tgtEl>
                                          <p:spTgt spid="192"/>
                                        </p:tgtEl>
                                      </p:cBhvr>
                                      <p:by x="105000" y="105000"/>
                                    </p:animScale>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nodeType="clickEffect">
                                  <p:stCondLst>
                                    <p:cond delay="0"/>
                                  </p:stCondLst>
                                  <p:childTnLst>
                                    <p:set>
                                      <p:cBhvr>
                                        <p:cTn id="143" dur="1" fill="hold">
                                          <p:stCondLst>
                                            <p:cond delay="0"/>
                                          </p:stCondLst>
                                        </p:cTn>
                                        <p:tgtEl>
                                          <p:spTgt spid="170"/>
                                        </p:tgtEl>
                                        <p:attrNameLst>
                                          <p:attrName>style.visibility</p:attrName>
                                        </p:attrNameLst>
                                      </p:cBhvr>
                                      <p:to>
                                        <p:strVal val="visible"/>
                                      </p:to>
                                    </p:set>
                                    <p:animEffect transition="in" filter="wipe(left)">
                                      <p:cBhvr>
                                        <p:cTn id="144" dur="500"/>
                                        <p:tgtEl>
                                          <p:spTgt spid="170"/>
                                        </p:tgtEl>
                                      </p:cBhvr>
                                    </p:animEffect>
                                  </p:childTnLst>
                                </p:cTn>
                              </p:par>
                              <p:par>
                                <p:cTn id="145" presetID="22" presetClass="entr" presetSubtype="1" fill="hold" nodeType="withEffect">
                                  <p:stCondLst>
                                    <p:cond delay="0"/>
                                  </p:stCondLst>
                                  <p:childTnLst>
                                    <p:set>
                                      <p:cBhvr>
                                        <p:cTn id="146" dur="1" fill="hold">
                                          <p:stCondLst>
                                            <p:cond delay="0"/>
                                          </p:stCondLst>
                                        </p:cTn>
                                        <p:tgtEl>
                                          <p:spTgt spid="99"/>
                                        </p:tgtEl>
                                        <p:attrNameLst>
                                          <p:attrName>style.visibility</p:attrName>
                                        </p:attrNameLst>
                                      </p:cBhvr>
                                      <p:to>
                                        <p:strVal val="visible"/>
                                      </p:to>
                                    </p:set>
                                    <p:animEffect transition="in" filter="wipe(up)">
                                      <p:cBhvr>
                                        <p:cTn id="147" dur="500"/>
                                        <p:tgtEl>
                                          <p:spTgt spid="99"/>
                                        </p:tgtEl>
                                      </p:cBhvr>
                                    </p:animEffect>
                                  </p:childTnLst>
                                </p:cTn>
                              </p:par>
                              <p:par>
                                <p:cTn id="148" presetID="22" presetClass="entr" presetSubtype="1" fill="hold" grpId="0" nodeType="withEffect">
                                  <p:stCondLst>
                                    <p:cond delay="0"/>
                                  </p:stCondLst>
                                  <p:childTnLst>
                                    <p:set>
                                      <p:cBhvr>
                                        <p:cTn id="149" dur="1" fill="hold">
                                          <p:stCondLst>
                                            <p:cond delay="0"/>
                                          </p:stCondLst>
                                        </p:cTn>
                                        <p:tgtEl>
                                          <p:spTgt spid="101"/>
                                        </p:tgtEl>
                                        <p:attrNameLst>
                                          <p:attrName>style.visibility</p:attrName>
                                        </p:attrNameLst>
                                      </p:cBhvr>
                                      <p:to>
                                        <p:strVal val="visible"/>
                                      </p:to>
                                    </p:set>
                                    <p:animEffect transition="in" filter="wipe(up)">
                                      <p:cBhvr>
                                        <p:cTn id="150" dur="500"/>
                                        <p:tgtEl>
                                          <p:spTgt spid="101"/>
                                        </p:tgtEl>
                                      </p:cBhvr>
                                    </p:animEffect>
                                  </p:childTnLst>
                                </p:cTn>
                              </p:par>
                              <p:par>
                                <p:cTn id="151" presetID="22" presetClass="entr" presetSubtype="1" fill="hold" grpId="0" nodeType="withEffect">
                                  <p:stCondLst>
                                    <p:cond delay="0"/>
                                  </p:stCondLst>
                                  <p:childTnLst>
                                    <p:set>
                                      <p:cBhvr>
                                        <p:cTn id="152" dur="1" fill="hold">
                                          <p:stCondLst>
                                            <p:cond delay="0"/>
                                          </p:stCondLst>
                                        </p:cTn>
                                        <p:tgtEl>
                                          <p:spTgt spid="112"/>
                                        </p:tgtEl>
                                        <p:attrNameLst>
                                          <p:attrName>style.visibility</p:attrName>
                                        </p:attrNameLst>
                                      </p:cBhvr>
                                      <p:to>
                                        <p:strVal val="visible"/>
                                      </p:to>
                                    </p:set>
                                    <p:animEffect transition="in" filter="wipe(up)">
                                      <p:cBhvr>
                                        <p:cTn id="153" dur="500"/>
                                        <p:tgtEl>
                                          <p:spTgt spid="112"/>
                                        </p:tgtEl>
                                      </p:cBhvr>
                                    </p:animEffect>
                                  </p:childTnLst>
                                </p:cTn>
                              </p:par>
                              <p:par>
                                <p:cTn id="154" presetID="42" presetClass="path" presetSubtype="0" accel="50000" decel="50000" fill="hold" nodeType="withEffect">
                                  <p:stCondLst>
                                    <p:cond delay="0"/>
                                  </p:stCondLst>
                                  <p:childTnLst>
                                    <p:animMotion origin="layout" path="M 2.08333E-7 -4.07407E-6 L 0.00052 -0.40833 " pathEditMode="relative" rAng="0" ptsTypes="AA">
                                      <p:cBhvr>
                                        <p:cTn id="155" dur="2000" fill="hold"/>
                                        <p:tgtEl>
                                          <p:spTgt spid="177"/>
                                        </p:tgtEl>
                                        <p:attrNameLst>
                                          <p:attrName>ppt_x</p:attrName>
                                          <p:attrName>ppt_y</p:attrName>
                                        </p:attrNameLst>
                                      </p:cBhvr>
                                      <p:rCtr x="26" y="-20417"/>
                                    </p:animMotion>
                                  </p:childTnLst>
                                </p:cTn>
                              </p:par>
                            </p:childTnLst>
                          </p:cTn>
                        </p:par>
                        <p:par>
                          <p:cTn id="156" fill="hold">
                            <p:stCondLst>
                              <p:cond delay="2000"/>
                            </p:stCondLst>
                            <p:childTnLst>
                              <p:par>
                                <p:cTn id="157" presetID="10" presetClass="entr" presetSubtype="0" fill="hold" nodeType="afterEffect">
                                  <p:stCondLst>
                                    <p:cond delay="0"/>
                                  </p:stCondLst>
                                  <p:childTnLst>
                                    <p:set>
                                      <p:cBhvr>
                                        <p:cTn id="158" dur="1" fill="hold">
                                          <p:stCondLst>
                                            <p:cond delay="0"/>
                                          </p:stCondLst>
                                        </p:cTn>
                                        <p:tgtEl>
                                          <p:spTgt spid="194"/>
                                        </p:tgtEl>
                                        <p:attrNameLst>
                                          <p:attrName>style.visibility</p:attrName>
                                        </p:attrNameLst>
                                      </p:cBhvr>
                                      <p:to>
                                        <p:strVal val="visible"/>
                                      </p:to>
                                    </p:set>
                                    <p:animEffect transition="in" filter="fade">
                                      <p:cBhvr>
                                        <p:cTn id="159" dur="500"/>
                                        <p:tgtEl>
                                          <p:spTgt spid="194"/>
                                        </p:tgtEl>
                                      </p:cBhvr>
                                    </p:animEffect>
                                  </p:childTnLst>
                                </p:cTn>
                              </p:par>
                              <p:par>
                                <p:cTn id="160" presetID="1" presetClass="exit" presetSubtype="0" fill="hold" nodeType="withEffect">
                                  <p:stCondLst>
                                    <p:cond delay="0"/>
                                  </p:stCondLst>
                                  <p:childTnLst>
                                    <p:set>
                                      <p:cBhvr>
                                        <p:cTn id="161" dur="1" fill="hold">
                                          <p:stCondLst>
                                            <p:cond delay="0"/>
                                          </p:stCondLst>
                                        </p:cTn>
                                        <p:tgtEl>
                                          <p:spTgt spid="177"/>
                                        </p:tgtEl>
                                        <p:attrNameLst>
                                          <p:attrName>style.visibility</p:attrName>
                                        </p:attrNameLst>
                                      </p:cBhvr>
                                      <p:to>
                                        <p:strVal val="hidden"/>
                                      </p:to>
                                    </p:set>
                                  </p:childTnLst>
                                </p:cTn>
                              </p:par>
                            </p:childTnLst>
                          </p:cTn>
                        </p:par>
                      </p:childTnLst>
                    </p:cTn>
                  </p:par>
                  <p:par>
                    <p:cTn id="162" fill="hold">
                      <p:stCondLst>
                        <p:cond delay="indefinite"/>
                      </p:stCondLst>
                      <p:childTnLst>
                        <p:par>
                          <p:cTn id="163" fill="hold">
                            <p:stCondLst>
                              <p:cond delay="0"/>
                            </p:stCondLst>
                            <p:childTnLst>
                              <p:par>
                                <p:cTn id="164" presetID="22" presetClass="entr" presetSubtype="1" fill="hold" nodeType="clickEffect">
                                  <p:stCondLst>
                                    <p:cond delay="0"/>
                                  </p:stCondLst>
                                  <p:childTnLst>
                                    <p:set>
                                      <p:cBhvr>
                                        <p:cTn id="165" dur="1" fill="hold">
                                          <p:stCondLst>
                                            <p:cond delay="0"/>
                                          </p:stCondLst>
                                        </p:cTn>
                                        <p:tgtEl>
                                          <p:spTgt spid="130"/>
                                        </p:tgtEl>
                                        <p:attrNameLst>
                                          <p:attrName>style.visibility</p:attrName>
                                        </p:attrNameLst>
                                      </p:cBhvr>
                                      <p:to>
                                        <p:strVal val="visible"/>
                                      </p:to>
                                    </p:set>
                                    <p:animEffect transition="in" filter="wipe(up)">
                                      <p:cBhvr>
                                        <p:cTn id="166" dur="500"/>
                                        <p:tgtEl>
                                          <p:spTgt spid="130"/>
                                        </p:tgtEl>
                                      </p:cBhvr>
                                    </p:animEffect>
                                  </p:childTnLst>
                                </p:cTn>
                              </p:par>
                              <p:par>
                                <p:cTn id="167" presetID="22" presetClass="entr" presetSubtype="1" fill="hold" grpId="0" nodeType="withEffect">
                                  <p:stCondLst>
                                    <p:cond delay="0"/>
                                  </p:stCondLst>
                                  <p:childTnLst>
                                    <p:set>
                                      <p:cBhvr>
                                        <p:cTn id="168" dur="1" fill="hold">
                                          <p:stCondLst>
                                            <p:cond delay="0"/>
                                          </p:stCondLst>
                                        </p:cTn>
                                        <p:tgtEl>
                                          <p:spTgt spid="131"/>
                                        </p:tgtEl>
                                        <p:attrNameLst>
                                          <p:attrName>style.visibility</p:attrName>
                                        </p:attrNameLst>
                                      </p:cBhvr>
                                      <p:to>
                                        <p:strVal val="visible"/>
                                      </p:to>
                                    </p:set>
                                    <p:animEffect transition="in" filter="wipe(up)">
                                      <p:cBhvr>
                                        <p:cTn id="169" dur="500"/>
                                        <p:tgtEl>
                                          <p:spTgt spid="131"/>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132"/>
                                        </p:tgtEl>
                                        <p:attrNameLst>
                                          <p:attrName>style.visibility</p:attrName>
                                        </p:attrNameLst>
                                      </p:cBhvr>
                                      <p:to>
                                        <p:strVal val="visible"/>
                                      </p:to>
                                    </p:set>
                                    <p:animEffect transition="in" filter="wipe(up)">
                                      <p:cBhvr>
                                        <p:cTn id="172" dur="500"/>
                                        <p:tgtEl>
                                          <p:spTgt spid="132"/>
                                        </p:tgtEl>
                                      </p:cBhvr>
                                    </p:animEffect>
                                  </p:childTnLst>
                                </p:cTn>
                              </p:par>
                              <p:par>
                                <p:cTn id="173" presetID="42" presetClass="path" presetSubtype="0" accel="50000" decel="50000" fill="hold" nodeType="withEffect">
                                  <p:stCondLst>
                                    <p:cond delay="0"/>
                                  </p:stCondLst>
                                  <p:childTnLst>
                                    <p:animMotion origin="layout" path="M -4.79167E-6 -7.40741E-7 L -0.14361 -0.36875 " pathEditMode="relative" rAng="0" ptsTypes="AA">
                                      <p:cBhvr>
                                        <p:cTn id="174" dur="2000" fill="hold"/>
                                        <p:tgtEl>
                                          <p:spTgt spid="180"/>
                                        </p:tgtEl>
                                        <p:attrNameLst>
                                          <p:attrName>ppt_x</p:attrName>
                                          <p:attrName>ppt_y</p:attrName>
                                        </p:attrNameLst>
                                      </p:cBhvr>
                                      <p:rCtr x="-7187" y="-18449"/>
                                    </p:animMotion>
                                  </p:childTnLst>
                                </p:cTn>
                              </p:par>
                            </p:childTnLst>
                          </p:cTn>
                        </p:par>
                        <p:par>
                          <p:cTn id="175" fill="hold">
                            <p:stCondLst>
                              <p:cond delay="2000"/>
                            </p:stCondLst>
                            <p:childTnLst>
                              <p:par>
                                <p:cTn id="176" presetID="10" presetClass="entr" presetSubtype="0" fill="hold" nodeType="afterEffect">
                                  <p:stCondLst>
                                    <p:cond delay="0"/>
                                  </p:stCondLst>
                                  <p:childTnLst>
                                    <p:set>
                                      <p:cBhvr>
                                        <p:cTn id="177" dur="1" fill="hold">
                                          <p:stCondLst>
                                            <p:cond delay="0"/>
                                          </p:stCondLst>
                                        </p:cTn>
                                        <p:tgtEl>
                                          <p:spTgt spid="195"/>
                                        </p:tgtEl>
                                        <p:attrNameLst>
                                          <p:attrName>style.visibility</p:attrName>
                                        </p:attrNameLst>
                                      </p:cBhvr>
                                      <p:to>
                                        <p:strVal val="visible"/>
                                      </p:to>
                                    </p:set>
                                    <p:animEffect transition="in" filter="fade">
                                      <p:cBhvr>
                                        <p:cTn id="178" dur="500"/>
                                        <p:tgtEl>
                                          <p:spTgt spid="195"/>
                                        </p:tgtEl>
                                      </p:cBhvr>
                                    </p:animEffect>
                                  </p:childTnLst>
                                </p:cTn>
                              </p:par>
                              <p:par>
                                <p:cTn id="179" presetID="1" presetClass="exit" presetSubtype="0" fill="hold" nodeType="withEffect">
                                  <p:stCondLst>
                                    <p:cond delay="0"/>
                                  </p:stCondLst>
                                  <p:childTnLst>
                                    <p:set>
                                      <p:cBhvr>
                                        <p:cTn id="180" dur="1" fill="hold">
                                          <p:stCondLst>
                                            <p:cond delay="0"/>
                                          </p:stCondLst>
                                        </p:cTn>
                                        <p:tgtEl>
                                          <p:spTgt spid="180"/>
                                        </p:tgtEl>
                                        <p:attrNameLst>
                                          <p:attrName>style.visibility</p:attrName>
                                        </p:attrNameLst>
                                      </p:cBhvr>
                                      <p:to>
                                        <p:strVal val="hidden"/>
                                      </p:to>
                                    </p:se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nodeType="clickEffect">
                                  <p:stCondLst>
                                    <p:cond delay="0"/>
                                  </p:stCondLst>
                                  <p:childTnLst>
                                    <p:set>
                                      <p:cBhvr>
                                        <p:cTn id="184" dur="1" fill="hold">
                                          <p:stCondLst>
                                            <p:cond delay="0"/>
                                          </p:stCondLst>
                                        </p:cTn>
                                        <p:tgtEl>
                                          <p:spTgt spid="154"/>
                                        </p:tgtEl>
                                        <p:attrNameLst>
                                          <p:attrName>style.visibility</p:attrName>
                                        </p:attrNameLst>
                                      </p:cBhvr>
                                      <p:to>
                                        <p:strVal val="visible"/>
                                      </p:to>
                                    </p:set>
                                    <p:animEffect transition="in" filter="wipe(up)">
                                      <p:cBhvr>
                                        <p:cTn id="185" dur="500"/>
                                        <p:tgtEl>
                                          <p:spTgt spid="154"/>
                                        </p:tgtEl>
                                      </p:cBhvr>
                                    </p:animEffect>
                                  </p:childTnLst>
                                </p:cTn>
                              </p:par>
                              <p:par>
                                <p:cTn id="186" presetID="10" presetClass="exit" presetSubtype="0" fill="hold" nodeType="withEffect">
                                  <p:stCondLst>
                                    <p:cond delay="0"/>
                                  </p:stCondLst>
                                  <p:childTnLst>
                                    <p:animEffect transition="out" filter="fade">
                                      <p:cBhvr>
                                        <p:cTn id="187" dur="500"/>
                                        <p:tgtEl>
                                          <p:spTgt spid="194"/>
                                        </p:tgtEl>
                                      </p:cBhvr>
                                    </p:animEffect>
                                    <p:set>
                                      <p:cBhvr>
                                        <p:cTn id="188" dur="1" fill="hold">
                                          <p:stCondLst>
                                            <p:cond delay="499"/>
                                          </p:stCondLst>
                                        </p:cTn>
                                        <p:tgtEl>
                                          <p:spTgt spid="194"/>
                                        </p:tgtEl>
                                        <p:attrNameLst>
                                          <p:attrName>style.visibility</p:attrName>
                                        </p:attrNameLst>
                                      </p:cBhvr>
                                      <p:to>
                                        <p:strVal val="hidden"/>
                                      </p:to>
                                    </p:set>
                                  </p:childTnLst>
                                </p:cTn>
                              </p:par>
                              <p:par>
                                <p:cTn id="189" presetID="10" presetClass="exit" presetSubtype="0" fill="hold" nodeType="withEffect">
                                  <p:stCondLst>
                                    <p:cond delay="0"/>
                                  </p:stCondLst>
                                  <p:childTnLst>
                                    <p:animEffect transition="out" filter="fade">
                                      <p:cBhvr>
                                        <p:cTn id="190" dur="500"/>
                                        <p:tgtEl>
                                          <p:spTgt spid="195"/>
                                        </p:tgtEl>
                                      </p:cBhvr>
                                    </p:animEffect>
                                    <p:set>
                                      <p:cBhvr>
                                        <p:cTn id="191" dur="1" fill="hold">
                                          <p:stCondLst>
                                            <p:cond delay="499"/>
                                          </p:stCondLst>
                                        </p:cTn>
                                        <p:tgtEl>
                                          <p:spTgt spid="195"/>
                                        </p:tgtEl>
                                        <p:attrNameLst>
                                          <p:attrName>style.visibility</p:attrName>
                                        </p:attrNameLst>
                                      </p:cBhvr>
                                      <p:to>
                                        <p:strVal val="hidden"/>
                                      </p:to>
                                    </p:set>
                                  </p:childTnLst>
                                </p:cTn>
                              </p:par>
                              <p:par>
                                <p:cTn id="192" presetID="22" presetClass="entr" presetSubtype="1" fill="hold" grpId="0" nodeType="withEffect">
                                  <p:stCondLst>
                                    <p:cond delay="0"/>
                                  </p:stCondLst>
                                  <p:childTnLst>
                                    <p:set>
                                      <p:cBhvr>
                                        <p:cTn id="193" dur="1" fill="hold">
                                          <p:stCondLst>
                                            <p:cond delay="0"/>
                                          </p:stCondLst>
                                        </p:cTn>
                                        <p:tgtEl>
                                          <p:spTgt spid="155"/>
                                        </p:tgtEl>
                                        <p:attrNameLst>
                                          <p:attrName>style.visibility</p:attrName>
                                        </p:attrNameLst>
                                      </p:cBhvr>
                                      <p:to>
                                        <p:strVal val="visible"/>
                                      </p:to>
                                    </p:set>
                                    <p:animEffect transition="in" filter="wipe(up)">
                                      <p:cBhvr>
                                        <p:cTn id="194" dur="500"/>
                                        <p:tgtEl>
                                          <p:spTgt spid="155"/>
                                        </p:tgtEl>
                                      </p:cBhvr>
                                    </p:animEffect>
                                  </p:childTnLst>
                                </p:cTn>
                              </p:par>
                              <p:par>
                                <p:cTn id="195" presetID="22" presetClass="entr" presetSubtype="1" fill="hold" grpId="0" nodeType="withEffect">
                                  <p:stCondLst>
                                    <p:cond delay="0"/>
                                  </p:stCondLst>
                                  <p:childTnLst>
                                    <p:set>
                                      <p:cBhvr>
                                        <p:cTn id="196" dur="1" fill="hold">
                                          <p:stCondLst>
                                            <p:cond delay="0"/>
                                          </p:stCondLst>
                                        </p:cTn>
                                        <p:tgtEl>
                                          <p:spTgt spid="156"/>
                                        </p:tgtEl>
                                        <p:attrNameLst>
                                          <p:attrName>style.visibility</p:attrName>
                                        </p:attrNameLst>
                                      </p:cBhvr>
                                      <p:to>
                                        <p:strVal val="visible"/>
                                      </p:to>
                                    </p:set>
                                    <p:animEffect transition="in" filter="wipe(up)">
                                      <p:cBhvr>
                                        <p:cTn id="197" dur="500"/>
                                        <p:tgtEl>
                                          <p:spTgt spid="156"/>
                                        </p:tgtEl>
                                      </p:cBhvr>
                                    </p:animEffect>
                                  </p:childTnLst>
                                </p:cTn>
                              </p:par>
                              <p:par>
                                <p:cTn id="198" presetID="42" presetClass="entr" presetSubtype="0" fill="hold" nodeType="withEffect">
                                  <p:stCondLst>
                                    <p:cond delay="0"/>
                                  </p:stCondLst>
                                  <p:childTnLst>
                                    <p:set>
                                      <p:cBhvr>
                                        <p:cTn id="199" dur="1" fill="hold">
                                          <p:stCondLst>
                                            <p:cond delay="0"/>
                                          </p:stCondLst>
                                        </p:cTn>
                                        <p:tgtEl>
                                          <p:spTgt spid="183"/>
                                        </p:tgtEl>
                                        <p:attrNameLst>
                                          <p:attrName>style.visibility</p:attrName>
                                        </p:attrNameLst>
                                      </p:cBhvr>
                                      <p:to>
                                        <p:strVal val="visible"/>
                                      </p:to>
                                    </p:set>
                                    <p:animEffect transition="in" filter="fade">
                                      <p:cBhvr>
                                        <p:cTn id="200" dur="500"/>
                                        <p:tgtEl>
                                          <p:spTgt spid="183"/>
                                        </p:tgtEl>
                                      </p:cBhvr>
                                    </p:animEffect>
                                    <p:anim calcmode="lin" valueType="num">
                                      <p:cBhvr>
                                        <p:cTn id="201" dur="500" fill="hold"/>
                                        <p:tgtEl>
                                          <p:spTgt spid="183"/>
                                        </p:tgtEl>
                                        <p:attrNameLst>
                                          <p:attrName>ppt_x</p:attrName>
                                        </p:attrNameLst>
                                      </p:cBhvr>
                                      <p:tavLst>
                                        <p:tav tm="0">
                                          <p:val>
                                            <p:strVal val="#ppt_x"/>
                                          </p:val>
                                        </p:tav>
                                        <p:tav tm="100000">
                                          <p:val>
                                            <p:strVal val="#ppt_x"/>
                                          </p:val>
                                        </p:tav>
                                      </p:tavLst>
                                    </p:anim>
                                    <p:anim calcmode="lin" valueType="num">
                                      <p:cBhvr>
                                        <p:cTn id="202" dur="500" fill="hold"/>
                                        <p:tgtEl>
                                          <p:spTgt spid="183"/>
                                        </p:tgtEl>
                                        <p:attrNameLst>
                                          <p:attrName>ppt_y</p:attrName>
                                        </p:attrNameLst>
                                      </p:cBhvr>
                                      <p:tavLst>
                                        <p:tav tm="0">
                                          <p:val>
                                            <p:strVal val="#ppt_y+.1"/>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22" presetClass="entr" presetSubtype="1" fill="hold" nodeType="clickEffect">
                                  <p:stCondLst>
                                    <p:cond delay="0"/>
                                  </p:stCondLst>
                                  <p:childTnLst>
                                    <p:set>
                                      <p:cBhvr>
                                        <p:cTn id="206" dur="1" fill="hold">
                                          <p:stCondLst>
                                            <p:cond delay="0"/>
                                          </p:stCondLst>
                                        </p:cTn>
                                        <p:tgtEl>
                                          <p:spTgt spid="158"/>
                                        </p:tgtEl>
                                        <p:attrNameLst>
                                          <p:attrName>style.visibility</p:attrName>
                                        </p:attrNameLst>
                                      </p:cBhvr>
                                      <p:to>
                                        <p:strVal val="visible"/>
                                      </p:to>
                                    </p:set>
                                    <p:animEffect transition="in" filter="wipe(up)">
                                      <p:cBhvr>
                                        <p:cTn id="207" dur="500"/>
                                        <p:tgtEl>
                                          <p:spTgt spid="158"/>
                                        </p:tgtEl>
                                      </p:cBhvr>
                                    </p:animEffect>
                                  </p:childTnLst>
                                </p:cTn>
                              </p:par>
                              <p:par>
                                <p:cTn id="208" presetID="22" presetClass="entr" presetSubtype="1" fill="hold" grpId="0" nodeType="withEffect">
                                  <p:stCondLst>
                                    <p:cond delay="0"/>
                                  </p:stCondLst>
                                  <p:childTnLst>
                                    <p:set>
                                      <p:cBhvr>
                                        <p:cTn id="209" dur="1" fill="hold">
                                          <p:stCondLst>
                                            <p:cond delay="0"/>
                                          </p:stCondLst>
                                        </p:cTn>
                                        <p:tgtEl>
                                          <p:spTgt spid="159"/>
                                        </p:tgtEl>
                                        <p:attrNameLst>
                                          <p:attrName>style.visibility</p:attrName>
                                        </p:attrNameLst>
                                      </p:cBhvr>
                                      <p:to>
                                        <p:strVal val="visible"/>
                                      </p:to>
                                    </p:set>
                                    <p:animEffect transition="in" filter="wipe(up)">
                                      <p:cBhvr>
                                        <p:cTn id="210" dur="500"/>
                                        <p:tgtEl>
                                          <p:spTgt spid="159"/>
                                        </p:tgtEl>
                                      </p:cBhvr>
                                    </p:animEffect>
                                  </p:childTnLst>
                                </p:cTn>
                              </p:par>
                              <p:par>
                                <p:cTn id="211" presetID="22" presetClass="entr" presetSubtype="1" fill="hold" grpId="0" nodeType="withEffect">
                                  <p:stCondLst>
                                    <p:cond delay="0"/>
                                  </p:stCondLst>
                                  <p:childTnLst>
                                    <p:set>
                                      <p:cBhvr>
                                        <p:cTn id="212" dur="1" fill="hold">
                                          <p:stCondLst>
                                            <p:cond delay="0"/>
                                          </p:stCondLst>
                                        </p:cTn>
                                        <p:tgtEl>
                                          <p:spTgt spid="164"/>
                                        </p:tgtEl>
                                        <p:attrNameLst>
                                          <p:attrName>style.visibility</p:attrName>
                                        </p:attrNameLst>
                                      </p:cBhvr>
                                      <p:to>
                                        <p:strVal val="visible"/>
                                      </p:to>
                                    </p:set>
                                    <p:animEffect transition="in" filter="wipe(up)">
                                      <p:cBhvr>
                                        <p:cTn id="213" dur="500"/>
                                        <p:tgtEl>
                                          <p:spTgt spid="164"/>
                                        </p:tgtEl>
                                      </p:cBhvr>
                                    </p:animEffect>
                                  </p:childTnLst>
                                </p:cTn>
                              </p:par>
                              <p:par>
                                <p:cTn id="214" presetID="42" presetClass="entr" presetSubtype="0" fill="hold" nodeType="withEffect">
                                  <p:stCondLst>
                                    <p:cond delay="0"/>
                                  </p:stCondLst>
                                  <p:childTnLst>
                                    <p:set>
                                      <p:cBhvr>
                                        <p:cTn id="215" dur="1" fill="hold">
                                          <p:stCondLst>
                                            <p:cond delay="0"/>
                                          </p:stCondLst>
                                        </p:cTn>
                                        <p:tgtEl>
                                          <p:spTgt spid="184"/>
                                        </p:tgtEl>
                                        <p:attrNameLst>
                                          <p:attrName>style.visibility</p:attrName>
                                        </p:attrNameLst>
                                      </p:cBhvr>
                                      <p:to>
                                        <p:strVal val="visible"/>
                                      </p:to>
                                    </p:set>
                                    <p:animEffect transition="in" filter="fade">
                                      <p:cBhvr>
                                        <p:cTn id="216" dur="500"/>
                                        <p:tgtEl>
                                          <p:spTgt spid="184"/>
                                        </p:tgtEl>
                                      </p:cBhvr>
                                    </p:animEffect>
                                    <p:anim calcmode="lin" valueType="num">
                                      <p:cBhvr>
                                        <p:cTn id="217" dur="500" fill="hold"/>
                                        <p:tgtEl>
                                          <p:spTgt spid="184"/>
                                        </p:tgtEl>
                                        <p:attrNameLst>
                                          <p:attrName>ppt_x</p:attrName>
                                        </p:attrNameLst>
                                      </p:cBhvr>
                                      <p:tavLst>
                                        <p:tav tm="0">
                                          <p:val>
                                            <p:strVal val="#ppt_x"/>
                                          </p:val>
                                        </p:tav>
                                        <p:tav tm="100000">
                                          <p:val>
                                            <p:strVal val="#ppt_x"/>
                                          </p:val>
                                        </p:tav>
                                      </p:tavLst>
                                    </p:anim>
                                    <p:anim calcmode="lin" valueType="num">
                                      <p:cBhvr>
                                        <p:cTn id="218" dur="500" fill="hold"/>
                                        <p:tgtEl>
                                          <p:spTgt spid="184"/>
                                        </p:tgtEl>
                                        <p:attrNameLst>
                                          <p:attrName>ppt_y</p:attrName>
                                        </p:attrNameLst>
                                      </p:cBhvr>
                                      <p:tavLst>
                                        <p:tav tm="0">
                                          <p:val>
                                            <p:strVal val="#ppt_y+.1"/>
                                          </p:val>
                                        </p:tav>
                                        <p:tav tm="100000">
                                          <p:val>
                                            <p:strVal val="#ppt_y"/>
                                          </p:val>
                                        </p:tav>
                                      </p:tavLst>
                                    </p:anim>
                                  </p:childTnLst>
                                </p:cTn>
                              </p:par>
                            </p:childTnLst>
                          </p:cTn>
                        </p:par>
                      </p:childTnLst>
                    </p:cTn>
                  </p:par>
                  <p:par>
                    <p:cTn id="219" fill="hold">
                      <p:stCondLst>
                        <p:cond delay="indefinite"/>
                      </p:stCondLst>
                      <p:childTnLst>
                        <p:par>
                          <p:cTn id="220" fill="hold">
                            <p:stCondLst>
                              <p:cond delay="0"/>
                            </p:stCondLst>
                            <p:childTnLst>
                              <p:par>
                                <p:cTn id="221" presetID="22" presetClass="entr" presetSubtype="8" fill="hold" nodeType="clickEffect">
                                  <p:stCondLst>
                                    <p:cond delay="0"/>
                                  </p:stCondLst>
                                  <p:childTnLst>
                                    <p:set>
                                      <p:cBhvr>
                                        <p:cTn id="222" dur="1" fill="hold">
                                          <p:stCondLst>
                                            <p:cond delay="0"/>
                                          </p:stCondLst>
                                        </p:cTn>
                                        <p:tgtEl>
                                          <p:spTgt spid="162"/>
                                        </p:tgtEl>
                                        <p:attrNameLst>
                                          <p:attrName>style.visibility</p:attrName>
                                        </p:attrNameLst>
                                      </p:cBhvr>
                                      <p:to>
                                        <p:strVal val="visible"/>
                                      </p:to>
                                    </p:set>
                                    <p:animEffect transition="in" filter="wipe(left)">
                                      <p:cBhvr>
                                        <p:cTn id="223" dur="500"/>
                                        <p:tgtEl>
                                          <p:spTgt spid="162"/>
                                        </p:tgtEl>
                                      </p:cBhvr>
                                    </p:animEffect>
                                  </p:childTnLst>
                                </p:cTn>
                              </p:par>
                              <p:par>
                                <p:cTn id="224" presetID="10" presetClass="exit" presetSubtype="0" fill="hold" nodeType="withEffect">
                                  <p:stCondLst>
                                    <p:cond delay="0"/>
                                  </p:stCondLst>
                                  <p:childTnLst>
                                    <p:animEffect transition="out" filter="fade">
                                      <p:cBhvr>
                                        <p:cTn id="225" dur="500"/>
                                        <p:tgtEl>
                                          <p:spTgt spid="183"/>
                                        </p:tgtEl>
                                      </p:cBhvr>
                                    </p:animEffect>
                                    <p:set>
                                      <p:cBhvr>
                                        <p:cTn id="226" dur="1" fill="hold">
                                          <p:stCondLst>
                                            <p:cond delay="499"/>
                                          </p:stCondLst>
                                        </p:cTn>
                                        <p:tgtEl>
                                          <p:spTgt spid="183"/>
                                        </p:tgtEl>
                                        <p:attrNameLst>
                                          <p:attrName>style.visibility</p:attrName>
                                        </p:attrNameLst>
                                      </p:cBhvr>
                                      <p:to>
                                        <p:strVal val="hidden"/>
                                      </p:to>
                                    </p:set>
                                  </p:childTnLst>
                                </p:cTn>
                              </p:par>
                              <p:par>
                                <p:cTn id="227" presetID="10" presetClass="exit" presetSubtype="0" fill="hold" nodeType="withEffect">
                                  <p:stCondLst>
                                    <p:cond delay="0"/>
                                  </p:stCondLst>
                                  <p:childTnLst>
                                    <p:animEffect transition="out" filter="fade">
                                      <p:cBhvr>
                                        <p:cTn id="228" dur="500"/>
                                        <p:tgtEl>
                                          <p:spTgt spid="184"/>
                                        </p:tgtEl>
                                      </p:cBhvr>
                                    </p:animEffect>
                                    <p:set>
                                      <p:cBhvr>
                                        <p:cTn id="229" dur="1" fill="hold">
                                          <p:stCondLst>
                                            <p:cond delay="499"/>
                                          </p:stCondLst>
                                        </p:cTn>
                                        <p:tgtEl>
                                          <p:spTgt spid="184"/>
                                        </p:tgtEl>
                                        <p:attrNameLst>
                                          <p:attrName>style.visibility</p:attrName>
                                        </p:attrNameLst>
                                      </p:cBhvr>
                                      <p:to>
                                        <p:strVal val="hidden"/>
                                      </p:to>
                                    </p:set>
                                  </p:childTnLst>
                                </p:cTn>
                              </p:par>
                              <p:par>
                                <p:cTn id="230" presetID="22" presetClass="entr" presetSubtype="8" fill="hold" grpId="0" nodeType="withEffect">
                                  <p:stCondLst>
                                    <p:cond delay="0"/>
                                  </p:stCondLst>
                                  <p:childTnLst>
                                    <p:set>
                                      <p:cBhvr>
                                        <p:cTn id="231" dur="1" fill="hold">
                                          <p:stCondLst>
                                            <p:cond delay="0"/>
                                          </p:stCondLst>
                                        </p:cTn>
                                        <p:tgtEl>
                                          <p:spTgt spid="163"/>
                                        </p:tgtEl>
                                        <p:attrNameLst>
                                          <p:attrName>style.visibility</p:attrName>
                                        </p:attrNameLst>
                                      </p:cBhvr>
                                      <p:to>
                                        <p:strVal val="visible"/>
                                      </p:to>
                                    </p:set>
                                    <p:animEffect transition="in" filter="wipe(left)">
                                      <p:cBhvr>
                                        <p:cTn id="232" dur="500"/>
                                        <p:tgtEl>
                                          <p:spTgt spid="163"/>
                                        </p:tgtEl>
                                      </p:cBhvr>
                                    </p:animEffect>
                                  </p:childTnLst>
                                </p:cTn>
                              </p:par>
                              <p:par>
                                <p:cTn id="233" presetID="22" presetClass="entr" presetSubtype="8" fill="hold" grpId="0" nodeType="withEffect">
                                  <p:stCondLst>
                                    <p:cond delay="0"/>
                                  </p:stCondLst>
                                  <p:childTnLst>
                                    <p:set>
                                      <p:cBhvr>
                                        <p:cTn id="234" dur="1" fill="hold">
                                          <p:stCondLst>
                                            <p:cond delay="0"/>
                                          </p:stCondLst>
                                        </p:cTn>
                                        <p:tgtEl>
                                          <p:spTgt spid="193"/>
                                        </p:tgtEl>
                                        <p:attrNameLst>
                                          <p:attrName>style.visibility</p:attrName>
                                        </p:attrNameLst>
                                      </p:cBhvr>
                                      <p:to>
                                        <p:strVal val="visible"/>
                                      </p:to>
                                    </p:set>
                                    <p:animEffect transition="in" filter="wipe(left)">
                                      <p:cBhvr>
                                        <p:cTn id="235" dur="500"/>
                                        <p:tgtEl>
                                          <p:spTgt spid="193"/>
                                        </p:tgtEl>
                                      </p:cBhvr>
                                    </p:animEffect>
                                  </p:childTnLst>
                                </p:cTn>
                              </p:par>
                            </p:childTnLst>
                          </p:cTn>
                        </p:par>
                      </p:childTnLst>
                    </p:cTn>
                  </p:par>
                  <p:par>
                    <p:cTn id="236" fill="hold">
                      <p:stCondLst>
                        <p:cond delay="indefinite"/>
                      </p:stCondLst>
                      <p:childTnLst>
                        <p:par>
                          <p:cTn id="237" fill="hold">
                            <p:stCondLst>
                              <p:cond delay="0"/>
                            </p:stCondLst>
                            <p:childTnLst>
                              <p:par>
                                <p:cTn id="238" presetID="1" presetClass="entr" presetSubtype="0" fill="hold" nodeType="clickEffect">
                                  <p:stCondLst>
                                    <p:cond delay="0"/>
                                  </p:stCondLst>
                                  <p:childTnLst>
                                    <p:set>
                                      <p:cBhvr>
                                        <p:cTn id="239"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07" grpId="0"/>
      <p:bldP spid="102" grpId="0" animBg="1"/>
      <p:bldP spid="108" grpId="0"/>
      <p:bldP spid="103" grpId="0" animBg="1"/>
      <p:bldP spid="109" grpId="0"/>
      <p:bldP spid="104" grpId="0" animBg="1"/>
      <p:bldP spid="110" grpId="0"/>
      <p:bldP spid="101" grpId="0" animBg="1"/>
      <p:bldP spid="112" grpId="0"/>
      <p:bldP spid="131" grpId="0" animBg="1"/>
      <p:bldP spid="132" grpId="0"/>
      <p:bldP spid="133" grpId="0" animBg="1"/>
      <p:bldP spid="134" grpId="0"/>
      <p:bldP spid="106" grpId="0" animBg="1"/>
      <p:bldP spid="111" grpId="0"/>
      <p:bldP spid="155" grpId="0" animBg="1"/>
      <p:bldP spid="156" grpId="0"/>
      <p:bldP spid="159" grpId="0" animBg="1"/>
      <p:bldP spid="163" grpId="0" animBg="1"/>
      <p:bldP spid="164" grpId="0"/>
      <p:bldP spid="19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246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53966E-17BB-E55E-6CBD-6716B360D18C}"/>
              </a:ext>
            </a:extLst>
          </p:cNvPr>
          <p:cNvSpPr/>
          <p:nvPr/>
        </p:nvSpPr>
        <p:spPr>
          <a:xfrm>
            <a:off x="375928" y="1387367"/>
            <a:ext cx="11039475" cy="4724589"/>
          </a:xfrm>
          <a:prstGeom prst="rect">
            <a:avLst/>
          </a:prstGeom>
          <a:blipFill dpi="0" rotWithShape="1">
            <a:blip r:embed="rId3" cstate="email">
              <a:alphaModFix amt="9000"/>
              <a:extLst>
                <a:ext uri="{28A0092B-C50C-407E-A947-70E740481C1C}">
                  <a14:useLocalDpi xmlns:a14="http://schemas.microsoft.com/office/drawing/2010/main"/>
                </a:ext>
              </a:extLst>
            </a:blip>
            <a:srcRect/>
            <a:tile tx="0" ty="0" sx="100000" sy="100000" flip="none" algn="ctr"/>
          </a:blip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 name="Title 1">
            <a:extLst>
              <a:ext uri="{FF2B5EF4-FFF2-40B4-BE49-F238E27FC236}">
                <a16:creationId xmlns:a16="http://schemas.microsoft.com/office/drawing/2014/main" id="{2B90E3D0-1755-492B-8A7C-C82E2F498D33}"/>
              </a:ext>
            </a:extLst>
          </p:cNvPr>
          <p:cNvSpPr>
            <a:spLocks noGrp="1"/>
          </p:cNvSpPr>
          <p:nvPr>
            <p:ph type="title"/>
          </p:nvPr>
        </p:nvSpPr>
        <p:spPr>
          <a:xfrm>
            <a:off x="575734" y="720536"/>
            <a:ext cx="11040533" cy="382587"/>
          </a:xfrm>
        </p:spPr>
        <p:txBody>
          <a:bodyPr/>
          <a:lstStyle/>
          <a:p>
            <a:r>
              <a:rPr lang="en-GB" dirty="0"/>
              <a:t>Characterised by significant investment, milestone wins, product innovation, acquisitions and alliances</a:t>
            </a:r>
          </a:p>
        </p:txBody>
      </p:sp>
      <p:sp>
        <p:nvSpPr>
          <p:cNvPr id="3" name="Text Placeholder 2">
            <a:extLst>
              <a:ext uri="{FF2B5EF4-FFF2-40B4-BE49-F238E27FC236}">
                <a16:creationId xmlns:a16="http://schemas.microsoft.com/office/drawing/2014/main" id="{1120602A-14C4-D3DF-BFC0-5093ED084AF7}"/>
              </a:ext>
            </a:extLst>
          </p:cNvPr>
          <p:cNvSpPr>
            <a:spLocks noGrp="1"/>
          </p:cNvSpPr>
          <p:nvPr>
            <p:ph type="body" sz="quarter" idx="10"/>
          </p:nvPr>
        </p:nvSpPr>
        <p:spPr>
          <a:xfrm>
            <a:off x="575734" y="358776"/>
            <a:ext cx="11040533" cy="250825"/>
          </a:xfrm>
        </p:spPr>
        <p:txBody>
          <a:bodyPr/>
          <a:lstStyle/>
          <a:p>
            <a:r>
              <a:rPr lang="en-GB" dirty="0"/>
              <a:t>60+ year heritage of market leadership</a:t>
            </a:r>
          </a:p>
        </p:txBody>
      </p:sp>
      <p:sp>
        <p:nvSpPr>
          <p:cNvPr id="39" name="Freeform: Shape 38">
            <a:extLst>
              <a:ext uri="{FF2B5EF4-FFF2-40B4-BE49-F238E27FC236}">
                <a16:creationId xmlns:a16="http://schemas.microsoft.com/office/drawing/2014/main" id="{031072B6-EF76-43AC-7CF1-88CDDB00C047}"/>
              </a:ext>
            </a:extLst>
          </p:cNvPr>
          <p:cNvSpPr/>
          <p:nvPr/>
        </p:nvSpPr>
        <p:spPr>
          <a:xfrm>
            <a:off x="1332396" y="2336342"/>
            <a:ext cx="9481119" cy="551262"/>
          </a:xfrm>
          <a:custGeom>
            <a:avLst/>
            <a:gdLst>
              <a:gd name="connsiteX0" fmla="*/ 9481119 w 9481119"/>
              <a:gd name="connsiteY0" fmla="*/ 0 h 323978"/>
              <a:gd name="connsiteX1" fmla="*/ 9481119 w 9481119"/>
              <a:gd name="connsiteY1" fmla="*/ 179089 h 323978"/>
              <a:gd name="connsiteX2" fmla="*/ 0 w 9481119"/>
              <a:gd name="connsiteY2" fmla="*/ 179089 h 323978"/>
              <a:gd name="connsiteX3" fmla="*/ 0 w 9481119"/>
              <a:gd name="connsiteY3" fmla="*/ 323978 h 323978"/>
            </a:gdLst>
            <a:ahLst/>
            <a:cxnLst>
              <a:cxn ang="0">
                <a:pos x="connsiteX0" y="connsiteY0"/>
              </a:cxn>
              <a:cxn ang="0">
                <a:pos x="connsiteX1" y="connsiteY1"/>
              </a:cxn>
              <a:cxn ang="0">
                <a:pos x="connsiteX2" y="connsiteY2"/>
              </a:cxn>
              <a:cxn ang="0">
                <a:pos x="connsiteX3" y="connsiteY3"/>
              </a:cxn>
            </a:cxnLst>
            <a:rect l="l" t="t" r="r" b="b"/>
            <a:pathLst>
              <a:path w="9481119" h="323978">
                <a:moveTo>
                  <a:pt x="9481119" y="0"/>
                </a:moveTo>
                <a:lnTo>
                  <a:pt x="9481119" y="179089"/>
                </a:lnTo>
                <a:lnTo>
                  <a:pt x="0" y="179089"/>
                </a:lnTo>
                <a:lnTo>
                  <a:pt x="0" y="323978"/>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4516066" tIns="160217" rIns="4516066" bIns="160216"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51" name="Freeform: Shape 50">
            <a:extLst>
              <a:ext uri="{FF2B5EF4-FFF2-40B4-BE49-F238E27FC236}">
                <a16:creationId xmlns:a16="http://schemas.microsoft.com/office/drawing/2014/main" id="{CDDB8ADB-067F-AEB6-14E6-85A9359914A0}"/>
              </a:ext>
            </a:extLst>
          </p:cNvPr>
          <p:cNvSpPr/>
          <p:nvPr/>
        </p:nvSpPr>
        <p:spPr>
          <a:xfrm>
            <a:off x="1332396" y="3843191"/>
            <a:ext cx="9481119" cy="585463"/>
          </a:xfrm>
          <a:custGeom>
            <a:avLst/>
            <a:gdLst>
              <a:gd name="connsiteX0" fmla="*/ 9481119 w 9481119"/>
              <a:gd name="connsiteY0" fmla="*/ 0 h 323978"/>
              <a:gd name="connsiteX1" fmla="*/ 9481119 w 9481119"/>
              <a:gd name="connsiteY1" fmla="*/ 179089 h 323978"/>
              <a:gd name="connsiteX2" fmla="*/ 0 w 9481119"/>
              <a:gd name="connsiteY2" fmla="*/ 179089 h 323978"/>
              <a:gd name="connsiteX3" fmla="*/ 0 w 9481119"/>
              <a:gd name="connsiteY3" fmla="*/ 323978 h 323978"/>
            </a:gdLst>
            <a:ahLst/>
            <a:cxnLst>
              <a:cxn ang="0">
                <a:pos x="connsiteX0" y="connsiteY0"/>
              </a:cxn>
              <a:cxn ang="0">
                <a:pos x="connsiteX1" y="connsiteY1"/>
              </a:cxn>
              <a:cxn ang="0">
                <a:pos x="connsiteX2" y="connsiteY2"/>
              </a:cxn>
              <a:cxn ang="0">
                <a:pos x="connsiteX3" y="connsiteY3"/>
              </a:cxn>
            </a:cxnLst>
            <a:rect l="l" t="t" r="r" b="b"/>
            <a:pathLst>
              <a:path w="9481119" h="323978">
                <a:moveTo>
                  <a:pt x="9481119" y="0"/>
                </a:moveTo>
                <a:lnTo>
                  <a:pt x="9481119" y="179089"/>
                </a:lnTo>
                <a:lnTo>
                  <a:pt x="0" y="179089"/>
                </a:lnTo>
                <a:lnTo>
                  <a:pt x="0" y="323978"/>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4516066" tIns="160216" rIns="4516066" bIns="160217"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nvGrpSpPr>
          <p:cNvPr id="113" name="Group 112">
            <a:extLst>
              <a:ext uri="{FF2B5EF4-FFF2-40B4-BE49-F238E27FC236}">
                <a16:creationId xmlns:a16="http://schemas.microsoft.com/office/drawing/2014/main" id="{C26FBA48-DE07-CDC3-1316-208A75481F44}"/>
              </a:ext>
            </a:extLst>
          </p:cNvPr>
          <p:cNvGrpSpPr/>
          <p:nvPr/>
        </p:nvGrpSpPr>
        <p:grpSpPr>
          <a:xfrm>
            <a:off x="561574" y="1414051"/>
            <a:ext cx="1863823" cy="924987"/>
            <a:chOff x="584618" y="1820122"/>
            <a:chExt cx="1863823" cy="924987"/>
          </a:xfrm>
        </p:grpSpPr>
        <p:sp>
          <p:nvSpPr>
            <p:cNvPr id="30" name="Freeform: Shape 29">
              <a:extLst>
                <a:ext uri="{FF2B5EF4-FFF2-40B4-BE49-F238E27FC236}">
                  <a16:creationId xmlns:a16="http://schemas.microsoft.com/office/drawing/2014/main" id="{8B28922C-A634-4FB1-3BE3-AE99ACF17248}"/>
                </a:ext>
              </a:extLst>
            </p:cNvPr>
            <p:cNvSpPr/>
            <p:nvPr/>
          </p:nvSpPr>
          <p:spPr>
            <a:xfrm>
              <a:off x="584618" y="1820122"/>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kern="1200" dirty="0">
                  <a:solidFill>
                    <a:schemeClr val="bg2"/>
                  </a:solidFill>
                </a:rPr>
                <a:t>CAC (1963) and Brisco (1967)  </a:t>
              </a:r>
              <a:r>
                <a:rPr lang="en-GB" sz="1200" dirty="0">
                  <a:solidFill>
                    <a:schemeClr val="bg2"/>
                  </a:solidFill>
                </a:rPr>
                <a:t>controls businesses</a:t>
              </a:r>
              <a:r>
                <a:rPr lang="en-GB" sz="1200" kern="1200" dirty="0">
                  <a:solidFill>
                    <a:schemeClr val="bg2"/>
                  </a:solidFill>
                </a:rPr>
                <a:t> established</a:t>
              </a:r>
            </a:p>
          </p:txBody>
        </p:sp>
        <p:sp>
          <p:nvSpPr>
            <p:cNvPr id="29" name="Freeform: Shape 28">
              <a:extLst>
                <a:ext uri="{FF2B5EF4-FFF2-40B4-BE49-F238E27FC236}">
                  <a16:creationId xmlns:a16="http://schemas.microsoft.com/office/drawing/2014/main" id="{3380FE03-D271-2D4F-5689-B4E889867E02}"/>
                </a:ext>
              </a:extLst>
            </p:cNvPr>
            <p:cNvSpPr/>
            <p:nvPr/>
          </p:nvSpPr>
          <p:spPr>
            <a:xfrm>
              <a:off x="2124463" y="2236896"/>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5" tIns="43947" rIns="165825"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65" name="TextBox 64">
              <a:extLst>
                <a:ext uri="{FF2B5EF4-FFF2-40B4-BE49-F238E27FC236}">
                  <a16:creationId xmlns:a16="http://schemas.microsoft.com/office/drawing/2014/main" id="{38833A6F-69BC-1952-D945-21FA8B28071C}"/>
                </a:ext>
              </a:extLst>
            </p:cNvPr>
            <p:cNvSpPr txBox="1"/>
            <p:nvPr/>
          </p:nvSpPr>
          <p:spPr>
            <a:xfrm>
              <a:off x="1516059" y="2495152"/>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1960s</a:t>
              </a:r>
            </a:p>
          </p:txBody>
        </p:sp>
      </p:grpSp>
      <p:grpSp>
        <p:nvGrpSpPr>
          <p:cNvPr id="114" name="Group 113">
            <a:extLst>
              <a:ext uri="{FF2B5EF4-FFF2-40B4-BE49-F238E27FC236}">
                <a16:creationId xmlns:a16="http://schemas.microsoft.com/office/drawing/2014/main" id="{A4663047-6E68-7E1E-3794-8FFEEA103D44}"/>
              </a:ext>
            </a:extLst>
          </p:cNvPr>
          <p:cNvGrpSpPr/>
          <p:nvPr/>
        </p:nvGrpSpPr>
        <p:grpSpPr>
          <a:xfrm>
            <a:off x="2457797" y="1414051"/>
            <a:ext cx="1863824" cy="924987"/>
            <a:chOff x="2480841" y="1820122"/>
            <a:chExt cx="1863824" cy="924987"/>
          </a:xfrm>
        </p:grpSpPr>
        <p:sp>
          <p:nvSpPr>
            <p:cNvPr id="32" name="Freeform: Shape 31">
              <a:extLst>
                <a:ext uri="{FF2B5EF4-FFF2-40B4-BE49-F238E27FC236}">
                  <a16:creationId xmlns:a16="http://schemas.microsoft.com/office/drawing/2014/main" id="{A2E180BE-A8C0-F716-18F8-701028031464}"/>
                </a:ext>
              </a:extLst>
            </p:cNvPr>
            <p:cNvSpPr/>
            <p:nvPr/>
          </p:nvSpPr>
          <p:spPr>
            <a:xfrm>
              <a:off x="2480841" y="1820122"/>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kern="1200" dirty="0">
                  <a:solidFill>
                    <a:schemeClr val="bg2"/>
                  </a:solidFill>
                </a:rPr>
                <a:t>Proserv sampling business established in Norway</a:t>
              </a:r>
            </a:p>
          </p:txBody>
        </p:sp>
        <p:sp>
          <p:nvSpPr>
            <p:cNvPr id="31" name="Freeform: Shape 30">
              <a:extLst>
                <a:ext uri="{FF2B5EF4-FFF2-40B4-BE49-F238E27FC236}">
                  <a16:creationId xmlns:a16="http://schemas.microsoft.com/office/drawing/2014/main" id="{3121750A-65CC-794A-B597-D89234F66036}"/>
                </a:ext>
              </a:extLst>
            </p:cNvPr>
            <p:cNvSpPr/>
            <p:nvPr/>
          </p:nvSpPr>
          <p:spPr>
            <a:xfrm>
              <a:off x="4020687" y="2236896"/>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5" tIns="43947" rIns="165825"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66" name="TextBox 65">
              <a:extLst>
                <a:ext uri="{FF2B5EF4-FFF2-40B4-BE49-F238E27FC236}">
                  <a16:creationId xmlns:a16="http://schemas.microsoft.com/office/drawing/2014/main" id="{19C6A660-F899-47E6-5980-1B70B185CC90}"/>
                </a:ext>
              </a:extLst>
            </p:cNvPr>
            <p:cNvSpPr txBox="1"/>
            <p:nvPr/>
          </p:nvSpPr>
          <p:spPr>
            <a:xfrm>
              <a:off x="3414082" y="2491451"/>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1976</a:t>
              </a:r>
            </a:p>
          </p:txBody>
        </p:sp>
      </p:grpSp>
      <p:grpSp>
        <p:nvGrpSpPr>
          <p:cNvPr id="115" name="Group 114">
            <a:extLst>
              <a:ext uri="{FF2B5EF4-FFF2-40B4-BE49-F238E27FC236}">
                <a16:creationId xmlns:a16="http://schemas.microsoft.com/office/drawing/2014/main" id="{A1D8AB66-3569-1AC5-8572-BB8B9352B9DF}"/>
              </a:ext>
            </a:extLst>
          </p:cNvPr>
          <p:cNvGrpSpPr/>
          <p:nvPr/>
        </p:nvGrpSpPr>
        <p:grpSpPr>
          <a:xfrm>
            <a:off x="4354021" y="1414051"/>
            <a:ext cx="1863824" cy="924987"/>
            <a:chOff x="4377065" y="1820122"/>
            <a:chExt cx="1863824" cy="924987"/>
          </a:xfrm>
        </p:grpSpPr>
        <p:sp>
          <p:nvSpPr>
            <p:cNvPr id="34" name="Freeform: Shape 33">
              <a:extLst>
                <a:ext uri="{FF2B5EF4-FFF2-40B4-BE49-F238E27FC236}">
                  <a16:creationId xmlns:a16="http://schemas.microsoft.com/office/drawing/2014/main" id="{19CF94FD-D827-8D15-B04D-EE9418756922}"/>
                </a:ext>
              </a:extLst>
            </p:cNvPr>
            <p:cNvSpPr/>
            <p:nvPr/>
          </p:nvSpPr>
          <p:spPr>
            <a:xfrm>
              <a:off x="4377065" y="1820122"/>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INNOVATION</a:t>
              </a:r>
            </a:p>
            <a:p>
              <a:pPr marL="0" lvl="0" indent="0" algn="l" defTabSz="533400">
                <a:lnSpc>
                  <a:spcPct val="90000"/>
                </a:lnSpc>
                <a:spcBef>
                  <a:spcPct val="0"/>
                </a:spcBef>
                <a:spcAft>
                  <a:spcPct val="35000"/>
                </a:spcAft>
                <a:buNone/>
              </a:pPr>
              <a:r>
                <a:rPr lang="en-GB" sz="1200" kern="1200" dirty="0">
                  <a:solidFill>
                    <a:schemeClr val="bg2"/>
                  </a:solidFill>
                </a:rPr>
                <a:t>Multiplexed electro-hydraulic </a:t>
              </a:r>
              <a:r>
                <a:rPr lang="en-GB" sz="1200" kern="1200" dirty="0" err="1">
                  <a:solidFill>
                    <a:schemeClr val="bg2"/>
                  </a:solidFill>
                </a:rPr>
                <a:t>Wellcon</a:t>
              </a:r>
              <a:r>
                <a:rPr lang="en-GB" sz="1200" kern="1200" dirty="0">
                  <a:solidFill>
                    <a:schemeClr val="bg2"/>
                  </a:solidFill>
                </a:rPr>
                <a:t> SCM</a:t>
              </a:r>
            </a:p>
          </p:txBody>
        </p:sp>
        <p:sp>
          <p:nvSpPr>
            <p:cNvPr id="33" name="Freeform: Shape 32">
              <a:extLst>
                <a:ext uri="{FF2B5EF4-FFF2-40B4-BE49-F238E27FC236}">
                  <a16:creationId xmlns:a16="http://schemas.microsoft.com/office/drawing/2014/main" id="{4A0251FF-9912-9239-EEAD-5EBAB046F314}"/>
                </a:ext>
              </a:extLst>
            </p:cNvPr>
            <p:cNvSpPr/>
            <p:nvPr/>
          </p:nvSpPr>
          <p:spPr>
            <a:xfrm>
              <a:off x="5916911" y="2236896"/>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5" tIns="43947" rIns="165825"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67" name="TextBox 66">
              <a:extLst>
                <a:ext uri="{FF2B5EF4-FFF2-40B4-BE49-F238E27FC236}">
                  <a16:creationId xmlns:a16="http://schemas.microsoft.com/office/drawing/2014/main" id="{E005F667-85ED-4059-29EA-437CAF74C922}"/>
                </a:ext>
              </a:extLst>
            </p:cNvPr>
            <p:cNvSpPr txBox="1"/>
            <p:nvPr/>
          </p:nvSpPr>
          <p:spPr>
            <a:xfrm>
              <a:off x="5308507" y="2491451"/>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1992</a:t>
              </a:r>
            </a:p>
          </p:txBody>
        </p:sp>
      </p:grpSp>
      <p:grpSp>
        <p:nvGrpSpPr>
          <p:cNvPr id="116" name="Group 115">
            <a:extLst>
              <a:ext uri="{FF2B5EF4-FFF2-40B4-BE49-F238E27FC236}">
                <a16:creationId xmlns:a16="http://schemas.microsoft.com/office/drawing/2014/main" id="{365D5BE5-9831-F8D7-48D8-FBABCD157670}"/>
              </a:ext>
            </a:extLst>
          </p:cNvPr>
          <p:cNvGrpSpPr/>
          <p:nvPr/>
        </p:nvGrpSpPr>
        <p:grpSpPr>
          <a:xfrm>
            <a:off x="6250245" y="1414051"/>
            <a:ext cx="1863824" cy="924987"/>
            <a:chOff x="6273289" y="1820122"/>
            <a:chExt cx="1863824" cy="924987"/>
          </a:xfrm>
        </p:grpSpPr>
        <p:sp>
          <p:nvSpPr>
            <p:cNvPr id="36" name="Freeform: Shape 35">
              <a:extLst>
                <a:ext uri="{FF2B5EF4-FFF2-40B4-BE49-F238E27FC236}">
                  <a16:creationId xmlns:a16="http://schemas.microsoft.com/office/drawing/2014/main" id="{76F6FEDF-AF68-2EDD-6953-664F82FF4CE1}"/>
                </a:ext>
              </a:extLst>
            </p:cNvPr>
            <p:cNvSpPr/>
            <p:nvPr/>
          </p:nvSpPr>
          <p:spPr>
            <a:xfrm>
              <a:off x="6273289" y="1820122"/>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HISTORIC WIN</a:t>
              </a:r>
            </a:p>
            <a:p>
              <a:pPr marL="0" lvl="0" indent="0" algn="l" defTabSz="533400">
                <a:lnSpc>
                  <a:spcPct val="90000"/>
                </a:lnSpc>
                <a:spcBef>
                  <a:spcPct val="0"/>
                </a:spcBef>
                <a:spcAft>
                  <a:spcPct val="35000"/>
                </a:spcAft>
                <a:buNone/>
              </a:pPr>
              <a:r>
                <a:rPr lang="en-GB" sz="1200" dirty="0">
                  <a:solidFill>
                    <a:schemeClr val="bg2"/>
                  </a:solidFill>
                </a:rPr>
                <a:t>S</a:t>
              </a:r>
              <a:r>
                <a:rPr lang="en-GB" sz="1200" kern="1200" dirty="0">
                  <a:solidFill>
                    <a:schemeClr val="bg2"/>
                  </a:solidFill>
                </a:rPr>
                <a:t>ubsea control system – Talisman Ross field</a:t>
              </a:r>
            </a:p>
          </p:txBody>
        </p:sp>
        <p:sp>
          <p:nvSpPr>
            <p:cNvPr id="35" name="Freeform: Shape 34">
              <a:extLst>
                <a:ext uri="{FF2B5EF4-FFF2-40B4-BE49-F238E27FC236}">
                  <a16:creationId xmlns:a16="http://schemas.microsoft.com/office/drawing/2014/main" id="{BB7EDE8C-7E96-B281-1F18-8ECDFD9BB439}"/>
                </a:ext>
              </a:extLst>
            </p:cNvPr>
            <p:cNvSpPr/>
            <p:nvPr/>
          </p:nvSpPr>
          <p:spPr>
            <a:xfrm>
              <a:off x="7813135" y="2236896"/>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4" tIns="43947" rIns="165826"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68" name="TextBox 67">
              <a:extLst>
                <a:ext uri="{FF2B5EF4-FFF2-40B4-BE49-F238E27FC236}">
                  <a16:creationId xmlns:a16="http://schemas.microsoft.com/office/drawing/2014/main" id="{288474EB-7001-0DE8-0C79-2E0249DE35A2}"/>
                </a:ext>
              </a:extLst>
            </p:cNvPr>
            <p:cNvSpPr txBox="1"/>
            <p:nvPr/>
          </p:nvSpPr>
          <p:spPr>
            <a:xfrm>
              <a:off x="7206530" y="2481370"/>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1997</a:t>
              </a:r>
            </a:p>
          </p:txBody>
        </p:sp>
      </p:grpSp>
      <p:grpSp>
        <p:nvGrpSpPr>
          <p:cNvPr id="117" name="Group 116">
            <a:extLst>
              <a:ext uri="{FF2B5EF4-FFF2-40B4-BE49-F238E27FC236}">
                <a16:creationId xmlns:a16="http://schemas.microsoft.com/office/drawing/2014/main" id="{9B69A037-2138-DF0B-2401-74B67D5A3FC7}"/>
              </a:ext>
            </a:extLst>
          </p:cNvPr>
          <p:cNvGrpSpPr/>
          <p:nvPr/>
        </p:nvGrpSpPr>
        <p:grpSpPr>
          <a:xfrm>
            <a:off x="8146469" y="1414051"/>
            <a:ext cx="1863824" cy="924987"/>
            <a:chOff x="8169513" y="1820122"/>
            <a:chExt cx="1863824" cy="924987"/>
          </a:xfrm>
        </p:grpSpPr>
        <p:sp>
          <p:nvSpPr>
            <p:cNvPr id="38" name="Freeform: Shape 37">
              <a:extLst>
                <a:ext uri="{FF2B5EF4-FFF2-40B4-BE49-F238E27FC236}">
                  <a16:creationId xmlns:a16="http://schemas.microsoft.com/office/drawing/2014/main" id="{D1085683-7F5E-085D-E136-CBA7565C8D58}"/>
                </a:ext>
              </a:extLst>
            </p:cNvPr>
            <p:cNvSpPr/>
            <p:nvPr/>
          </p:nvSpPr>
          <p:spPr>
            <a:xfrm>
              <a:off x="8169513" y="1820122"/>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US" sz="1200" b="1" kern="1200" dirty="0">
                  <a:solidFill>
                    <a:schemeClr val="bg2"/>
                  </a:solidFill>
                </a:rPr>
                <a:t>INNOVATION</a:t>
              </a:r>
            </a:p>
            <a:p>
              <a:pPr marL="0" lvl="0" indent="0" algn="l" defTabSz="533400">
                <a:lnSpc>
                  <a:spcPct val="90000"/>
                </a:lnSpc>
                <a:spcBef>
                  <a:spcPct val="0"/>
                </a:spcBef>
                <a:spcAft>
                  <a:spcPct val="35000"/>
                </a:spcAft>
                <a:buNone/>
              </a:pPr>
              <a:r>
                <a:rPr lang="en-US" sz="1200" kern="1200" dirty="0">
                  <a:solidFill>
                    <a:schemeClr val="bg2"/>
                  </a:solidFill>
                </a:rPr>
                <a:t>Developed Artemis subsea control system</a:t>
              </a:r>
            </a:p>
          </p:txBody>
        </p:sp>
        <p:sp>
          <p:nvSpPr>
            <p:cNvPr id="37" name="Freeform: Shape 36">
              <a:extLst>
                <a:ext uri="{FF2B5EF4-FFF2-40B4-BE49-F238E27FC236}">
                  <a16:creationId xmlns:a16="http://schemas.microsoft.com/office/drawing/2014/main" id="{DBD40871-2952-B2C7-6385-1547776D8C26}"/>
                </a:ext>
              </a:extLst>
            </p:cNvPr>
            <p:cNvSpPr/>
            <p:nvPr/>
          </p:nvSpPr>
          <p:spPr>
            <a:xfrm>
              <a:off x="9709359" y="2236896"/>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4" tIns="43947" rIns="165826"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69" name="TextBox 68">
              <a:extLst>
                <a:ext uri="{FF2B5EF4-FFF2-40B4-BE49-F238E27FC236}">
                  <a16:creationId xmlns:a16="http://schemas.microsoft.com/office/drawing/2014/main" id="{E46A1CDE-0929-2FE4-6218-52C82D2382A5}"/>
                </a:ext>
              </a:extLst>
            </p:cNvPr>
            <p:cNvSpPr txBox="1"/>
            <p:nvPr/>
          </p:nvSpPr>
          <p:spPr>
            <a:xfrm>
              <a:off x="9100955" y="2496192"/>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1999</a:t>
              </a:r>
            </a:p>
          </p:txBody>
        </p:sp>
      </p:grpSp>
      <p:grpSp>
        <p:nvGrpSpPr>
          <p:cNvPr id="121" name="Group 120">
            <a:extLst>
              <a:ext uri="{FF2B5EF4-FFF2-40B4-BE49-F238E27FC236}">
                <a16:creationId xmlns:a16="http://schemas.microsoft.com/office/drawing/2014/main" id="{49DEC765-18C4-49BC-0734-E75534F72C8B}"/>
              </a:ext>
            </a:extLst>
          </p:cNvPr>
          <p:cNvGrpSpPr/>
          <p:nvPr/>
        </p:nvGrpSpPr>
        <p:grpSpPr>
          <a:xfrm>
            <a:off x="8146469" y="2920005"/>
            <a:ext cx="1863824" cy="924987"/>
            <a:chOff x="8169513" y="3326076"/>
            <a:chExt cx="1863824" cy="924987"/>
          </a:xfrm>
        </p:grpSpPr>
        <p:sp>
          <p:nvSpPr>
            <p:cNvPr id="50" name="Freeform: Shape 49">
              <a:extLst>
                <a:ext uri="{FF2B5EF4-FFF2-40B4-BE49-F238E27FC236}">
                  <a16:creationId xmlns:a16="http://schemas.microsoft.com/office/drawing/2014/main" id="{54D7F65D-D218-B1E1-3E60-B7DE828C9093}"/>
                </a:ext>
              </a:extLst>
            </p:cNvPr>
            <p:cNvSpPr/>
            <p:nvPr/>
          </p:nvSpPr>
          <p:spPr>
            <a:xfrm>
              <a:off x="8169513" y="332607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INNOVATION</a:t>
              </a:r>
            </a:p>
            <a:p>
              <a:pPr marL="0" lvl="0" indent="0" algn="l" defTabSz="533400">
                <a:lnSpc>
                  <a:spcPct val="90000"/>
                </a:lnSpc>
                <a:spcBef>
                  <a:spcPct val="0"/>
                </a:spcBef>
                <a:spcAft>
                  <a:spcPct val="35000"/>
                </a:spcAft>
                <a:buNone/>
              </a:pPr>
              <a:r>
                <a:rPr lang="en-GB" sz="1200" kern="1200" dirty="0">
                  <a:solidFill>
                    <a:schemeClr val="bg2"/>
                  </a:solidFill>
                </a:rPr>
                <a:t>First subsea sampling cylinder</a:t>
              </a:r>
            </a:p>
          </p:txBody>
        </p:sp>
        <p:sp>
          <p:nvSpPr>
            <p:cNvPr id="49" name="Freeform: Shape 48">
              <a:extLst>
                <a:ext uri="{FF2B5EF4-FFF2-40B4-BE49-F238E27FC236}">
                  <a16:creationId xmlns:a16="http://schemas.microsoft.com/office/drawing/2014/main" id="{132205B8-E126-B160-F22D-277996B65EF8}"/>
                </a:ext>
              </a:extLst>
            </p:cNvPr>
            <p:cNvSpPr/>
            <p:nvPr/>
          </p:nvSpPr>
          <p:spPr>
            <a:xfrm>
              <a:off x="9709359" y="3742850"/>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4" tIns="43947" rIns="165826"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78" name="TextBox 77">
              <a:extLst>
                <a:ext uri="{FF2B5EF4-FFF2-40B4-BE49-F238E27FC236}">
                  <a16:creationId xmlns:a16="http://schemas.microsoft.com/office/drawing/2014/main" id="{9A33442D-8432-6DD2-AC17-38D80A59600E}"/>
                </a:ext>
              </a:extLst>
            </p:cNvPr>
            <p:cNvSpPr txBox="1"/>
            <p:nvPr/>
          </p:nvSpPr>
          <p:spPr>
            <a:xfrm>
              <a:off x="9102754" y="3998788"/>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2016</a:t>
              </a:r>
            </a:p>
          </p:txBody>
        </p:sp>
      </p:grpSp>
      <p:grpSp>
        <p:nvGrpSpPr>
          <p:cNvPr id="122" name="Group 121">
            <a:extLst>
              <a:ext uri="{FF2B5EF4-FFF2-40B4-BE49-F238E27FC236}">
                <a16:creationId xmlns:a16="http://schemas.microsoft.com/office/drawing/2014/main" id="{53D17CE7-AAED-DC71-D179-15C073594DC5}"/>
              </a:ext>
            </a:extLst>
          </p:cNvPr>
          <p:cNvGrpSpPr/>
          <p:nvPr/>
        </p:nvGrpSpPr>
        <p:grpSpPr>
          <a:xfrm>
            <a:off x="10042693" y="2920005"/>
            <a:ext cx="1541645" cy="924987"/>
            <a:chOff x="10065737" y="3326076"/>
            <a:chExt cx="1541645" cy="924987"/>
          </a:xfrm>
        </p:grpSpPr>
        <p:sp>
          <p:nvSpPr>
            <p:cNvPr id="52" name="Freeform: Shape 51">
              <a:extLst>
                <a:ext uri="{FF2B5EF4-FFF2-40B4-BE49-F238E27FC236}">
                  <a16:creationId xmlns:a16="http://schemas.microsoft.com/office/drawing/2014/main" id="{0FD97B41-B54E-6642-5B03-75E33B50CF52}"/>
                </a:ext>
              </a:extLst>
            </p:cNvPr>
            <p:cNvSpPr/>
            <p:nvPr/>
          </p:nvSpPr>
          <p:spPr>
            <a:xfrm>
              <a:off x="10065737" y="332607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INVESTMENT</a:t>
              </a:r>
            </a:p>
            <a:p>
              <a:pPr marL="0" lvl="0" indent="0" algn="l" defTabSz="533400">
                <a:lnSpc>
                  <a:spcPct val="90000"/>
                </a:lnSpc>
                <a:spcBef>
                  <a:spcPct val="0"/>
                </a:spcBef>
                <a:spcAft>
                  <a:spcPct val="35000"/>
                </a:spcAft>
                <a:buNone/>
              </a:pPr>
              <a:r>
                <a:rPr lang="en-GB" sz="1200" kern="1200" dirty="0">
                  <a:solidFill>
                    <a:schemeClr val="bg2"/>
                  </a:solidFill>
                </a:rPr>
                <a:t>Artemis House built in Great Yarmouth</a:t>
              </a:r>
            </a:p>
          </p:txBody>
        </p:sp>
        <p:sp>
          <p:nvSpPr>
            <p:cNvPr id="79" name="TextBox 78">
              <a:extLst>
                <a:ext uri="{FF2B5EF4-FFF2-40B4-BE49-F238E27FC236}">
                  <a16:creationId xmlns:a16="http://schemas.microsoft.com/office/drawing/2014/main" id="{3DBF3E4E-CFC3-F484-4C2B-DD327987B91E}"/>
                </a:ext>
              </a:extLst>
            </p:cNvPr>
            <p:cNvSpPr txBox="1"/>
            <p:nvPr/>
          </p:nvSpPr>
          <p:spPr>
            <a:xfrm>
              <a:off x="10998978" y="3998788"/>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2018</a:t>
              </a:r>
            </a:p>
          </p:txBody>
        </p:sp>
      </p:grpSp>
      <p:grpSp>
        <p:nvGrpSpPr>
          <p:cNvPr id="123" name="Group 122">
            <a:extLst>
              <a:ext uri="{FF2B5EF4-FFF2-40B4-BE49-F238E27FC236}">
                <a16:creationId xmlns:a16="http://schemas.microsoft.com/office/drawing/2014/main" id="{0E447EF0-9BF1-FE48-FDD4-3E4249994BAC}"/>
              </a:ext>
            </a:extLst>
          </p:cNvPr>
          <p:cNvGrpSpPr/>
          <p:nvPr/>
        </p:nvGrpSpPr>
        <p:grpSpPr>
          <a:xfrm>
            <a:off x="561574" y="4428655"/>
            <a:ext cx="1863823" cy="926077"/>
            <a:chOff x="584618" y="4834726"/>
            <a:chExt cx="1863823" cy="926077"/>
          </a:xfrm>
        </p:grpSpPr>
        <p:sp>
          <p:nvSpPr>
            <p:cNvPr id="54" name="Freeform: Shape 53">
              <a:extLst>
                <a:ext uri="{FF2B5EF4-FFF2-40B4-BE49-F238E27FC236}">
                  <a16:creationId xmlns:a16="http://schemas.microsoft.com/office/drawing/2014/main" id="{C73CFE6C-AF97-B037-F662-479A5CAB2337}"/>
                </a:ext>
              </a:extLst>
            </p:cNvPr>
            <p:cNvSpPr/>
            <p:nvPr/>
          </p:nvSpPr>
          <p:spPr>
            <a:xfrm>
              <a:off x="584618" y="483472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AQUISITION</a:t>
              </a:r>
            </a:p>
            <a:p>
              <a:pPr marL="0" lvl="0" indent="0" algn="l" defTabSz="533400">
                <a:lnSpc>
                  <a:spcPct val="90000"/>
                </a:lnSpc>
                <a:spcBef>
                  <a:spcPct val="0"/>
                </a:spcBef>
                <a:spcAft>
                  <a:spcPct val="35000"/>
                </a:spcAft>
                <a:buNone/>
              </a:pPr>
              <a:r>
                <a:rPr lang="en-GB" sz="1200" kern="1200" dirty="0">
                  <a:solidFill>
                    <a:schemeClr val="bg2"/>
                  </a:solidFill>
                </a:rPr>
                <a:t>SGC metering</a:t>
              </a:r>
            </a:p>
          </p:txBody>
        </p:sp>
        <p:sp>
          <p:nvSpPr>
            <p:cNvPr id="53" name="Freeform: Shape 52">
              <a:extLst>
                <a:ext uri="{FF2B5EF4-FFF2-40B4-BE49-F238E27FC236}">
                  <a16:creationId xmlns:a16="http://schemas.microsoft.com/office/drawing/2014/main" id="{EA216CE9-5132-26ED-2148-111BEF1F1ADA}"/>
                </a:ext>
              </a:extLst>
            </p:cNvPr>
            <p:cNvSpPr/>
            <p:nvPr/>
          </p:nvSpPr>
          <p:spPr>
            <a:xfrm>
              <a:off x="2124463" y="5251499"/>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5" tIns="43947" rIns="165825"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80" name="TextBox 79">
              <a:extLst>
                <a:ext uri="{FF2B5EF4-FFF2-40B4-BE49-F238E27FC236}">
                  <a16:creationId xmlns:a16="http://schemas.microsoft.com/office/drawing/2014/main" id="{2C9AABF6-A583-FD7E-7BB1-DCBFA1492733}"/>
                </a:ext>
              </a:extLst>
            </p:cNvPr>
            <p:cNvSpPr txBox="1"/>
            <p:nvPr/>
          </p:nvSpPr>
          <p:spPr>
            <a:xfrm>
              <a:off x="1516059" y="5514582"/>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2019</a:t>
              </a:r>
            </a:p>
          </p:txBody>
        </p:sp>
      </p:grpSp>
      <p:grpSp>
        <p:nvGrpSpPr>
          <p:cNvPr id="125" name="Group 124">
            <a:extLst>
              <a:ext uri="{FF2B5EF4-FFF2-40B4-BE49-F238E27FC236}">
                <a16:creationId xmlns:a16="http://schemas.microsoft.com/office/drawing/2014/main" id="{5B5109FD-DDF1-FB08-74A7-535BB2C2D067}"/>
              </a:ext>
            </a:extLst>
          </p:cNvPr>
          <p:cNvGrpSpPr/>
          <p:nvPr/>
        </p:nvGrpSpPr>
        <p:grpSpPr>
          <a:xfrm>
            <a:off x="6250243" y="4428657"/>
            <a:ext cx="3839411" cy="915561"/>
            <a:chOff x="6273289" y="4834727"/>
            <a:chExt cx="1737402" cy="899461"/>
          </a:xfrm>
        </p:grpSpPr>
        <p:sp>
          <p:nvSpPr>
            <p:cNvPr id="60" name="Freeform: Shape 59">
              <a:extLst>
                <a:ext uri="{FF2B5EF4-FFF2-40B4-BE49-F238E27FC236}">
                  <a16:creationId xmlns:a16="http://schemas.microsoft.com/office/drawing/2014/main" id="{0A2E6C61-4CF7-88CD-4465-041B0BE2827D}"/>
                </a:ext>
              </a:extLst>
            </p:cNvPr>
            <p:cNvSpPr/>
            <p:nvPr/>
          </p:nvSpPr>
          <p:spPr>
            <a:xfrm>
              <a:off x="6273289" y="4834727"/>
              <a:ext cx="1592578" cy="873908"/>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dirty="0">
                  <a:solidFill>
                    <a:schemeClr val="bg2"/>
                  </a:solidFill>
                </a:rPr>
                <a:t>HISTORIC WIN </a:t>
              </a:r>
              <a:endParaRPr lang="en-GB" sz="1200" b="1" kern="1200" dirty="0">
                <a:solidFill>
                  <a:schemeClr val="bg2"/>
                </a:solidFill>
              </a:endParaRPr>
            </a:p>
            <a:p>
              <a:pPr marL="0" lvl="0" indent="0" algn="l" defTabSz="533400">
                <a:lnSpc>
                  <a:spcPct val="90000"/>
                </a:lnSpc>
                <a:spcBef>
                  <a:spcPct val="0"/>
                </a:spcBef>
                <a:spcAft>
                  <a:spcPct val="35000"/>
                </a:spcAft>
                <a:buNone/>
              </a:pPr>
              <a:r>
                <a:rPr lang="en-GB" sz="1200" kern="1200" dirty="0">
                  <a:solidFill>
                    <a:schemeClr val="bg2"/>
                  </a:solidFill>
                </a:rPr>
                <a:t>HIPPS on BHP </a:t>
              </a:r>
            </a:p>
            <a:p>
              <a:pPr marL="0" lvl="0" indent="0" algn="l" defTabSz="533400">
                <a:lnSpc>
                  <a:spcPct val="90000"/>
                </a:lnSpc>
                <a:spcBef>
                  <a:spcPct val="0"/>
                </a:spcBef>
                <a:spcAft>
                  <a:spcPct val="35000"/>
                </a:spcAft>
                <a:buNone/>
              </a:pPr>
              <a:r>
                <a:rPr lang="en-GB" sz="1200" kern="1200" dirty="0" err="1">
                  <a:solidFill>
                    <a:schemeClr val="bg2"/>
                  </a:solidFill>
                </a:rPr>
                <a:t>Shenzi</a:t>
              </a:r>
              <a:endParaRPr lang="en-GB" sz="1200" kern="1200" dirty="0">
                <a:solidFill>
                  <a:schemeClr val="bg2"/>
                </a:solidFill>
              </a:endParaRPr>
            </a:p>
          </p:txBody>
        </p:sp>
        <p:sp>
          <p:nvSpPr>
            <p:cNvPr id="83" name="TextBox 82">
              <a:extLst>
                <a:ext uri="{FF2B5EF4-FFF2-40B4-BE49-F238E27FC236}">
                  <a16:creationId xmlns:a16="http://schemas.microsoft.com/office/drawing/2014/main" id="{44879F31-3E9F-3D34-9B3C-481C0B55D43A}"/>
                </a:ext>
              </a:extLst>
            </p:cNvPr>
            <p:cNvSpPr txBox="1"/>
            <p:nvPr/>
          </p:nvSpPr>
          <p:spPr>
            <a:xfrm>
              <a:off x="7388400" y="5487967"/>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2021</a:t>
              </a:r>
            </a:p>
          </p:txBody>
        </p:sp>
        <p:sp>
          <p:nvSpPr>
            <p:cNvPr id="59" name="Freeform: Shape 58">
              <a:extLst>
                <a:ext uri="{FF2B5EF4-FFF2-40B4-BE49-F238E27FC236}">
                  <a16:creationId xmlns:a16="http://schemas.microsoft.com/office/drawing/2014/main" id="{E5EEA0F4-3794-AE71-4E17-432420942F03}"/>
                </a:ext>
              </a:extLst>
            </p:cNvPr>
            <p:cNvSpPr/>
            <p:nvPr/>
          </p:nvSpPr>
          <p:spPr>
            <a:xfrm>
              <a:off x="7813135" y="5251499"/>
              <a:ext cx="197556"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4" tIns="43947" rIns="165826" bIns="43948" numCol="1" spcCol="1270" anchor="ctr" anchorCtr="0">
              <a:noAutofit/>
            </a:bodyPr>
            <a:lstStyle/>
            <a:p>
              <a:pPr marL="0" lvl="0" indent="0" algn="ctr" defTabSz="222250">
                <a:lnSpc>
                  <a:spcPct val="90000"/>
                </a:lnSpc>
                <a:spcBef>
                  <a:spcPct val="0"/>
                </a:spcBef>
                <a:spcAft>
                  <a:spcPct val="35000"/>
                </a:spcAft>
                <a:buNone/>
              </a:pPr>
              <a:endParaRPr lang="en-GB" sz="500" kern="1200" dirty="0"/>
            </a:p>
          </p:txBody>
        </p:sp>
      </p:grpSp>
      <p:grpSp>
        <p:nvGrpSpPr>
          <p:cNvPr id="120" name="Group 119">
            <a:extLst>
              <a:ext uri="{FF2B5EF4-FFF2-40B4-BE49-F238E27FC236}">
                <a16:creationId xmlns:a16="http://schemas.microsoft.com/office/drawing/2014/main" id="{2BC423B2-03D5-6208-BA6A-8F88574C7B32}"/>
              </a:ext>
            </a:extLst>
          </p:cNvPr>
          <p:cNvGrpSpPr/>
          <p:nvPr/>
        </p:nvGrpSpPr>
        <p:grpSpPr>
          <a:xfrm>
            <a:off x="4354021" y="2920005"/>
            <a:ext cx="3760048" cy="928421"/>
            <a:chOff x="4377065" y="3326076"/>
            <a:chExt cx="3760048" cy="928421"/>
          </a:xfrm>
        </p:grpSpPr>
        <p:sp>
          <p:nvSpPr>
            <p:cNvPr id="46" name="Freeform: Shape 45">
              <a:extLst>
                <a:ext uri="{FF2B5EF4-FFF2-40B4-BE49-F238E27FC236}">
                  <a16:creationId xmlns:a16="http://schemas.microsoft.com/office/drawing/2014/main" id="{07981879-FCFC-6149-B782-0B16BB06349E}"/>
                </a:ext>
              </a:extLst>
            </p:cNvPr>
            <p:cNvSpPr/>
            <p:nvPr/>
          </p:nvSpPr>
          <p:spPr>
            <a:xfrm>
              <a:off x="4377065" y="332607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INNOVATION</a:t>
              </a:r>
            </a:p>
            <a:p>
              <a:pPr marL="0" lvl="0" indent="0" algn="l" defTabSz="533400">
                <a:lnSpc>
                  <a:spcPct val="90000"/>
                </a:lnSpc>
                <a:spcBef>
                  <a:spcPct val="0"/>
                </a:spcBef>
                <a:spcAft>
                  <a:spcPct val="35000"/>
                </a:spcAft>
                <a:buNone/>
              </a:pPr>
              <a:r>
                <a:rPr lang="en-GB" sz="1200" kern="1200" dirty="0">
                  <a:solidFill>
                    <a:schemeClr val="bg2"/>
                  </a:solidFill>
                </a:rPr>
                <a:t>Launched Artemis 2G SEM</a:t>
              </a:r>
            </a:p>
          </p:txBody>
        </p:sp>
        <p:sp>
          <p:nvSpPr>
            <p:cNvPr id="48" name="Freeform: Shape 47">
              <a:extLst>
                <a:ext uri="{FF2B5EF4-FFF2-40B4-BE49-F238E27FC236}">
                  <a16:creationId xmlns:a16="http://schemas.microsoft.com/office/drawing/2014/main" id="{637CF579-F6EA-BBAC-08C7-870FA44A0C21}"/>
                </a:ext>
              </a:extLst>
            </p:cNvPr>
            <p:cNvSpPr/>
            <p:nvPr/>
          </p:nvSpPr>
          <p:spPr>
            <a:xfrm>
              <a:off x="6273289" y="332607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HISTORIC WIN</a:t>
              </a:r>
            </a:p>
            <a:p>
              <a:pPr marL="0" lvl="0" indent="0" algn="l" defTabSz="533400">
                <a:lnSpc>
                  <a:spcPct val="90000"/>
                </a:lnSpc>
                <a:spcBef>
                  <a:spcPct val="0"/>
                </a:spcBef>
                <a:spcAft>
                  <a:spcPct val="35000"/>
                </a:spcAft>
                <a:buNone/>
              </a:pPr>
              <a:r>
                <a:rPr lang="en-GB" sz="1200" kern="1200" dirty="0">
                  <a:solidFill>
                    <a:schemeClr val="bg2"/>
                  </a:solidFill>
                </a:rPr>
                <a:t>ACT – </a:t>
              </a:r>
              <a:r>
                <a:rPr lang="en-GB" sz="1200" kern="1200" dirty="0" err="1">
                  <a:solidFill>
                    <a:schemeClr val="bg2"/>
                  </a:solidFill>
                </a:rPr>
                <a:t>Ithica</a:t>
              </a:r>
              <a:r>
                <a:rPr lang="en-GB" sz="1200" kern="1200" dirty="0">
                  <a:solidFill>
                    <a:schemeClr val="bg2"/>
                  </a:solidFill>
                </a:rPr>
                <a:t> Anglia co-exist SEM</a:t>
              </a:r>
            </a:p>
          </p:txBody>
        </p:sp>
        <p:sp>
          <p:nvSpPr>
            <p:cNvPr id="45" name="Freeform: Shape 44">
              <a:extLst>
                <a:ext uri="{FF2B5EF4-FFF2-40B4-BE49-F238E27FC236}">
                  <a16:creationId xmlns:a16="http://schemas.microsoft.com/office/drawing/2014/main" id="{613A9D34-C749-226C-B1DB-7B602087A3A8}"/>
                </a:ext>
              </a:extLst>
            </p:cNvPr>
            <p:cNvSpPr/>
            <p:nvPr/>
          </p:nvSpPr>
          <p:spPr>
            <a:xfrm>
              <a:off x="5916911" y="3742850"/>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5" tIns="43947" rIns="165825"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47" name="Freeform: Shape 46">
              <a:extLst>
                <a:ext uri="{FF2B5EF4-FFF2-40B4-BE49-F238E27FC236}">
                  <a16:creationId xmlns:a16="http://schemas.microsoft.com/office/drawing/2014/main" id="{B08D82AE-F1AA-DA28-B220-0D380F8580D7}"/>
                </a:ext>
              </a:extLst>
            </p:cNvPr>
            <p:cNvSpPr/>
            <p:nvPr/>
          </p:nvSpPr>
          <p:spPr>
            <a:xfrm>
              <a:off x="7813135" y="3742850"/>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4" tIns="43947" rIns="165826"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76" name="TextBox 75">
              <a:extLst>
                <a:ext uri="{FF2B5EF4-FFF2-40B4-BE49-F238E27FC236}">
                  <a16:creationId xmlns:a16="http://schemas.microsoft.com/office/drawing/2014/main" id="{D2B99B35-57E4-549B-9160-61898ADA360C}"/>
                </a:ext>
              </a:extLst>
            </p:cNvPr>
            <p:cNvSpPr txBox="1"/>
            <p:nvPr/>
          </p:nvSpPr>
          <p:spPr>
            <a:xfrm>
              <a:off x="5310306" y="4008276"/>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tx2"/>
                  </a:solidFill>
                </a:rPr>
                <a:t>2014</a:t>
              </a:r>
            </a:p>
          </p:txBody>
        </p:sp>
        <p:sp>
          <p:nvSpPr>
            <p:cNvPr id="77" name="TextBox 76">
              <a:extLst>
                <a:ext uri="{FF2B5EF4-FFF2-40B4-BE49-F238E27FC236}">
                  <a16:creationId xmlns:a16="http://schemas.microsoft.com/office/drawing/2014/main" id="{BDE121B3-3405-125E-7D70-CCE88A3D1D04}"/>
                </a:ext>
              </a:extLst>
            </p:cNvPr>
            <p:cNvSpPr txBox="1"/>
            <p:nvPr/>
          </p:nvSpPr>
          <p:spPr>
            <a:xfrm>
              <a:off x="7204730" y="3999453"/>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2013</a:t>
              </a:r>
            </a:p>
          </p:txBody>
        </p:sp>
        <p:sp>
          <p:nvSpPr>
            <p:cNvPr id="98" name="Rectangle 97">
              <a:extLst>
                <a:ext uri="{FF2B5EF4-FFF2-40B4-BE49-F238E27FC236}">
                  <a16:creationId xmlns:a16="http://schemas.microsoft.com/office/drawing/2014/main" id="{B4D9B7F7-5D79-2118-C49F-3CEE454EC42C}"/>
                </a:ext>
              </a:extLst>
            </p:cNvPr>
            <p:cNvSpPr/>
            <p:nvPr/>
          </p:nvSpPr>
          <p:spPr>
            <a:xfrm>
              <a:off x="5884511" y="3326076"/>
              <a:ext cx="445397" cy="924987"/>
            </a:xfrm>
            <a:prstGeom prst="rect">
              <a:avLst/>
            </a:prstGeom>
            <a:solidFill>
              <a:schemeClr val="tx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126" name="Group 125">
            <a:extLst>
              <a:ext uri="{FF2B5EF4-FFF2-40B4-BE49-F238E27FC236}">
                <a16:creationId xmlns:a16="http://schemas.microsoft.com/office/drawing/2014/main" id="{48F9C323-F585-AACF-B790-6C8E21FBBEFA}"/>
              </a:ext>
            </a:extLst>
          </p:cNvPr>
          <p:cNvGrpSpPr/>
          <p:nvPr/>
        </p:nvGrpSpPr>
        <p:grpSpPr>
          <a:xfrm>
            <a:off x="575734" y="5764030"/>
            <a:ext cx="1810902" cy="924988"/>
            <a:chOff x="9705172" y="4834725"/>
            <a:chExt cx="1902210" cy="924988"/>
          </a:xfrm>
        </p:grpSpPr>
        <p:sp>
          <p:nvSpPr>
            <p:cNvPr id="61" name="Freeform: Shape 60">
              <a:extLst>
                <a:ext uri="{FF2B5EF4-FFF2-40B4-BE49-F238E27FC236}">
                  <a16:creationId xmlns:a16="http://schemas.microsoft.com/office/drawing/2014/main" id="{70C089DC-8030-4B09-9594-15158BCBF4BB}"/>
                </a:ext>
              </a:extLst>
            </p:cNvPr>
            <p:cNvSpPr/>
            <p:nvPr/>
          </p:nvSpPr>
          <p:spPr>
            <a:xfrm>
              <a:off x="9709359" y="5251499"/>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4" tIns="43947" rIns="165826"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63" name="Freeform: Shape 62">
              <a:extLst>
                <a:ext uri="{FF2B5EF4-FFF2-40B4-BE49-F238E27FC236}">
                  <a16:creationId xmlns:a16="http://schemas.microsoft.com/office/drawing/2014/main" id="{B0DF2945-DB13-3C0F-0B83-C42606329A1B}"/>
                </a:ext>
              </a:extLst>
            </p:cNvPr>
            <p:cNvSpPr/>
            <p:nvPr/>
          </p:nvSpPr>
          <p:spPr>
            <a:xfrm>
              <a:off x="10065737" y="483472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ALLIANCE</a:t>
              </a:r>
            </a:p>
            <a:p>
              <a:pPr marL="0" lvl="0" indent="0" algn="l" defTabSz="533400">
                <a:lnSpc>
                  <a:spcPct val="90000"/>
                </a:lnSpc>
                <a:spcBef>
                  <a:spcPct val="0"/>
                </a:spcBef>
                <a:spcAft>
                  <a:spcPct val="35000"/>
                </a:spcAft>
                <a:buNone/>
              </a:pPr>
              <a:r>
                <a:rPr lang="en-GB" sz="1200" kern="1200" dirty="0">
                  <a:solidFill>
                    <a:schemeClr val="bg2"/>
                  </a:solidFill>
                </a:rPr>
                <a:t>Ortomation.io and Viper Innovations</a:t>
              </a:r>
            </a:p>
          </p:txBody>
        </p:sp>
        <p:sp>
          <p:nvSpPr>
            <p:cNvPr id="85" name="TextBox 84">
              <a:extLst>
                <a:ext uri="{FF2B5EF4-FFF2-40B4-BE49-F238E27FC236}">
                  <a16:creationId xmlns:a16="http://schemas.microsoft.com/office/drawing/2014/main" id="{A335B0D5-9039-E0F8-BB0C-2527E5D3D194}"/>
                </a:ext>
              </a:extLst>
            </p:cNvPr>
            <p:cNvSpPr txBox="1"/>
            <p:nvPr/>
          </p:nvSpPr>
          <p:spPr>
            <a:xfrm>
              <a:off x="10998978" y="5510360"/>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2022</a:t>
              </a:r>
            </a:p>
          </p:txBody>
        </p:sp>
        <p:sp>
          <p:nvSpPr>
            <p:cNvPr id="99" name="Rectangle 98">
              <a:extLst>
                <a:ext uri="{FF2B5EF4-FFF2-40B4-BE49-F238E27FC236}">
                  <a16:creationId xmlns:a16="http://schemas.microsoft.com/office/drawing/2014/main" id="{E998F7DC-2B78-937C-B419-371526F4D7BE}"/>
                </a:ext>
              </a:extLst>
            </p:cNvPr>
            <p:cNvSpPr/>
            <p:nvPr/>
          </p:nvSpPr>
          <p:spPr>
            <a:xfrm>
              <a:off x="9705172" y="4834725"/>
              <a:ext cx="445397" cy="924987"/>
            </a:xfrm>
            <a:prstGeom prst="rect">
              <a:avLst/>
            </a:prstGeom>
            <a:solidFill>
              <a:schemeClr val="tx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124" name="Group 123">
            <a:extLst>
              <a:ext uri="{FF2B5EF4-FFF2-40B4-BE49-F238E27FC236}">
                <a16:creationId xmlns:a16="http://schemas.microsoft.com/office/drawing/2014/main" id="{95017C07-5A67-966F-962D-E6311E024461}"/>
              </a:ext>
            </a:extLst>
          </p:cNvPr>
          <p:cNvGrpSpPr/>
          <p:nvPr/>
        </p:nvGrpSpPr>
        <p:grpSpPr>
          <a:xfrm>
            <a:off x="2457797" y="4428654"/>
            <a:ext cx="3760048" cy="931344"/>
            <a:chOff x="2480841" y="4834725"/>
            <a:chExt cx="3760048" cy="931344"/>
          </a:xfrm>
        </p:grpSpPr>
        <p:sp>
          <p:nvSpPr>
            <p:cNvPr id="56" name="Freeform: Shape 55">
              <a:extLst>
                <a:ext uri="{FF2B5EF4-FFF2-40B4-BE49-F238E27FC236}">
                  <a16:creationId xmlns:a16="http://schemas.microsoft.com/office/drawing/2014/main" id="{3077CA76-37D6-EF79-2AAE-7B5D652FE71B}"/>
                </a:ext>
              </a:extLst>
            </p:cNvPr>
            <p:cNvSpPr/>
            <p:nvPr/>
          </p:nvSpPr>
          <p:spPr>
            <a:xfrm>
              <a:off x="2480841" y="483472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ALLIANCE</a:t>
              </a:r>
            </a:p>
            <a:p>
              <a:pPr marL="0" lvl="0" indent="0" algn="l" defTabSz="533400">
                <a:lnSpc>
                  <a:spcPct val="90000"/>
                </a:lnSpc>
                <a:spcBef>
                  <a:spcPct val="0"/>
                </a:spcBef>
                <a:spcAft>
                  <a:spcPct val="35000"/>
                </a:spcAft>
                <a:buNone/>
              </a:pPr>
              <a:r>
                <a:rPr lang="en-GB" sz="1200" kern="1200" dirty="0">
                  <a:solidFill>
                    <a:schemeClr val="bg2"/>
                  </a:solidFill>
                </a:rPr>
                <a:t>Historic agreement with </a:t>
              </a:r>
              <a:r>
                <a:rPr lang="en-GB" sz="1200" kern="1200" dirty="0" err="1">
                  <a:solidFill>
                    <a:schemeClr val="bg2"/>
                  </a:solidFill>
                </a:rPr>
                <a:t>Dril</a:t>
              </a:r>
              <a:r>
                <a:rPr lang="en-GB" sz="1200" kern="1200" dirty="0">
                  <a:solidFill>
                    <a:schemeClr val="bg2"/>
                  </a:solidFill>
                </a:rPr>
                <a:t>-Quip</a:t>
              </a:r>
            </a:p>
          </p:txBody>
        </p:sp>
        <p:sp>
          <p:nvSpPr>
            <p:cNvPr id="58" name="Freeform: Shape 57">
              <a:extLst>
                <a:ext uri="{FF2B5EF4-FFF2-40B4-BE49-F238E27FC236}">
                  <a16:creationId xmlns:a16="http://schemas.microsoft.com/office/drawing/2014/main" id="{C6C19152-AA74-7FEF-9060-2BDBB193D8A4}"/>
                </a:ext>
              </a:extLst>
            </p:cNvPr>
            <p:cNvSpPr/>
            <p:nvPr/>
          </p:nvSpPr>
          <p:spPr>
            <a:xfrm>
              <a:off x="4377065" y="483472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ALLIANCE</a:t>
              </a:r>
            </a:p>
            <a:p>
              <a:pPr marL="0" lvl="0" indent="0" algn="l" defTabSz="533400">
                <a:lnSpc>
                  <a:spcPct val="90000"/>
                </a:lnSpc>
                <a:spcBef>
                  <a:spcPct val="0"/>
                </a:spcBef>
                <a:spcAft>
                  <a:spcPct val="35000"/>
                </a:spcAft>
                <a:buNone/>
              </a:pPr>
              <a:r>
                <a:rPr lang="en-GB" sz="1200" kern="1200" dirty="0" err="1">
                  <a:solidFill>
                    <a:schemeClr val="bg2"/>
                  </a:solidFill>
                </a:rPr>
                <a:t>Synaptec</a:t>
              </a:r>
              <a:endParaRPr lang="en-GB" sz="1200" kern="1200" dirty="0">
                <a:solidFill>
                  <a:schemeClr val="bg2"/>
                </a:solidFill>
              </a:endParaRPr>
            </a:p>
          </p:txBody>
        </p:sp>
        <p:sp>
          <p:nvSpPr>
            <p:cNvPr id="55" name="Freeform: Shape 54">
              <a:extLst>
                <a:ext uri="{FF2B5EF4-FFF2-40B4-BE49-F238E27FC236}">
                  <a16:creationId xmlns:a16="http://schemas.microsoft.com/office/drawing/2014/main" id="{14D73A29-4E85-C074-FE61-5EB19CF5C9C9}"/>
                </a:ext>
              </a:extLst>
            </p:cNvPr>
            <p:cNvSpPr/>
            <p:nvPr/>
          </p:nvSpPr>
          <p:spPr>
            <a:xfrm>
              <a:off x="4020687" y="5251499"/>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5" tIns="43947" rIns="165825"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57" name="Freeform: Shape 56">
              <a:extLst>
                <a:ext uri="{FF2B5EF4-FFF2-40B4-BE49-F238E27FC236}">
                  <a16:creationId xmlns:a16="http://schemas.microsoft.com/office/drawing/2014/main" id="{894C3D93-8B84-917B-7B6B-25DA02D84884}"/>
                </a:ext>
              </a:extLst>
            </p:cNvPr>
            <p:cNvSpPr/>
            <p:nvPr/>
          </p:nvSpPr>
          <p:spPr>
            <a:xfrm>
              <a:off x="5916911" y="5251499"/>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5" tIns="43947" rIns="165825"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81" name="TextBox 80">
              <a:extLst>
                <a:ext uri="{FF2B5EF4-FFF2-40B4-BE49-F238E27FC236}">
                  <a16:creationId xmlns:a16="http://schemas.microsoft.com/office/drawing/2014/main" id="{F31D0FF5-E53B-6560-543A-563EB15F953E}"/>
                </a:ext>
              </a:extLst>
            </p:cNvPr>
            <p:cNvSpPr txBox="1"/>
            <p:nvPr/>
          </p:nvSpPr>
          <p:spPr>
            <a:xfrm>
              <a:off x="3412283" y="5511690"/>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tx2"/>
                  </a:solidFill>
                </a:rPr>
                <a:t>2020</a:t>
              </a:r>
            </a:p>
          </p:txBody>
        </p:sp>
        <p:sp>
          <p:nvSpPr>
            <p:cNvPr id="82" name="TextBox 81">
              <a:extLst>
                <a:ext uri="{FF2B5EF4-FFF2-40B4-BE49-F238E27FC236}">
                  <a16:creationId xmlns:a16="http://schemas.microsoft.com/office/drawing/2014/main" id="{F6C62400-FA41-55FD-148D-D28362E31A3C}"/>
                </a:ext>
              </a:extLst>
            </p:cNvPr>
            <p:cNvSpPr txBox="1"/>
            <p:nvPr/>
          </p:nvSpPr>
          <p:spPr>
            <a:xfrm>
              <a:off x="5310306" y="5519848"/>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2020</a:t>
              </a:r>
            </a:p>
          </p:txBody>
        </p:sp>
        <p:sp>
          <p:nvSpPr>
            <p:cNvPr id="100" name="Rectangle 99">
              <a:extLst>
                <a:ext uri="{FF2B5EF4-FFF2-40B4-BE49-F238E27FC236}">
                  <a16:creationId xmlns:a16="http://schemas.microsoft.com/office/drawing/2014/main" id="{D600FB32-F192-DE2E-6622-DCE7C7542E6C}"/>
                </a:ext>
              </a:extLst>
            </p:cNvPr>
            <p:cNvSpPr/>
            <p:nvPr/>
          </p:nvSpPr>
          <p:spPr>
            <a:xfrm>
              <a:off x="3999494" y="4834725"/>
              <a:ext cx="445397" cy="924987"/>
            </a:xfrm>
            <a:prstGeom prst="rect">
              <a:avLst/>
            </a:prstGeom>
            <a:solidFill>
              <a:schemeClr val="tx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119" name="Group 118">
            <a:extLst>
              <a:ext uri="{FF2B5EF4-FFF2-40B4-BE49-F238E27FC236}">
                <a16:creationId xmlns:a16="http://schemas.microsoft.com/office/drawing/2014/main" id="{B24D19A8-A30E-8285-5282-0EB77B54A7C2}"/>
              </a:ext>
            </a:extLst>
          </p:cNvPr>
          <p:cNvGrpSpPr/>
          <p:nvPr/>
        </p:nvGrpSpPr>
        <p:grpSpPr>
          <a:xfrm>
            <a:off x="561574" y="2920005"/>
            <a:ext cx="3760047" cy="924987"/>
            <a:chOff x="584618" y="3326076"/>
            <a:chExt cx="3760047" cy="924987"/>
          </a:xfrm>
        </p:grpSpPr>
        <p:sp>
          <p:nvSpPr>
            <p:cNvPr id="44" name="Freeform: Shape 43">
              <a:extLst>
                <a:ext uri="{FF2B5EF4-FFF2-40B4-BE49-F238E27FC236}">
                  <a16:creationId xmlns:a16="http://schemas.microsoft.com/office/drawing/2014/main" id="{E7DA4F6F-0FF8-014E-7C43-ECB2C0D8661F}"/>
                </a:ext>
              </a:extLst>
            </p:cNvPr>
            <p:cNvSpPr/>
            <p:nvPr/>
          </p:nvSpPr>
          <p:spPr>
            <a:xfrm>
              <a:off x="2480841" y="332607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dirty="0">
                  <a:solidFill>
                    <a:schemeClr val="bg2"/>
                  </a:solidFill>
                </a:rPr>
                <a:t>INNOVATION</a:t>
              </a:r>
              <a:endParaRPr lang="en-GB" sz="1200" b="1" kern="1200" dirty="0">
                <a:solidFill>
                  <a:schemeClr val="bg2"/>
                </a:solidFill>
              </a:endParaRPr>
            </a:p>
            <a:p>
              <a:pPr marL="0" lvl="0" indent="0" algn="l" defTabSz="533400">
                <a:lnSpc>
                  <a:spcPct val="90000"/>
                </a:lnSpc>
                <a:spcBef>
                  <a:spcPct val="0"/>
                </a:spcBef>
                <a:spcAft>
                  <a:spcPct val="35000"/>
                </a:spcAft>
                <a:buNone/>
              </a:pPr>
              <a:r>
                <a:rPr lang="en-GB" sz="1200" kern="1200" dirty="0">
                  <a:solidFill>
                    <a:schemeClr val="bg2"/>
                  </a:solidFill>
                </a:rPr>
                <a:t>Energy efficient WHCP launched</a:t>
              </a:r>
            </a:p>
            <a:p>
              <a:pPr marL="0" lvl="1" algn="l" defTabSz="400050">
                <a:lnSpc>
                  <a:spcPct val="90000"/>
                </a:lnSpc>
                <a:spcBef>
                  <a:spcPct val="0"/>
                </a:spcBef>
                <a:spcAft>
                  <a:spcPct val="15000"/>
                </a:spcAft>
              </a:pPr>
              <a:endParaRPr lang="en-GB" sz="900" kern="1200" dirty="0">
                <a:solidFill>
                  <a:schemeClr val="bg2"/>
                </a:solidFill>
              </a:endParaRPr>
            </a:p>
          </p:txBody>
        </p:sp>
        <p:sp>
          <p:nvSpPr>
            <p:cNvPr id="41" name="Freeform: Shape 40">
              <a:extLst>
                <a:ext uri="{FF2B5EF4-FFF2-40B4-BE49-F238E27FC236}">
                  <a16:creationId xmlns:a16="http://schemas.microsoft.com/office/drawing/2014/main" id="{C5D3E2E6-8BF3-8935-D557-1ECC2261F8E5}"/>
                </a:ext>
              </a:extLst>
            </p:cNvPr>
            <p:cNvSpPr/>
            <p:nvPr/>
          </p:nvSpPr>
          <p:spPr>
            <a:xfrm>
              <a:off x="2124463" y="3742850"/>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5" tIns="43947" rIns="165825"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43" name="Freeform: Shape 42">
              <a:extLst>
                <a:ext uri="{FF2B5EF4-FFF2-40B4-BE49-F238E27FC236}">
                  <a16:creationId xmlns:a16="http://schemas.microsoft.com/office/drawing/2014/main" id="{FB8423CC-B40A-697E-884D-80AE85F341D0}"/>
                </a:ext>
              </a:extLst>
            </p:cNvPr>
            <p:cNvSpPr/>
            <p:nvPr/>
          </p:nvSpPr>
          <p:spPr>
            <a:xfrm>
              <a:off x="4020687" y="3742850"/>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5" tIns="43947" rIns="165825"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71" name="TextBox 70">
              <a:extLst>
                <a:ext uri="{FF2B5EF4-FFF2-40B4-BE49-F238E27FC236}">
                  <a16:creationId xmlns:a16="http://schemas.microsoft.com/office/drawing/2014/main" id="{78DB35FD-7BB7-9DDD-87E4-94BD6BC2BE65}"/>
                </a:ext>
              </a:extLst>
            </p:cNvPr>
            <p:cNvSpPr txBox="1"/>
            <p:nvPr/>
          </p:nvSpPr>
          <p:spPr>
            <a:xfrm>
              <a:off x="1516059" y="4003010"/>
              <a:ext cx="608404" cy="246221"/>
            </a:xfrm>
            <a:prstGeom prst="rect">
              <a:avLst/>
            </a:prstGeom>
            <a:solidFill>
              <a:schemeClr val="tx2"/>
            </a:solidFill>
          </p:spPr>
          <p:txBody>
            <a:bodyPr wrap="square" lIns="0" tIns="0" rIns="0" bIns="0" rtlCol="0">
              <a:spAutoFit/>
            </a:bodyPr>
            <a:lstStyle/>
            <a:p>
              <a:pPr algn="ctr">
                <a:spcBef>
                  <a:spcPts val="600"/>
                </a:spcBef>
                <a:spcAft>
                  <a:spcPts val="600"/>
                </a:spcAft>
                <a:buClr>
                  <a:srgbClr val="F2A900"/>
                </a:buClr>
              </a:pPr>
              <a:r>
                <a:rPr lang="en-GB" sz="1600" b="1" dirty="0">
                  <a:solidFill>
                    <a:schemeClr val="tx2"/>
                  </a:solidFill>
                </a:rPr>
                <a:t>2013</a:t>
              </a:r>
            </a:p>
          </p:txBody>
        </p:sp>
        <p:sp>
          <p:nvSpPr>
            <p:cNvPr id="72" name="TextBox 71">
              <a:extLst>
                <a:ext uri="{FF2B5EF4-FFF2-40B4-BE49-F238E27FC236}">
                  <a16:creationId xmlns:a16="http://schemas.microsoft.com/office/drawing/2014/main" id="{38E37DC2-B84C-424C-6F56-01831970755E}"/>
                </a:ext>
              </a:extLst>
            </p:cNvPr>
            <p:cNvSpPr txBox="1"/>
            <p:nvPr/>
          </p:nvSpPr>
          <p:spPr>
            <a:xfrm>
              <a:off x="3412283" y="4000118"/>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2013</a:t>
              </a:r>
            </a:p>
          </p:txBody>
        </p:sp>
        <p:sp>
          <p:nvSpPr>
            <p:cNvPr id="97" name="Rectangle 96">
              <a:extLst>
                <a:ext uri="{FF2B5EF4-FFF2-40B4-BE49-F238E27FC236}">
                  <a16:creationId xmlns:a16="http://schemas.microsoft.com/office/drawing/2014/main" id="{0A5AB6FA-B0B5-04B5-7D42-584117987FD1}"/>
                </a:ext>
              </a:extLst>
            </p:cNvPr>
            <p:cNvSpPr/>
            <p:nvPr/>
          </p:nvSpPr>
          <p:spPr>
            <a:xfrm>
              <a:off x="2092063" y="3326076"/>
              <a:ext cx="445397" cy="924987"/>
            </a:xfrm>
            <a:prstGeom prst="rect">
              <a:avLst/>
            </a:prstGeom>
            <a:solidFill>
              <a:schemeClr val="tx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 name="Freeform: Shape 41">
              <a:extLst>
                <a:ext uri="{FF2B5EF4-FFF2-40B4-BE49-F238E27FC236}">
                  <a16:creationId xmlns:a16="http://schemas.microsoft.com/office/drawing/2014/main" id="{E00F2A78-CBC0-0933-0062-B664772E0E9D}"/>
                </a:ext>
              </a:extLst>
            </p:cNvPr>
            <p:cNvSpPr/>
            <p:nvPr/>
          </p:nvSpPr>
          <p:spPr>
            <a:xfrm>
              <a:off x="584618" y="3326076"/>
              <a:ext cx="1733804"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dirty="0">
                  <a:solidFill>
                    <a:schemeClr val="bg2"/>
                  </a:solidFill>
                </a:rPr>
                <a:t>AQUISITION</a:t>
              </a:r>
              <a:endParaRPr lang="en-GB" sz="1200" b="1" kern="1200" dirty="0">
                <a:solidFill>
                  <a:schemeClr val="bg2"/>
                </a:solidFill>
              </a:endParaRPr>
            </a:p>
            <a:p>
              <a:pPr marL="0" lvl="0" indent="0" algn="l" defTabSz="533400">
                <a:lnSpc>
                  <a:spcPct val="90000"/>
                </a:lnSpc>
                <a:spcBef>
                  <a:spcPct val="0"/>
                </a:spcBef>
                <a:spcAft>
                  <a:spcPct val="35000"/>
                </a:spcAft>
                <a:buNone/>
              </a:pPr>
              <a:r>
                <a:rPr lang="en-GB" sz="1200" kern="1200" dirty="0">
                  <a:solidFill>
                    <a:schemeClr val="bg2"/>
                  </a:solidFill>
                </a:rPr>
                <a:t>Weatherford EP solutions: </a:t>
              </a:r>
              <a:r>
                <a:rPr lang="en-GB" sz="900" dirty="0">
                  <a:solidFill>
                    <a:schemeClr val="bg2"/>
                  </a:solidFill>
                </a:rPr>
                <a:t>(</a:t>
              </a:r>
              <a:r>
                <a:rPr lang="en-GB" sz="900" kern="1200" dirty="0">
                  <a:solidFill>
                    <a:schemeClr val="bg2"/>
                  </a:solidFill>
                </a:rPr>
                <a:t>Brisco, </a:t>
              </a:r>
              <a:br>
                <a:rPr lang="en-GB" sz="900" kern="1200" dirty="0">
                  <a:solidFill>
                    <a:schemeClr val="bg2"/>
                  </a:solidFill>
                </a:rPr>
              </a:br>
              <a:r>
                <a:rPr lang="en-GB" sz="900" kern="1200" dirty="0">
                  <a:solidFill>
                    <a:schemeClr val="bg2"/>
                  </a:solidFill>
                </a:rPr>
                <a:t>CAC, Sicom and </a:t>
              </a:r>
              <a:r>
                <a:rPr lang="en-GB" sz="900" kern="1200" dirty="0" err="1">
                  <a:solidFill>
                    <a:schemeClr val="bg2"/>
                  </a:solidFill>
                </a:rPr>
                <a:t>Autocon</a:t>
              </a:r>
              <a:r>
                <a:rPr lang="en-GB" sz="900" kern="1200" dirty="0">
                  <a:solidFill>
                    <a:schemeClr val="bg2"/>
                  </a:solidFill>
                </a:rPr>
                <a:t>)</a:t>
              </a:r>
              <a:endParaRPr lang="en-GB" sz="1200" kern="1200" dirty="0">
                <a:solidFill>
                  <a:schemeClr val="bg2"/>
                </a:solidFill>
              </a:endParaRPr>
            </a:p>
          </p:txBody>
        </p:sp>
      </p:grpSp>
      <p:grpSp>
        <p:nvGrpSpPr>
          <p:cNvPr id="118" name="Group 117">
            <a:extLst>
              <a:ext uri="{FF2B5EF4-FFF2-40B4-BE49-F238E27FC236}">
                <a16:creationId xmlns:a16="http://schemas.microsoft.com/office/drawing/2014/main" id="{61414480-0026-55EE-E7A7-ADC3518E49F5}"/>
              </a:ext>
            </a:extLst>
          </p:cNvPr>
          <p:cNvGrpSpPr/>
          <p:nvPr/>
        </p:nvGrpSpPr>
        <p:grpSpPr>
          <a:xfrm>
            <a:off x="10042693" y="1414051"/>
            <a:ext cx="1541645" cy="924987"/>
            <a:chOff x="10065737" y="1820122"/>
            <a:chExt cx="1541645" cy="924987"/>
          </a:xfrm>
        </p:grpSpPr>
        <p:sp>
          <p:nvSpPr>
            <p:cNvPr id="40" name="Freeform: Shape 39">
              <a:extLst>
                <a:ext uri="{FF2B5EF4-FFF2-40B4-BE49-F238E27FC236}">
                  <a16:creationId xmlns:a16="http://schemas.microsoft.com/office/drawing/2014/main" id="{F3164303-33FB-A49D-F332-36CA74ED2632}"/>
                </a:ext>
              </a:extLst>
            </p:cNvPr>
            <p:cNvSpPr/>
            <p:nvPr/>
          </p:nvSpPr>
          <p:spPr>
            <a:xfrm>
              <a:off x="10065737" y="1820122"/>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INVESTMENT</a:t>
              </a:r>
            </a:p>
            <a:p>
              <a:pPr marL="0" lvl="0" indent="0" algn="l" defTabSz="533400">
                <a:lnSpc>
                  <a:spcPct val="90000"/>
                </a:lnSpc>
                <a:spcBef>
                  <a:spcPct val="0"/>
                </a:spcBef>
                <a:spcAft>
                  <a:spcPct val="35000"/>
                </a:spcAft>
                <a:buNone/>
              </a:pPr>
              <a:r>
                <a:rPr lang="en-GB" sz="1200" kern="1200" dirty="0">
                  <a:solidFill>
                    <a:schemeClr val="bg2"/>
                  </a:solidFill>
                </a:rPr>
                <a:t>Modern Proserv formed</a:t>
              </a:r>
            </a:p>
          </p:txBody>
        </p:sp>
        <p:sp>
          <p:nvSpPr>
            <p:cNvPr id="70" name="TextBox 69">
              <a:extLst>
                <a:ext uri="{FF2B5EF4-FFF2-40B4-BE49-F238E27FC236}">
                  <a16:creationId xmlns:a16="http://schemas.microsoft.com/office/drawing/2014/main" id="{3920E060-6DC0-F7CB-A32D-719F0D006299}"/>
                </a:ext>
              </a:extLst>
            </p:cNvPr>
            <p:cNvSpPr txBox="1"/>
            <p:nvPr/>
          </p:nvSpPr>
          <p:spPr>
            <a:xfrm>
              <a:off x="10995803" y="2481369"/>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2011</a:t>
              </a:r>
            </a:p>
          </p:txBody>
        </p:sp>
      </p:grpSp>
      <p:pic>
        <p:nvPicPr>
          <p:cNvPr id="128" name="Picture 127" descr="A yellow and black tube with a black background&#10;&#10;Description automatically generated">
            <a:extLst>
              <a:ext uri="{FF2B5EF4-FFF2-40B4-BE49-F238E27FC236}">
                <a16:creationId xmlns:a16="http://schemas.microsoft.com/office/drawing/2014/main" id="{F0F6B11B-77FC-A126-AC66-EE4F706C9E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200000">
            <a:off x="7357682" y="2574742"/>
            <a:ext cx="428326" cy="605559"/>
          </a:xfrm>
          <a:prstGeom prst="rect">
            <a:avLst/>
          </a:prstGeom>
        </p:spPr>
      </p:pic>
      <p:pic>
        <p:nvPicPr>
          <p:cNvPr id="130" name="Picture 129" descr="A yellow object on a black background&#10;&#10;Description automatically generated">
            <a:extLst>
              <a:ext uri="{FF2B5EF4-FFF2-40B4-BE49-F238E27FC236}">
                <a16:creationId xmlns:a16="http://schemas.microsoft.com/office/drawing/2014/main" id="{B2939D67-D694-6075-0C78-FF75855CA67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531932" y="1252850"/>
            <a:ext cx="438391" cy="303788"/>
          </a:xfrm>
          <a:prstGeom prst="rect">
            <a:avLst/>
          </a:prstGeom>
        </p:spPr>
      </p:pic>
      <p:pic>
        <p:nvPicPr>
          <p:cNvPr id="131" name="Picture 130" descr="A yellow object on a black background&#10;&#10;Description automatically generated">
            <a:extLst>
              <a:ext uri="{FF2B5EF4-FFF2-40B4-BE49-F238E27FC236}">
                <a16:creationId xmlns:a16="http://schemas.microsoft.com/office/drawing/2014/main" id="{547CA7F1-5516-3455-86E9-50DEF3BED17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418132" y="1252850"/>
            <a:ext cx="438391" cy="303788"/>
          </a:xfrm>
          <a:prstGeom prst="rect">
            <a:avLst/>
          </a:prstGeom>
        </p:spPr>
      </p:pic>
      <p:pic>
        <p:nvPicPr>
          <p:cNvPr id="132" name="Picture 131" descr="A yellow object on a black background&#10;&#10;Description automatically generated">
            <a:extLst>
              <a:ext uri="{FF2B5EF4-FFF2-40B4-BE49-F238E27FC236}">
                <a16:creationId xmlns:a16="http://schemas.microsoft.com/office/drawing/2014/main" id="{05444E77-9D01-F255-36BA-B9D126CE95C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327225" y="1252850"/>
            <a:ext cx="438391" cy="303788"/>
          </a:xfrm>
          <a:prstGeom prst="rect">
            <a:avLst/>
          </a:prstGeom>
        </p:spPr>
      </p:pic>
      <p:pic>
        <p:nvPicPr>
          <p:cNvPr id="134" name="Picture 133" descr="A yellow rectangular object with buttons and buttons&#10;&#10;Description automatically generated">
            <a:extLst>
              <a:ext uri="{FF2B5EF4-FFF2-40B4-BE49-F238E27FC236}">
                <a16:creationId xmlns:a16="http://schemas.microsoft.com/office/drawing/2014/main" id="{9775A2FA-F0DD-853F-D35C-615E5F961FD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613357" y="2783884"/>
            <a:ext cx="395715" cy="214893"/>
          </a:xfrm>
          <a:prstGeom prst="rect">
            <a:avLst/>
          </a:prstGeom>
        </p:spPr>
      </p:pic>
      <p:pic>
        <p:nvPicPr>
          <p:cNvPr id="136" name="Picture 135" descr="A yellow object with a black background&#10;&#10;Description automatically generated">
            <a:extLst>
              <a:ext uri="{FF2B5EF4-FFF2-40B4-BE49-F238E27FC236}">
                <a16:creationId xmlns:a16="http://schemas.microsoft.com/office/drawing/2014/main" id="{E09EE013-D59A-2593-3C77-3B762612105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090000" y="2766344"/>
            <a:ext cx="662599" cy="220698"/>
          </a:xfrm>
          <a:prstGeom prst="rect">
            <a:avLst/>
          </a:prstGeom>
        </p:spPr>
      </p:pic>
      <p:pic>
        <p:nvPicPr>
          <p:cNvPr id="138" name="Picture 137" descr="A yellow gauge with a black background&#10;&#10;Description automatically generated">
            <a:extLst>
              <a:ext uri="{FF2B5EF4-FFF2-40B4-BE49-F238E27FC236}">
                <a16:creationId xmlns:a16="http://schemas.microsoft.com/office/drawing/2014/main" id="{23509A09-1653-4B51-72A1-79C3FF771C93}"/>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780017" y="4257363"/>
            <a:ext cx="442500" cy="310283"/>
          </a:xfrm>
          <a:prstGeom prst="rect">
            <a:avLst/>
          </a:prstGeom>
        </p:spPr>
      </p:pic>
      <p:pic>
        <p:nvPicPr>
          <p:cNvPr id="139" name="Picture 138" descr="A yellow object on a black background&#10;&#10;Description automatically generated">
            <a:extLst>
              <a:ext uri="{FF2B5EF4-FFF2-40B4-BE49-F238E27FC236}">
                <a16:creationId xmlns:a16="http://schemas.microsoft.com/office/drawing/2014/main" id="{BCA1A7AE-2C18-C2EE-430A-B66ADC1EAAC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07365" y="2727139"/>
            <a:ext cx="438391" cy="303788"/>
          </a:xfrm>
          <a:prstGeom prst="rect">
            <a:avLst/>
          </a:prstGeom>
        </p:spPr>
      </p:pic>
      <p:pic>
        <p:nvPicPr>
          <p:cNvPr id="140" name="Picture 139">
            <a:extLst>
              <a:ext uri="{FF2B5EF4-FFF2-40B4-BE49-F238E27FC236}">
                <a16:creationId xmlns:a16="http://schemas.microsoft.com/office/drawing/2014/main" id="{3E0287C2-66A7-C6C8-5923-6DC6F3444E8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251239" y="1247118"/>
            <a:ext cx="654895" cy="303788"/>
          </a:xfrm>
          <a:prstGeom prst="rect">
            <a:avLst/>
          </a:prstGeom>
          <a:ln>
            <a:solidFill>
              <a:schemeClr val="accent1"/>
            </a:solidFill>
          </a:ln>
        </p:spPr>
      </p:pic>
      <p:pic>
        <p:nvPicPr>
          <p:cNvPr id="143" name="Picture 142" descr="A yellow windmill with a black background&#10;&#10;Description automatically generated">
            <a:extLst>
              <a:ext uri="{FF2B5EF4-FFF2-40B4-BE49-F238E27FC236}">
                <a16:creationId xmlns:a16="http://schemas.microsoft.com/office/drawing/2014/main" id="{771E8651-56E7-4DC5-33E8-9F7C4A3DA0E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015436" y="5413620"/>
            <a:ext cx="479148" cy="677683"/>
          </a:xfrm>
          <a:prstGeom prst="rect">
            <a:avLst/>
          </a:prstGeom>
        </p:spPr>
      </p:pic>
      <p:pic>
        <p:nvPicPr>
          <p:cNvPr id="144" name="Picture 143" descr="A yellow object on a black background&#10;&#10;Description automatically generated">
            <a:extLst>
              <a:ext uri="{FF2B5EF4-FFF2-40B4-BE49-F238E27FC236}">
                <a16:creationId xmlns:a16="http://schemas.microsoft.com/office/drawing/2014/main" id="{443156CF-3C93-9F2F-1F9B-2BCB092886F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61772" y="4197522"/>
            <a:ext cx="438391" cy="303788"/>
          </a:xfrm>
          <a:prstGeom prst="rect">
            <a:avLst/>
          </a:prstGeom>
        </p:spPr>
      </p:pic>
      <p:pic>
        <p:nvPicPr>
          <p:cNvPr id="147" name="Picture 146" descr="A yellow windmill with a black background&#10;&#10;Description automatically generated">
            <a:extLst>
              <a:ext uri="{FF2B5EF4-FFF2-40B4-BE49-F238E27FC236}">
                <a16:creationId xmlns:a16="http://schemas.microsoft.com/office/drawing/2014/main" id="{98F729B9-7631-1D4F-30D9-468F6F3D94B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479422" y="4018978"/>
            <a:ext cx="479148" cy="677683"/>
          </a:xfrm>
          <a:prstGeom prst="rect">
            <a:avLst/>
          </a:prstGeom>
        </p:spPr>
      </p:pic>
      <p:pic>
        <p:nvPicPr>
          <p:cNvPr id="148" name="Picture 147" descr="A yellow and black tube with a black background&#10;&#10;Description automatically generated">
            <a:extLst>
              <a:ext uri="{FF2B5EF4-FFF2-40B4-BE49-F238E27FC236}">
                <a16:creationId xmlns:a16="http://schemas.microsoft.com/office/drawing/2014/main" id="{F3C42B2F-34E9-F7E9-6283-75EFD9D2D9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200000">
            <a:off x="5567203" y="2578043"/>
            <a:ext cx="428326" cy="605559"/>
          </a:xfrm>
          <a:prstGeom prst="rect">
            <a:avLst/>
          </a:prstGeom>
        </p:spPr>
      </p:pic>
      <p:pic>
        <p:nvPicPr>
          <p:cNvPr id="151" name="Picture 150" descr="A yellow object on a black background&#10;&#10;Description automatically generated">
            <a:extLst>
              <a:ext uri="{FF2B5EF4-FFF2-40B4-BE49-F238E27FC236}">
                <a16:creationId xmlns:a16="http://schemas.microsoft.com/office/drawing/2014/main" id="{7B15960F-915F-F052-0973-4F70BD26FBF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2619201" y="4440822"/>
            <a:ext cx="438391" cy="303788"/>
          </a:xfrm>
          <a:prstGeom prst="rect">
            <a:avLst/>
          </a:prstGeom>
        </p:spPr>
      </p:pic>
      <p:pic>
        <p:nvPicPr>
          <p:cNvPr id="152" name="Picture 151" descr="A yellow object with a black background&#10;&#10;Description automatically generated">
            <a:extLst>
              <a:ext uri="{FF2B5EF4-FFF2-40B4-BE49-F238E27FC236}">
                <a16:creationId xmlns:a16="http://schemas.microsoft.com/office/drawing/2014/main" id="{D8FA9A20-3409-5676-0211-029156BBCCC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407861" y="1249776"/>
            <a:ext cx="662599" cy="220698"/>
          </a:xfrm>
          <a:prstGeom prst="rect">
            <a:avLst/>
          </a:prstGeom>
        </p:spPr>
      </p:pic>
      <p:pic>
        <p:nvPicPr>
          <p:cNvPr id="153" name="Picture 152" descr="A yellow object on a black background&#10;&#10;Description automatically generated">
            <a:extLst>
              <a:ext uri="{FF2B5EF4-FFF2-40B4-BE49-F238E27FC236}">
                <a16:creationId xmlns:a16="http://schemas.microsoft.com/office/drawing/2014/main" id="{3CA5796A-B3A3-5F65-EF53-51FE65D073C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729460" y="1208231"/>
            <a:ext cx="438391" cy="303788"/>
          </a:xfrm>
          <a:prstGeom prst="rect">
            <a:avLst/>
          </a:prstGeom>
        </p:spPr>
      </p:pic>
      <p:pic>
        <p:nvPicPr>
          <p:cNvPr id="8" name="Picture 7" descr="A yellow object on a black background&#10;&#10;Description automatically generated">
            <a:extLst>
              <a:ext uri="{FF2B5EF4-FFF2-40B4-BE49-F238E27FC236}">
                <a16:creationId xmlns:a16="http://schemas.microsoft.com/office/drawing/2014/main" id="{55316E46-D173-3ACF-386C-A35CAE67C24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213437" y="2711815"/>
            <a:ext cx="438391" cy="303788"/>
          </a:xfrm>
          <a:prstGeom prst="rect">
            <a:avLst/>
          </a:prstGeom>
        </p:spPr>
      </p:pic>
      <p:sp>
        <p:nvSpPr>
          <p:cNvPr id="7" name="Freeform: Shape 6">
            <a:extLst>
              <a:ext uri="{FF2B5EF4-FFF2-40B4-BE49-F238E27FC236}">
                <a16:creationId xmlns:a16="http://schemas.microsoft.com/office/drawing/2014/main" id="{80C21EE9-03C7-109B-933A-99AB70CC866E}"/>
              </a:ext>
            </a:extLst>
          </p:cNvPr>
          <p:cNvSpPr/>
          <p:nvPr/>
        </p:nvSpPr>
        <p:spPr>
          <a:xfrm>
            <a:off x="7818183" y="4428657"/>
            <a:ext cx="1869931" cy="654523"/>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dirty="0">
                <a:solidFill>
                  <a:schemeClr val="bg2"/>
                </a:solidFill>
              </a:rPr>
              <a:t>ACQUISITION</a:t>
            </a:r>
            <a:endParaRPr lang="en-GB" sz="1200" b="1" kern="1200" dirty="0">
              <a:solidFill>
                <a:schemeClr val="bg2"/>
              </a:solidFill>
            </a:endParaRPr>
          </a:p>
          <a:p>
            <a:pPr marL="0" lvl="0" indent="0" algn="l" defTabSz="533400">
              <a:lnSpc>
                <a:spcPct val="90000"/>
              </a:lnSpc>
              <a:spcBef>
                <a:spcPct val="0"/>
              </a:spcBef>
              <a:spcAft>
                <a:spcPct val="35000"/>
              </a:spcAft>
              <a:buNone/>
            </a:pPr>
            <a:r>
              <a:rPr lang="en-GB" sz="1200" kern="1200" dirty="0" err="1">
                <a:solidFill>
                  <a:schemeClr val="bg2"/>
                </a:solidFill>
              </a:rPr>
              <a:t>Dron&amp;Dickson</a:t>
            </a:r>
            <a:r>
              <a:rPr lang="en-GB" sz="1200" kern="1200" dirty="0">
                <a:solidFill>
                  <a:schemeClr val="bg2"/>
                </a:solidFill>
              </a:rPr>
              <a:t> UAE</a:t>
            </a:r>
          </a:p>
          <a:p>
            <a:pPr marL="0" lvl="1" algn="l" defTabSz="400050">
              <a:lnSpc>
                <a:spcPct val="90000"/>
              </a:lnSpc>
              <a:spcBef>
                <a:spcPct val="0"/>
              </a:spcBef>
              <a:spcAft>
                <a:spcPct val="15000"/>
              </a:spcAft>
            </a:pPr>
            <a:endParaRPr lang="en-GB" sz="900" kern="1200" dirty="0">
              <a:solidFill>
                <a:schemeClr val="bg2"/>
              </a:solidFill>
            </a:endParaRPr>
          </a:p>
        </p:txBody>
      </p:sp>
      <p:pic>
        <p:nvPicPr>
          <p:cNvPr id="145" name="Picture 144" descr="A yellow object on a black background&#10;&#10;Description automatically generated">
            <a:extLst>
              <a:ext uri="{FF2B5EF4-FFF2-40B4-BE49-F238E27FC236}">
                <a16:creationId xmlns:a16="http://schemas.microsoft.com/office/drawing/2014/main" id="{9CE0A876-4C99-E362-D136-7FCBB55A7EF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463606" y="4237314"/>
            <a:ext cx="438391" cy="303788"/>
          </a:xfrm>
          <a:prstGeom prst="rect">
            <a:avLst/>
          </a:prstGeom>
        </p:spPr>
      </p:pic>
      <p:pic>
        <p:nvPicPr>
          <p:cNvPr id="10" name="Picture 9" descr="A yellow rectangular object with buttons and buttons&#10;&#10;Description automatically generated">
            <a:extLst>
              <a:ext uri="{FF2B5EF4-FFF2-40B4-BE49-F238E27FC236}">
                <a16:creationId xmlns:a16="http://schemas.microsoft.com/office/drawing/2014/main" id="{D7C7332B-D533-676B-7FDE-81EC3343B8A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272079" y="4302811"/>
            <a:ext cx="395715" cy="214893"/>
          </a:xfrm>
          <a:prstGeom prst="rect">
            <a:avLst/>
          </a:prstGeom>
        </p:spPr>
      </p:pic>
      <p:sp>
        <p:nvSpPr>
          <p:cNvPr id="11" name="Freeform: Shape 10">
            <a:extLst>
              <a:ext uri="{FF2B5EF4-FFF2-40B4-BE49-F238E27FC236}">
                <a16:creationId xmlns:a16="http://schemas.microsoft.com/office/drawing/2014/main" id="{55F8C13E-87B5-A233-4F2A-7FE0CAC5B870}"/>
              </a:ext>
            </a:extLst>
          </p:cNvPr>
          <p:cNvSpPr/>
          <p:nvPr/>
        </p:nvSpPr>
        <p:spPr>
          <a:xfrm>
            <a:off x="10089654" y="4419231"/>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dirty="0">
                <a:solidFill>
                  <a:schemeClr val="bg2"/>
                </a:solidFill>
              </a:rPr>
              <a:t>HISTORIC </a:t>
            </a:r>
            <a:r>
              <a:rPr lang="en-GB" sz="1200" b="1" kern="1200" dirty="0">
                <a:solidFill>
                  <a:schemeClr val="bg2"/>
                </a:solidFill>
              </a:rPr>
              <a:t>WIN</a:t>
            </a:r>
          </a:p>
          <a:p>
            <a:pPr marL="0" lvl="0" indent="0" algn="l" defTabSz="533400">
              <a:lnSpc>
                <a:spcPct val="90000"/>
              </a:lnSpc>
              <a:spcBef>
                <a:spcPct val="0"/>
              </a:spcBef>
              <a:spcAft>
                <a:spcPct val="35000"/>
              </a:spcAft>
              <a:buNone/>
            </a:pPr>
            <a:r>
              <a:rPr lang="en-GB" sz="1200" kern="1200" dirty="0">
                <a:solidFill>
                  <a:schemeClr val="bg2"/>
                </a:solidFill>
              </a:rPr>
              <a:t>ECG™ on Dogger Bank wind farm A and B</a:t>
            </a:r>
          </a:p>
        </p:txBody>
      </p:sp>
      <p:pic>
        <p:nvPicPr>
          <p:cNvPr id="150" name="Picture 149" descr="A yellow windmill with a black background&#10;&#10;Description automatically generated">
            <a:extLst>
              <a:ext uri="{FF2B5EF4-FFF2-40B4-BE49-F238E27FC236}">
                <a16:creationId xmlns:a16="http://schemas.microsoft.com/office/drawing/2014/main" id="{4479DE55-5D61-58FA-5C11-5442E4126244}"/>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251239" y="4038240"/>
            <a:ext cx="479148" cy="677683"/>
          </a:xfrm>
          <a:prstGeom prst="rect">
            <a:avLst/>
          </a:prstGeom>
        </p:spPr>
      </p:pic>
      <p:sp>
        <p:nvSpPr>
          <p:cNvPr id="14" name="TextBox 13">
            <a:extLst>
              <a:ext uri="{FF2B5EF4-FFF2-40B4-BE49-F238E27FC236}">
                <a16:creationId xmlns:a16="http://schemas.microsoft.com/office/drawing/2014/main" id="{2E76A8FF-FC1F-4166-0E49-A5301921E575}"/>
              </a:ext>
            </a:extLst>
          </p:cNvPr>
          <p:cNvSpPr txBox="1"/>
          <p:nvPr/>
        </p:nvSpPr>
        <p:spPr>
          <a:xfrm>
            <a:off x="11001107" y="5034238"/>
            <a:ext cx="708902" cy="369332"/>
          </a:xfrm>
          <a:prstGeom prst="rect">
            <a:avLst/>
          </a:prstGeom>
          <a:noFill/>
        </p:spPr>
        <p:txBody>
          <a:bodyPr wrap="square">
            <a:spAutoFit/>
          </a:bodyPr>
          <a:lstStyle/>
          <a:p>
            <a:pPr algn="ctr">
              <a:spcBef>
                <a:spcPts val="600"/>
              </a:spcBef>
              <a:spcAft>
                <a:spcPts val="600"/>
              </a:spcAft>
              <a:buClr>
                <a:srgbClr val="F2A900"/>
              </a:buClr>
            </a:pPr>
            <a:r>
              <a:rPr lang="en-GB" sz="1800" b="1" dirty="0">
                <a:solidFill>
                  <a:schemeClr val="accent1"/>
                </a:solidFill>
              </a:rPr>
              <a:t>2022</a:t>
            </a:r>
          </a:p>
        </p:txBody>
      </p:sp>
      <p:sp>
        <p:nvSpPr>
          <p:cNvPr id="15" name="Freeform: Shape 14">
            <a:extLst>
              <a:ext uri="{FF2B5EF4-FFF2-40B4-BE49-F238E27FC236}">
                <a16:creationId xmlns:a16="http://schemas.microsoft.com/office/drawing/2014/main" id="{6100C21A-A736-0776-9D89-1D1C6F4E31A0}"/>
              </a:ext>
            </a:extLst>
          </p:cNvPr>
          <p:cNvSpPr/>
          <p:nvPr/>
        </p:nvSpPr>
        <p:spPr>
          <a:xfrm>
            <a:off x="1509683" y="5359998"/>
            <a:ext cx="9481119" cy="455005"/>
          </a:xfrm>
          <a:custGeom>
            <a:avLst/>
            <a:gdLst>
              <a:gd name="connsiteX0" fmla="*/ 9481119 w 9481119"/>
              <a:gd name="connsiteY0" fmla="*/ 0 h 323978"/>
              <a:gd name="connsiteX1" fmla="*/ 9481119 w 9481119"/>
              <a:gd name="connsiteY1" fmla="*/ 179089 h 323978"/>
              <a:gd name="connsiteX2" fmla="*/ 0 w 9481119"/>
              <a:gd name="connsiteY2" fmla="*/ 179089 h 323978"/>
              <a:gd name="connsiteX3" fmla="*/ 0 w 9481119"/>
              <a:gd name="connsiteY3" fmla="*/ 323978 h 323978"/>
            </a:gdLst>
            <a:ahLst/>
            <a:cxnLst>
              <a:cxn ang="0">
                <a:pos x="connsiteX0" y="connsiteY0"/>
              </a:cxn>
              <a:cxn ang="0">
                <a:pos x="connsiteX1" y="connsiteY1"/>
              </a:cxn>
              <a:cxn ang="0">
                <a:pos x="connsiteX2" y="connsiteY2"/>
              </a:cxn>
              <a:cxn ang="0">
                <a:pos x="connsiteX3" y="connsiteY3"/>
              </a:cxn>
            </a:cxnLst>
            <a:rect l="l" t="t" r="r" b="b"/>
            <a:pathLst>
              <a:path w="9481119" h="323978">
                <a:moveTo>
                  <a:pt x="9481119" y="0"/>
                </a:moveTo>
                <a:lnTo>
                  <a:pt x="9481119" y="179089"/>
                </a:lnTo>
                <a:lnTo>
                  <a:pt x="0" y="179089"/>
                </a:lnTo>
                <a:lnTo>
                  <a:pt x="0" y="323978"/>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4516066" tIns="160216" rIns="4516066" bIns="160217"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nvGrpSpPr>
          <p:cNvPr id="4" name="Group 3">
            <a:extLst>
              <a:ext uri="{FF2B5EF4-FFF2-40B4-BE49-F238E27FC236}">
                <a16:creationId xmlns:a16="http://schemas.microsoft.com/office/drawing/2014/main" id="{C3662390-1113-DCBB-12D1-671928EBE91B}"/>
              </a:ext>
            </a:extLst>
          </p:cNvPr>
          <p:cNvGrpSpPr/>
          <p:nvPr/>
        </p:nvGrpSpPr>
        <p:grpSpPr>
          <a:xfrm>
            <a:off x="2386636" y="5760171"/>
            <a:ext cx="2385070" cy="924987"/>
            <a:chOff x="9709359" y="4834726"/>
            <a:chExt cx="1898023" cy="924987"/>
          </a:xfrm>
        </p:grpSpPr>
        <p:sp>
          <p:nvSpPr>
            <p:cNvPr id="5" name="Freeform: Shape 4">
              <a:extLst>
                <a:ext uri="{FF2B5EF4-FFF2-40B4-BE49-F238E27FC236}">
                  <a16:creationId xmlns:a16="http://schemas.microsoft.com/office/drawing/2014/main" id="{3E43D31F-CB4D-B0F5-0DFF-DD10A102C43E}"/>
                </a:ext>
              </a:extLst>
            </p:cNvPr>
            <p:cNvSpPr/>
            <p:nvPr/>
          </p:nvSpPr>
          <p:spPr>
            <a:xfrm>
              <a:off x="9709359" y="5251499"/>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4" tIns="43947" rIns="165826"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6" name="Freeform: Shape 5">
              <a:extLst>
                <a:ext uri="{FF2B5EF4-FFF2-40B4-BE49-F238E27FC236}">
                  <a16:creationId xmlns:a16="http://schemas.microsoft.com/office/drawing/2014/main" id="{1500CD49-F4C9-16A0-7EC2-EB654F68EFE6}"/>
                </a:ext>
              </a:extLst>
            </p:cNvPr>
            <p:cNvSpPr/>
            <p:nvPr/>
          </p:nvSpPr>
          <p:spPr>
            <a:xfrm>
              <a:off x="10065737" y="4834726"/>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ALLIANCE</a:t>
              </a:r>
            </a:p>
            <a:p>
              <a:pPr marL="0" lvl="0" indent="0" algn="l" defTabSz="533400">
                <a:lnSpc>
                  <a:spcPct val="90000"/>
                </a:lnSpc>
                <a:spcBef>
                  <a:spcPct val="0"/>
                </a:spcBef>
                <a:spcAft>
                  <a:spcPct val="35000"/>
                </a:spcAft>
                <a:buNone/>
              </a:pPr>
              <a:r>
                <a:rPr lang="en-GB" sz="1200" kern="1200" dirty="0">
                  <a:solidFill>
                    <a:schemeClr val="bg2"/>
                  </a:solidFill>
                </a:rPr>
                <a:t>Proserv and SMS launch joint sampling centre in Malaysia</a:t>
              </a:r>
            </a:p>
          </p:txBody>
        </p:sp>
        <p:sp>
          <p:nvSpPr>
            <p:cNvPr id="12" name="TextBox 11">
              <a:extLst>
                <a:ext uri="{FF2B5EF4-FFF2-40B4-BE49-F238E27FC236}">
                  <a16:creationId xmlns:a16="http://schemas.microsoft.com/office/drawing/2014/main" id="{0FAB80FE-88AE-8963-1469-5D99187F250D}"/>
                </a:ext>
              </a:extLst>
            </p:cNvPr>
            <p:cNvSpPr txBox="1"/>
            <p:nvPr/>
          </p:nvSpPr>
          <p:spPr>
            <a:xfrm>
              <a:off x="10998978" y="5510360"/>
              <a:ext cx="608404" cy="246221"/>
            </a:xfrm>
            <a:prstGeom prst="rect">
              <a:avLst/>
            </a:prstGeom>
            <a:noFill/>
          </p:spPr>
          <p:txBody>
            <a:bodyPr wrap="square" lIns="0" tIns="0" rIns="0" bIns="0" rtlCol="0">
              <a:spAutoFit/>
            </a:bodyPr>
            <a:lstStyle/>
            <a:p>
              <a:pPr algn="ctr">
                <a:spcBef>
                  <a:spcPts val="600"/>
                </a:spcBef>
                <a:spcAft>
                  <a:spcPts val="600"/>
                </a:spcAft>
                <a:buClr>
                  <a:srgbClr val="F2A900"/>
                </a:buClr>
              </a:pPr>
              <a:r>
                <a:rPr lang="en-GB" sz="1600" b="1" dirty="0">
                  <a:solidFill>
                    <a:schemeClr val="accent1"/>
                  </a:solidFill>
                </a:rPr>
                <a:t>2023</a:t>
              </a:r>
            </a:p>
          </p:txBody>
        </p:sp>
      </p:grpSp>
      <p:pic>
        <p:nvPicPr>
          <p:cNvPr id="16" name="Picture 15" descr="A yellow rectangular object with buttons and buttons&#10;&#10;Description automatically generated">
            <a:extLst>
              <a:ext uri="{FF2B5EF4-FFF2-40B4-BE49-F238E27FC236}">
                <a16:creationId xmlns:a16="http://schemas.microsoft.com/office/drawing/2014/main" id="{E2DE5EDC-2220-173D-60A9-DC70C8C4D05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320815" y="5709123"/>
            <a:ext cx="395715" cy="214893"/>
          </a:xfrm>
          <a:prstGeom prst="rect">
            <a:avLst/>
          </a:prstGeom>
        </p:spPr>
      </p:pic>
      <p:grpSp>
        <p:nvGrpSpPr>
          <p:cNvPr id="27" name="Group 26">
            <a:extLst>
              <a:ext uri="{FF2B5EF4-FFF2-40B4-BE49-F238E27FC236}">
                <a16:creationId xmlns:a16="http://schemas.microsoft.com/office/drawing/2014/main" id="{3578CE3F-9650-56F0-95EF-66B2BEA0D969}"/>
              </a:ext>
            </a:extLst>
          </p:cNvPr>
          <p:cNvGrpSpPr/>
          <p:nvPr/>
        </p:nvGrpSpPr>
        <p:grpSpPr>
          <a:xfrm>
            <a:off x="4777788" y="5768865"/>
            <a:ext cx="2385070" cy="924987"/>
            <a:chOff x="9709359" y="4867784"/>
            <a:chExt cx="1898023" cy="924987"/>
          </a:xfrm>
        </p:grpSpPr>
        <p:sp>
          <p:nvSpPr>
            <p:cNvPr id="28" name="Freeform: Shape 27">
              <a:extLst>
                <a:ext uri="{FF2B5EF4-FFF2-40B4-BE49-F238E27FC236}">
                  <a16:creationId xmlns:a16="http://schemas.microsoft.com/office/drawing/2014/main" id="{07981750-EB8E-68E3-C4E9-9310180C94F7}"/>
                </a:ext>
              </a:extLst>
            </p:cNvPr>
            <p:cNvSpPr/>
            <p:nvPr/>
          </p:nvSpPr>
          <p:spPr>
            <a:xfrm>
              <a:off x="9709359" y="5251499"/>
              <a:ext cx="323978" cy="91440"/>
            </a:xfrm>
            <a:custGeom>
              <a:avLst/>
              <a:gdLst>
                <a:gd name="connsiteX0" fmla="*/ 0 w 323978"/>
                <a:gd name="connsiteY0" fmla="*/ 45720 h 91440"/>
                <a:gd name="connsiteX1" fmla="*/ 323978 w 323978"/>
                <a:gd name="connsiteY1" fmla="*/ 45720 h 91440"/>
              </a:gdLst>
              <a:ahLst/>
              <a:cxnLst>
                <a:cxn ang="0">
                  <a:pos x="connsiteX0" y="connsiteY0"/>
                </a:cxn>
                <a:cxn ang="0">
                  <a:pos x="connsiteX1" y="connsiteY1"/>
                </a:cxn>
              </a:cxnLst>
              <a:rect l="l" t="t" r="r" b="b"/>
              <a:pathLst>
                <a:path w="323978" h="91440">
                  <a:moveTo>
                    <a:pt x="0" y="45720"/>
                  </a:moveTo>
                  <a:lnTo>
                    <a:pt x="323978" y="45720"/>
                  </a:lnTo>
                </a:path>
              </a:pathLst>
            </a:custGeom>
            <a:noFill/>
            <a:ln w="12700">
              <a:solidFill>
                <a:schemeClr val="accent1"/>
              </a:solidFill>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lt2">
                <a:hueOff val="0"/>
                <a:satOff val="0"/>
                <a:lumOff val="0"/>
                <a:alphaOff val="0"/>
              </a:schemeClr>
            </a:fontRef>
          </p:style>
          <p:txBody>
            <a:bodyPr spcFirstLastPara="0" vert="horz" wrap="square" lIns="165824" tIns="43947" rIns="165826" bIns="4394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64" name="Freeform: Shape 63">
              <a:extLst>
                <a:ext uri="{FF2B5EF4-FFF2-40B4-BE49-F238E27FC236}">
                  <a16:creationId xmlns:a16="http://schemas.microsoft.com/office/drawing/2014/main" id="{1F509734-D2C6-2F52-7B32-B1E563FB47F7}"/>
                </a:ext>
              </a:extLst>
            </p:cNvPr>
            <p:cNvSpPr/>
            <p:nvPr/>
          </p:nvSpPr>
          <p:spPr>
            <a:xfrm>
              <a:off x="10065737" y="4867784"/>
              <a:ext cx="1541645"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2"/>
                  </a:solidFill>
                </a:rPr>
                <a:t>ALLIANCE</a:t>
              </a:r>
            </a:p>
            <a:p>
              <a:pPr marL="0" lvl="0" indent="0" algn="l" defTabSz="533400">
                <a:lnSpc>
                  <a:spcPct val="90000"/>
                </a:lnSpc>
                <a:spcBef>
                  <a:spcPct val="0"/>
                </a:spcBef>
                <a:spcAft>
                  <a:spcPct val="35000"/>
                </a:spcAft>
                <a:buNone/>
              </a:pPr>
              <a:r>
                <a:rPr lang="en-GB" sz="1200" kern="1200" dirty="0">
                  <a:solidFill>
                    <a:schemeClr val="bg2"/>
                  </a:solidFill>
                </a:rPr>
                <a:t>Partnerships with </a:t>
              </a:r>
              <a:r>
                <a:rPr lang="en-GB" sz="1200" kern="1200" dirty="0" err="1">
                  <a:solidFill>
                    <a:schemeClr val="bg2"/>
                  </a:solidFill>
                </a:rPr>
                <a:t>Mocean</a:t>
              </a:r>
              <a:r>
                <a:rPr lang="en-GB" sz="1200" kern="1200" dirty="0">
                  <a:solidFill>
                    <a:schemeClr val="bg2"/>
                  </a:solidFill>
                </a:rPr>
                <a:t> Energy and </a:t>
              </a:r>
              <a:r>
                <a:rPr lang="en-GB" sz="1200" kern="1200" dirty="0" err="1">
                  <a:solidFill>
                    <a:schemeClr val="bg2"/>
                  </a:solidFill>
                </a:rPr>
                <a:t>Verlume</a:t>
              </a:r>
              <a:endParaRPr lang="en-GB" sz="1200" kern="1200" dirty="0">
                <a:solidFill>
                  <a:schemeClr val="bg2"/>
                </a:solidFill>
              </a:endParaRPr>
            </a:p>
          </p:txBody>
        </p:sp>
      </p:grpSp>
      <p:pic>
        <p:nvPicPr>
          <p:cNvPr id="74" name="Picture 73" descr="A yellow windmill with a black background&#10;&#10;Description automatically generated">
            <a:extLst>
              <a:ext uri="{FF2B5EF4-FFF2-40B4-BE49-F238E27FC236}">
                <a16:creationId xmlns:a16="http://schemas.microsoft.com/office/drawing/2014/main" id="{A96A4491-D8F4-3E59-C692-6E422237EB0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28390" y="5388471"/>
            <a:ext cx="479148" cy="677683"/>
          </a:xfrm>
          <a:prstGeom prst="rect">
            <a:avLst/>
          </a:prstGeom>
        </p:spPr>
      </p:pic>
      <p:sp>
        <p:nvSpPr>
          <p:cNvPr id="75" name="Freeform: Shape 74">
            <a:extLst>
              <a:ext uri="{FF2B5EF4-FFF2-40B4-BE49-F238E27FC236}">
                <a16:creationId xmlns:a16="http://schemas.microsoft.com/office/drawing/2014/main" id="{252E8708-FEF4-D15C-7288-1E8DB7E6935D}"/>
              </a:ext>
            </a:extLst>
          </p:cNvPr>
          <p:cNvSpPr/>
          <p:nvPr/>
        </p:nvSpPr>
        <p:spPr>
          <a:xfrm>
            <a:off x="7157659" y="5771458"/>
            <a:ext cx="2326809" cy="924987"/>
          </a:xfrm>
          <a:custGeom>
            <a:avLst/>
            <a:gdLst>
              <a:gd name="connsiteX0" fmla="*/ 0 w 1541645"/>
              <a:gd name="connsiteY0" fmla="*/ 0 h 924987"/>
              <a:gd name="connsiteX1" fmla="*/ 1541645 w 1541645"/>
              <a:gd name="connsiteY1" fmla="*/ 0 h 924987"/>
              <a:gd name="connsiteX2" fmla="*/ 1541645 w 1541645"/>
              <a:gd name="connsiteY2" fmla="*/ 924987 h 924987"/>
              <a:gd name="connsiteX3" fmla="*/ 0 w 1541645"/>
              <a:gd name="connsiteY3" fmla="*/ 924987 h 924987"/>
              <a:gd name="connsiteX4" fmla="*/ 0 w 1541645"/>
              <a:gd name="connsiteY4" fmla="*/ 0 h 92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45" h="924987">
                <a:moveTo>
                  <a:pt x="0" y="0"/>
                </a:moveTo>
                <a:lnTo>
                  <a:pt x="1541645" y="0"/>
                </a:lnTo>
                <a:lnTo>
                  <a:pt x="1541645" y="924987"/>
                </a:lnTo>
                <a:lnTo>
                  <a:pt x="0" y="924987"/>
                </a:lnTo>
                <a:lnTo>
                  <a:pt x="0" y="0"/>
                </a:lnTo>
                <a:close/>
              </a:path>
            </a:pathLst>
          </a:custGeom>
          <a:solidFill>
            <a:schemeClr val="tx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r>
              <a:rPr lang="en-GB" sz="1200" b="1" dirty="0">
                <a:solidFill>
                  <a:schemeClr val="bg2"/>
                </a:solidFill>
              </a:rPr>
              <a:t>HISTORIC </a:t>
            </a:r>
            <a:r>
              <a:rPr lang="en-GB" sz="1200" b="1" kern="1200" dirty="0">
                <a:solidFill>
                  <a:schemeClr val="bg2"/>
                </a:solidFill>
              </a:rPr>
              <a:t>WIN</a:t>
            </a:r>
          </a:p>
          <a:p>
            <a:pPr marL="0" lvl="0" indent="0" algn="l" defTabSz="533400">
              <a:lnSpc>
                <a:spcPct val="90000"/>
              </a:lnSpc>
              <a:spcBef>
                <a:spcPct val="0"/>
              </a:spcBef>
              <a:spcAft>
                <a:spcPct val="35000"/>
              </a:spcAft>
              <a:buNone/>
            </a:pPr>
            <a:r>
              <a:rPr lang="en-GB" sz="1200" kern="1200" dirty="0">
                <a:solidFill>
                  <a:schemeClr val="bg2"/>
                </a:solidFill>
              </a:rPr>
              <a:t>ECG™ is deployed across the world’s largest wind farm – Dogger Bank</a:t>
            </a:r>
          </a:p>
        </p:txBody>
      </p:sp>
      <p:pic>
        <p:nvPicPr>
          <p:cNvPr id="86" name="Picture 85" descr="A yellow windmill with a black background&#10;&#10;Description automatically generated">
            <a:extLst>
              <a:ext uri="{FF2B5EF4-FFF2-40B4-BE49-F238E27FC236}">
                <a16:creationId xmlns:a16="http://schemas.microsoft.com/office/drawing/2014/main" id="{70752DB5-7E7B-B4E8-F89E-920B3464958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037923" y="5395506"/>
            <a:ext cx="479148" cy="677683"/>
          </a:xfrm>
          <a:prstGeom prst="rect">
            <a:avLst/>
          </a:prstGeom>
        </p:spPr>
      </p:pic>
      <p:sp>
        <p:nvSpPr>
          <p:cNvPr id="88" name="TextBox 87">
            <a:extLst>
              <a:ext uri="{FF2B5EF4-FFF2-40B4-BE49-F238E27FC236}">
                <a16:creationId xmlns:a16="http://schemas.microsoft.com/office/drawing/2014/main" id="{4098C47C-19B1-6290-DE68-8E9DC7F2059B}"/>
              </a:ext>
            </a:extLst>
          </p:cNvPr>
          <p:cNvSpPr txBox="1"/>
          <p:nvPr/>
        </p:nvSpPr>
        <p:spPr>
          <a:xfrm>
            <a:off x="8837518" y="6364223"/>
            <a:ext cx="708902" cy="369332"/>
          </a:xfrm>
          <a:prstGeom prst="rect">
            <a:avLst/>
          </a:prstGeom>
          <a:noFill/>
        </p:spPr>
        <p:txBody>
          <a:bodyPr wrap="square">
            <a:spAutoFit/>
          </a:bodyPr>
          <a:lstStyle/>
          <a:p>
            <a:pPr algn="ctr">
              <a:spcBef>
                <a:spcPts val="600"/>
              </a:spcBef>
              <a:spcAft>
                <a:spcPts val="600"/>
              </a:spcAft>
              <a:buClr>
                <a:srgbClr val="F2A900"/>
              </a:buClr>
            </a:pPr>
            <a:r>
              <a:rPr lang="en-GB" sz="1800" b="1" dirty="0">
                <a:solidFill>
                  <a:schemeClr val="accent1"/>
                </a:solidFill>
              </a:rPr>
              <a:t>2024</a:t>
            </a:r>
          </a:p>
        </p:txBody>
      </p:sp>
    </p:spTree>
    <p:extLst>
      <p:ext uri="{BB962C8B-B14F-4D97-AF65-F5344CB8AC3E}">
        <p14:creationId xmlns:p14="http://schemas.microsoft.com/office/powerpoint/2010/main" val="310022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wipe(left)">
                                      <p:cBhvr>
                                        <p:cTn id="7" dur="500"/>
                                        <p:tgtEl>
                                          <p:spTgt spid="113"/>
                                        </p:tgtEl>
                                      </p:cBhvr>
                                    </p:animEffect>
                                  </p:childTnLst>
                                </p:cTn>
                              </p:par>
                              <p:par>
                                <p:cTn id="8" presetID="22" presetClass="entr" presetSubtype="4" fill="hold" nodeType="withEffect">
                                  <p:stCondLst>
                                    <p:cond delay="0"/>
                                  </p:stCondLst>
                                  <p:childTnLst>
                                    <p:set>
                                      <p:cBhvr>
                                        <p:cTn id="9" dur="1" fill="hold">
                                          <p:stCondLst>
                                            <p:cond delay="0"/>
                                          </p:stCondLst>
                                        </p:cTn>
                                        <p:tgtEl>
                                          <p:spTgt spid="153"/>
                                        </p:tgtEl>
                                        <p:attrNameLst>
                                          <p:attrName>style.visibility</p:attrName>
                                        </p:attrNameLst>
                                      </p:cBhvr>
                                      <p:to>
                                        <p:strVal val="visible"/>
                                      </p:to>
                                    </p:set>
                                    <p:animEffect transition="in" filter="wipe(down)">
                                      <p:cBhvr>
                                        <p:cTn id="10" dur="500"/>
                                        <p:tgtEl>
                                          <p:spTgt spid="15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14"/>
                                        </p:tgtEl>
                                        <p:attrNameLst>
                                          <p:attrName>style.visibility</p:attrName>
                                        </p:attrNameLst>
                                      </p:cBhvr>
                                      <p:to>
                                        <p:strVal val="visible"/>
                                      </p:to>
                                    </p:set>
                                    <p:animEffect transition="in" filter="wipe(left)">
                                      <p:cBhvr>
                                        <p:cTn id="15" dur="500"/>
                                        <p:tgtEl>
                                          <p:spTgt spid="114"/>
                                        </p:tgtEl>
                                      </p:cBhvr>
                                    </p:animEffect>
                                  </p:childTnLst>
                                </p:cTn>
                              </p:par>
                              <p:par>
                                <p:cTn id="16" presetID="22" presetClass="entr" presetSubtype="4" fill="hold" nodeType="withEffect">
                                  <p:stCondLst>
                                    <p:cond delay="0"/>
                                  </p:stCondLst>
                                  <p:childTnLst>
                                    <p:set>
                                      <p:cBhvr>
                                        <p:cTn id="17" dur="1" fill="hold">
                                          <p:stCondLst>
                                            <p:cond delay="0"/>
                                          </p:stCondLst>
                                        </p:cTn>
                                        <p:tgtEl>
                                          <p:spTgt spid="152"/>
                                        </p:tgtEl>
                                        <p:attrNameLst>
                                          <p:attrName>style.visibility</p:attrName>
                                        </p:attrNameLst>
                                      </p:cBhvr>
                                      <p:to>
                                        <p:strVal val="visible"/>
                                      </p:to>
                                    </p:set>
                                    <p:animEffect transition="in" filter="wipe(down)">
                                      <p:cBhvr>
                                        <p:cTn id="18" dur="500"/>
                                        <p:tgtEl>
                                          <p:spTgt spid="15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15"/>
                                        </p:tgtEl>
                                        <p:attrNameLst>
                                          <p:attrName>style.visibility</p:attrName>
                                        </p:attrNameLst>
                                      </p:cBhvr>
                                      <p:to>
                                        <p:strVal val="visible"/>
                                      </p:to>
                                    </p:set>
                                    <p:animEffect transition="in" filter="wipe(left)">
                                      <p:cBhvr>
                                        <p:cTn id="23" dur="500"/>
                                        <p:tgtEl>
                                          <p:spTgt spid="115"/>
                                        </p:tgtEl>
                                      </p:cBhvr>
                                    </p:animEffect>
                                  </p:childTnLst>
                                </p:cTn>
                              </p:par>
                              <p:par>
                                <p:cTn id="24" presetID="22" presetClass="entr" presetSubtype="4" fill="hold" nodeType="withEffect">
                                  <p:stCondLst>
                                    <p:cond delay="0"/>
                                  </p:stCondLst>
                                  <p:childTnLst>
                                    <p:set>
                                      <p:cBhvr>
                                        <p:cTn id="25" dur="1" fill="hold">
                                          <p:stCondLst>
                                            <p:cond delay="0"/>
                                          </p:stCondLst>
                                        </p:cTn>
                                        <p:tgtEl>
                                          <p:spTgt spid="130"/>
                                        </p:tgtEl>
                                        <p:attrNameLst>
                                          <p:attrName>style.visibility</p:attrName>
                                        </p:attrNameLst>
                                      </p:cBhvr>
                                      <p:to>
                                        <p:strVal val="visible"/>
                                      </p:to>
                                    </p:set>
                                    <p:animEffect transition="in" filter="wipe(down)">
                                      <p:cBhvr>
                                        <p:cTn id="26" dur="500"/>
                                        <p:tgtEl>
                                          <p:spTgt spid="13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16"/>
                                        </p:tgtEl>
                                        <p:attrNameLst>
                                          <p:attrName>style.visibility</p:attrName>
                                        </p:attrNameLst>
                                      </p:cBhvr>
                                      <p:to>
                                        <p:strVal val="visible"/>
                                      </p:to>
                                    </p:set>
                                    <p:animEffect transition="in" filter="wipe(left)">
                                      <p:cBhvr>
                                        <p:cTn id="31" dur="500"/>
                                        <p:tgtEl>
                                          <p:spTgt spid="116"/>
                                        </p:tgtEl>
                                      </p:cBhvr>
                                    </p:animEffect>
                                  </p:childTnLst>
                                </p:cTn>
                              </p:par>
                              <p:par>
                                <p:cTn id="32" presetID="22" presetClass="entr" presetSubtype="4" fill="hold" nodeType="withEffect">
                                  <p:stCondLst>
                                    <p:cond delay="0"/>
                                  </p:stCondLst>
                                  <p:childTnLst>
                                    <p:set>
                                      <p:cBhvr>
                                        <p:cTn id="33" dur="1" fill="hold">
                                          <p:stCondLst>
                                            <p:cond delay="0"/>
                                          </p:stCondLst>
                                        </p:cTn>
                                        <p:tgtEl>
                                          <p:spTgt spid="131"/>
                                        </p:tgtEl>
                                        <p:attrNameLst>
                                          <p:attrName>style.visibility</p:attrName>
                                        </p:attrNameLst>
                                      </p:cBhvr>
                                      <p:to>
                                        <p:strVal val="visible"/>
                                      </p:to>
                                    </p:set>
                                    <p:animEffect transition="in" filter="wipe(down)">
                                      <p:cBhvr>
                                        <p:cTn id="34" dur="500"/>
                                        <p:tgtEl>
                                          <p:spTgt spid="13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17"/>
                                        </p:tgtEl>
                                        <p:attrNameLst>
                                          <p:attrName>style.visibility</p:attrName>
                                        </p:attrNameLst>
                                      </p:cBhvr>
                                      <p:to>
                                        <p:strVal val="visible"/>
                                      </p:to>
                                    </p:set>
                                    <p:animEffect transition="in" filter="wipe(left)">
                                      <p:cBhvr>
                                        <p:cTn id="39" dur="500"/>
                                        <p:tgtEl>
                                          <p:spTgt spid="117"/>
                                        </p:tgtEl>
                                      </p:cBhvr>
                                    </p:animEffect>
                                  </p:childTnLst>
                                </p:cTn>
                              </p:par>
                              <p:par>
                                <p:cTn id="40" presetID="22" presetClass="entr" presetSubtype="4" fill="hold" nodeType="withEffect">
                                  <p:stCondLst>
                                    <p:cond delay="0"/>
                                  </p:stCondLst>
                                  <p:childTnLst>
                                    <p:set>
                                      <p:cBhvr>
                                        <p:cTn id="41" dur="1" fill="hold">
                                          <p:stCondLst>
                                            <p:cond delay="0"/>
                                          </p:stCondLst>
                                        </p:cTn>
                                        <p:tgtEl>
                                          <p:spTgt spid="132"/>
                                        </p:tgtEl>
                                        <p:attrNameLst>
                                          <p:attrName>style.visibility</p:attrName>
                                        </p:attrNameLst>
                                      </p:cBhvr>
                                      <p:to>
                                        <p:strVal val="visible"/>
                                      </p:to>
                                    </p:set>
                                    <p:animEffect transition="in" filter="wipe(down)">
                                      <p:cBhvr>
                                        <p:cTn id="42" dur="500"/>
                                        <p:tgtEl>
                                          <p:spTgt spid="13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18"/>
                                        </p:tgtEl>
                                        <p:attrNameLst>
                                          <p:attrName>style.visibility</p:attrName>
                                        </p:attrNameLst>
                                      </p:cBhvr>
                                      <p:to>
                                        <p:strVal val="visible"/>
                                      </p:to>
                                    </p:set>
                                    <p:animEffect transition="in" filter="wipe(left)">
                                      <p:cBhvr>
                                        <p:cTn id="47" dur="500"/>
                                        <p:tgtEl>
                                          <p:spTgt spid="118"/>
                                        </p:tgtEl>
                                      </p:cBhvr>
                                    </p:animEffect>
                                  </p:childTnLst>
                                </p:cTn>
                              </p:par>
                              <p:par>
                                <p:cTn id="48" presetID="22" presetClass="entr" presetSubtype="4" fill="hold" nodeType="withEffect">
                                  <p:stCondLst>
                                    <p:cond delay="0"/>
                                  </p:stCondLst>
                                  <p:childTnLst>
                                    <p:set>
                                      <p:cBhvr>
                                        <p:cTn id="49" dur="1" fill="hold">
                                          <p:stCondLst>
                                            <p:cond delay="0"/>
                                          </p:stCondLst>
                                        </p:cTn>
                                        <p:tgtEl>
                                          <p:spTgt spid="140"/>
                                        </p:tgtEl>
                                        <p:attrNameLst>
                                          <p:attrName>style.visibility</p:attrName>
                                        </p:attrNameLst>
                                      </p:cBhvr>
                                      <p:to>
                                        <p:strVal val="visible"/>
                                      </p:to>
                                    </p:set>
                                    <p:animEffect transition="in" filter="wipe(down)">
                                      <p:cBhvr>
                                        <p:cTn id="50" dur="500"/>
                                        <p:tgtEl>
                                          <p:spTgt spid="140"/>
                                        </p:tgtEl>
                                      </p:cBhvr>
                                    </p:animEffect>
                                  </p:childTnLst>
                                </p:cTn>
                              </p:par>
                              <p:par>
                                <p:cTn id="51" presetID="22" presetClass="entr" presetSubtype="2"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right)">
                                      <p:cBhvr>
                                        <p:cTn id="53" dur="1000"/>
                                        <p:tgtEl>
                                          <p:spTgt spid="3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19"/>
                                        </p:tgtEl>
                                        <p:attrNameLst>
                                          <p:attrName>style.visibility</p:attrName>
                                        </p:attrNameLst>
                                      </p:cBhvr>
                                      <p:to>
                                        <p:strVal val="visible"/>
                                      </p:to>
                                    </p:set>
                                    <p:animEffect transition="in" filter="wipe(left)">
                                      <p:cBhvr>
                                        <p:cTn id="58" dur="500"/>
                                        <p:tgtEl>
                                          <p:spTgt spid="119"/>
                                        </p:tgtEl>
                                      </p:cBhvr>
                                    </p:animEffect>
                                  </p:childTnLst>
                                </p:cTn>
                              </p:par>
                              <p:par>
                                <p:cTn id="59" presetID="22" presetClass="entr" presetSubtype="4" fill="hold" nodeType="withEffect">
                                  <p:stCondLst>
                                    <p:cond delay="0"/>
                                  </p:stCondLst>
                                  <p:childTnLst>
                                    <p:set>
                                      <p:cBhvr>
                                        <p:cTn id="60" dur="1" fill="hold">
                                          <p:stCondLst>
                                            <p:cond delay="0"/>
                                          </p:stCondLst>
                                        </p:cTn>
                                        <p:tgtEl>
                                          <p:spTgt spid="139"/>
                                        </p:tgtEl>
                                        <p:attrNameLst>
                                          <p:attrName>style.visibility</p:attrName>
                                        </p:attrNameLst>
                                      </p:cBhvr>
                                      <p:to>
                                        <p:strVal val="visible"/>
                                      </p:to>
                                    </p:set>
                                    <p:animEffect transition="in" filter="wipe(down)">
                                      <p:cBhvr>
                                        <p:cTn id="61" dur="500"/>
                                        <p:tgtEl>
                                          <p:spTgt spid="139"/>
                                        </p:tgtEl>
                                      </p:cBhvr>
                                    </p:animEffect>
                                  </p:childTnLst>
                                </p:cTn>
                              </p:par>
                              <p:par>
                                <p:cTn id="62" presetID="22" presetClass="entr" presetSubtype="4" fill="hold" nodeType="withEffect">
                                  <p:stCondLst>
                                    <p:cond delay="0"/>
                                  </p:stCondLst>
                                  <p:childTnLst>
                                    <p:set>
                                      <p:cBhvr>
                                        <p:cTn id="63" dur="1" fill="hold">
                                          <p:stCondLst>
                                            <p:cond delay="0"/>
                                          </p:stCondLst>
                                        </p:cTn>
                                        <p:tgtEl>
                                          <p:spTgt spid="134"/>
                                        </p:tgtEl>
                                        <p:attrNameLst>
                                          <p:attrName>style.visibility</p:attrName>
                                        </p:attrNameLst>
                                      </p:cBhvr>
                                      <p:to>
                                        <p:strVal val="visible"/>
                                      </p:to>
                                    </p:set>
                                    <p:animEffect transition="in" filter="wipe(down)">
                                      <p:cBhvr>
                                        <p:cTn id="64" dur="500"/>
                                        <p:tgtEl>
                                          <p:spTgt spid="13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120"/>
                                        </p:tgtEl>
                                        <p:attrNameLst>
                                          <p:attrName>style.visibility</p:attrName>
                                        </p:attrNameLst>
                                      </p:cBhvr>
                                      <p:to>
                                        <p:strVal val="visible"/>
                                      </p:to>
                                    </p:set>
                                    <p:animEffect transition="in" filter="wipe(left)">
                                      <p:cBhvr>
                                        <p:cTn id="69" dur="500"/>
                                        <p:tgtEl>
                                          <p:spTgt spid="120"/>
                                        </p:tgtEl>
                                      </p:cBhvr>
                                    </p:animEffect>
                                  </p:childTnLst>
                                </p:cTn>
                              </p:par>
                              <p:par>
                                <p:cTn id="70" presetID="22" presetClass="entr" presetSubtype="4" fill="hold" nodeType="withEffect">
                                  <p:stCondLst>
                                    <p:cond delay="0"/>
                                  </p:stCondLst>
                                  <p:childTnLst>
                                    <p:set>
                                      <p:cBhvr>
                                        <p:cTn id="71" dur="1" fill="hold">
                                          <p:stCondLst>
                                            <p:cond delay="0"/>
                                          </p:stCondLst>
                                        </p:cTn>
                                        <p:tgtEl>
                                          <p:spTgt spid="148"/>
                                        </p:tgtEl>
                                        <p:attrNameLst>
                                          <p:attrName>style.visibility</p:attrName>
                                        </p:attrNameLst>
                                      </p:cBhvr>
                                      <p:to>
                                        <p:strVal val="visible"/>
                                      </p:to>
                                    </p:set>
                                    <p:animEffect transition="in" filter="wipe(down)">
                                      <p:cBhvr>
                                        <p:cTn id="72" dur="500"/>
                                        <p:tgtEl>
                                          <p:spTgt spid="148"/>
                                        </p:tgtEl>
                                      </p:cBhvr>
                                    </p:animEffect>
                                  </p:childTnLst>
                                </p:cTn>
                              </p:par>
                              <p:par>
                                <p:cTn id="73" presetID="22" presetClass="entr" presetSubtype="4" fill="hold" nodeType="withEffect">
                                  <p:stCondLst>
                                    <p:cond delay="0"/>
                                  </p:stCondLst>
                                  <p:childTnLst>
                                    <p:set>
                                      <p:cBhvr>
                                        <p:cTn id="74" dur="1" fill="hold">
                                          <p:stCondLst>
                                            <p:cond delay="0"/>
                                          </p:stCondLst>
                                        </p:cTn>
                                        <p:tgtEl>
                                          <p:spTgt spid="128"/>
                                        </p:tgtEl>
                                        <p:attrNameLst>
                                          <p:attrName>style.visibility</p:attrName>
                                        </p:attrNameLst>
                                      </p:cBhvr>
                                      <p:to>
                                        <p:strVal val="visible"/>
                                      </p:to>
                                    </p:set>
                                    <p:animEffect transition="in" filter="wipe(down)">
                                      <p:cBhvr>
                                        <p:cTn id="75" dur="500"/>
                                        <p:tgtEl>
                                          <p:spTgt spid="12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nodeType="clickEffect">
                                  <p:stCondLst>
                                    <p:cond delay="0"/>
                                  </p:stCondLst>
                                  <p:childTnLst>
                                    <p:set>
                                      <p:cBhvr>
                                        <p:cTn id="79" dur="1" fill="hold">
                                          <p:stCondLst>
                                            <p:cond delay="0"/>
                                          </p:stCondLst>
                                        </p:cTn>
                                        <p:tgtEl>
                                          <p:spTgt spid="121"/>
                                        </p:tgtEl>
                                        <p:attrNameLst>
                                          <p:attrName>style.visibility</p:attrName>
                                        </p:attrNameLst>
                                      </p:cBhvr>
                                      <p:to>
                                        <p:strVal val="visible"/>
                                      </p:to>
                                    </p:set>
                                    <p:animEffect transition="in" filter="wipe(left)">
                                      <p:cBhvr>
                                        <p:cTn id="80" dur="500"/>
                                        <p:tgtEl>
                                          <p:spTgt spid="121"/>
                                        </p:tgtEl>
                                      </p:cBhvr>
                                    </p:animEffect>
                                  </p:childTnLst>
                                </p:cTn>
                              </p:par>
                              <p:par>
                                <p:cTn id="81" presetID="22" presetClass="entr" presetSubtype="4" fill="hold" nodeType="withEffect">
                                  <p:stCondLst>
                                    <p:cond delay="0"/>
                                  </p:stCondLst>
                                  <p:childTnLst>
                                    <p:set>
                                      <p:cBhvr>
                                        <p:cTn id="82" dur="1" fill="hold">
                                          <p:stCondLst>
                                            <p:cond delay="0"/>
                                          </p:stCondLst>
                                        </p:cTn>
                                        <p:tgtEl>
                                          <p:spTgt spid="136"/>
                                        </p:tgtEl>
                                        <p:attrNameLst>
                                          <p:attrName>style.visibility</p:attrName>
                                        </p:attrNameLst>
                                      </p:cBhvr>
                                      <p:to>
                                        <p:strVal val="visible"/>
                                      </p:to>
                                    </p:set>
                                    <p:animEffect transition="in" filter="wipe(down)">
                                      <p:cBhvr>
                                        <p:cTn id="83" dur="500"/>
                                        <p:tgtEl>
                                          <p:spTgt spid="136"/>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122"/>
                                        </p:tgtEl>
                                        <p:attrNameLst>
                                          <p:attrName>style.visibility</p:attrName>
                                        </p:attrNameLst>
                                      </p:cBhvr>
                                      <p:to>
                                        <p:strVal val="visible"/>
                                      </p:to>
                                    </p:set>
                                    <p:animEffect transition="in" filter="wipe(left)">
                                      <p:cBhvr>
                                        <p:cTn id="88" dur="500"/>
                                        <p:tgtEl>
                                          <p:spTgt spid="122"/>
                                        </p:tgtEl>
                                      </p:cBhvr>
                                    </p:animEffect>
                                  </p:childTnLst>
                                </p:cTn>
                              </p:par>
                              <p:par>
                                <p:cTn id="89" presetID="22" presetClass="entr" presetSubtype="4" fill="hold" nodeType="with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wipe(down)">
                                      <p:cBhvr>
                                        <p:cTn id="91" dur="500"/>
                                        <p:tgtEl>
                                          <p:spTgt spid="8"/>
                                        </p:tgtEl>
                                      </p:cBhvr>
                                    </p:animEffect>
                                  </p:childTnLst>
                                </p:cTn>
                              </p:par>
                              <p:par>
                                <p:cTn id="92" presetID="22" presetClass="entr" presetSubtype="2" fill="hold" grpId="0" nodeType="withEffect">
                                  <p:stCondLst>
                                    <p:cond delay="0"/>
                                  </p:stCondLst>
                                  <p:childTnLst>
                                    <p:set>
                                      <p:cBhvr>
                                        <p:cTn id="93" dur="1" fill="hold">
                                          <p:stCondLst>
                                            <p:cond delay="0"/>
                                          </p:stCondLst>
                                        </p:cTn>
                                        <p:tgtEl>
                                          <p:spTgt spid="51"/>
                                        </p:tgtEl>
                                        <p:attrNameLst>
                                          <p:attrName>style.visibility</p:attrName>
                                        </p:attrNameLst>
                                      </p:cBhvr>
                                      <p:to>
                                        <p:strVal val="visible"/>
                                      </p:to>
                                    </p:set>
                                    <p:animEffect transition="in" filter="wipe(right)">
                                      <p:cBhvr>
                                        <p:cTn id="94" dur="1000"/>
                                        <p:tgtEl>
                                          <p:spTgt spid="51"/>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123"/>
                                        </p:tgtEl>
                                        <p:attrNameLst>
                                          <p:attrName>style.visibility</p:attrName>
                                        </p:attrNameLst>
                                      </p:cBhvr>
                                      <p:to>
                                        <p:strVal val="visible"/>
                                      </p:to>
                                    </p:set>
                                    <p:animEffect transition="in" filter="wipe(left)">
                                      <p:cBhvr>
                                        <p:cTn id="99" dur="500"/>
                                        <p:tgtEl>
                                          <p:spTgt spid="123"/>
                                        </p:tgtEl>
                                      </p:cBhvr>
                                    </p:animEffect>
                                  </p:childTnLst>
                                </p:cTn>
                              </p:par>
                              <p:par>
                                <p:cTn id="100" presetID="22" presetClass="entr" presetSubtype="4" fill="hold" nodeType="withEffect">
                                  <p:stCondLst>
                                    <p:cond delay="0"/>
                                  </p:stCondLst>
                                  <p:childTnLst>
                                    <p:set>
                                      <p:cBhvr>
                                        <p:cTn id="101" dur="1" fill="hold">
                                          <p:stCondLst>
                                            <p:cond delay="0"/>
                                          </p:stCondLst>
                                        </p:cTn>
                                        <p:tgtEl>
                                          <p:spTgt spid="138"/>
                                        </p:tgtEl>
                                        <p:attrNameLst>
                                          <p:attrName>style.visibility</p:attrName>
                                        </p:attrNameLst>
                                      </p:cBhvr>
                                      <p:to>
                                        <p:strVal val="visible"/>
                                      </p:to>
                                    </p:set>
                                    <p:animEffect transition="in" filter="wipe(down)">
                                      <p:cBhvr>
                                        <p:cTn id="102" dur="500"/>
                                        <p:tgtEl>
                                          <p:spTgt spid="138"/>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nodeType="clickEffect">
                                  <p:stCondLst>
                                    <p:cond delay="0"/>
                                  </p:stCondLst>
                                  <p:childTnLst>
                                    <p:set>
                                      <p:cBhvr>
                                        <p:cTn id="106" dur="1" fill="hold">
                                          <p:stCondLst>
                                            <p:cond delay="0"/>
                                          </p:stCondLst>
                                        </p:cTn>
                                        <p:tgtEl>
                                          <p:spTgt spid="124"/>
                                        </p:tgtEl>
                                        <p:attrNameLst>
                                          <p:attrName>style.visibility</p:attrName>
                                        </p:attrNameLst>
                                      </p:cBhvr>
                                      <p:to>
                                        <p:strVal val="visible"/>
                                      </p:to>
                                    </p:set>
                                    <p:animEffect transition="in" filter="wipe(left)">
                                      <p:cBhvr>
                                        <p:cTn id="107" dur="500"/>
                                        <p:tgtEl>
                                          <p:spTgt spid="124"/>
                                        </p:tgtEl>
                                      </p:cBhvr>
                                    </p:animEffect>
                                  </p:childTnLst>
                                </p:cTn>
                              </p:par>
                              <p:par>
                                <p:cTn id="108" presetID="22" presetClass="entr" presetSubtype="4" fill="hold" nodeType="withEffect">
                                  <p:stCondLst>
                                    <p:cond delay="0"/>
                                  </p:stCondLst>
                                  <p:childTnLst>
                                    <p:set>
                                      <p:cBhvr>
                                        <p:cTn id="109" dur="1" fill="hold">
                                          <p:stCondLst>
                                            <p:cond delay="0"/>
                                          </p:stCondLst>
                                        </p:cTn>
                                        <p:tgtEl>
                                          <p:spTgt spid="144"/>
                                        </p:tgtEl>
                                        <p:attrNameLst>
                                          <p:attrName>style.visibility</p:attrName>
                                        </p:attrNameLst>
                                      </p:cBhvr>
                                      <p:to>
                                        <p:strVal val="visible"/>
                                      </p:to>
                                    </p:set>
                                    <p:animEffect transition="in" filter="wipe(down)">
                                      <p:cBhvr>
                                        <p:cTn id="110" dur="500"/>
                                        <p:tgtEl>
                                          <p:spTgt spid="144"/>
                                        </p:tgtEl>
                                      </p:cBhvr>
                                    </p:animEffect>
                                  </p:childTnLst>
                                </p:cTn>
                              </p:par>
                              <p:par>
                                <p:cTn id="111" presetID="22" presetClass="entr" presetSubtype="4" fill="hold" nodeType="withEffect">
                                  <p:stCondLst>
                                    <p:cond delay="0"/>
                                  </p:stCondLst>
                                  <p:childTnLst>
                                    <p:set>
                                      <p:cBhvr>
                                        <p:cTn id="112" dur="1" fill="hold">
                                          <p:stCondLst>
                                            <p:cond delay="0"/>
                                          </p:stCondLst>
                                        </p:cTn>
                                        <p:tgtEl>
                                          <p:spTgt spid="147"/>
                                        </p:tgtEl>
                                        <p:attrNameLst>
                                          <p:attrName>style.visibility</p:attrName>
                                        </p:attrNameLst>
                                      </p:cBhvr>
                                      <p:to>
                                        <p:strVal val="visible"/>
                                      </p:to>
                                    </p:set>
                                    <p:animEffect transition="in" filter="wipe(down)">
                                      <p:cBhvr>
                                        <p:cTn id="113" dur="500"/>
                                        <p:tgtEl>
                                          <p:spTgt spid="147"/>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nodeType="clickEffect">
                                  <p:stCondLst>
                                    <p:cond delay="0"/>
                                  </p:stCondLst>
                                  <p:childTnLst>
                                    <p:set>
                                      <p:cBhvr>
                                        <p:cTn id="117" dur="1" fill="hold">
                                          <p:stCondLst>
                                            <p:cond delay="0"/>
                                          </p:stCondLst>
                                        </p:cTn>
                                        <p:tgtEl>
                                          <p:spTgt spid="125"/>
                                        </p:tgtEl>
                                        <p:attrNameLst>
                                          <p:attrName>style.visibility</p:attrName>
                                        </p:attrNameLst>
                                      </p:cBhvr>
                                      <p:to>
                                        <p:strVal val="visible"/>
                                      </p:to>
                                    </p:set>
                                    <p:animEffect transition="in" filter="wipe(left)">
                                      <p:cBhvr>
                                        <p:cTn id="118" dur="500"/>
                                        <p:tgtEl>
                                          <p:spTgt spid="125"/>
                                        </p:tgtEl>
                                      </p:cBhvr>
                                    </p:animEffect>
                                  </p:childTnLst>
                                </p:cTn>
                              </p:par>
                              <p:par>
                                <p:cTn id="119" presetID="22" presetClass="entr" presetSubtype="4" fill="hold" nodeType="withEffect">
                                  <p:stCondLst>
                                    <p:cond delay="0"/>
                                  </p:stCondLst>
                                  <p:childTnLst>
                                    <p:set>
                                      <p:cBhvr>
                                        <p:cTn id="120" dur="1" fill="hold">
                                          <p:stCondLst>
                                            <p:cond delay="0"/>
                                          </p:stCondLst>
                                        </p:cTn>
                                        <p:tgtEl>
                                          <p:spTgt spid="145"/>
                                        </p:tgtEl>
                                        <p:attrNameLst>
                                          <p:attrName>style.visibility</p:attrName>
                                        </p:attrNameLst>
                                      </p:cBhvr>
                                      <p:to>
                                        <p:strVal val="visible"/>
                                      </p:to>
                                    </p:set>
                                    <p:animEffect transition="in" filter="wipe(down)">
                                      <p:cBhvr>
                                        <p:cTn id="121" dur="500"/>
                                        <p:tgtEl>
                                          <p:spTgt spid="145"/>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nodeType="clickEffect">
                                  <p:stCondLst>
                                    <p:cond delay="0"/>
                                  </p:stCondLst>
                                  <p:childTnLst>
                                    <p:set>
                                      <p:cBhvr>
                                        <p:cTn id="125" dur="1" fill="hold">
                                          <p:stCondLst>
                                            <p:cond delay="0"/>
                                          </p:stCondLst>
                                        </p:cTn>
                                        <p:tgtEl>
                                          <p:spTgt spid="126"/>
                                        </p:tgtEl>
                                        <p:attrNameLst>
                                          <p:attrName>style.visibility</p:attrName>
                                        </p:attrNameLst>
                                      </p:cBhvr>
                                      <p:to>
                                        <p:strVal val="visible"/>
                                      </p:to>
                                    </p:set>
                                    <p:animEffect transition="in" filter="wipe(left)">
                                      <p:cBhvr>
                                        <p:cTn id="126" dur="500"/>
                                        <p:tgtEl>
                                          <p:spTgt spid="126"/>
                                        </p:tgtEl>
                                      </p:cBhvr>
                                    </p:animEffect>
                                  </p:childTnLst>
                                </p:cTn>
                              </p:par>
                              <p:par>
                                <p:cTn id="127" presetID="22" presetClass="entr" presetSubtype="4" fill="hold" nodeType="withEffect">
                                  <p:stCondLst>
                                    <p:cond delay="0"/>
                                  </p:stCondLst>
                                  <p:childTnLst>
                                    <p:set>
                                      <p:cBhvr>
                                        <p:cTn id="128" dur="1" fill="hold">
                                          <p:stCondLst>
                                            <p:cond delay="0"/>
                                          </p:stCondLst>
                                        </p:cTn>
                                        <p:tgtEl>
                                          <p:spTgt spid="143"/>
                                        </p:tgtEl>
                                        <p:attrNameLst>
                                          <p:attrName>style.visibility</p:attrName>
                                        </p:attrNameLst>
                                      </p:cBhvr>
                                      <p:to>
                                        <p:strVal val="visible"/>
                                      </p:to>
                                    </p:set>
                                    <p:animEffect transition="in" filter="wipe(down)">
                                      <p:cBhvr>
                                        <p:cTn id="129" dur="500"/>
                                        <p:tgtEl>
                                          <p:spTgt spid="143"/>
                                        </p:tgtEl>
                                      </p:cBhvr>
                                    </p:animEffect>
                                  </p:childTnLst>
                                </p:cTn>
                              </p:par>
                              <p:par>
                                <p:cTn id="130" presetID="22" presetClass="entr" presetSubtype="4" fill="hold" nodeType="withEffect">
                                  <p:stCondLst>
                                    <p:cond delay="0"/>
                                  </p:stCondLst>
                                  <p:childTnLst>
                                    <p:set>
                                      <p:cBhvr>
                                        <p:cTn id="131" dur="1" fill="hold">
                                          <p:stCondLst>
                                            <p:cond delay="0"/>
                                          </p:stCondLst>
                                        </p:cTn>
                                        <p:tgtEl>
                                          <p:spTgt spid="151"/>
                                        </p:tgtEl>
                                        <p:attrNameLst>
                                          <p:attrName>style.visibility</p:attrName>
                                        </p:attrNameLst>
                                      </p:cBhvr>
                                      <p:to>
                                        <p:strVal val="visible"/>
                                      </p:to>
                                    </p:set>
                                    <p:animEffect transition="in" filter="wipe(down)">
                                      <p:cBhvr>
                                        <p:cTn id="132" dur="500"/>
                                        <p:tgtEl>
                                          <p:spTgt spid="151"/>
                                        </p:tgtEl>
                                      </p:cBhvr>
                                    </p:animEffect>
                                  </p:childTnLst>
                                </p:cTn>
                              </p:par>
                              <p:par>
                                <p:cTn id="133" presetID="22" presetClass="entr" presetSubtype="4" fill="hold" nodeType="withEffect">
                                  <p:stCondLst>
                                    <p:cond delay="0"/>
                                  </p:stCondLst>
                                  <p:childTnLst>
                                    <p:set>
                                      <p:cBhvr>
                                        <p:cTn id="134" dur="1" fill="hold">
                                          <p:stCondLst>
                                            <p:cond delay="0"/>
                                          </p:stCondLst>
                                        </p:cTn>
                                        <p:tgtEl>
                                          <p:spTgt spid="150"/>
                                        </p:tgtEl>
                                        <p:attrNameLst>
                                          <p:attrName>style.visibility</p:attrName>
                                        </p:attrNameLst>
                                      </p:cBhvr>
                                      <p:to>
                                        <p:strVal val="visible"/>
                                      </p:to>
                                    </p:set>
                                    <p:animEffect transition="in" filter="wipe(down)">
                                      <p:cBhvr>
                                        <p:cTn id="135" dur="500"/>
                                        <p:tgtEl>
                                          <p:spTgt spid="150"/>
                                        </p:tgtEl>
                                      </p:cBhvr>
                                    </p:animEffect>
                                  </p:childTnLst>
                                </p:cTn>
                              </p:par>
                              <p:par>
                                <p:cTn id="136" presetID="22" presetClass="entr" presetSubtype="4" fill="hold" nodeType="withEffect">
                                  <p:stCondLst>
                                    <p:cond delay="0"/>
                                  </p:stCondLst>
                                  <p:childTnLst>
                                    <p:set>
                                      <p:cBhvr>
                                        <p:cTn id="137" dur="1" fill="hold">
                                          <p:stCondLst>
                                            <p:cond delay="0"/>
                                          </p:stCondLst>
                                        </p:cTn>
                                        <p:tgtEl>
                                          <p:spTgt spid="10"/>
                                        </p:tgtEl>
                                        <p:attrNameLst>
                                          <p:attrName>style.visibility</p:attrName>
                                        </p:attrNameLst>
                                      </p:cBhvr>
                                      <p:to>
                                        <p:strVal val="visible"/>
                                      </p:to>
                                    </p:set>
                                    <p:animEffect transition="in" filter="wipe(down)">
                                      <p:cBhvr>
                                        <p:cTn id="138" dur="500"/>
                                        <p:tgtEl>
                                          <p:spTgt spid="10"/>
                                        </p:tgtEl>
                                      </p:cBhvr>
                                    </p:animEffect>
                                  </p:childTnLst>
                                </p:cTn>
                              </p:par>
                              <p:par>
                                <p:cTn id="139" presetID="22" presetClass="entr" presetSubtype="2" fill="hold" grpId="0" nodeType="withEffect">
                                  <p:stCondLst>
                                    <p:cond delay="0"/>
                                  </p:stCondLst>
                                  <p:childTnLst>
                                    <p:set>
                                      <p:cBhvr>
                                        <p:cTn id="140" dur="1" fill="hold">
                                          <p:stCondLst>
                                            <p:cond delay="0"/>
                                          </p:stCondLst>
                                        </p:cTn>
                                        <p:tgtEl>
                                          <p:spTgt spid="15"/>
                                        </p:tgtEl>
                                        <p:attrNameLst>
                                          <p:attrName>style.visibility</p:attrName>
                                        </p:attrNameLst>
                                      </p:cBhvr>
                                      <p:to>
                                        <p:strVal val="visible"/>
                                      </p:to>
                                    </p:set>
                                    <p:animEffect transition="in" filter="wipe(right)">
                                      <p:cBhvr>
                                        <p:cTn id="141" dur="1000"/>
                                        <p:tgtEl>
                                          <p:spTgt spid="15"/>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nodeType="clickEffect">
                                  <p:stCondLst>
                                    <p:cond delay="0"/>
                                  </p:stCondLst>
                                  <p:childTnLst>
                                    <p:set>
                                      <p:cBhvr>
                                        <p:cTn id="145" dur="1" fill="hold">
                                          <p:stCondLst>
                                            <p:cond delay="0"/>
                                          </p:stCondLst>
                                        </p:cTn>
                                        <p:tgtEl>
                                          <p:spTgt spid="4"/>
                                        </p:tgtEl>
                                        <p:attrNameLst>
                                          <p:attrName>style.visibility</p:attrName>
                                        </p:attrNameLst>
                                      </p:cBhvr>
                                      <p:to>
                                        <p:strVal val="visible"/>
                                      </p:to>
                                    </p:set>
                                    <p:animEffect transition="in" filter="wipe(left)">
                                      <p:cBhvr>
                                        <p:cTn id="146" dur="500"/>
                                        <p:tgtEl>
                                          <p:spTgt spid="4"/>
                                        </p:tgtEl>
                                      </p:cBhvr>
                                    </p:animEffect>
                                  </p:childTnLst>
                                </p:cTn>
                              </p:par>
                              <p:par>
                                <p:cTn id="147" presetID="22" presetClass="entr" presetSubtype="4" fill="hold" nodeType="withEffect">
                                  <p:stCondLst>
                                    <p:cond delay="0"/>
                                  </p:stCondLst>
                                  <p:childTnLst>
                                    <p:set>
                                      <p:cBhvr>
                                        <p:cTn id="148" dur="1" fill="hold">
                                          <p:stCondLst>
                                            <p:cond delay="0"/>
                                          </p:stCondLst>
                                        </p:cTn>
                                        <p:tgtEl>
                                          <p:spTgt spid="16"/>
                                        </p:tgtEl>
                                        <p:attrNameLst>
                                          <p:attrName>style.visibility</p:attrName>
                                        </p:attrNameLst>
                                      </p:cBhvr>
                                      <p:to>
                                        <p:strVal val="visible"/>
                                      </p:to>
                                    </p:set>
                                    <p:animEffect transition="in" filter="wipe(down)">
                                      <p:cBhvr>
                                        <p:cTn id="149" dur="500"/>
                                        <p:tgtEl>
                                          <p:spTgt spid="16"/>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8" fill="hold" nodeType="clickEffect">
                                  <p:stCondLst>
                                    <p:cond delay="0"/>
                                  </p:stCondLst>
                                  <p:childTnLst>
                                    <p:set>
                                      <p:cBhvr>
                                        <p:cTn id="153" dur="1" fill="hold">
                                          <p:stCondLst>
                                            <p:cond delay="0"/>
                                          </p:stCondLst>
                                        </p:cTn>
                                        <p:tgtEl>
                                          <p:spTgt spid="27"/>
                                        </p:tgtEl>
                                        <p:attrNameLst>
                                          <p:attrName>style.visibility</p:attrName>
                                        </p:attrNameLst>
                                      </p:cBhvr>
                                      <p:to>
                                        <p:strVal val="visible"/>
                                      </p:to>
                                    </p:set>
                                    <p:animEffect transition="in" filter="wipe(left)">
                                      <p:cBhvr>
                                        <p:cTn id="154" dur="500"/>
                                        <p:tgtEl>
                                          <p:spTgt spid="27"/>
                                        </p:tgtEl>
                                      </p:cBhvr>
                                    </p:animEffect>
                                  </p:childTnLst>
                                </p:cTn>
                              </p:par>
                              <p:par>
                                <p:cTn id="155" presetID="22" presetClass="entr" presetSubtype="4" fill="hold" nodeType="withEffect">
                                  <p:stCondLst>
                                    <p:cond delay="0"/>
                                  </p:stCondLst>
                                  <p:childTnLst>
                                    <p:set>
                                      <p:cBhvr>
                                        <p:cTn id="156" dur="1" fill="hold">
                                          <p:stCondLst>
                                            <p:cond delay="0"/>
                                          </p:stCondLst>
                                        </p:cTn>
                                        <p:tgtEl>
                                          <p:spTgt spid="74"/>
                                        </p:tgtEl>
                                        <p:attrNameLst>
                                          <p:attrName>style.visibility</p:attrName>
                                        </p:attrNameLst>
                                      </p:cBhvr>
                                      <p:to>
                                        <p:strVal val="visible"/>
                                      </p:to>
                                    </p:set>
                                    <p:animEffect transition="in" filter="wipe(down)">
                                      <p:cBhvr>
                                        <p:cTn id="157" dur="500"/>
                                        <p:tgtEl>
                                          <p:spTgt spid="74"/>
                                        </p:tgtEl>
                                      </p:cBhvr>
                                    </p:animEffect>
                                  </p:childTnLst>
                                </p:cTn>
                              </p:par>
                              <p:par>
                                <p:cTn id="158" presetID="22" presetClass="entr" presetSubtype="4" fill="hold" nodeType="withEffect">
                                  <p:stCondLst>
                                    <p:cond delay="0"/>
                                  </p:stCondLst>
                                  <p:childTnLst>
                                    <p:set>
                                      <p:cBhvr>
                                        <p:cTn id="159" dur="1" fill="hold">
                                          <p:stCondLst>
                                            <p:cond delay="0"/>
                                          </p:stCondLst>
                                        </p:cTn>
                                        <p:tgtEl>
                                          <p:spTgt spid="86"/>
                                        </p:tgtEl>
                                        <p:attrNameLst>
                                          <p:attrName>style.visibility</p:attrName>
                                        </p:attrNameLst>
                                      </p:cBhvr>
                                      <p:to>
                                        <p:strVal val="visible"/>
                                      </p:to>
                                    </p:set>
                                    <p:animEffect transition="in" filter="wipe(down)">
                                      <p:cBhvr>
                                        <p:cTn id="160"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51"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fish, spiny-finned fish&#10;&#10;Description automatically generated">
            <a:extLst>
              <a:ext uri="{FF2B5EF4-FFF2-40B4-BE49-F238E27FC236}">
                <a16:creationId xmlns:a16="http://schemas.microsoft.com/office/drawing/2014/main" id="{8BF65D41-3C7D-4658-8235-616A872A527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2493169"/>
            <a:ext cx="12192000" cy="3661147"/>
          </a:xfrm>
          <a:prstGeom prst="rect">
            <a:avLst/>
          </a:prstGeom>
        </p:spPr>
      </p:pic>
      <p:pic>
        <p:nvPicPr>
          <p:cNvPr id="16" name="Picture Placeholder 15" descr="A picture containing text, water&#10;&#10;Description automatically generated">
            <a:extLst>
              <a:ext uri="{FF2B5EF4-FFF2-40B4-BE49-F238E27FC236}">
                <a16:creationId xmlns:a16="http://schemas.microsoft.com/office/drawing/2014/main" id="{5FAB1971-53E6-40BF-82EA-616DCA6DFCA6}"/>
              </a:ext>
            </a:extLst>
          </p:cNvPr>
          <p:cNvPicPr>
            <a:picLocks noGrp="1" noChangeAspect="1"/>
          </p:cNvPicPr>
          <p:nvPr>
            <p:ph type="pic" sz="quarter" idx="19"/>
          </p:nvPr>
        </p:nvPicPr>
        <p:blipFill rotWithShape="1">
          <a:blip r:embed="rId3" cstate="email">
            <a:extLst>
              <a:ext uri="{28A0092B-C50C-407E-A947-70E740481C1C}">
                <a14:useLocalDpi xmlns:a14="http://schemas.microsoft.com/office/drawing/2010/main"/>
              </a:ext>
            </a:extLst>
          </a:blip>
          <a:srcRect/>
          <a:stretch/>
        </p:blipFill>
        <p:spPr>
          <a:xfrm>
            <a:off x="586870" y="1412876"/>
            <a:ext cx="5253567" cy="2160588"/>
          </a:xfrm>
        </p:spPr>
      </p:pic>
      <p:pic>
        <p:nvPicPr>
          <p:cNvPr id="18" name="Picture Placeholder 17" descr="A picture containing water, outdoor&#10;&#10;Description automatically generated">
            <a:extLst>
              <a:ext uri="{FF2B5EF4-FFF2-40B4-BE49-F238E27FC236}">
                <a16:creationId xmlns:a16="http://schemas.microsoft.com/office/drawing/2014/main" id="{0B2A5B4F-02F2-4EC5-B52B-A935CB0EC7DE}"/>
              </a:ext>
            </a:extLst>
          </p:cNvPr>
          <p:cNvPicPr>
            <a:picLocks noGrp="1" noChangeAspect="1"/>
          </p:cNvPicPr>
          <p:nvPr>
            <p:ph type="pic" sz="quarter" idx="20"/>
          </p:nvPr>
        </p:nvPicPr>
        <p:blipFill rotWithShape="1">
          <a:blip r:embed="rId4" cstate="email">
            <a:extLst>
              <a:ext uri="{28A0092B-C50C-407E-A947-70E740481C1C}">
                <a14:useLocalDpi xmlns:a14="http://schemas.microsoft.com/office/drawing/2010/main"/>
              </a:ext>
            </a:extLst>
          </a:blip>
          <a:srcRect/>
          <a:stretch/>
        </p:blipFill>
        <p:spPr>
          <a:xfrm>
            <a:off x="6366935" y="1412875"/>
            <a:ext cx="5253567" cy="2160588"/>
          </a:xfrm>
        </p:spPr>
      </p:pic>
      <p:pic>
        <p:nvPicPr>
          <p:cNvPr id="23" name="Picture Placeholder 19">
            <a:extLst>
              <a:ext uri="{FF2B5EF4-FFF2-40B4-BE49-F238E27FC236}">
                <a16:creationId xmlns:a16="http://schemas.microsoft.com/office/drawing/2014/main" id="{1B5A4EE1-B70E-49AE-BB7E-D5D4B1D276AF}"/>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a:stretch/>
        </p:blipFill>
        <p:spPr>
          <a:xfrm>
            <a:off x="591788" y="3964404"/>
            <a:ext cx="5253567" cy="2160588"/>
          </a:xfrm>
        </p:spPr>
      </p:pic>
      <p:pic>
        <p:nvPicPr>
          <p:cNvPr id="9" name="Picture Placeholder 8" descr="A person using a tablet&#10;&#10;Description automatically generated with low confidence">
            <a:extLst>
              <a:ext uri="{FF2B5EF4-FFF2-40B4-BE49-F238E27FC236}">
                <a16:creationId xmlns:a16="http://schemas.microsoft.com/office/drawing/2014/main" id="{DC19A4B3-8B5A-43D6-B2B6-C0BEF58CA4C7}"/>
              </a:ext>
            </a:extLst>
          </p:cNvPr>
          <p:cNvPicPr>
            <a:picLocks noGrp="1" noChangeAspect="1"/>
          </p:cNvPicPr>
          <p:nvPr>
            <p:ph type="pic" sz="quarter" idx="22"/>
          </p:nvPr>
        </p:nvPicPr>
        <p:blipFill>
          <a:blip r:embed="rId6" cstate="email">
            <a:extLst>
              <a:ext uri="{28A0092B-C50C-407E-A947-70E740481C1C}">
                <a14:useLocalDpi xmlns:a14="http://schemas.microsoft.com/office/drawing/2010/main"/>
              </a:ext>
            </a:extLst>
          </a:blip>
          <a:srcRect/>
          <a:stretch>
            <a:fillRect/>
          </a:stretch>
        </p:blipFill>
        <p:spPr/>
      </p:pic>
      <p:graphicFrame>
        <p:nvGraphicFramePr>
          <p:cNvPr id="30" name="Content Placeholder 10">
            <a:extLst>
              <a:ext uri="{FF2B5EF4-FFF2-40B4-BE49-F238E27FC236}">
                <a16:creationId xmlns:a16="http://schemas.microsoft.com/office/drawing/2014/main" id="{76AF2D8D-F8A1-4486-AAAC-A5CFF781811B}"/>
              </a:ext>
            </a:extLst>
          </p:cNvPr>
          <p:cNvGraphicFramePr>
            <a:graphicFrameLocks/>
          </p:cNvGraphicFramePr>
          <p:nvPr/>
        </p:nvGraphicFramePr>
        <p:xfrm>
          <a:off x="565932" y="1420478"/>
          <a:ext cx="11039475" cy="47164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Title 4">
            <a:extLst>
              <a:ext uri="{FF2B5EF4-FFF2-40B4-BE49-F238E27FC236}">
                <a16:creationId xmlns:a16="http://schemas.microsoft.com/office/drawing/2014/main" id="{55675DDC-59F8-4C06-9D26-5D607C693F18}"/>
              </a:ext>
            </a:extLst>
          </p:cNvPr>
          <p:cNvSpPr>
            <a:spLocks noGrp="1"/>
          </p:cNvSpPr>
          <p:nvPr>
            <p:ph type="title"/>
          </p:nvPr>
        </p:nvSpPr>
        <p:spPr>
          <a:xfrm>
            <a:off x="287867" y="720536"/>
            <a:ext cx="11616266" cy="382587"/>
          </a:xfrm>
        </p:spPr>
        <p:txBody>
          <a:bodyPr anchor="ctr"/>
          <a:lstStyle/>
          <a:p>
            <a:pPr algn="ctr"/>
            <a:r>
              <a:rPr lang="en-US" sz="1600"/>
              <a:t>We improve the reliability, integrity, efficiency and productivity of critical infrastructure with industry leading controls technology </a:t>
            </a:r>
            <a:endParaRPr lang="en-GB" sz="1600"/>
          </a:p>
        </p:txBody>
      </p:sp>
      <p:sp>
        <p:nvSpPr>
          <p:cNvPr id="11" name="Text Placeholder 10">
            <a:extLst>
              <a:ext uri="{FF2B5EF4-FFF2-40B4-BE49-F238E27FC236}">
                <a16:creationId xmlns:a16="http://schemas.microsoft.com/office/drawing/2014/main" id="{4AEA34AA-AC13-4A9B-89A3-CA929D4CA9E4}"/>
              </a:ext>
            </a:extLst>
          </p:cNvPr>
          <p:cNvSpPr>
            <a:spLocks noGrp="1"/>
          </p:cNvSpPr>
          <p:nvPr>
            <p:ph type="body" sz="quarter" idx="10"/>
          </p:nvPr>
        </p:nvSpPr>
        <p:spPr>
          <a:xfrm>
            <a:off x="575734" y="358776"/>
            <a:ext cx="11040533" cy="250825"/>
          </a:xfrm>
        </p:spPr>
        <p:txBody>
          <a:bodyPr/>
          <a:lstStyle/>
          <a:p>
            <a:pPr algn="ctr"/>
            <a:r>
              <a:rPr lang="en-GB">
                <a:ln w="0"/>
                <a:solidFill>
                  <a:schemeClr val="tx1"/>
                </a:solidFill>
                <a:effectLst>
                  <a:outerShdw blurRad="38100" dist="19050" dir="2700000" algn="tl" rotWithShape="0">
                    <a:schemeClr val="dk1">
                      <a:alpha val="40000"/>
                    </a:schemeClr>
                  </a:outerShdw>
                </a:effectLst>
              </a:rPr>
              <a:t>The Controls Technology Company</a:t>
            </a:r>
          </a:p>
        </p:txBody>
      </p:sp>
      <p:sp>
        <p:nvSpPr>
          <p:cNvPr id="6" name="Rectangle: Rounded Corners 5">
            <a:extLst>
              <a:ext uri="{FF2B5EF4-FFF2-40B4-BE49-F238E27FC236}">
                <a16:creationId xmlns:a16="http://schemas.microsoft.com/office/drawing/2014/main" id="{B1DB0FEC-579E-41E3-9AF5-3A0CCB3B6674}"/>
              </a:ext>
            </a:extLst>
          </p:cNvPr>
          <p:cNvSpPr/>
          <p:nvPr/>
        </p:nvSpPr>
        <p:spPr>
          <a:xfrm>
            <a:off x="5585548" y="3555849"/>
            <a:ext cx="1020903" cy="326692"/>
          </a:xfrm>
          <a:prstGeom prst="roundRect">
            <a:avLst/>
          </a:prstGeom>
          <a:solidFill>
            <a:schemeClr val="accent1"/>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600"/>
              <a:t>ENERGY</a:t>
            </a:r>
          </a:p>
        </p:txBody>
      </p:sp>
      <p:pic>
        <p:nvPicPr>
          <p:cNvPr id="8" name="Picture 7" descr="Icon&#10;&#10;Description automatically generated">
            <a:extLst>
              <a:ext uri="{FF2B5EF4-FFF2-40B4-BE49-F238E27FC236}">
                <a16:creationId xmlns:a16="http://schemas.microsoft.com/office/drawing/2014/main" id="{CEA74DF1-BD2D-4441-A0E5-5F8DF1B6F05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875764" y="1935689"/>
            <a:ext cx="788275" cy="1114959"/>
          </a:xfrm>
          <a:prstGeom prst="rect">
            <a:avLst/>
          </a:prstGeom>
        </p:spPr>
      </p:pic>
      <p:pic>
        <p:nvPicPr>
          <p:cNvPr id="10" name="Picture 9" descr="Icon&#10;&#10;Description automatically generated">
            <a:extLst>
              <a:ext uri="{FF2B5EF4-FFF2-40B4-BE49-F238E27FC236}">
                <a16:creationId xmlns:a16="http://schemas.microsoft.com/office/drawing/2014/main" id="{D09CB15E-FC59-428C-931E-410DDE38582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366936" y="1948558"/>
            <a:ext cx="654650" cy="1132919"/>
          </a:xfrm>
          <a:prstGeom prst="rect">
            <a:avLst/>
          </a:prstGeom>
        </p:spPr>
      </p:pic>
      <p:pic>
        <p:nvPicPr>
          <p:cNvPr id="15" name="Picture 14" descr="Icon&#10;&#10;Description automatically generated">
            <a:extLst>
              <a:ext uri="{FF2B5EF4-FFF2-40B4-BE49-F238E27FC236}">
                <a16:creationId xmlns:a16="http://schemas.microsoft.com/office/drawing/2014/main" id="{34816BC6-E170-4137-9A6A-3B8BD7DBA92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263779" y="4488778"/>
            <a:ext cx="831261" cy="1173791"/>
          </a:xfrm>
          <a:prstGeom prst="rect">
            <a:avLst/>
          </a:prstGeom>
        </p:spPr>
      </p:pic>
      <p:pic>
        <p:nvPicPr>
          <p:cNvPr id="21" name="Picture 20" descr="Icon&#10;&#10;Description automatically generated">
            <a:extLst>
              <a:ext uri="{FF2B5EF4-FFF2-40B4-BE49-F238E27FC236}">
                <a16:creationId xmlns:a16="http://schemas.microsoft.com/office/drawing/2014/main" id="{558CBA67-9FCB-4524-A0A8-DBFEBD8CBE08}"/>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4929055" y="4529298"/>
            <a:ext cx="681691" cy="964204"/>
          </a:xfrm>
          <a:prstGeom prst="rect">
            <a:avLst/>
          </a:prstGeom>
        </p:spPr>
      </p:pic>
    </p:spTree>
    <p:extLst>
      <p:ext uri="{BB962C8B-B14F-4D97-AF65-F5344CB8AC3E}">
        <p14:creationId xmlns:p14="http://schemas.microsoft.com/office/powerpoint/2010/main" val="3121431397"/>
      </p:ext>
    </p:extLst>
  </p:cSld>
  <p:clrMapOvr>
    <a:masterClrMapping/>
  </p:clrMapOvr>
</p:sld>
</file>

<file path=ppt/theme/theme1.xml><?xml version="1.0" encoding="utf-8"?>
<a:theme xmlns:a="http://schemas.openxmlformats.org/drawingml/2006/main" name="Proserv Theme - Presentation">
  <a:themeElements>
    <a:clrScheme name="Proserv Expanded Colour Set">
      <a:dk1>
        <a:srgbClr val="5B6770"/>
      </a:dk1>
      <a:lt1>
        <a:srgbClr val="FFFFFF"/>
      </a:lt1>
      <a:dk2>
        <a:srgbClr val="5B6770"/>
      </a:dk2>
      <a:lt2>
        <a:srgbClr val="FFFFFF"/>
      </a:lt2>
      <a:accent1>
        <a:srgbClr val="F2A900"/>
      </a:accent1>
      <a:accent2>
        <a:srgbClr val="5B6770"/>
      </a:accent2>
      <a:accent3>
        <a:srgbClr val="000000"/>
      </a:accent3>
      <a:accent4>
        <a:srgbClr val="840B55"/>
      </a:accent4>
      <a:accent5>
        <a:srgbClr val="00A3E0"/>
      </a:accent5>
      <a:accent6>
        <a:srgbClr val="6CC24A"/>
      </a:accent6>
      <a:hlink>
        <a:srgbClr val="5B6770"/>
      </a:hlink>
      <a:folHlink>
        <a:srgbClr val="F2A900"/>
      </a:folHlink>
    </a:clrScheme>
    <a:fontScheme name="Pros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2A900"/>
        </a:solidFill>
        <a:ln w="5715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0">
          <a:scrgbClr r="0" g="0" b="0"/>
        </a:lnRef>
        <a:fillRef idx="0">
          <a:scrgbClr r="0" g="0" b="0"/>
        </a:fillRef>
        <a:effectRef idx="0">
          <a:scrgbClr r="0" g="0" b="0"/>
        </a:effectRef>
        <a:fontRef idx="minor">
          <a:schemeClr val="lt1"/>
        </a:fontRef>
      </a:style>
    </a:spDef>
    <a:lnDef>
      <a:spPr>
        <a:ln w="38100">
          <a:headEnd type="none" w="med" len="med"/>
          <a:tailEnd type="none" w="med" len="med"/>
        </a:ln>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285750" indent="-285750">
          <a:spcBef>
            <a:spcPts val="600"/>
          </a:spcBef>
          <a:spcAft>
            <a:spcPts val="600"/>
          </a:spcAft>
          <a:buClr>
            <a:srgbClr val="F2A900"/>
          </a:buClr>
          <a:buFont typeface="Arial" panose="020B0604020202020204" pitchFamily="34" charset="0"/>
          <a:buChar char="•"/>
          <a:defRPr sz="1600" dirty="0" err="1" smtClean="0"/>
        </a:defPPr>
      </a:lstStyle>
    </a:txDef>
  </a:objectDefaults>
  <a:extraClrSchemeLst/>
  <a:extLst>
    <a:ext uri="{05A4C25C-085E-4340-85A3-A5531E510DB2}">
      <thm15:themeFamily xmlns:thm15="http://schemas.microsoft.com/office/thememl/2012/main" name="Proserv 2022.pptx" id="{10A2700B-393B-4E71-8D6A-77FCB6181B77}" vid="{676F821D-6145-4281-96D2-5FEC4B667D71}"/>
    </a:ext>
  </a:extLst>
</a:theme>
</file>

<file path=ppt/theme/theme2.xml><?xml version="1.0" encoding="utf-8"?>
<a:theme xmlns:a="http://schemas.openxmlformats.org/drawingml/2006/main" name="1_Proserv Theme - Presentation">
  <a:themeElements>
    <a:clrScheme name="Proserv Expanded Colour Set">
      <a:dk1>
        <a:srgbClr val="5B6770"/>
      </a:dk1>
      <a:lt1>
        <a:srgbClr val="FFFFFF"/>
      </a:lt1>
      <a:dk2>
        <a:srgbClr val="5B6770"/>
      </a:dk2>
      <a:lt2>
        <a:srgbClr val="FFFFFF"/>
      </a:lt2>
      <a:accent1>
        <a:srgbClr val="F2A900"/>
      </a:accent1>
      <a:accent2>
        <a:srgbClr val="5B6770"/>
      </a:accent2>
      <a:accent3>
        <a:srgbClr val="000000"/>
      </a:accent3>
      <a:accent4>
        <a:srgbClr val="840B55"/>
      </a:accent4>
      <a:accent5>
        <a:srgbClr val="00A3E0"/>
      </a:accent5>
      <a:accent6>
        <a:srgbClr val="6CC24A"/>
      </a:accent6>
      <a:hlink>
        <a:srgbClr val="5B6770"/>
      </a:hlink>
      <a:folHlink>
        <a:srgbClr val="F2A900"/>
      </a:folHlink>
    </a:clrScheme>
    <a:fontScheme name="Pros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2A900"/>
        </a:solidFill>
        <a:ln w="5715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0">
          <a:scrgbClr r="0" g="0" b="0"/>
        </a:lnRef>
        <a:fillRef idx="0">
          <a:scrgbClr r="0" g="0" b="0"/>
        </a:fillRef>
        <a:effectRef idx="0">
          <a:scrgbClr r="0" g="0" b="0"/>
        </a:effectRef>
        <a:fontRef idx="minor">
          <a:schemeClr val="lt1"/>
        </a:fontRef>
      </a:style>
    </a:spDef>
    <a:lnDef>
      <a:spPr>
        <a:ln w="38100">
          <a:headEnd type="none" w="med" len="med"/>
          <a:tailEnd type="none" w="med" len="med"/>
        </a:ln>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285750" indent="-285750">
          <a:spcBef>
            <a:spcPts val="600"/>
          </a:spcBef>
          <a:spcAft>
            <a:spcPts val="600"/>
          </a:spcAft>
          <a:buClr>
            <a:srgbClr val="F2A900"/>
          </a:buClr>
          <a:buFont typeface="Arial" panose="020B0604020202020204" pitchFamily="34" charset="0"/>
          <a:buChar char="•"/>
          <a:defRPr sz="1600" dirty="0" err="1" smtClean="0"/>
        </a:defPPr>
      </a:lstStyle>
    </a:txDef>
  </a:objectDefaults>
  <a:extraClrSchemeLst/>
  <a:extLst>
    <a:ext uri="{05A4C25C-085E-4340-85A3-A5531E510DB2}">
      <thm15:themeFamily xmlns:thm15="http://schemas.microsoft.com/office/thememl/2012/main" name="Proserv 2022.pptx" id="{10A2700B-393B-4E71-8D6A-77FCB6181B77}" vid="{676F821D-6145-4281-96D2-5FEC4B667D71}"/>
    </a:ext>
  </a:extLst>
</a:theme>
</file>

<file path=ppt/theme/theme3.xml><?xml version="1.0" encoding="utf-8"?>
<a:theme xmlns:a="http://schemas.openxmlformats.org/drawingml/2006/main" name="2_Proserv Theme - Presentation">
  <a:themeElements>
    <a:clrScheme name="Proserv Expanded Colour Set">
      <a:dk1>
        <a:srgbClr val="5B6770"/>
      </a:dk1>
      <a:lt1>
        <a:srgbClr val="FFFFFF"/>
      </a:lt1>
      <a:dk2>
        <a:srgbClr val="5B6770"/>
      </a:dk2>
      <a:lt2>
        <a:srgbClr val="FFFFFF"/>
      </a:lt2>
      <a:accent1>
        <a:srgbClr val="F2A900"/>
      </a:accent1>
      <a:accent2>
        <a:srgbClr val="5B6770"/>
      </a:accent2>
      <a:accent3>
        <a:srgbClr val="000000"/>
      </a:accent3>
      <a:accent4>
        <a:srgbClr val="840B55"/>
      </a:accent4>
      <a:accent5>
        <a:srgbClr val="00A3E0"/>
      </a:accent5>
      <a:accent6>
        <a:srgbClr val="6CC24A"/>
      </a:accent6>
      <a:hlink>
        <a:srgbClr val="5B6770"/>
      </a:hlink>
      <a:folHlink>
        <a:srgbClr val="F2A900"/>
      </a:folHlink>
    </a:clrScheme>
    <a:fontScheme name="Pros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2A900"/>
        </a:solidFill>
        <a:ln w="5715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0">
          <a:scrgbClr r="0" g="0" b="0"/>
        </a:lnRef>
        <a:fillRef idx="0">
          <a:scrgbClr r="0" g="0" b="0"/>
        </a:fillRef>
        <a:effectRef idx="0">
          <a:scrgbClr r="0" g="0" b="0"/>
        </a:effectRef>
        <a:fontRef idx="minor">
          <a:schemeClr val="lt1"/>
        </a:fontRef>
      </a:style>
    </a:spDef>
    <a:lnDef>
      <a:spPr>
        <a:ln w="38100">
          <a:headEnd type="none" w="med" len="med"/>
          <a:tailEnd type="none" w="med" len="med"/>
        </a:ln>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285750" indent="-285750">
          <a:spcBef>
            <a:spcPts val="600"/>
          </a:spcBef>
          <a:spcAft>
            <a:spcPts val="600"/>
          </a:spcAft>
          <a:buClr>
            <a:srgbClr val="F2A900"/>
          </a:buClr>
          <a:buFont typeface="Arial" panose="020B0604020202020204" pitchFamily="34" charset="0"/>
          <a:buChar char="•"/>
          <a:defRPr sz="1600" dirty="0" err="1" smtClean="0"/>
        </a:defPPr>
      </a:lstStyle>
    </a:txDef>
  </a:objectDefaults>
  <a:extraClrSchemeLst/>
  <a:extLst>
    <a:ext uri="{05A4C25C-085E-4340-85A3-A5531E510DB2}">
      <thm15:themeFamily xmlns:thm15="http://schemas.microsoft.com/office/thememl/2012/main" name="Proserv Presentation Template.potx" id="{05B7D08F-A35E-4A85-9FAB-7DFE93152CFA}" vid="{8616B389-D2BC-4AB5-AFC5-DC7CE227B84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5A22E7AE2F9DB4D9C0E430E20B793FC" ma:contentTypeVersion="15" ma:contentTypeDescription="Create a new document." ma:contentTypeScope="" ma:versionID="d2ecc443fe12fb755e0b7afb48183a5f">
  <xsd:schema xmlns:xsd="http://www.w3.org/2001/XMLSchema" xmlns:xs="http://www.w3.org/2001/XMLSchema" xmlns:p="http://schemas.microsoft.com/office/2006/metadata/properties" xmlns:ns2="7747c9a4-c484-4072-80c5-b8335af26eac" xmlns:ns3="6c9ca52c-2b36-41af-ae54-807b92df9372" targetNamespace="http://schemas.microsoft.com/office/2006/metadata/properties" ma:root="true" ma:fieldsID="164b5c5ce06684e051b009205a7e5ffb" ns2:_="" ns3:_="">
    <xsd:import namespace="7747c9a4-c484-4072-80c5-b8335af26eac"/>
    <xsd:import namespace="6c9ca52c-2b36-41af-ae54-807b92df937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47c9a4-c484-4072-80c5-b8335af26ea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efa0386-f7b5-4d07-92eb-bcfc2b7104fe}" ma:internalName="TaxCatchAll" ma:showField="CatchAllData" ma:web="7747c9a4-c484-4072-80c5-b8335af26ea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c9ca52c-2b36-41af-ae54-807b92df937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f1a0fc4-f43f-4d6f-8875-2ddb7667b1c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747c9a4-c484-4072-80c5-b8335af26eac">
      <UserInfo>
        <DisplayName>Spencer Buchan</DisplayName>
        <AccountId>9798</AccountId>
        <AccountType/>
      </UserInfo>
      <UserInfo>
        <DisplayName>Jess Barratt</DisplayName>
        <AccountId>7867</AccountId>
        <AccountType/>
      </UserInfo>
    </SharedWithUsers>
    <lcf76f155ced4ddcb4097134ff3c332f xmlns="6c9ca52c-2b36-41af-ae54-807b92df9372">
      <Terms xmlns="http://schemas.microsoft.com/office/infopath/2007/PartnerControls"/>
    </lcf76f155ced4ddcb4097134ff3c332f>
    <TaxCatchAll xmlns="7747c9a4-c484-4072-80c5-b8335af26eac" xsi:nil="true"/>
  </documentManagement>
</p:properties>
</file>

<file path=customXml/itemProps1.xml><?xml version="1.0" encoding="utf-8"?>
<ds:datastoreItem xmlns:ds="http://schemas.openxmlformats.org/officeDocument/2006/customXml" ds:itemID="{2759AC97-4C0E-464E-89BA-0C7902D0D2D8}">
  <ds:schemaRefs>
    <ds:schemaRef ds:uri="http://schemas.microsoft.com/sharepoint/v3/contenttype/forms"/>
  </ds:schemaRefs>
</ds:datastoreItem>
</file>

<file path=customXml/itemProps2.xml><?xml version="1.0" encoding="utf-8"?>
<ds:datastoreItem xmlns:ds="http://schemas.openxmlformats.org/officeDocument/2006/customXml" ds:itemID="{3B7B7982-3812-4BDD-86CE-A6E6694CA1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47c9a4-c484-4072-80c5-b8335af26eac"/>
    <ds:schemaRef ds:uri="6c9ca52c-2b36-41af-ae54-807b92df93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C2AFFF-F4A1-41DE-BD3D-2172B66C6AC0}">
  <ds:schemaRefs>
    <ds:schemaRef ds:uri="http://purl.org/dc/dcmitype/"/>
    <ds:schemaRef ds:uri="http://schemas.microsoft.com/office/2006/documentManagement/types"/>
    <ds:schemaRef ds:uri="http://www.w3.org/XML/1998/namespace"/>
    <ds:schemaRef ds:uri="6c9ca52c-2b36-41af-ae54-807b92df9372"/>
    <ds:schemaRef ds:uri="http://schemas.microsoft.com/office/infopath/2007/PartnerControls"/>
    <ds:schemaRef ds:uri="7747c9a4-c484-4072-80c5-b8335af26eac"/>
    <ds:schemaRef ds:uri="http://schemas.openxmlformats.org/package/2006/metadata/core-properties"/>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Proserv Theme - Presentation</Template>
  <TotalTime>2</TotalTime>
  <Words>9388</Words>
  <Application>Microsoft Macintosh PowerPoint</Application>
  <PresentationFormat>Widescreen</PresentationFormat>
  <Paragraphs>1346</Paragraphs>
  <Slides>70</Slides>
  <Notes>20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70</vt:i4>
      </vt:variant>
    </vt:vector>
  </HeadingPairs>
  <TitlesOfParts>
    <vt:vector size="81" baseType="lpstr">
      <vt:lpstr>Arial</vt:lpstr>
      <vt:lpstr>Arial Black</vt:lpstr>
      <vt:lpstr>Calibri</vt:lpstr>
      <vt:lpstr>Lexend</vt:lpstr>
      <vt:lpstr>Open Sans</vt:lpstr>
      <vt:lpstr>Source Sans Pro</vt:lpstr>
      <vt:lpstr>Times New Roman</vt:lpstr>
      <vt:lpstr>Wingdings</vt:lpstr>
      <vt:lpstr>Proserv Theme - Presentation</vt:lpstr>
      <vt:lpstr>1_Proserv Theme - Presentation</vt:lpstr>
      <vt:lpstr>2_Proserv Theme - Presentation</vt:lpstr>
      <vt:lpstr>Proserv</vt:lpstr>
      <vt:lpstr>How to use the Master Slide Deck</vt:lpstr>
      <vt:lpstr>General Company Introduction slides </vt:lpstr>
      <vt:lpstr>Control technologies for critical infrastructure</vt:lpstr>
      <vt:lpstr>Our Values</vt:lpstr>
      <vt:lpstr>Proserv has an extensive brand heritage spanning nearly 60 years </vt:lpstr>
      <vt:lpstr>Proserv has an extensive brand heritage spanning over 60 years </vt:lpstr>
      <vt:lpstr>Characterised by significant investment, milestone wins, product innovation, acquisitions and alliances</vt:lpstr>
      <vt:lpstr>We improve the reliability, integrity, efficiency and productivity of critical infrastructure with industry leading controls technology </vt:lpstr>
      <vt:lpstr>Our offerings are focused on solving the issues surrounding critical infrastructure</vt:lpstr>
      <vt:lpstr>Creating intelligence across the energy system </vt:lpstr>
      <vt:lpstr>Leveraging our experience in oil &amp; gas to deliver new solutions to the renewables industry</vt:lpstr>
      <vt:lpstr>OEM agnostic control and monitoring technologies for critical infrastructure</vt:lpstr>
      <vt:lpstr>We have an open approach to collaboration</vt:lpstr>
      <vt:lpstr>We offer a wide range of technology solutions</vt:lpstr>
      <vt:lpstr>Of the Operators interviewed who have worked with Proserv, every one of them recommended us.</vt:lpstr>
      <vt:lpstr>The report highlighted that some companies perceive Proserv as a small company</vt:lpstr>
      <vt:lpstr>Proserv specialises solely in controls, with over 60 years’ experience</vt:lpstr>
      <vt:lpstr>We are an award winning company</vt:lpstr>
      <vt:lpstr>Slides on our environmental, social and governance commitments</vt:lpstr>
      <vt:lpstr>Proserv’s sustainability ambition: Our purpose, commitment and values</vt:lpstr>
      <vt:lpstr>Net zero by 2040</vt:lpstr>
      <vt:lpstr>Working for the future</vt:lpstr>
      <vt:lpstr>PowerPoint Presentation</vt:lpstr>
      <vt:lpstr>PowerPoint Presentation</vt:lpstr>
      <vt:lpstr>2023 Global data – Acting on climate change: Our people and operations</vt:lpstr>
      <vt:lpstr>Our mission is to extend the life and improve the reliability of energy assets</vt:lpstr>
      <vt:lpstr>People are at the core of Proserv</vt:lpstr>
      <vt:lpstr>Our aim is to have everyone home safe, every day</vt:lpstr>
      <vt:lpstr>Offering slides </vt:lpstr>
      <vt:lpstr>Obsolescence and reliability issues are still needing to be addressed</vt:lpstr>
      <vt:lpstr>Independent and reliable control systems for critical infrastructure</vt:lpstr>
      <vt:lpstr>Our controls solutions</vt:lpstr>
      <vt:lpstr>Subsea equipment monitoring and surveillance expenditures continue to increase</vt:lpstr>
      <vt:lpstr>Intuitive visualisation of asset integrity and performance</vt:lpstr>
      <vt:lpstr>Our monitoring solutions</vt:lpstr>
      <vt:lpstr>Digitalisation is the top technology development desired by operators</vt:lpstr>
      <vt:lpstr>Insights from advanced data analytics and machine learning to predict outcomes</vt:lpstr>
      <vt:lpstr>Our intelligence solutions</vt:lpstr>
      <vt:lpstr>Maintenance and repair services continue to support life extension and production optimisation</vt:lpstr>
      <vt:lpstr>Improved performance and asset life extension through our expertise and technology</vt:lpstr>
      <vt:lpstr>Our optimisation services</vt:lpstr>
      <vt:lpstr>Slides on specific products and services</vt:lpstr>
      <vt:lpstr>Reliable and flexible systems that never become obsolete</vt:lpstr>
      <vt:lpstr>Operators face many challenges that OEMs either can’t or won’t address</vt:lpstr>
      <vt:lpstr>We design, manufacture, install and service the full range of production control equipment</vt:lpstr>
      <vt:lpstr>Over 50 years’ experience providing engineering, manufacturing and service </vt:lpstr>
      <vt:lpstr>ECG™ holistic cable monitoring system offers comprehensive visibility across cable assets</vt:lpstr>
      <vt:lpstr>Visualise, understand and act on your asset data</vt:lpstr>
      <vt:lpstr>Asset Enhancement Global Intelligence Solution</vt:lpstr>
      <vt:lpstr>We are an independent, OEM agnostic solution provider</vt:lpstr>
      <vt:lpstr>Unlock precision with Dynamic Uncertainty Calculations</vt:lpstr>
      <vt:lpstr>Protect your system and minimise financial exposure </vt:lpstr>
      <vt:lpstr>Unlock the potential of your metering system </vt:lpstr>
      <vt:lpstr>Over 40 years’ experience providing engineering, manufacturing and service</vt:lpstr>
      <vt:lpstr>A fully independent service solution across the life of field</vt:lpstr>
      <vt:lpstr>Industrial and hazardous area equipment and services</vt:lpstr>
      <vt:lpstr>Scan the QR codes to view our Interactive Digital Brochures</vt:lpstr>
      <vt:lpstr>Company information – locations and people</vt:lpstr>
      <vt:lpstr>Executive Leadership</vt:lpstr>
      <vt:lpstr>Operations Leadership</vt:lpstr>
      <vt:lpstr>Proserv’s 13 facilities across the world</vt:lpstr>
      <vt:lpstr>Site Leadership</vt:lpstr>
      <vt:lpstr>We have five facilities in the UK</vt:lpstr>
      <vt:lpstr>Our HQ is based in Aberdeen, Scotland, with centres of excellence throughout the UK</vt:lpstr>
      <vt:lpstr>We have five operational bases in the Middle East and India </vt:lpstr>
      <vt:lpstr>We have a strong footprint in the Middle East</vt:lpstr>
      <vt:lpstr>Our Houston specialist facility serves the Gulf of Mexico and beyond.</vt:lpstr>
      <vt:lpstr>We have a strong presence in Norway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Clare Bungey</dc:creator>
  <cp:lastModifiedBy>Clare Bungey</cp:lastModifiedBy>
  <cp:revision>1</cp:revision>
  <dcterms:created xsi:type="dcterms:W3CDTF">2025-02-24T15:15:52Z</dcterms:created>
  <dcterms:modified xsi:type="dcterms:W3CDTF">2025-02-24T15:17:59Z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0x01010085A22E7AE2F9DB4D9C0E430E20B793FC</vt:lpwstr>
  </property>
  <property fmtid="{D5CDD505-2E9C-101B-9397-08002B2CF9AE}" pid="3" name="MSIP_Label_e506c0fd-837f-4510-bd6a-45c5d3079a1a_Enabled">
    <vt:lpwstr>true</vt:lpwstr>
  </property>
  <property fmtid="{D5CDD505-2E9C-101B-9397-08002B2CF9AE}" pid="4" name="MSIP_Label_e506c0fd-837f-4510-bd6a-45c5d3079a1a_SetDate">
    <vt:lpwstr>2024-08-29T11:24:14Z</vt:lpwstr>
  </property>
  <property fmtid="{D5CDD505-2E9C-101B-9397-08002B2CF9AE}" pid="5" name="MSIP_Label_e506c0fd-837f-4510-bd6a-45c5d3079a1a_Method">
    <vt:lpwstr>Standard</vt:lpwstr>
  </property>
  <property fmtid="{D5CDD505-2E9C-101B-9397-08002B2CF9AE}" pid="6" name="MSIP_Label_e506c0fd-837f-4510-bd6a-45c5d3079a1a_Name">
    <vt:lpwstr>Internal Use</vt:lpwstr>
  </property>
  <property fmtid="{D5CDD505-2E9C-101B-9397-08002B2CF9AE}" pid="7" name="MSIP_Label_e506c0fd-837f-4510-bd6a-45c5d3079a1a_SiteId">
    <vt:lpwstr>9ecf4676-a318-409d-8e8d-03cffd3b1521</vt:lpwstr>
  </property>
  <property fmtid="{D5CDD505-2E9C-101B-9397-08002B2CF9AE}" pid="8" name="MSIP_Label_e506c0fd-837f-4510-bd6a-45c5d3079a1a_ActionId">
    <vt:lpwstr>e98b965d-20ae-4956-b3af-6a27afdc8731</vt:lpwstr>
  </property>
  <property fmtid="{D5CDD505-2E9C-101B-9397-08002B2CF9AE}" pid="9" name="MSIP_Label_e506c0fd-837f-4510-bd6a-45c5d3079a1a_ContentBits">
    <vt:lpwstr>0</vt:lpwstr>
  </property>
</Properties>
</file>