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9" r:id="rId4"/>
  </p:sldMasterIdLst>
  <p:notesMasterIdLst>
    <p:notesMasterId r:id="rId39"/>
  </p:notesMasterIdLst>
  <p:handoutMasterIdLst>
    <p:handoutMasterId r:id="rId40"/>
  </p:handoutMasterIdLst>
  <p:sldIdLst>
    <p:sldId id="535" r:id="rId5"/>
    <p:sldId id="307" r:id="rId6"/>
    <p:sldId id="3715" r:id="rId7"/>
    <p:sldId id="3722" r:id="rId8"/>
    <p:sldId id="3716" r:id="rId9"/>
    <p:sldId id="3850" r:id="rId10"/>
    <p:sldId id="3720" r:id="rId11"/>
    <p:sldId id="3851" r:id="rId12"/>
    <p:sldId id="275" r:id="rId13"/>
    <p:sldId id="3733" r:id="rId14"/>
    <p:sldId id="3734" r:id="rId15"/>
    <p:sldId id="327" r:id="rId16"/>
    <p:sldId id="528" r:id="rId17"/>
    <p:sldId id="3736" r:id="rId18"/>
    <p:sldId id="3844" r:id="rId19"/>
    <p:sldId id="3845" r:id="rId20"/>
    <p:sldId id="3846" r:id="rId21"/>
    <p:sldId id="300" r:id="rId22"/>
    <p:sldId id="320" r:id="rId23"/>
    <p:sldId id="3729" r:id="rId24"/>
    <p:sldId id="3823" r:id="rId25"/>
    <p:sldId id="3738" r:id="rId26"/>
    <p:sldId id="311" r:id="rId27"/>
    <p:sldId id="529" r:id="rId28"/>
    <p:sldId id="3721" r:id="rId29"/>
    <p:sldId id="3724" r:id="rId30"/>
    <p:sldId id="532" r:id="rId31"/>
    <p:sldId id="531" r:id="rId32"/>
    <p:sldId id="317" r:id="rId33"/>
    <p:sldId id="318" r:id="rId34"/>
    <p:sldId id="271" r:id="rId35"/>
    <p:sldId id="3731" r:id="rId36"/>
    <p:sldId id="259" r:id="rId37"/>
    <p:sldId id="262" r:id="rId38"/>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Hutchinson" initials="JH" lastIdx="14" clrIdx="0">
    <p:extLst>
      <p:ext uri="{19B8F6BF-5375-455C-9EA6-DF929625EA0E}">
        <p15:presenceInfo xmlns:p15="http://schemas.microsoft.com/office/powerpoint/2012/main" userId="S-1-5-21-567350573-3017954496-1252141646-239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5B6770"/>
    <a:srgbClr val="F2A900"/>
    <a:srgbClr val="6A73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56C667-5CE7-D641-BC14-A3D9D3ABE5B3}" v="1" dt="2025-02-12T17:47:12.115"/>
  </p1510:revLst>
</p1510:revInfo>
</file>

<file path=ppt/tableStyles.xml><?xml version="1.0" encoding="utf-8"?>
<a:tblStyleLst xmlns:a="http://schemas.openxmlformats.org/drawingml/2006/main" def="{85BE263C-DBD7-4A20-BB59-AAB30ACAA65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80274" autoAdjust="0"/>
  </p:normalViewPr>
  <p:slideViewPr>
    <p:cSldViewPr snapToGrid="0" snapToObjects="1">
      <p:cViewPr varScale="1">
        <p:scale>
          <a:sx n="101" d="100"/>
          <a:sy n="101" d="100"/>
        </p:scale>
        <p:origin x="1584" y="184"/>
      </p:cViewPr>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7" d="100"/>
          <a:sy n="87" d="100"/>
        </p:scale>
        <p:origin x="384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j-lt"/>
                <a:ea typeface="+mn-ea"/>
                <a:cs typeface="+mn-cs"/>
              </a:defRPr>
            </a:pPr>
            <a:r>
              <a:rPr lang="en-US" dirty="0">
                <a:solidFill>
                  <a:srgbClr val="6A737B"/>
                </a:solidFill>
                <a:latin typeface="Arial" panose="020B0604020202020204" pitchFamily="34" charset="0"/>
                <a:cs typeface="Arial" panose="020B0604020202020204" pitchFamily="34" charset="0"/>
              </a:rPr>
              <a:t>SCS Critical Failures </a:t>
            </a:r>
          </a:p>
          <a:p>
            <a:pPr>
              <a:defRPr>
                <a:latin typeface="+mj-lt"/>
              </a:defRPr>
            </a:pPr>
            <a:r>
              <a:rPr lang="en-US" sz="1200" dirty="0">
                <a:solidFill>
                  <a:srgbClr val="6A737B"/>
                </a:solidFill>
                <a:latin typeface="Arial" panose="020B0604020202020204" pitchFamily="34" charset="0"/>
                <a:cs typeface="Arial" panose="020B0604020202020204" pitchFamily="34" charset="0"/>
              </a:rPr>
              <a:t>(across 505 Subsea</a:t>
            </a:r>
            <a:r>
              <a:rPr lang="en-US" sz="1200" baseline="0" dirty="0">
                <a:solidFill>
                  <a:srgbClr val="6A737B"/>
                </a:solidFill>
                <a:latin typeface="Arial" panose="020B0604020202020204" pitchFamily="34" charset="0"/>
                <a:cs typeface="Arial" panose="020B0604020202020204" pitchFamily="34" charset="0"/>
              </a:rPr>
              <a:t> Control Systems)</a:t>
            </a:r>
            <a:endParaRPr lang="en-US" dirty="0">
              <a:solidFill>
                <a:srgbClr val="6A737B"/>
              </a:solidFill>
              <a:latin typeface="Arial" panose="020B0604020202020204" pitchFamily="34" charset="0"/>
              <a:cs typeface="Arial" panose="020B0604020202020204" pitchFamily="34" charset="0"/>
            </a:endParaRPr>
          </a:p>
        </c:rich>
      </c:tx>
      <c:layout>
        <c:manualLayout>
          <c:xMode val="edge"/>
          <c:yMode val="edge"/>
          <c:x val="0.26383776672544684"/>
          <c:y val="3.6565960551370805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j-lt"/>
              <a:ea typeface="+mn-ea"/>
              <a:cs typeface="+mn-cs"/>
            </a:defRPr>
          </a:pPr>
          <a:endParaRPr lang="en-US"/>
        </a:p>
      </c:txPr>
    </c:title>
    <c:autoTitleDeleted val="0"/>
    <c:plotArea>
      <c:layout>
        <c:manualLayout>
          <c:layoutTarget val="inner"/>
          <c:xMode val="edge"/>
          <c:yMode val="edge"/>
          <c:x val="9.109007838287235E-2"/>
          <c:y val="0.16538015092845768"/>
          <c:w val="0.56208078128526495"/>
          <c:h val="0.69485588963675815"/>
        </c:manualLayout>
      </c:layout>
      <c:pieChart>
        <c:varyColors val="1"/>
        <c:ser>
          <c:idx val="0"/>
          <c:order val="0"/>
          <c:explosion val="3"/>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F86-439B-8E34-0CE54BCAB939}"/>
              </c:ext>
            </c:extLst>
          </c:dPt>
          <c:dPt>
            <c:idx val="1"/>
            <c:bubble3D val="0"/>
            <c:spPr>
              <a:solidFill>
                <a:sysClr val="windowText" lastClr="000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F86-439B-8E34-0CE54BCAB939}"/>
              </c:ext>
            </c:extLst>
          </c:dPt>
          <c:dPt>
            <c:idx val="2"/>
            <c:bubble3D val="0"/>
            <c:spPr>
              <a:solidFill>
                <a:srgbClr val="5AB1BB"/>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F86-439B-8E34-0CE54BCAB939}"/>
              </c:ext>
            </c:extLst>
          </c:dPt>
          <c:dPt>
            <c:idx val="3"/>
            <c:bubble3D val="0"/>
            <c:spPr>
              <a:solidFill>
                <a:srgbClr val="A5C88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4F86-439B-8E34-0CE54BCAB939}"/>
              </c:ext>
            </c:extLst>
          </c:dPt>
          <c:dPt>
            <c:idx val="4"/>
            <c:bubble3D val="0"/>
            <c:spPr>
              <a:solidFill>
                <a:srgbClr val="B7B7B7"/>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4F86-439B-8E34-0CE54BCAB939}"/>
              </c:ext>
            </c:extLst>
          </c:dPt>
          <c:dPt>
            <c:idx val="5"/>
            <c:bubble3D val="0"/>
            <c:spPr>
              <a:solidFill>
                <a:srgbClr val="6902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4F86-439B-8E34-0CE54BCAB939}"/>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4F86-439B-8E34-0CE54BCAB939}"/>
              </c:ext>
            </c:extLst>
          </c:dPt>
          <c:dPt>
            <c:idx val="7"/>
            <c:bubble3D val="0"/>
            <c:spPr>
              <a:solidFill>
                <a:srgbClr val="6A737B"/>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4F86-439B-8E34-0CE54BCAB939}"/>
              </c:ext>
            </c:extLst>
          </c:dPt>
          <c:dPt>
            <c:idx val="8"/>
            <c:bubble3D val="0"/>
            <c:spPr>
              <a:solidFill>
                <a:srgbClr val="F2A9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4F86-439B-8E34-0CE54BCAB939}"/>
              </c:ext>
            </c:extLst>
          </c:dPt>
          <c:dLbls>
            <c:dLbl>
              <c:idx val="0"/>
              <c:delete val="1"/>
              <c:extLst>
                <c:ext xmlns:c15="http://schemas.microsoft.com/office/drawing/2012/chart" uri="{CE6537A1-D6FC-4f65-9D91-7224C49458BB}"/>
                <c:ext xmlns:c16="http://schemas.microsoft.com/office/drawing/2014/chart" uri="{C3380CC4-5D6E-409C-BE32-E72D297353CC}">
                  <c16:uniqueId val="{00000001-4F86-439B-8E34-0CE54BCAB939}"/>
                </c:ext>
              </c:extLst>
            </c:dLbl>
            <c:dLbl>
              <c:idx val="1"/>
              <c:layout>
                <c:manualLayout>
                  <c:x val="-1.3696445113000461E-2"/>
                  <c:y val="-1.121708573002963E-2"/>
                </c:manualLayout>
              </c:layout>
              <c:tx>
                <c:rich>
                  <a:bodyPr/>
                  <a:lstStyle/>
                  <a:p>
                    <a:r>
                      <a:rPr lang="en-US"/>
                      <a:t>HPU</a:t>
                    </a:r>
                    <a:r>
                      <a:rPr lang="en-US" baseline="0"/>
                      <a:t>
</a:t>
                    </a:r>
                    <a:fld id="{7A220666-1143-4937-863D-7D6117C8AC21}" type="PERCENTAGE">
                      <a:rPr lang="en-US" baseline="0"/>
                      <a:pPr/>
                      <a:t>[PERCENTAGE]</a:t>
                    </a:fld>
                    <a:endParaRPr lang="en-US" baseline="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F86-439B-8E34-0CE54BCAB939}"/>
                </c:ext>
              </c:extLst>
            </c:dLbl>
            <c:dLbl>
              <c:idx val="2"/>
              <c:layout>
                <c:manualLayout>
                  <c:x val="-8.3122666635844101E-3"/>
                  <c:y val="-2.1999419749881659E-2"/>
                </c:manualLayout>
              </c:layout>
              <c:tx>
                <c:rich>
                  <a:bodyPr/>
                  <a:lstStyle/>
                  <a:p>
                    <a:r>
                      <a:rPr lang="en-US"/>
                      <a:t>EPU</a:t>
                    </a:r>
                    <a:r>
                      <a:rPr lang="en-US" baseline="0"/>
                      <a:t>
</a:t>
                    </a:r>
                    <a:fld id="{A50E8D16-774A-42DF-8B6B-2A66744AC17E}" type="PERCENTAGE">
                      <a:rPr lang="en-US" baseline="0"/>
                      <a:pPr/>
                      <a:t>[PERCENTAGE]</a:t>
                    </a:fld>
                    <a:endParaRPr lang="en-US" baseline="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F86-439B-8E34-0CE54BCAB939}"/>
                </c:ext>
              </c:extLst>
            </c:dLbl>
            <c:dLbl>
              <c:idx val="3"/>
              <c:layout>
                <c:manualLayout>
                  <c:x val="6.00589151229243E-2"/>
                  <c:y val="-6.637023011498113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F86-439B-8E34-0CE54BCAB939}"/>
                </c:ext>
              </c:extLst>
            </c:dLbl>
            <c:dLbl>
              <c:idx val="4"/>
              <c:layout>
                <c:manualLayout>
                  <c:x val="9.2708758175546441E-2"/>
                  <c:y val="-1.90928756483277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4F86-439B-8E34-0CE54BCAB939}"/>
                </c:ext>
              </c:extLst>
            </c:dLbl>
            <c:dLbl>
              <c:idx val="5"/>
              <c:layout>
                <c:manualLayout>
                  <c:x val="4.2610593824149584E-2"/>
                  <c:y val="2.137804313192546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4F86-439B-8E34-0CE54BCAB939}"/>
                </c:ext>
              </c:extLst>
            </c:dLbl>
            <c:dLbl>
              <c:idx val="6"/>
              <c:layout>
                <c:manualLayout>
                  <c:x val="-9.1284387215802149E-3"/>
                  <c:y val="-0.1667272699902449"/>
                </c:manualLayout>
              </c:layout>
              <c:tx>
                <c:rich>
                  <a:bodyPr rot="0" spcFirstLastPara="1" vertOverflow="ellipsis" vert="horz" wrap="square" lIns="38100" tIns="19050" rIns="38100" bIns="19050" anchor="ctr" anchorCtr="1">
                    <a:noAutofit/>
                  </a:bodyPr>
                  <a:lstStyle/>
                  <a:p>
                    <a:pPr>
                      <a:defRPr sz="1000" b="1" i="0" u="none" strike="noStrike" kern="1200" baseline="0">
                        <a:solidFill>
                          <a:srgbClr val="6A737B"/>
                        </a:solidFill>
                        <a:latin typeface="+mn-lt"/>
                        <a:ea typeface="+mn-ea"/>
                        <a:cs typeface="+mn-cs"/>
                      </a:defRPr>
                    </a:pPr>
                    <a:fld id="{313DB6DF-E9E8-4B99-9D1C-C4BF2D69B8BE}" type="CATEGORYNAME">
                      <a:rPr lang="en-US">
                        <a:solidFill>
                          <a:schemeClr val="bg1"/>
                        </a:solidFill>
                      </a:rPr>
                      <a:pPr>
                        <a:defRPr>
                          <a:solidFill>
                            <a:srgbClr val="6A737B"/>
                          </a:solidFill>
                        </a:defRPr>
                      </a:pPr>
                      <a:t>[CATEGORY NAME]</a:t>
                    </a:fld>
                    <a:r>
                      <a:rPr lang="en-US" baseline="0" dirty="0">
                        <a:solidFill>
                          <a:schemeClr val="bg1"/>
                        </a:solidFill>
                      </a:rPr>
                      <a:t>
</a:t>
                    </a:r>
                    <a:fld id="{0A70E8D0-2B77-4CB5-B2F3-5E88BE0BBF28}" type="PERCENTAGE">
                      <a:rPr lang="en-US" baseline="0">
                        <a:solidFill>
                          <a:schemeClr val="bg1"/>
                        </a:solidFill>
                      </a:rPr>
                      <a:pPr>
                        <a:defRPr>
                          <a:solidFill>
                            <a:srgbClr val="6A737B"/>
                          </a:solidFill>
                        </a:defRPr>
                      </a:pPr>
                      <a:t>[PERCENTAGE]</a:t>
                    </a:fld>
                    <a:endParaRPr lang="en-US"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rgbClr val="6A737B"/>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7.9271438669768601E-2"/>
                      <c:h val="0.12496801098619877"/>
                    </c:manualLayout>
                  </c15:layout>
                  <c15:dlblFieldTable/>
                  <c15:showDataLabelsRange val="0"/>
                </c:ext>
                <c:ext xmlns:c16="http://schemas.microsoft.com/office/drawing/2014/chart" uri="{C3380CC4-5D6E-409C-BE32-E72D297353CC}">
                  <c16:uniqueId val="{0000000D-4F86-439B-8E34-0CE54BCAB939}"/>
                </c:ext>
              </c:extLst>
            </c:dLbl>
            <c:dLbl>
              <c:idx val="7"/>
              <c:layout>
                <c:manualLayout>
                  <c:x val="0.12348908569236025"/>
                  <c:y val="-9.4708259134016315E-2"/>
                </c:manualLayout>
              </c:layout>
              <c:tx>
                <c:rich>
                  <a:bodyPr/>
                  <a:lstStyle/>
                  <a:p>
                    <a:fld id="{9528253C-CD27-44B0-A467-722291456054}" type="CATEGORYNAME">
                      <a:rPr lang="en-US" dirty="0">
                        <a:solidFill>
                          <a:schemeClr val="bg1"/>
                        </a:solidFill>
                      </a:rPr>
                      <a:pPr/>
                      <a:t>[CATEGORY NAME]</a:t>
                    </a:fld>
                    <a:r>
                      <a:rPr lang="en-US" baseline="0" dirty="0">
                        <a:solidFill>
                          <a:schemeClr val="bg1"/>
                        </a:solidFill>
                      </a:rPr>
                      <a:t>
</a:t>
                    </a:r>
                    <a:fld id="{D6163CB4-4908-4B54-A169-F670CC035A37}" type="PERCENTAGE">
                      <a:rPr lang="en-US" baseline="0" dirty="0">
                        <a:solidFill>
                          <a:schemeClr val="bg1"/>
                        </a:solidFill>
                      </a:rPr>
                      <a:pPr/>
                      <a:t>[PERCENTAGE]</a:t>
                    </a:fld>
                    <a:endParaRPr lang="en-US" baseline="0" dirty="0">
                      <a:solidFill>
                        <a:schemeClr val="bg1"/>
                      </a:solidFill>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4F86-439B-8E34-0CE54BCAB939}"/>
                </c:ext>
              </c:extLst>
            </c:dLbl>
            <c:dLbl>
              <c:idx val="8"/>
              <c:layout>
                <c:manualLayout>
                  <c:x val="1.2851686792147512E-2"/>
                  <c:y val="0.27725977419415804"/>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0458672725501431"/>
                      <c:h val="0.14050669549830561"/>
                    </c:manualLayout>
                  </c15:layout>
                </c:ext>
                <c:ext xmlns:c16="http://schemas.microsoft.com/office/drawing/2014/chart" uri="{C3380CC4-5D6E-409C-BE32-E72D297353CC}">
                  <c16:uniqueId val="{00000011-4F86-439B-8E34-0CE54BCAB939}"/>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6A737B"/>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'SCS failures OREDA'!$B$10:$B$18</c:f>
              <c:strCache>
                <c:ptCount val="9"/>
                <c:pt idx="0">
                  <c:v>Dynamic Umbilical</c:v>
                </c:pt>
                <c:pt idx="1">
                  <c:v>Hydraulic Power Unit</c:v>
                </c:pt>
                <c:pt idx="2">
                  <c:v>Electrical Power Unit</c:v>
                </c:pt>
                <c:pt idx="3">
                  <c:v>Sensors</c:v>
                </c:pt>
                <c:pt idx="4">
                  <c:v>Satic Umbilical</c:v>
                </c:pt>
                <c:pt idx="5">
                  <c:v>Subsea Distribution Module</c:v>
                </c:pt>
                <c:pt idx="6">
                  <c:v>Master Control Station</c:v>
                </c:pt>
                <c:pt idx="7">
                  <c:v>Total SCS (General)</c:v>
                </c:pt>
                <c:pt idx="8">
                  <c:v>Subsea Control Module</c:v>
                </c:pt>
              </c:strCache>
            </c:strRef>
          </c:cat>
          <c:val>
            <c:numRef>
              <c:f>'SCS failures OREDA'!$D$10:$D$18</c:f>
              <c:numCache>
                <c:formatCode>0%</c:formatCode>
                <c:ptCount val="9"/>
                <c:pt idx="0">
                  <c:v>0</c:v>
                </c:pt>
                <c:pt idx="1">
                  <c:v>2.197802197802198E-2</c:v>
                </c:pt>
                <c:pt idx="2">
                  <c:v>4.3956043956043959E-2</c:v>
                </c:pt>
                <c:pt idx="3">
                  <c:v>5.128205128205128E-2</c:v>
                </c:pt>
                <c:pt idx="4">
                  <c:v>6.2271062271062272E-2</c:v>
                </c:pt>
                <c:pt idx="5">
                  <c:v>6.2271062271062272E-2</c:v>
                </c:pt>
                <c:pt idx="6">
                  <c:v>0.13186813186813187</c:v>
                </c:pt>
                <c:pt idx="7">
                  <c:v>0.24908424908424909</c:v>
                </c:pt>
                <c:pt idx="8">
                  <c:v>0.37728937728937728</c:v>
                </c:pt>
              </c:numCache>
            </c:numRef>
          </c:val>
          <c:extLst>
            <c:ext xmlns:c16="http://schemas.microsoft.com/office/drawing/2014/chart" uri="{C3380CC4-5D6E-409C-BE32-E72D297353CC}">
              <c16:uniqueId val="{00000012-4F86-439B-8E34-0CE54BCAB939}"/>
            </c:ext>
          </c:extLst>
        </c:ser>
        <c:dLbls>
          <c:showLegendKey val="0"/>
          <c:showVal val="0"/>
          <c:showCatName val="1"/>
          <c:showSerName val="0"/>
          <c:showPercent val="1"/>
          <c:showBubbleSize val="0"/>
          <c:showLeaderLines val="1"/>
        </c:dLbls>
        <c:firstSliceAng val="67"/>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accent2">
                    <a:lumMod val="75000"/>
                  </a:schemeClr>
                </a:solidFill>
                <a:latin typeface="+mn-lt"/>
                <a:ea typeface="+mn-ea"/>
                <a:cs typeface="+mn-cs"/>
              </a:defRPr>
            </a:pPr>
            <a:r>
              <a:rPr lang="en-GB" sz="1400" b="1" dirty="0">
                <a:solidFill>
                  <a:schemeClr val="accent2">
                    <a:lumMod val="75000"/>
                  </a:schemeClr>
                </a:solidFill>
              </a:rPr>
              <a:t>Installed subsea control</a:t>
            </a:r>
            <a:r>
              <a:rPr lang="en-GB" sz="1400" b="1" baseline="0" dirty="0">
                <a:solidFill>
                  <a:schemeClr val="accent2">
                    <a:lumMod val="75000"/>
                  </a:schemeClr>
                </a:solidFill>
              </a:rPr>
              <a:t> modules, by age</a:t>
            </a:r>
            <a:endParaRPr lang="en-GB" sz="1400" b="1" dirty="0">
              <a:solidFill>
                <a:schemeClr val="accent2">
                  <a:lumMod val="75000"/>
                </a:schemeClr>
              </a:solidFill>
            </a:endParaRPr>
          </a:p>
        </c:rich>
      </c:tx>
      <c:layout>
        <c:manualLayout>
          <c:xMode val="edge"/>
          <c:yMode val="edge"/>
          <c:x val="0.25154354840427229"/>
          <c:y val="3.9687140335290715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accent2">
                  <a:lumMod val="75000"/>
                </a:schemeClr>
              </a:solidFill>
              <a:latin typeface="+mn-lt"/>
              <a:ea typeface="+mn-ea"/>
              <a:cs typeface="+mn-cs"/>
            </a:defRPr>
          </a:pPr>
          <a:endParaRPr lang="en-GB"/>
        </a:p>
      </c:txPr>
    </c:title>
    <c:autoTitleDeleted val="0"/>
    <c:plotArea>
      <c:layout>
        <c:manualLayout>
          <c:layoutTarget val="inner"/>
          <c:xMode val="edge"/>
          <c:yMode val="edge"/>
          <c:x val="9.315932568367806E-2"/>
          <c:y val="0.13018288271762538"/>
          <c:w val="0.85746958703373277"/>
          <c:h val="0.75741469842929543"/>
        </c:manualLayout>
      </c:layout>
      <c:areaChart>
        <c:grouping val="standard"/>
        <c:varyColors val="0"/>
        <c:ser>
          <c:idx val="0"/>
          <c:order val="0"/>
          <c:tx>
            <c:v>Installed Systems</c:v>
          </c:tx>
          <c:spPr>
            <a:solidFill>
              <a:srgbClr val="5B6770"/>
            </a:solidFill>
            <a:ln>
              <a:noFill/>
            </a:ln>
            <a:effectLst/>
          </c:spPr>
          <c:cat>
            <c:numRef>
              <c:f>'[Chart in Microsoft PowerPoint]Sheet2'!$A$2:$A$40</c:f>
              <c:numCache>
                <c:formatCode>General</c:formatCode>
                <c:ptCount val="3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numCache>
            </c:numRef>
          </c:cat>
          <c:val>
            <c:numRef>
              <c:f>'[Chart in Microsoft PowerPoint]Sheet2'!$B$2:$B$40</c:f>
              <c:numCache>
                <c:formatCode>General</c:formatCode>
                <c:ptCount val="39"/>
                <c:pt idx="0">
                  <c:v>338</c:v>
                </c:pt>
                <c:pt idx="1">
                  <c:v>335</c:v>
                </c:pt>
                <c:pt idx="2">
                  <c:v>365</c:v>
                </c:pt>
                <c:pt idx="3">
                  <c:v>406</c:v>
                </c:pt>
                <c:pt idx="4">
                  <c:v>428</c:v>
                </c:pt>
                <c:pt idx="5">
                  <c:v>357</c:v>
                </c:pt>
                <c:pt idx="6">
                  <c:v>302</c:v>
                </c:pt>
                <c:pt idx="7">
                  <c:v>304</c:v>
                </c:pt>
                <c:pt idx="8">
                  <c:v>285</c:v>
                </c:pt>
                <c:pt idx="9">
                  <c:v>353</c:v>
                </c:pt>
                <c:pt idx="10">
                  <c:v>377</c:v>
                </c:pt>
                <c:pt idx="11">
                  <c:v>373</c:v>
                </c:pt>
                <c:pt idx="12">
                  <c:v>256</c:v>
                </c:pt>
                <c:pt idx="13">
                  <c:v>255</c:v>
                </c:pt>
                <c:pt idx="14">
                  <c:v>173</c:v>
                </c:pt>
                <c:pt idx="15">
                  <c:v>223</c:v>
                </c:pt>
                <c:pt idx="16">
                  <c:v>239</c:v>
                </c:pt>
                <c:pt idx="17">
                  <c:v>212</c:v>
                </c:pt>
                <c:pt idx="18">
                  <c:v>184</c:v>
                </c:pt>
                <c:pt idx="19">
                  <c:v>255</c:v>
                </c:pt>
                <c:pt idx="20">
                  <c:v>161</c:v>
                </c:pt>
                <c:pt idx="21">
                  <c:v>128</c:v>
                </c:pt>
                <c:pt idx="22">
                  <c:v>136</c:v>
                </c:pt>
                <c:pt idx="23">
                  <c:v>95</c:v>
                </c:pt>
                <c:pt idx="24">
                  <c:v>74</c:v>
                </c:pt>
                <c:pt idx="25">
                  <c:v>81</c:v>
                </c:pt>
                <c:pt idx="26">
                  <c:v>28</c:v>
                </c:pt>
                <c:pt idx="27">
                  <c:v>14</c:v>
                </c:pt>
                <c:pt idx="28">
                  <c:v>17</c:v>
                </c:pt>
                <c:pt idx="29">
                  <c:v>21</c:v>
                </c:pt>
                <c:pt idx="30">
                  <c:v>14</c:v>
                </c:pt>
                <c:pt idx="31">
                  <c:v>23</c:v>
                </c:pt>
                <c:pt idx="32">
                  <c:v>26</c:v>
                </c:pt>
                <c:pt idx="33">
                  <c:v>10</c:v>
                </c:pt>
                <c:pt idx="34">
                  <c:v>10</c:v>
                </c:pt>
                <c:pt idx="35">
                  <c:v>13</c:v>
                </c:pt>
                <c:pt idx="36">
                  <c:v>16</c:v>
                </c:pt>
                <c:pt idx="37">
                  <c:v>9</c:v>
                </c:pt>
                <c:pt idx="38">
                  <c:v>3</c:v>
                </c:pt>
              </c:numCache>
            </c:numRef>
          </c:val>
          <c:extLst>
            <c:ext xmlns:c16="http://schemas.microsoft.com/office/drawing/2014/chart" uri="{C3380CC4-5D6E-409C-BE32-E72D297353CC}">
              <c16:uniqueId val="{00000000-67F4-45E8-BE72-99E98CF6B779}"/>
            </c:ext>
          </c:extLst>
        </c:ser>
        <c:ser>
          <c:idx val="1"/>
          <c:order val="1"/>
          <c:tx>
            <c:v>Upgrade potential</c:v>
          </c:tx>
          <c:spPr>
            <a:solidFill>
              <a:srgbClr val="5B6770"/>
            </a:solidFill>
            <a:ln>
              <a:noFill/>
            </a:ln>
            <a:effectLst/>
          </c:spPr>
          <c:cat>
            <c:numRef>
              <c:f>'[Chart in Microsoft PowerPoint]Sheet2'!$A$2:$A$40</c:f>
              <c:numCache>
                <c:formatCode>General</c:formatCode>
                <c:ptCount val="3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numCache>
            </c:numRef>
          </c:cat>
          <c:val>
            <c:numRef>
              <c:f>'[Chart in Microsoft PowerPoint]Sheet2'!$C$2:$C$40</c:f>
              <c:numCache>
                <c:formatCode>General</c:formatCode>
                <c:ptCount val="39"/>
                <c:pt idx="0">
                  <c:v>0</c:v>
                </c:pt>
                <c:pt idx="1">
                  <c:v>0</c:v>
                </c:pt>
                <c:pt idx="2">
                  <c:v>0</c:v>
                </c:pt>
                <c:pt idx="3">
                  <c:v>0</c:v>
                </c:pt>
                <c:pt idx="4">
                  <c:v>0</c:v>
                </c:pt>
                <c:pt idx="5">
                  <c:v>35.700000000000003</c:v>
                </c:pt>
                <c:pt idx="6">
                  <c:v>30.200000000000003</c:v>
                </c:pt>
                <c:pt idx="7">
                  <c:v>30.400000000000002</c:v>
                </c:pt>
                <c:pt idx="8">
                  <c:v>28.5</c:v>
                </c:pt>
                <c:pt idx="9">
                  <c:v>35.300000000000004</c:v>
                </c:pt>
                <c:pt idx="10">
                  <c:v>37.700000000000003</c:v>
                </c:pt>
                <c:pt idx="11">
                  <c:v>55.949999999999996</c:v>
                </c:pt>
                <c:pt idx="12">
                  <c:v>38.4</c:v>
                </c:pt>
                <c:pt idx="13">
                  <c:v>38.25</c:v>
                </c:pt>
                <c:pt idx="14">
                  <c:v>25.95</c:v>
                </c:pt>
                <c:pt idx="15">
                  <c:v>33.449999999999996</c:v>
                </c:pt>
                <c:pt idx="16">
                  <c:v>23.900000000000002</c:v>
                </c:pt>
                <c:pt idx="17">
                  <c:v>21.200000000000003</c:v>
                </c:pt>
                <c:pt idx="18">
                  <c:v>18.400000000000002</c:v>
                </c:pt>
                <c:pt idx="19">
                  <c:v>25.5</c:v>
                </c:pt>
                <c:pt idx="20">
                  <c:v>16.100000000000001</c:v>
                </c:pt>
                <c:pt idx="21">
                  <c:v>12.8</c:v>
                </c:pt>
                <c:pt idx="22">
                  <c:v>13.600000000000001</c:v>
                </c:pt>
                <c:pt idx="23">
                  <c:v>9.5</c:v>
                </c:pt>
                <c:pt idx="24">
                  <c:v>7.4</c:v>
                </c:pt>
                <c:pt idx="25">
                  <c:v>8.1</c:v>
                </c:pt>
                <c:pt idx="26">
                  <c:v>2.8000000000000003</c:v>
                </c:pt>
                <c:pt idx="27">
                  <c:v>1.4000000000000001</c:v>
                </c:pt>
                <c:pt idx="28">
                  <c:v>1.7000000000000002</c:v>
                </c:pt>
                <c:pt idx="29">
                  <c:v>2.1</c:v>
                </c:pt>
                <c:pt idx="30">
                  <c:v>1.4000000000000001</c:v>
                </c:pt>
                <c:pt idx="31">
                  <c:v>2.3000000000000003</c:v>
                </c:pt>
                <c:pt idx="32">
                  <c:v>2.6</c:v>
                </c:pt>
                <c:pt idx="33">
                  <c:v>1</c:v>
                </c:pt>
                <c:pt idx="34">
                  <c:v>1</c:v>
                </c:pt>
                <c:pt idx="35">
                  <c:v>1.3</c:v>
                </c:pt>
                <c:pt idx="36">
                  <c:v>1.6</c:v>
                </c:pt>
                <c:pt idx="37">
                  <c:v>0.9</c:v>
                </c:pt>
                <c:pt idx="38">
                  <c:v>0.30000000000000004</c:v>
                </c:pt>
              </c:numCache>
            </c:numRef>
          </c:val>
          <c:extLst>
            <c:ext xmlns:c16="http://schemas.microsoft.com/office/drawing/2014/chart" uri="{C3380CC4-5D6E-409C-BE32-E72D297353CC}">
              <c16:uniqueId val="{00000001-67F4-45E8-BE72-99E98CF6B779}"/>
            </c:ext>
          </c:extLst>
        </c:ser>
        <c:dLbls>
          <c:showLegendKey val="0"/>
          <c:showVal val="0"/>
          <c:showCatName val="0"/>
          <c:showSerName val="0"/>
          <c:showPercent val="0"/>
          <c:showBubbleSize val="0"/>
        </c:dLbls>
        <c:axId val="2060674320"/>
        <c:axId val="1987359840"/>
      </c:areaChart>
      <c:catAx>
        <c:axId val="2060674320"/>
        <c:scaling>
          <c:orientation val="minMax"/>
        </c:scaling>
        <c:delete val="0"/>
        <c:axPos val="b"/>
        <c:title>
          <c:tx>
            <c:rich>
              <a:bodyPr rot="0" spcFirstLastPara="1" vertOverflow="ellipsis" vert="horz" wrap="square" anchor="ctr" anchorCtr="1"/>
              <a:lstStyle/>
              <a:p>
                <a:pPr>
                  <a:defRPr sz="800" b="0" i="0" u="none" strike="noStrike" kern="1200" baseline="0">
                    <a:solidFill>
                      <a:srgbClr val="5B6770"/>
                    </a:solidFill>
                    <a:latin typeface="+mn-lt"/>
                    <a:ea typeface="+mn-ea"/>
                    <a:cs typeface="+mn-cs"/>
                  </a:defRPr>
                </a:pPr>
                <a:r>
                  <a:rPr lang="en-GB"/>
                  <a:t>Age of Installed Well (yrs)</a:t>
                </a:r>
              </a:p>
            </c:rich>
          </c:tx>
          <c:layout>
            <c:manualLayout>
              <c:xMode val="edge"/>
              <c:yMode val="edge"/>
              <c:x val="0.36636408882990068"/>
              <c:y val="0.94358492742901035"/>
            </c:manualLayout>
          </c:layout>
          <c:overlay val="0"/>
          <c:spPr>
            <a:noFill/>
            <a:ln>
              <a:noFill/>
            </a:ln>
            <a:effectLst/>
          </c:spPr>
          <c:txPr>
            <a:bodyPr rot="0" spcFirstLastPara="1" vertOverflow="ellipsis" vert="horz" wrap="square" anchor="ctr" anchorCtr="1"/>
            <a:lstStyle/>
            <a:p>
              <a:pPr>
                <a:defRPr sz="800" b="0" i="0" u="none" strike="noStrike" kern="1200" baseline="0">
                  <a:solidFill>
                    <a:srgbClr val="5B677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5B6770"/>
                </a:solidFill>
                <a:latin typeface="+mn-lt"/>
                <a:ea typeface="+mn-ea"/>
                <a:cs typeface="+mn-cs"/>
              </a:defRPr>
            </a:pPr>
            <a:endParaRPr lang="en-US"/>
          </a:p>
        </c:txPr>
        <c:crossAx val="1987359840"/>
        <c:crosses val="autoZero"/>
        <c:auto val="1"/>
        <c:lblAlgn val="ctr"/>
        <c:lblOffset val="100"/>
        <c:noMultiLvlLbl val="0"/>
      </c:catAx>
      <c:valAx>
        <c:axId val="1987359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5B6770"/>
                </a:solidFill>
                <a:latin typeface="+mn-lt"/>
                <a:ea typeface="+mn-ea"/>
                <a:cs typeface="+mn-cs"/>
              </a:defRPr>
            </a:pPr>
            <a:endParaRPr lang="en-US"/>
          </a:p>
        </c:txPr>
        <c:crossAx val="2060674320"/>
        <c:crossesAt val="1"/>
        <c:crossBetween val="midCat"/>
      </c:valAx>
      <c:spPr>
        <a:noFill/>
        <a:ln w="25400">
          <a:noFill/>
        </a:ln>
        <a:effectLst/>
      </c:spPr>
    </c:plotArea>
    <c:plotVisOnly val="1"/>
    <c:dispBlanksAs val="gap"/>
    <c:showDLblsOverMax val="0"/>
  </c:chart>
  <c:spPr>
    <a:noFill/>
    <a:ln>
      <a:noFill/>
    </a:ln>
    <a:effectLst/>
  </c:spPr>
  <c:txPr>
    <a:bodyPr/>
    <a:lstStyle/>
    <a:p>
      <a:pPr>
        <a:defRPr sz="800">
          <a:solidFill>
            <a:srgbClr val="5B6770"/>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146B71-B328-4653-B1D5-1C3843B57ABC}" type="doc">
      <dgm:prSet loTypeId="urn:microsoft.com/office/officeart/2005/8/layout/cycle4" loCatId="cycle" qsTypeId="urn:microsoft.com/office/officeart/2005/8/quickstyle/simple5" qsCatId="simple" csTypeId="urn:microsoft.com/office/officeart/2005/8/colors/accent0_3" csCatId="mainScheme" phldr="1"/>
      <dgm:spPr/>
      <dgm:t>
        <a:bodyPr/>
        <a:lstStyle/>
        <a:p>
          <a:endParaRPr lang="en-GB"/>
        </a:p>
      </dgm:t>
    </dgm:pt>
    <dgm:pt modelId="{020E630E-C518-4BE5-A8A5-3D1D315F9ED2}">
      <dgm:prSet phldrT="[Text]"/>
      <dgm:spPr/>
      <dgm:t>
        <a:bodyPr lIns="0"/>
        <a:lstStyle/>
        <a:p>
          <a:r>
            <a:rPr lang="en-GB"/>
            <a:t>Control	</a:t>
          </a:r>
        </a:p>
      </dgm:t>
    </dgm:pt>
    <dgm:pt modelId="{18103EE1-6456-4233-87DD-87B45FEC81CE}" type="parTrans" cxnId="{C055576D-DB02-4BC2-8BE9-F88C79C87101}">
      <dgm:prSet/>
      <dgm:spPr/>
      <dgm:t>
        <a:bodyPr/>
        <a:lstStyle/>
        <a:p>
          <a:endParaRPr lang="en-GB"/>
        </a:p>
      </dgm:t>
    </dgm:pt>
    <dgm:pt modelId="{6D81B0E0-46E1-43C0-ABAB-685A6D19E976}" type="sibTrans" cxnId="{C055576D-DB02-4BC2-8BE9-F88C79C87101}">
      <dgm:prSet/>
      <dgm:spPr/>
      <dgm:t>
        <a:bodyPr/>
        <a:lstStyle/>
        <a:p>
          <a:endParaRPr lang="en-GB"/>
        </a:p>
      </dgm:t>
    </dgm:pt>
    <dgm:pt modelId="{958D7661-D732-41BB-B0B2-689D0180AB89}">
      <dgm:prSet phldrT="[Text]"/>
      <dgm:spPr/>
      <dgm:t>
        <a:bodyPr/>
        <a:lstStyle/>
        <a:p>
          <a:pPr marL="0" indent="0">
            <a:spcAft>
              <a:spcPts val="0"/>
            </a:spcAft>
            <a:buFont typeface="Arial" panose="020B0604020202020204" pitchFamily="34" charset="0"/>
            <a:buNone/>
          </a:pPr>
          <a:r>
            <a:rPr lang="en-US"/>
            <a:t>Independent and reliable control systems for critical infrastructure.</a:t>
          </a:r>
          <a:endParaRPr lang="en-GB"/>
        </a:p>
      </dgm:t>
    </dgm:pt>
    <dgm:pt modelId="{B5769E30-660B-4076-A948-EBF4A0F4A080}" type="parTrans" cxnId="{86902B35-F718-45C6-9232-151760740D64}">
      <dgm:prSet/>
      <dgm:spPr/>
      <dgm:t>
        <a:bodyPr/>
        <a:lstStyle/>
        <a:p>
          <a:endParaRPr lang="en-GB"/>
        </a:p>
      </dgm:t>
    </dgm:pt>
    <dgm:pt modelId="{F8644DA7-1821-485F-BDB5-C37E6874FF4B}" type="sibTrans" cxnId="{86902B35-F718-45C6-9232-151760740D64}">
      <dgm:prSet/>
      <dgm:spPr/>
      <dgm:t>
        <a:bodyPr/>
        <a:lstStyle/>
        <a:p>
          <a:endParaRPr lang="en-GB"/>
        </a:p>
      </dgm:t>
    </dgm:pt>
    <dgm:pt modelId="{0E653150-8A55-402E-B07D-6FAE44F3B488}">
      <dgm:prSet phldrT="[Text]"/>
      <dgm:spPr/>
      <dgm:t>
        <a:bodyPr anchor="ctr"/>
        <a:lstStyle/>
        <a:p>
          <a:pPr marL="0" indent="0" algn="r">
            <a:spcAft>
              <a:spcPts val="0"/>
            </a:spcAft>
            <a:buFont typeface="Arial" panose="020B0604020202020204" pitchFamily="34" charset="0"/>
            <a:buNone/>
          </a:pPr>
          <a:r>
            <a:rPr lang="en-US"/>
            <a:t>Intuitive visualisation of asset integrity and performance.</a:t>
          </a:r>
          <a:endParaRPr lang="en-GB"/>
        </a:p>
      </dgm:t>
    </dgm:pt>
    <dgm:pt modelId="{D939FEF5-0208-4849-899D-82D1859656F8}" type="parTrans" cxnId="{A8899B2A-71B1-41B1-9E77-1CA5B9F61A8C}">
      <dgm:prSet/>
      <dgm:spPr/>
      <dgm:t>
        <a:bodyPr/>
        <a:lstStyle/>
        <a:p>
          <a:endParaRPr lang="en-GB"/>
        </a:p>
      </dgm:t>
    </dgm:pt>
    <dgm:pt modelId="{846D3405-CB57-4AE1-9D8A-939F0C2A1004}" type="sibTrans" cxnId="{A8899B2A-71B1-41B1-9E77-1CA5B9F61A8C}">
      <dgm:prSet/>
      <dgm:spPr/>
      <dgm:t>
        <a:bodyPr/>
        <a:lstStyle/>
        <a:p>
          <a:endParaRPr lang="en-GB"/>
        </a:p>
      </dgm:t>
    </dgm:pt>
    <dgm:pt modelId="{A4604A0D-5637-4E91-9C8F-CA0733220362}">
      <dgm:prSet phldrT="[Text]"/>
      <dgm:spPr/>
      <dgm:t>
        <a:bodyPr lIns="0"/>
        <a:lstStyle/>
        <a:p>
          <a:r>
            <a:rPr lang="en-GB"/>
            <a:t>Intelligence</a:t>
          </a:r>
        </a:p>
      </dgm:t>
    </dgm:pt>
    <dgm:pt modelId="{BCAC2B93-67CA-48A5-90A1-22AA096F79EC}" type="parTrans" cxnId="{46C69FEF-3C59-45DE-AAF0-AF6C801C4C0E}">
      <dgm:prSet/>
      <dgm:spPr/>
      <dgm:t>
        <a:bodyPr/>
        <a:lstStyle/>
        <a:p>
          <a:endParaRPr lang="en-GB"/>
        </a:p>
      </dgm:t>
    </dgm:pt>
    <dgm:pt modelId="{67D7D8F9-F297-4DC8-AD66-5C70D5B682B3}" type="sibTrans" cxnId="{46C69FEF-3C59-45DE-AAF0-AF6C801C4C0E}">
      <dgm:prSet/>
      <dgm:spPr/>
      <dgm:t>
        <a:bodyPr/>
        <a:lstStyle/>
        <a:p>
          <a:endParaRPr lang="en-GB"/>
        </a:p>
      </dgm:t>
    </dgm:pt>
    <dgm:pt modelId="{DFB2CE54-69D9-4837-B3B2-045F834A041A}">
      <dgm:prSet phldrT="[Text]"/>
      <dgm:spPr/>
      <dgm:t>
        <a:bodyPr/>
        <a:lstStyle/>
        <a:p>
          <a:pPr marL="0" indent="0" algn="r">
            <a:spcAft>
              <a:spcPts val="0"/>
            </a:spcAft>
            <a:buNone/>
          </a:pPr>
          <a:r>
            <a:rPr lang="en-US"/>
            <a:t>Insights from advanced data analytics and machine learning to predict outcomes.</a:t>
          </a:r>
          <a:endParaRPr lang="en-GB"/>
        </a:p>
      </dgm:t>
    </dgm:pt>
    <dgm:pt modelId="{CF80DD00-6647-45CF-902A-BF47B8F158A3}" type="parTrans" cxnId="{7B850D2F-B4BE-4D94-8468-B7C0FA02E813}">
      <dgm:prSet/>
      <dgm:spPr/>
      <dgm:t>
        <a:bodyPr/>
        <a:lstStyle/>
        <a:p>
          <a:endParaRPr lang="en-GB"/>
        </a:p>
      </dgm:t>
    </dgm:pt>
    <dgm:pt modelId="{C3311345-9C31-4232-8A5E-44535613E16B}" type="sibTrans" cxnId="{7B850D2F-B4BE-4D94-8468-B7C0FA02E813}">
      <dgm:prSet/>
      <dgm:spPr/>
      <dgm:t>
        <a:bodyPr/>
        <a:lstStyle/>
        <a:p>
          <a:endParaRPr lang="en-GB"/>
        </a:p>
      </dgm:t>
    </dgm:pt>
    <dgm:pt modelId="{FBDC667D-CBFC-45DA-A39C-260B3BE999B7}">
      <dgm:prSet phldrT="[Text]"/>
      <dgm:spPr/>
      <dgm:t>
        <a:bodyPr lIns="0"/>
        <a:lstStyle/>
        <a:p>
          <a:r>
            <a:rPr lang="en-GB"/>
            <a:t>Optimisation</a:t>
          </a:r>
        </a:p>
      </dgm:t>
    </dgm:pt>
    <dgm:pt modelId="{7B8208F7-69DE-4019-A6F0-45E35D3B1125}" type="parTrans" cxnId="{CBA098F2-A9E9-4EFF-9E77-80FF5EE6C9AA}">
      <dgm:prSet/>
      <dgm:spPr/>
      <dgm:t>
        <a:bodyPr/>
        <a:lstStyle/>
        <a:p>
          <a:endParaRPr lang="en-GB"/>
        </a:p>
      </dgm:t>
    </dgm:pt>
    <dgm:pt modelId="{0685AACB-9188-46CB-975A-4987E69EAF4C}" type="sibTrans" cxnId="{CBA098F2-A9E9-4EFF-9E77-80FF5EE6C9AA}">
      <dgm:prSet/>
      <dgm:spPr/>
      <dgm:t>
        <a:bodyPr/>
        <a:lstStyle/>
        <a:p>
          <a:endParaRPr lang="en-GB"/>
        </a:p>
      </dgm:t>
    </dgm:pt>
    <dgm:pt modelId="{3385D64F-1660-4277-83D5-12CFCD87F4A3}">
      <dgm:prSet phldrT="[Text]"/>
      <dgm:spPr/>
      <dgm:t>
        <a:bodyPr/>
        <a:lstStyle/>
        <a:p>
          <a:pPr marL="0" indent="0">
            <a:spcAft>
              <a:spcPts val="0"/>
            </a:spcAft>
            <a:buFont typeface="Arial" panose="020B0604020202020204" pitchFamily="34" charset="0"/>
            <a:buNone/>
          </a:pPr>
          <a:r>
            <a:rPr lang="en-US"/>
            <a:t>Improved performance and asset life extension through our expertise and technology.</a:t>
          </a:r>
          <a:endParaRPr lang="en-GB"/>
        </a:p>
      </dgm:t>
    </dgm:pt>
    <dgm:pt modelId="{572A2A7A-04B3-4AFD-9047-C63E951155EC}" type="parTrans" cxnId="{F6C63D5A-2978-409A-B5E9-5A6F0DEF4886}">
      <dgm:prSet/>
      <dgm:spPr/>
      <dgm:t>
        <a:bodyPr/>
        <a:lstStyle/>
        <a:p>
          <a:endParaRPr lang="en-GB"/>
        </a:p>
      </dgm:t>
    </dgm:pt>
    <dgm:pt modelId="{67975DBD-5B6D-4F3D-B03A-CA8A89AA2F89}" type="sibTrans" cxnId="{F6C63D5A-2978-409A-B5E9-5A6F0DEF4886}">
      <dgm:prSet/>
      <dgm:spPr/>
      <dgm:t>
        <a:bodyPr/>
        <a:lstStyle/>
        <a:p>
          <a:endParaRPr lang="en-GB"/>
        </a:p>
      </dgm:t>
    </dgm:pt>
    <dgm:pt modelId="{26286CDD-F277-4765-BD05-53A5601BE2E5}">
      <dgm:prSet phldrT="[Text]"/>
      <dgm:spPr/>
      <dgm:t>
        <a:bodyPr lIns="0"/>
        <a:lstStyle/>
        <a:p>
          <a:r>
            <a:rPr lang="en-GB"/>
            <a:t>Monitoring</a:t>
          </a:r>
        </a:p>
      </dgm:t>
    </dgm:pt>
    <dgm:pt modelId="{183963A1-C13C-4B4B-9360-679874EBDF0C}" type="sibTrans" cxnId="{88905E45-3840-451E-AF08-562DB3B9756C}">
      <dgm:prSet/>
      <dgm:spPr/>
      <dgm:t>
        <a:bodyPr/>
        <a:lstStyle/>
        <a:p>
          <a:endParaRPr lang="en-GB"/>
        </a:p>
      </dgm:t>
    </dgm:pt>
    <dgm:pt modelId="{003B6BF3-D580-4FB1-AFB2-F55708AB1EE1}" type="parTrans" cxnId="{88905E45-3840-451E-AF08-562DB3B9756C}">
      <dgm:prSet/>
      <dgm:spPr/>
      <dgm:t>
        <a:bodyPr/>
        <a:lstStyle/>
        <a:p>
          <a:endParaRPr lang="en-GB"/>
        </a:p>
      </dgm:t>
    </dgm:pt>
    <dgm:pt modelId="{1E8CD0CD-AD51-4EA1-8989-3012D4A5F6F7}" type="pres">
      <dgm:prSet presAssocID="{82146B71-B328-4653-B1D5-1C3843B57ABC}" presName="cycleMatrixDiagram" presStyleCnt="0">
        <dgm:presLayoutVars>
          <dgm:chMax val="1"/>
          <dgm:dir/>
          <dgm:animLvl val="lvl"/>
          <dgm:resizeHandles val="exact"/>
        </dgm:presLayoutVars>
      </dgm:prSet>
      <dgm:spPr/>
    </dgm:pt>
    <dgm:pt modelId="{2D3DA569-D550-455F-976F-F7E8445E2158}" type="pres">
      <dgm:prSet presAssocID="{82146B71-B328-4653-B1D5-1C3843B57ABC}" presName="children" presStyleCnt="0"/>
      <dgm:spPr/>
    </dgm:pt>
    <dgm:pt modelId="{932ECEBC-4D03-4D61-8A96-A46813CF3698}" type="pres">
      <dgm:prSet presAssocID="{82146B71-B328-4653-B1D5-1C3843B57ABC}" presName="child1group" presStyleCnt="0"/>
      <dgm:spPr/>
    </dgm:pt>
    <dgm:pt modelId="{AFC9BA6A-A0B9-4D85-AF48-1DB03784B6A5}" type="pres">
      <dgm:prSet presAssocID="{82146B71-B328-4653-B1D5-1C3843B57ABC}" presName="child1" presStyleLbl="bgAcc1" presStyleIdx="0" presStyleCnt="4"/>
      <dgm:spPr/>
    </dgm:pt>
    <dgm:pt modelId="{BE88FC16-352E-4D4B-B55B-747DCDA8E4F2}" type="pres">
      <dgm:prSet presAssocID="{82146B71-B328-4653-B1D5-1C3843B57ABC}" presName="child1Text" presStyleLbl="bgAcc1" presStyleIdx="0" presStyleCnt="4">
        <dgm:presLayoutVars>
          <dgm:bulletEnabled val="1"/>
        </dgm:presLayoutVars>
      </dgm:prSet>
      <dgm:spPr/>
    </dgm:pt>
    <dgm:pt modelId="{8B1A2F11-B87B-4159-95BF-BC0EF3CDBA7B}" type="pres">
      <dgm:prSet presAssocID="{82146B71-B328-4653-B1D5-1C3843B57ABC}" presName="child2group" presStyleCnt="0"/>
      <dgm:spPr/>
    </dgm:pt>
    <dgm:pt modelId="{CEAAC9E7-6456-4710-9A04-A830833B8C4A}" type="pres">
      <dgm:prSet presAssocID="{82146B71-B328-4653-B1D5-1C3843B57ABC}" presName="child2" presStyleLbl="bgAcc1" presStyleIdx="1" presStyleCnt="4"/>
      <dgm:spPr/>
    </dgm:pt>
    <dgm:pt modelId="{15325B35-10DD-4668-B926-604CB1AAE3A1}" type="pres">
      <dgm:prSet presAssocID="{82146B71-B328-4653-B1D5-1C3843B57ABC}" presName="child2Text" presStyleLbl="bgAcc1" presStyleIdx="1" presStyleCnt="4">
        <dgm:presLayoutVars>
          <dgm:bulletEnabled val="1"/>
        </dgm:presLayoutVars>
      </dgm:prSet>
      <dgm:spPr/>
    </dgm:pt>
    <dgm:pt modelId="{6DDF338E-44F4-4498-AE1F-7560129D5297}" type="pres">
      <dgm:prSet presAssocID="{82146B71-B328-4653-B1D5-1C3843B57ABC}" presName="child3group" presStyleCnt="0"/>
      <dgm:spPr/>
    </dgm:pt>
    <dgm:pt modelId="{5E48B87A-3466-4718-BBA0-D1CC50C405E0}" type="pres">
      <dgm:prSet presAssocID="{82146B71-B328-4653-B1D5-1C3843B57ABC}" presName="child3" presStyleLbl="bgAcc1" presStyleIdx="2" presStyleCnt="4"/>
      <dgm:spPr/>
    </dgm:pt>
    <dgm:pt modelId="{CB1F98B7-95A0-46B3-993A-49E87474D255}" type="pres">
      <dgm:prSet presAssocID="{82146B71-B328-4653-B1D5-1C3843B57ABC}" presName="child3Text" presStyleLbl="bgAcc1" presStyleIdx="2" presStyleCnt="4">
        <dgm:presLayoutVars>
          <dgm:bulletEnabled val="1"/>
        </dgm:presLayoutVars>
      </dgm:prSet>
      <dgm:spPr/>
    </dgm:pt>
    <dgm:pt modelId="{630BC238-10F8-45F4-A8CC-CE97C9D00224}" type="pres">
      <dgm:prSet presAssocID="{82146B71-B328-4653-B1D5-1C3843B57ABC}" presName="child4group" presStyleCnt="0"/>
      <dgm:spPr/>
    </dgm:pt>
    <dgm:pt modelId="{FDA991CB-9321-4F1F-9C9F-62D05FAB118F}" type="pres">
      <dgm:prSet presAssocID="{82146B71-B328-4653-B1D5-1C3843B57ABC}" presName="child4" presStyleLbl="bgAcc1" presStyleIdx="3" presStyleCnt="4"/>
      <dgm:spPr/>
    </dgm:pt>
    <dgm:pt modelId="{2A0B95A3-C784-4AC8-AFF7-7F85048C5221}" type="pres">
      <dgm:prSet presAssocID="{82146B71-B328-4653-B1D5-1C3843B57ABC}" presName="child4Text" presStyleLbl="bgAcc1" presStyleIdx="3" presStyleCnt="4">
        <dgm:presLayoutVars>
          <dgm:bulletEnabled val="1"/>
        </dgm:presLayoutVars>
      </dgm:prSet>
      <dgm:spPr/>
    </dgm:pt>
    <dgm:pt modelId="{7D7646B8-74FF-4D65-A1AD-DFD65AF83CD4}" type="pres">
      <dgm:prSet presAssocID="{82146B71-B328-4653-B1D5-1C3843B57ABC}" presName="childPlaceholder" presStyleCnt="0"/>
      <dgm:spPr/>
    </dgm:pt>
    <dgm:pt modelId="{CACD8BA6-C5A0-49B7-B546-648C7DFF92BB}" type="pres">
      <dgm:prSet presAssocID="{82146B71-B328-4653-B1D5-1C3843B57ABC}" presName="circle" presStyleCnt="0"/>
      <dgm:spPr/>
    </dgm:pt>
    <dgm:pt modelId="{41B55C67-8BED-4E78-8D0A-292E3D85CD3D}" type="pres">
      <dgm:prSet presAssocID="{82146B71-B328-4653-B1D5-1C3843B57ABC}" presName="quadrant1" presStyleLbl="node1" presStyleIdx="0" presStyleCnt="4">
        <dgm:presLayoutVars>
          <dgm:chMax val="1"/>
          <dgm:bulletEnabled val="1"/>
        </dgm:presLayoutVars>
      </dgm:prSet>
      <dgm:spPr/>
    </dgm:pt>
    <dgm:pt modelId="{A6C8BB5A-420B-460B-ADF2-528003A3FC62}" type="pres">
      <dgm:prSet presAssocID="{82146B71-B328-4653-B1D5-1C3843B57ABC}" presName="quadrant2" presStyleLbl="node1" presStyleIdx="1" presStyleCnt="4">
        <dgm:presLayoutVars>
          <dgm:chMax val="1"/>
          <dgm:bulletEnabled val="1"/>
        </dgm:presLayoutVars>
      </dgm:prSet>
      <dgm:spPr/>
    </dgm:pt>
    <dgm:pt modelId="{E7A0CB75-E242-44BD-B87F-CAA6AB8B0378}" type="pres">
      <dgm:prSet presAssocID="{82146B71-B328-4653-B1D5-1C3843B57ABC}" presName="quadrant3" presStyleLbl="node1" presStyleIdx="2" presStyleCnt="4">
        <dgm:presLayoutVars>
          <dgm:chMax val="1"/>
          <dgm:bulletEnabled val="1"/>
        </dgm:presLayoutVars>
      </dgm:prSet>
      <dgm:spPr/>
    </dgm:pt>
    <dgm:pt modelId="{6CD74F0E-1E20-4A58-B4A2-A95FB15BA09C}" type="pres">
      <dgm:prSet presAssocID="{82146B71-B328-4653-B1D5-1C3843B57ABC}" presName="quadrant4" presStyleLbl="node1" presStyleIdx="3" presStyleCnt="4">
        <dgm:presLayoutVars>
          <dgm:chMax val="1"/>
          <dgm:bulletEnabled val="1"/>
        </dgm:presLayoutVars>
      </dgm:prSet>
      <dgm:spPr/>
    </dgm:pt>
    <dgm:pt modelId="{EF99E8EB-4398-4FF2-9E52-4C63C94CD20F}" type="pres">
      <dgm:prSet presAssocID="{82146B71-B328-4653-B1D5-1C3843B57ABC}" presName="quadrantPlaceholder" presStyleCnt="0"/>
      <dgm:spPr/>
    </dgm:pt>
    <dgm:pt modelId="{C464ACF6-BA48-47BD-9E9C-5854D8936FCA}" type="pres">
      <dgm:prSet presAssocID="{82146B71-B328-4653-B1D5-1C3843B57ABC}" presName="center1" presStyleLbl="fgShp" presStyleIdx="0" presStyleCnt="2" custScaleX="191821" custScaleY="191821" custLinFactNeighborX="-1895" custLinFactNeighborY="8929"/>
      <dgm:spPr/>
    </dgm:pt>
    <dgm:pt modelId="{1C28B5C0-46E5-4AF0-82BB-B4095C580EF5}" type="pres">
      <dgm:prSet presAssocID="{82146B71-B328-4653-B1D5-1C3843B57ABC}" presName="center2" presStyleLbl="fgShp" presStyleIdx="1" presStyleCnt="2" custScaleX="191821" custScaleY="191821" custLinFactNeighborY="-19231"/>
      <dgm:spPr/>
    </dgm:pt>
  </dgm:ptLst>
  <dgm:cxnLst>
    <dgm:cxn modelId="{1A1DFE06-6D48-49C7-BC4F-616FC0BBDB04}" type="presOf" srcId="{82146B71-B328-4653-B1D5-1C3843B57ABC}" destId="{1E8CD0CD-AD51-4EA1-8989-3012D4A5F6F7}" srcOrd="0" destOrd="0" presId="urn:microsoft.com/office/officeart/2005/8/layout/cycle4"/>
    <dgm:cxn modelId="{66389709-6993-4698-85E5-E884504E53D2}" type="presOf" srcId="{3385D64F-1660-4277-83D5-12CFCD87F4A3}" destId="{FDA991CB-9321-4F1F-9C9F-62D05FAB118F}" srcOrd="0" destOrd="0" presId="urn:microsoft.com/office/officeart/2005/8/layout/cycle4"/>
    <dgm:cxn modelId="{73ABB71D-1E5B-4AE2-91E7-AE120BE24446}" type="presOf" srcId="{958D7661-D732-41BB-B0B2-689D0180AB89}" destId="{BE88FC16-352E-4D4B-B55B-747DCDA8E4F2}" srcOrd="1" destOrd="0" presId="urn:microsoft.com/office/officeart/2005/8/layout/cycle4"/>
    <dgm:cxn modelId="{A8899B2A-71B1-41B1-9E77-1CA5B9F61A8C}" srcId="{26286CDD-F277-4765-BD05-53A5601BE2E5}" destId="{0E653150-8A55-402E-B07D-6FAE44F3B488}" srcOrd="0" destOrd="0" parTransId="{D939FEF5-0208-4849-899D-82D1859656F8}" sibTransId="{846D3405-CB57-4AE1-9D8A-939F0C2A1004}"/>
    <dgm:cxn modelId="{7B850D2F-B4BE-4D94-8468-B7C0FA02E813}" srcId="{A4604A0D-5637-4E91-9C8F-CA0733220362}" destId="{DFB2CE54-69D9-4837-B3B2-045F834A041A}" srcOrd="0" destOrd="0" parTransId="{CF80DD00-6647-45CF-902A-BF47B8F158A3}" sibTransId="{C3311345-9C31-4232-8A5E-44535613E16B}"/>
    <dgm:cxn modelId="{86902B35-F718-45C6-9232-151760740D64}" srcId="{020E630E-C518-4BE5-A8A5-3D1D315F9ED2}" destId="{958D7661-D732-41BB-B0B2-689D0180AB89}" srcOrd="0" destOrd="0" parTransId="{B5769E30-660B-4076-A948-EBF4A0F4A080}" sibTransId="{F8644DA7-1821-485F-BDB5-C37E6874FF4B}"/>
    <dgm:cxn modelId="{ADBA2142-1B2E-4682-9B86-67E3BC50E601}" type="presOf" srcId="{3385D64F-1660-4277-83D5-12CFCD87F4A3}" destId="{2A0B95A3-C784-4AC8-AFF7-7F85048C5221}" srcOrd="1" destOrd="0" presId="urn:microsoft.com/office/officeart/2005/8/layout/cycle4"/>
    <dgm:cxn modelId="{88905E45-3840-451E-AF08-562DB3B9756C}" srcId="{82146B71-B328-4653-B1D5-1C3843B57ABC}" destId="{26286CDD-F277-4765-BD05-53A5601BE2E5}" srcOrd="1" destOrd="0" parTransId="{003B6BF3-D580-4FB1-AFB2-F55708AB1EE1}" sibTransId="{183963A1-C13C-4B4B-9360-679874EBDF0C}"/>
    <dgm:cxn modelId="{F6C63D5A-2978-409A-B5E9-5A6F0DEF4886}" srcId="{FBDC667D-CBFC-45DA-A39C-260B3BE999B7}" destId="{3385D64F-1660-4277-83D5-12CFCD87F4A3}" srcOrd="0" destOrd="0" parTransId="{572A2A7A-04B3-4AFD-9047-C63E951155EC}" sibTransId="{67975DBD-5B6D-4F3D-B03A-CA8A89AA2F89}"/>
    <dgm:cxn modelId="{0DAE5762-D90C-4EAE-A24D-BD181574AD30}" type="presOf" srcId="{958D7661-D732-41BB-B0B2-689D0180AB89}" destId="{AFC9BA6A-A0B9-4D85-AF48-1DB03784B6A5}" srcOrd="0" destOrd="0" presId="urn:microsoft.com/office/officeart/2005/8/layout/cycle4"/>
    <dgm:cxn modelId="{3E860B69-3FDB-4403-BBA5-A9DFF57FB508}" type="presOf" srcId="{26286CDD-F277-4765-BD05-53A5601BE2E5}" destId="{A6C8BB5A-420B-460B-ADF2-528003A3FC62}" srcOrd="0" destOrd="0" presId="urn:microsoft.com/office/officeart/2005/8/layout/cycle4"/>
    <dgm:cxn modelId="{C055576D-DB02-4BC2-8BE9-F88C79C87101}" srcId="{82146B71-B328-4653-B1D5-1C3843B57ABC}" destId="{020E630E-C518-4BE5-A8A5-3D1D315F9ED2}" srcOrd="0" destOrd="0" parTransId="{18103EE1-6456-4233-87DD-87B45FEC81CE}" sibTransId="{6D81B0E0-46E1-43C0-ABAB-685A6D19E976}"/>
    <dgm:cxn modelId="{B8325E8A-1D49-4956-804B-75FDA81A2C78}" type="presOf" srcId="{A4604A0D-5637-4E91-9C8F-CA0733220362}" destId="{E7A0CB75-E242-44BD-B87F-CAA6AB8B0378}" srcOrd="0" destOrd="0" presId="urn:microsoft.com/office/officeart/2005/8/layout/cycle4"/>
    <dgm:cxn modelId="{EFEBAF9B-904B-4FF0-AD26-9E2F6661077A}" type="presOf" srcId="{FBDC667D-CBFC-45DA-A39C-260B3BE999B7}" destId="{6CD74F0E-1E20-4A58-B4A2-A95FB15BA09C}" srcOrd="0" destOrd="0" presId="urn:microsoft.com/office/officeart/2005/8/layout/cycle4"/>
    <dgm:cxn modelId="{A8D73DBF-469E-4CE0-BAEF-6173839DB86A}" type="presOf" srcId="{020E630E-C518-4BE5-A8A5-3D1D315F9ED2}" destId="{41B55C67-8BED-4E78-8D0A-292E3D85CD3D}" srcOrd="0" destOrd="0" presId="urn:microsoft.com/office/officeart/2005/8/layout/cycle4"/>
    <dgm:cxn modelId="{5D52E5C4-16B8-46E1-9776-5EFDD2451F0F}" type="presOf" srcId="{DFB2CE54-69D9-4837-B3B2-045F834A041A}" destId="{CB1F98B7-95A0-46B3-993A-49E87474D255}" srcOrd="1" destOrd="0" presId="urn:microsoft.com/office/officeart/2005/8/layout/cycle4"/>
    <dgm:cxn modelId="{526FD7CF-1CF0-418E-A404-263D167D655C}" type="presOf" srcId="{0E653150-8A55-402E-B07D-6FAE44F3B488}" destId="{CEAAC9E7-6456-4710-9A04-A830833B8C4A}" srcOrd="0" destOrd="0" presId="urn:microsoft.com/office/officeart/2005/8/layout/cycle4"/>
    <dgm:cxn modelId="{B05D13E9-72E1-4802-B285-8C845073A5AE}" type="presOf" srcId="{0E653150-8A55-402E-B07D-6FAE44F3B488}" destId="{15325B35-10DD-4668-B926-604CB1AAE3A1}" srcOrd="1" destOrd="0" presId="urn:microsoft.com/office/officeart/2005/8/layout/cycle4"/>
    <dgm:cxn modelId="{46C69FEF-3C59-45DE-AAF0-AF6C801C4C0E}" srcId="{82146B71-B328-4653-B1D5-1C3843B57ABC}" destId="{A4604A0D-5637-4E91-9C8F-CA0733220362}" srcOrd="2" destOrd="0" parTransId="{BCAC2B93-67CA-48A5-90A1-22AA096F79EC}" sibTransId="{67D7D8F9-F297-4DC8-AD66-5C70D5B682B3}"/>
    <dgm:cxn modelId="{CBA098F2-A9E9-4EFF-9E77-80FF5EE6C9AA}" srcId="{82146B71-B328-4653-B1D5-1C3843B57ABC}" destId="{FBDC667D-CBFC-45DA-A39C-260B3BE999B7}" srcOrd="3" destOrd="0" parTransId="{7B8208F7-69DE-4019-A6F0-45E35D3B1125}" sibTransId="{0685AACB-9188-46CB-975A-4987E69EAF4C}"/>
    <dgm:cxn modelId="{413D0AF3-8E24-409C-8808-C0C29EC32C6F}" type="presOf" srcId="{DFB2CE54-69D9-4837-B3B2-045F834A041A}" destId="{5E48B87A-3466-4718-BBA0-D1CC50C405E0}" srcOrd="0" destOrd="0" presId="urn:microsoft.com/office/officeart/2005/8/layout/cycle4"/>
    <dgm:cxn modelId="{6FD86191-1115-417D-A2A6-080B2BD7B790}" type="presParOf" srcId="{1E8CD0CD-AD51-4EA1-8989-3012D4A5F6F7}" destId="{2D3DA569-D550-455F-976F-F7E8445E2158}" srcOrd="0" destOrd="0" presId="urn:microsoft.com/office/officeart/2005/8/layout/cycle4"/>
    <dgm:cxn modelId="{60D7C871-09C5-4991-AAB7-1E28ED0E0AC0}" type="presParOf" srcId="{2D3DA569-D550-455F-976F-F7E8445E2158}" destId="{932ECEBC-4D03-4D61-8A96-A46813CF3698}" srcOrd="0" destOrd="0" presId="urn:microsoft.com/office/officeart/2005/8/layout/cycle4"/>
    <dgm:cxn modelId="{BD9AD58F-750D-4818-AD98-9289F3AEF5F0}" type="presParOf" srcId="{932ECEBC-4D03-4D61-8A96-A46813CF3698}" destId="{AFC9BA6A-A0B9-4D85-AF48-1DB03784B6A5}" srcOrd="0" destOrd="0" presId="urn:microsoft.com/office/officeart/2005/8/layout/cycle4"/>
    <dgm:cxn modelId="{F3A2D721-4BF6-40BA-9C2F-D554EBD818D2}" type="presParOf" srcId="{932ECEBC-4D03-4D61-8A96-A46813CF3698}" destId="{BE88FC16-352E-4D4B-B55B-747DCDA8E4F2}" srcOrd="1" destOrd="0" presId="urn:microsoft.com/office/officeart/2005/8/layout/cycle4"/>
    <dgm:cxn modelId="{3B4DA23D-7D34-4BD8-A6C6-302B5B0EE1C5}" type="presParOf" srcId="{2D3DA569-D550-455F-976F-F7E8445E2158}" destId="{8B1A2F11-B87B-4159-95BF-BC0EF3CDBA7B}" srcOrd="1" destOrd="0" presId="urn:microsoft.com/office/officeart/2005/8/layout/cycle4"/>
    <dgm:cxn modelId="{0DAC07AF-3CBD-4BF3-A2DF-E67936896716}" type="presParOf" srcId="{8B1A2F11-B87B-4159-95BF-BC0EF3CDBA7B}" destId="{CEAAC9E7-6456-4710-9A04-A830833B8C4A}" srcOrd="0" destOrd="0" presId="urn:microsoft.com/office/officeart/2005/8/layout/cycle4"/>
    <dgm:cxn modelId="{8CCEA266-E8EC-4794-A4FF-1A1874B9A56E}" type="presParOf" srcId="{8B1A2F11-B87B-4159-95BF-BC0EF3CDBA7B}" destId="{15325B35-10DD-4668-B926-604CB1AAE3A1}" srcOrd="1" destOrd="0" presId="urn:microsoft.com/office/officeart/2005/8/layout/cycle4"/>
    <dgm:cxn modelId="{F663781A-171B-4210-B462-1CCB08943796}" type="presParOf" srcId="{2D3DA569-D550-455F-976F-F7E8445E2158}" destId="{6DDF338E-44F4-4498-AE1F-7560129D5297}" srcOrd="2" destOrd="0" presId="urn:microsoft.com/office/officeart/2005/8/layout/cycle4"/>
    <dgm:cxn modelId="{AE102E7C-77FA-4A66-B2F8-72A493BBF9C1}" type="presParOf" srcId="{6DDF338E-44F4-4498-AE1F-7560129D5297}" destId="{5E48B87A-3466-4718-BBA0-D1CC50C405E0}" srcOrd="0" destOrd="0" presId="urn:microsoft.com/office/officeart/2005/8/layout/cycle4"/>
    <dgm:cxn modelId="{717B4C2C-7587-4EF1-8219-B2EC50B42DD0}" type="presParOf" srcId="{6DDF338E-44F4-4498-AE1F-7560129D5297}" destId="{CB1F98B7-95A0-46B3-993A-49E87474D255}" srcOrd="1" destOrd="0" presId="urn:microsoft.com/office/officeart/2005/8/layout/cycle4"/>
    <dgm:cxn modelId="{46F9A5A0-040F-4C25-816D-E0091404E5BC}" type="presParOf" srcId="{2D3DA569-D550-455F-976F-F7E8445E2158}" destId="{630BC238-10F8-45F4-A8CC-CE97C9D00224}" srcOrd="3" destOrd="0" presId="urn:microsoft.com/office/officeart/2005/8/layout/cycle4"/>
    <dgm:cxn modelId="{ACE06586-A445-4AC4-B66E-0E10D8867136}" type="presParOf" srcId="{630BC238-10F8-45F4-A8CC-CE97C9D00224}" destId="{FDA991CB-9321-4F1F-9C9F-62D05FAB118F}" srcOrd="0" destOrd="0" presId="urn:microsoft.com/office/officeart/2005/8/layout/cycle4"/>
    <dgm:cxn modelId="{E456AE73-A090-4FA2-9377-09734238D2D9}" type="presParOf" srcId="{630BC238-10F8-45F4-A8CC-CE97C9D00224}" destId="{2A0B95A3-C784-4AC8-AFF7-7F85048C5221}" srcOrd="1" destOrd="0" presId="urn:microsoft.com/office/officeart/2005/8/layout/cycle4"/>
    <dgm:cxn modelId="{D6AD15C6-E422-43F6-9635-BC2DD7A05D0B}" type="presParOf" srcId="{2D3DA569-D550-455F-976F-F7E8445E2158}" destId="{7D7646B8-74FF-4D65-A1AD-DFD65AF83CD4}" srcOrd="4" destOrd="0" presId="urn:microsoft.com/office/officeart/2005/8/layout/cycle4"/>
    <dgm:cxn modelId="{900904D7-2A06-4B8F-B3D8-B6DF808D0BEC}" type="presParOf" srcId="{1E8CD0CD-AD51-4EA1-8989-3012D4A5F6F7}" destId="{CACD8BA6-C5A0-49B7-B546-648C7DFF92BB}" srcOrd="1" destOrd="0" presId="urn:microsoft.com/office/officeart/2005/8/layout/cycle4"/>
    <dgm:cxn modelId="{1732B021-9E74-4306-A950-E0E43A8EBB68}" type="presParOf" srcId="{CACD8BA6-C5A0-49B7-B546-648C7DFF92BB}" destId="{41B55C67-8BED-4E78-8D0A-292E3D85CD3D}" srcOrd="0" destOrd="0" presId="urn:microsoft.com/office/officeart/2005/8/layout/cycle4"/>
    <dgm:cxn modelId="{80163100-F4A4-4333-A6CE-42CC3CA1AB55}" type="presParOf" srcId="{CACD8BA6-C5A0-49B7-B546-648C7DFF92BB}" destId="{A6C8BB5A-420B-460B-ADF2-528003A3FC62}" srcOrd="1" destOrd="0" presId="urn:microsoft.com/office/officeart/2005/8/layout/cycle4"/>
    <dgm:cxn modelId="{31E71938-9D43-4D6A-9D7D-D0434140CA57}" type="presParOf" srcId="{CACD8BA6-C5A0-49B7-B546-648C7DFF92BB}" destId="{E7A0CB75-E242-44BD-B87F-CAA6AB8B0378}" srcOrd="2" destOrd="0" presId="urn:microsoft.com/office/officeart/2005/8/layout/cycle4"/>
    <dgm:cxn modelId="{13292DDD-8D93-4ACC-93E3-39D613996DD3}" type="presParOf" srcId="{CACD8BA6-C5A0-49B7-B546-648C7DFF92BB}" destId="{6CD74F0E-1E20-4A58-B4A2-A95FB15BA09C}" srcOrd="3" destOrd="0" presId="urn:microsoft.com/office/officeart/2005/8/layout/cycle4"/>
    <dgm:cxn modelId="{F46CA21C-552B-4CA1-B6E8-AA365CB33BFC}" type="presParOf" srcId="{CACD8BA6-C5A0-49B7-B546-648C7DFF92BB}" destId="{EF99E8EB-4398-4FF2-9E52-4C63C94CD20F}" srcOrd="4" destOrd="0" presId="urn:microsoft.com/office/officeart/2005/8/layout/cycle4"/>
    <dgm:cxn modelId="{424DAECE-C3E4-40D1-90D4-7FA7188FC81B}" type="presParOf" srcId="{1E8CD0CD-AD51-4EA1-8989-3012D4A5F6F7}" destId="{C464ACF6-BA48-47BD-9E9C-5854D8936FCA}" srcOrd="2" destOrd="0" presId="urn:microsoft.com/office/officeart/2005/8/layout/cycle4"/>
    <dgm:cxn modelId="{4E866100-4AA3-4AD0-9DD1-8301531A5638}" type="presParOf" srcId="{1E8CD0CD-AD51-4EA1-8989-3012D4A5F6F7}" destId="{1C28B5C0-46E5-4AF0-82BB-B4095C580EF5}" srcOrd="3" destOrd="0" presId="urn:microsoft.com/office/officeart/2005/8/layout/cycle4"/>
  </dgm:cxnLst>
  <dgm:bg>
    <a:effectLst>
      <a:outerShdw blurRad="50800" dist="50800" dir="5400000" algn="ctr" rotWithShape="0">
        <a:schemeClr val="accent3">
          <a:alpha val="0"/>
        </a:schemeClr>
      </a:outerShdw>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ACB7A4-94AB-40AE-A8A5-5EF328D1FA75}" type="doc">
      <dgm:prSet loTypeId="urn:microsoft.com/office/officeart/2005/8/layout/hChevron3" loCatId="process" qsTypeId="urn:microsoft.com/office/officeart/2005/8/quickstyle/simple1" qsCatId="simple" csTypeId="urn:microsoft.com/office/officeart/2005/8/colors/accent2_3" csCatId="accent2" phldr="1"/>
      <dgm:spPr/>
      <dgm:t>
        <a:bodyPr/>
        <a:lstStyle/>
        <a:p>
          <a:endParaRPr lang="en-GB"/>
        </a:p>
      </dgm:t>
    </dgm:pt>
    <dgm:pt modelId="{8337CAB8-26DB-42BA-81DA-05DA02913E23}">
      <dgm:prSet phldrT="[Text]" custT="1"/>
      <dgm:spPr/>
      <dgm:t>
        <a:bodyPr/>
        <a:lstStyle/>
        <a:p>
          <a:r>
            <a:rPr lang="en-GB" sz="800"/>
            <a:t>New field and design services</a:t>
          </a:r>
        </a:p>
      </dgm:t>
    </dgm:pt>
    <dgm:pt modelId="{D6FEE16D-231B-4B1E-9A49-123696D7A7D0}" type="parTrans" cxnId="{0BA15B3C-FEC8-4A5B-B7E4-D669E06E5D34}">
      <dgm:prSet/>
      <dgm:spPr/>
      <dgm:t>
        <a:bodyPr/>
        <a:lstStyle/>
        <a:p>
          <a:endParaRPr lang="en-GB" sz="800"/>
        </a:p>
      </dgm:t>
    </dgm:pt>
    <dgm:pt modelId="{6DAA7DDF-1094-4AFD-9221-822C9B038510}" type="sibTrans" cxnId="{0BA15B3C-FEC8-4A5B-B7E4-D669E06E5D34}">
      <dgm:prSet/>
      <dgm:spPr/>
      <dgm:t>
        <a:bodyPr/>
        <a:lstStyle/>
        <a:p>
          <a:endParaRPr lang="en-GB" sz="800"/>
        </a:p>
      </dgm:t>
    </dgm:pt>
    <dgm:pt modelId="{8F7086BA-7012-4623-B4DA-DD906770621F}">
      <dgm:prSet phldrT="[Text]" custT="1"/>
      <dgm:spPr/>
      <dgm:t>
        <a:bodyPr/>
        <a:lstStyle/>
        <a:p>
          <a:r>
            <a:rPr lang="en-GB" sz="800"/>
            <a:t>Installation and commissioning</a:t>
          </a:r>
        </a:p>
      </dgm:t>
    </dgm:pt>
    <dgm:pt modelId="{C5C95B03-9E7F-4C28-AC63-09A91A877CBE}" type="parTrans" cxnId="{1393C73B-DBBF-4949-BFB6-7FB9BE472FDA}">
      <dgm:prSet/>
      <dgm:spPr/>
      <dgm:t>
        <a:bodyPr/>
        <a:lstStyle/>
        <a:p>
          <a:endParaRPr lang="en-GB" sz="800"/>
        </a:p>
      </dgm:t>
    </dgm:pt>
    <dgm:pt modelId="{AD931F72-51FB-4F3C-B2B6-7A46B80C28F6}" type="sibTrans" cxnId="{1393C73B-DBBF-4949-BFB6-7FB9BE472FDA}">
      <dgm:prSet/>
      <dgm:spPr/>
      <dgm:t>
        <a:bodyPr/>
        <a:lstStyle/>
        <a:p>
          <a:endParaRPr lang="en-GB" sz="800"/>
        </a:p>
      </dgm:t>
    </dgm:pt>
    <dgm:pt modelId="{B878A39F-7FB3-4760-A4FC-3C0897898ABB}">
      <dgm:prSet phldrT="[Text]" custT="1"/>
      <dgm:spPr/>
      <dgm:t>
        <a:bodyPr/>
        <a:lstStyle/>
        <a:p>
          <a:r>
            <a:rPr lang="en-GB" sz="800"/>
            <a:t>Maintenance</a:t>
          </a:r>
        </a:p>
      </dgm:t>
    </dgm:pt>
    <dgm:pt modelId="{870DC96E-5F5D-49EC-87AC-190958FDACE0}" type="parTrans" cxnId="{2772A4D6-095A-4427-AB70-DDACF72838C1}">
      <dgm:prSet/>
      <dgm:spPr/>
      <dgm:t>
        <a:bodyPr/>
        <a:lstStyle/>
        <a:p>
          <a:endParaRPr lang="en-GB" sz="800"/>
        </a:p>
      </dgm:t>
    </dgm:pt>
    <dgm:pt modelId="{D00CD823-1F4B-43D5-98DD-83BFD9D10ABA}" type="sibTrans" cxnId="{2772A4D6-095A-4427-AB70-DDACF72838C1}">
      <dgm:prSet/>
      <dgm:spPr/>
      <dgm:t>
        <a:bodyPr/>
        <a:lstStyle/>
        <a:p>
          <a:endParaRPr lang="en-GB" sz="800"/>
        </a:p>
      </dgm:t>
    </dgm:pt>
    <dgm:pt modelId="{49FABB20-C41B-4C99-AE08-A8EB0FFB01D6}">
      <dgm:prSet phldrT="[Text]" custT="1"/>
      <dgm:spPr/>
      <dgm:t>
        <a:bodyPr/>
        <a:lstStyle/>
        <a:p>
          <a:r>
            <a:rPr lang="en-GB" sz="800"/>
            <a:t>Field Extension</a:t>
          </a:r>
        </a:p>
      </dgm:t>
    </dgm:pt>
    <dgm:pt modelId="{5CDBB785-C624-444C-AB92-3F1AE80B4ADA}" type="parTrans" cxnId="{D463AF78-07D8-4E97-B70B-872CF0F034B1}">
      <dgm:prSet/>
      <dgm:spPr/>
      <dgm:t>
        <a:bodyPr/>
        <a:lstStyle/>
        <a:p>
          <a:endParaRPr lang="en-GB" sz="800"/>
        </a:p>
      </dgm:t>
    </dgm:pt>
    <dgm:pt modelId="{E1CDB312-F9DB-4EAE-862A-A35CC1F5CEE5}" type="sibTrans" cxnId="{D463AF78-07D8-4E97-B70B-872CF0F034B1}">
      <dgm:prSet/>
      <dgm:spPr/>
      <dgm:t>
        <a:bodyPr/>
        <a:lstStyle/>
        <a:p>
          <a:endParaRPr lang="en-GB" sz="800"/>
        </a:p>
      </dgm:t>
    </dgm:pt>
    <dgm:pt modelId="{596A8E66-2B62-4299-9438-FED330227359}">
      <dgm:prSet phldrT="[Text]" custT="1"/>
      <dgm:spPr/>
      <dgm:t>
        <a:bodyPr/>
        <a:lstStyle/>
        <a:p>
          <a:r>
            <a:rPr lang="en-GB" sz="800"/>
            <a:t>Decommissioning</a:t>
          </a:r>
        </a:p>
      </dgm:t>
    </dgm:pt>
    <dgm:pt modelId="{E6197410-11CA-439B-A44D-9E0A0399BCE8}" type="parTrans" cxnId="{09423839-0845-4916-AD20-48F93B966A97}">
      <dgm:prSet/>
      <dgm:spPr/>
      <dgm:t>
        <a:bodyPr/>
        <a:lstStyle/>
        <a:p>
          <a:endParaRPr lang="en-GB" sz="800"/>
        </a:p>
      </dgm:t>
    </dgm:pt>
    <dgm:pt modelId="{B4107156-B5D2-4F91-BBBC-DD7D71641D90}" type="sibTrans" cxnId="{09423839-0845-4916-AD20-48F93B966A97}">
      <dgm:prSet/>
      <dgm:spPr/>
      <dgm:t>
        <a:bodyPr/>
        <a:lstStyle/>
        <a:p>
          <a:endParaRPr lang="en-GB" sz="800"/>
        </a:p>
      </dgm:t>
    </dgm:pt>
    <dgm:pt modelId="{9C006FC9-2E55-412B-A3D3-EC1C3DD76B2E}">
      <dgm:prSet phldrT="[Text]" custT="1"/>
      <dgm:spPr/>
      <dgm:t>
        <a:bodyPr/>
        <a:lstStyle/>
        <a:p>
          <a:r>
            <a:rPr lang="en-GB" sz="800"/>
            <a:t>Brownfield upgrades</a:t>
          </a:r>
        </a:p>
      </dgm:t>
    </dgm:pt>
    <dgm:pt modelId="{732C8E82-05DE-4B12-B415-7258D0F6383C}" type="parTrans" cxnId="{B61390CD-2BAA-4128-AFF7-1F5EA621548C}">
      <dgm:prSet/>
      <dgm:spPr/>
      <dgm:t>
        <a:bodyPr/>
        <a:lstStyle/>
        <a:p>
          <a:endParaRPr lang="en-GB" sz="800"/>
        </a:p>
      </dgm:t>
    </dgm:pt>
    <dgm:pt modelId="{21485D81-35E5-48D0-B12C-13349BD5F4E4}" type="sibTrans" cxnId="{B61390CD-2BAA-4128-AFF7-1F5EA621548C}">
      <dgm:prSet/>
      <dgm:spPr/>
      <dgm:t>
        <a:bodyPr/>
        <a:lstStyle/>
        <a:p>
          <a:endParaRPr lang="en-GB" sz="800"/>
        </a:p>
      </dgm:t>
    </dgm:pt>
    <dgm:pt modelId="{4253B666-CCAA-48F2-AE94-6661E3C79EDE}" type="pres">
      <dgm:prSet presAssocID="{E3ACB7A4-94AB-40AE-A8A5-5EF328D1FA75}" presName="Name0" presStyleCnt="0">
        <dgm:presLayoutVars>
          <dgm:dir/>
          <dgm:resizeHandles val="exact"/>
        </dgm:presLayoutVars>
      </dgm:prSet>
      <dgm:spPr/>
    </dgm:pt>
    <dgm:pt modelId="{872BCB93-5EB8-41A6-971B-0A3E99B58019}" type="pres">
      <dgm:prSet presAssocID="{8337CAB8-26DB-42BA-81DA-05DA02913E23}" presName="parTxOnly" presStyleLbl="node1" presStyleIdx="0" presStyleCnt="6">
        <dgm:presLayoutVars>
          <dgm:bulletEnabled val="1"/>
        </dgm:presLayoutVars>
      </dgm:prSet>
      <dgm:spPr/>
    </dgm:pt>
    <dgm:pt modelId="{714B1314-0B65-4121-BEAB-BE71C65492CE}" type="pres">
      <dgm:prSet presAssocID="{6DAA7DDF-1094-4AFD-9221-822C9B038510}" presName="parSpace" presStyleCnt="0"/>
      <dgm:spPr/>
    </dgm:pt>
    <dgm:pt modelId="{11BA2F9A-C532-4A31-A724-84BF8517D4E8}" type="pres">
      <dgm:prSet presAssocID="{8F7086BA-7012-4623-B4DA-DD906770621F}" presName="parTxOnly" presStyleLbl="node1" presStyleIdx="1" presStyleCnt="6">
        <dgm:presLayoutVars>
          <dgm:bulletEnabled val="1"/>
        </dgm:presLayoutVars>
      </dgm:prSet>
      <dgm:spPr/>
    </dgm:pt>
    <dgm:pt modelId="{670DCDF6-7A2F-4862-B91C-74994ABBFBFB}" type="pres">
      <dgm:prSet presAssocID="{AD931F72-51FB-4F3C-B2B6-7A46B80C28F6}" presName="parSpace" presStyleCnt="0"/>
      <dgm:spPr/>
    </dgm:pt>
    <dgm:pt modelId="{C95E7767-BCF9-4E2E-AA83-47ED4D371CEB}" type="pres">
      <dgm:prSet presAssocID="{B878A39F-7FB3-4760-A4FC-3C0897898ABB}" presName="parTxOnly" presStyleLbl="node1" presStyleIdx="2" presStyleCnt="6">
        <dgm:presLayoutVars>
          <dgm:bulletEnabled val="1"/>
        </dgm:presLayoutVars>
      </dgm:prSet>
      <dgm:spPr/>
    </dgm:pt>
    <dgm:pt modelId="{8991BCB2-FBCA-494B-AE50-CEEEFEC8AA25}" type="pres">
      <dgm:prSet presAssocID="{D00CD823-1F4B-43D5-98DD-83BFD9D10ABA}" presName="parSpace" presStyleCnt="0"/>
      <dgm:spPr/>
    </dgm:pt>
    <dgm:pt modelId="{A272EAAD-B1D0-4E3D-8071-CA5B5131835B}" type="pres">
      <dgm:prSet presAssocID="{9C006FC9-2E55-412B-A3D3-EC1C3DD76B2E}" presName="parTxOnly" presStyleLbl="node1" presStyleIdx="3" presStyleCnt="6">
        <dgm:presLayoutVars>
          <dgm:bulletEnabled val="1"/>
        </dgm:presLayoutVars>
      </dgm:prSet>
      <dgm:spPr/>
    </dgm:pt>
    <dgm:pt modelId="{175736CD-F306-431D-9C56-B888A8149174}" type="pres">
      <dgm:prSet presAssocID="{21485D81-35E5-48D0-B12C-13349BD5F4E4}" presName="parSpace" presStyleCnt="0"/>
      <dgm:spPr/>
    </dgm:pt>
    <dgm:pt modelId="{CF15F317-5595-452B-A94C-3D738AE78B70}" type="pres">
      <dgm:prSet presAssocID="{49FABB20-C41B-4C99-AE08-A8EB0FFB01D6}" presName="parTxOnly" presStyleLbl="node1" presStyleIdx="4" presStyleCnt="6">
        <dgm:presLayoutVars>
          <dgm:bulletEnabled val="1"/>
        </dgm:presLayoutVars>
      </dgm:prSet>
      <dgm:spPr/>
    </dgm:pt>
    <dgm:pt modelId="{1B818D96-8A2D-4E30-A6B0-89E85DE32D06}" type="pres">
      <dgm:prSet presAssocID="{E1CDB312-F9DB-4EAE-862A-A35CC1F5CEE5}" presName="parSpace" presStyleCnt="0"/>
      <dgm:spPr/>
    </dgm:pt>
    <dgm:pt modelId="{2CE182E9-4530-41B6-B901-38106ABCE929}" type="pres">
      <dgm:prSet presAssocID="{596A8E66-2B62-4299-9438-FED330227359}" presName="parTxOnly" presStyleLbl="node1" presStyleIdx="5" presStyleCnt="6">
        <dgm:presLayoutVars>
          <dgm:bulletEnabled val="1"/>
        </dgm:presLayoutVars>
      </dgm:prSet>
      <dgm:spPr/>
    </dgm:pt>
  </dgm:ptLst>
  <dgm:cxnLst>
    <dgm:cxn modelId="{0F5D0507-88FC-4926-BC74-F2077951CE86}" type="presOf" srcId="{E3ACB7A4-94AB-40AE-A8A5-5EF328D1FA75}" destId="{4253B666-CCAA-48F2-AE94-6661E3C79EDE}" srcOrd="0" destOrd="0" presId="urn:microsoft.com/office/officeart/2005/8/layout/hChevron3"/>
    <dgm:cxn modelId="{55B9B710-E3DC-4000-96A2-24DE91007773}" type="presOf" srcId="{49FABB20-C41B-4C99-AE08-A8EB0FFB01D6}" destId="{CF15F317-5595-452B-A94C-3D738AE78B70}" srcOrd="0" destOrd="0" presId="urn:microsoft.com/office/officeart/2005/8/layout/hChevron3"/>
    <dgm:cxn modelId="{C792C817-00D9-4F18-B4F8-9AA68A492BF8}" type="presOf" srcId="{9C006FC9-2E55-412B-A3D3-EC1C3DD76B2E}" destId="{A272EAAD-B1D0-4E3D-8071-CA5B5131835B}" srcOrd="0" destOrd="0" presId="urn:microsoft.com/office/officeart/2005/8/layout/hChevron3"/>
    <dgm:cxn modelId="{09423839-0845-4916-AD20-48F93B966A97}" srcId="{E3ACB7A4-94AB-40AE-A8A5-5EF328D1FA75}" destId="{596A8E66-2B62-4299-9438-FED330227359}" srcOrd="5" destOrd="0" parTransId="{E6197410-11CA-439B-A44D-9E0A0399BCE8}" sibTransId="{B4107156-B5D2-4F91-BBBC-DD7D71641D90}"/>
    <dgm:cxn modelId="{1393C73B-DBBF-4949-BFB6-7FB9BE472FDA}" srcId="{E3ACB7A4-94AB-40AE-A8A5-5EF328D1FA75}" destId="{8F7086BA-7012-4623-B4DA-DD906770621F}" srcOrd="1" destOrd="0" parTransId="{C5C95B03-9E7F-4C28-AC63-09A91A877CBE}" sibTransId="{AD931F72-51FB-4F3C-B2B6-7A46B80C28F6}"/>
    <dgm:cxn modelId="{0BA15B3C-FEC8-4A5B-B7E4-D669E06E5D34}" srcId="{E3ACB7A4-94AB-40AE-A8A5-5EF328D1FA75}" destId="{8337CAB8-26DB-42BA-81DA-05DA02913E23}" srcOrd="0" destOrd="0" parTransId="{D6FEE16D-231B-4B1E-9A49-123696D7A7D0}" sibTransId="{6DAA7DDF-1094-4AFD-9221-822C9B038510}"/>
    <dgm:cxn modelId="{D463AF78-07D8-4E97-B70B-872CF0F034B1}" srcId="{E3ACB7A4-94AB-40AE-A8A5-5EF328D1FA75}" destId="{49FABB20-C41B-4C99-AE08-A8EB0FFB01D6}" srcOrd="4" destOrd="0" parTransId="{5CDBB785-C624-444C-AB92-3F1AE80B4ADA}" sibTransId="{E1CDB312-F9DB-4EAE-862A-A35CC1F5CEE5}"/>
    <dgm:cxn modelId="{0B58FB7A-A944-4B68-886F-C27F1CE123BB}" type="presOf" srcId="{596A8E66-2B62-4299-9438-FED330227359}" destId="{2CE182E9-4530-41B6-B901-38106ABCE929}" srcOrd="0" destOrd="0" presId="urn:microsoft.com/office/officeart/2005/8/layout/hChevron3"/>
    <dgm:cxn modelId="{E7B3DB7B-D200-4F08-A866-DC154CA42122}" type="presOf" srcId="{8F7086BA-7012-4623-B4DA-DD906770621F}" destId="{11BA2F9A-C532-4A31-A724-84BF8517D4E8}" srcOrd="0" destOrd="0" presId="urn:microsoft.com/office/officeart/2005/8/layout/hChevron3"/>
    <dgm:cxn modelId="{B61390CD-2BAA-4128-AFF7-1F5EA621548C}" srcId="{E3ACB7A4-94AB-40AE-A8A5-5EF328D1FA75}" destId="{9C006FC9-2E55-412B-A3D3-EC1C3DD76B2E}" srcOrd="3" destOrd="0" parTransId="{732C8E82-05DE-4B12-B415-7258D0F6383C}" sibTransId="{21485D81-35E5-48D0-B12C-13349BD5F4E4}"/>
    <dgm:cxn modelId="{2772A4D6-095A-4427-AB70-DDACF72838C1}" srcId="{E3ACB7A4-94AB-40AE-A8A5-5EF328D1FA75}" destId="{B878A39F-7FB3-4760-A4FC-3C0897898ABB}" srcOrd="2" destOrd="0" parTransId="{870DC96E-5F5D-49EC-87AC-190958FDACE0}" sibTransId="{D00CD823-1F4B-43D5-98DD-83BFD9D10ABA}"/>
    <dgm:cxn modelId="{BFB0B1DD-3AF2-492F-8329-D4A739168F7F}" type="presOf" srcId="{B878A39F-7FB3-4760-A4FC-3C0897898ABB}" destId="{C95E7767-BCF9-4E2E-AA83-47ED4D371CEB}" srcOrd="0" destOrd="0" presId="urn:microsoft.com/office/officeart/2005/8/layout/hChevron3"/>
    <dgm:cxn modelId="{4C9433F3-4240-4E51-A373-C64AAE432B32}" type="presOf" srcId="{8337CAB8-26DB-42BA-81DA-05DA02913E23}" destId="{872BCB93-5EB8-41A6-971B-0A3E99B58019}" srcOrd="0" destOrd="0" presId="urn:microsoft.com/office/officeart/2005/8/layout/hChevron3"/>
    <dgm:cxn modelId="{83FCC8C5-9FD3-4E03-84F1-558BBF61E16F}" type="presParOf" srcId="{4253B666-CCAA-48F2-AE94-6661E3C79EDE}" destId="{872BCB93-5EB8-41A6-971B-0A3E99B58019}" srcOrd="0" destOrd="0" presId="urn:microsoft.com/office/officeart/2005/8/layout/hChevron3"/>
    <dgm:cxn modelId="{AA0B43B7-7C7B-4CDC-8CBC-466423FCB98F}" type="presParOf" srcId="{4253B666-CCAA-48F2-AE94-6661E3C79EDE}" destId="{714B1314-0B65-4121-BEAB-BE71C65492CE}" srcOrd="1" destOrd="0" presId="urn:microsoft.com/office/officeart/2005/8/layout/hChevron3"/>
    <dgm:cxn modelId="{251B35E8-32D5-4C5D-B676-1AB451BF8D96}" type="presParOf" srcId="{4253B666-CCAA-48F2-AE94-6661E3C79EDE}" destId="{11BA2F9A-C532-4A31-A724-84BF8517D4E8}" srcOrd="2" destOrd="0" presId="urn:microsoft.com/office/officeart/2005/8/layout/hChevron3"/>
    <dgm:cxn modelId="{AEB44859-CB28-4885-BBEC-B81F289EE9E8}" type="presParOf" srcId="{4253B666-CCAA-48F2-AE94-6661E3C79EDE}" destId="{670DCDF6-7A2F-4862-B91C-74994ABBFBFB}" srcOrd="3" destOrd="0" presId="urn:microsoft.com/office/officeart/2005/8/layout/hChevron3"/>
    <dgm:cxn modelId="{E969C394-C4AD-4635-83F5-F6447C012312}" type="presParOf" srcId="{4253B666-CCAA-48F2-AE94-6661E3C79EDE}" destId="{C95E7767-BCF9-4E2E-AA83-47ED4D371CEB}" srcOrd="4" destOrd="0" presId="urn:microsoft.com/office/officeart/2005/8/layout/hChevron3"/>
    <dgm:cxn modelId="{93D08237-C0B7-4C02-8418-44F218979252}" type="presParOf" srcId="{4253B666-CCAA-48F2-AE94-6661E3C79EDE}" destId="{8991BCB2-FBCA-494B-AE50-CEEEFEC8AA25}" srcOrd="5" destOrd="0" presId="urn:microsoft.com/office/officeart/2005/8/layout/hChevron3"/>
    <dgm:cxn modelId="{E36F836F-F2F3-4632-9238-BB0B51E27349}" type="presParOf" srcId="{4253B666-CCAA-48F2-AE94-6661E3C79EDE}" destId="{A272EAAD-B1D0-4E3D-8071-CA5B5131835B}" srcOrd="6" destOrd="0" presId="urn:microsoft.com/office/officeart/2005/8/layout/hChevron3"/>
    <dgm:cxn modelId="{C1E0834B-0713-446E-B8F6-F616FA3F8AED}" type="presParOf" srcId="{4253B666-CCAA-48F2-AE94-6661E3C79EDE}" destId="{175736CD-F306-431D-9C56-B888A8149174}" srcOrd="7" destOrd="0" presId="urn:microsoft.com/office/officeart/2005/8/layout/hChevron3"/>
    <dgm:cxn modelId="{1C2372CE-C708-4F39-94B7-1055859F8EAE}" type="presParOf" srcId="{4253B666-CCAA-48F2-AE94-6661E3C79EDE}" destId="{CF15F317-5595-452B-A94C-3D738AE78B70}" srcOrd="8" destOrd="0" presId="urn:microsoft.com/office/officeart/2005/8/layout/hChevron3"/>
    <dgm:cxn modelId="{63FF809E-332D-47BE-B425-C63A391079FD}" type="presParOf" srcId="{4253B666-CCAA-48F2-AE94-6661E3C79EDE}" destId="{1B818D96-8A2D-4E30-A6B0-89E85DE32D06}" srcOrd="9" destOrd="0" presId="urn:microsoft.com/office/officeart/2005/8/layout/hChevron3"/>
    <dgm:cxn modelId="{DD541488-53BE-4CC0-A768-00BA209E5D93}" type="presParOf" srcId="{4253B666-CCAA-48F2-AE94-6661E3C79EDE}" destId="{2CE182E9-4530-41B6-B901-38106ABCE929}" srcOrd="10"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6A15A0-1F61-4F29-AC8B-E8E0E2E9897B}"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21AE3983-F9EE-4B76-9F7C-9B3B1E8352C6}">
      <dgm:prSet phldrT="[Text]"/>
      <dgm:spPr/>
      <dgm:t>
        <a:bodyPr/>
        <a:lstStyle/>
        <a:p>
          <a:r>
            <a:rPr lang="en-US" b="1" i="0" u="none" strike="noStrike" baseline="0">
              <a:latin typeface="+mj-lt"/>
            </a:rPr>
            <a:t>We reduce our customers’ carbon footprints</a:t>
          </a:r>
          <a:endParaRPr lang="en-GB">
            <a:latin typeface="+mj-lt"/>
          </a:endParaRPr>
        </a:p>
      </dgm:t>
    </dgm:pt>
    <dgm:pt modelId="{A3AAE698-ECEB-4C0C-A8E4-7C735EB37F4B}" type="parTrans" cxnId="{8DD12012-1565-4C72-9260-6AC03EEECD92}">
      <dgm:prSet/>
      <dgm:spPr/>
      <dgm:t>
        <a:bodyPr/>
        <a:lstStyle/>
        <a:p>
          <a:endParaRPr lang="en-GB"/>
        </a:p>
      </dgm:t>
    </dgm:pt>
    <dgm:pt modelId="{494EB349-BCB0-410E-AB7B-11439E5CF87F}" type="sibTrans" cxnId="{8DD12012-1565-4C72-9260-6AC03EEECD92}">
      <dgm:prSet/>
      <dgm:spPr/>
      <dgm:t>
        <a:bodyPr/>
        <a:lstStyle/>
        <a:p>
          <a:endParaRPr lang="en-GB"/>
        </a:p>
      </dgm:t>
    </dgm:pt>
    <dgm:pt modelId="{CEC4D28C-A47A-4126-BF45-0963B3484608}">
      <dgm:prSet/>
      <dgm:spPr/>
      <dgm:t>
        <a:bodyPr/>
        <a:lstStyle/>
        <a:p>
          <a:r>
            <a:rPr lang="en-US" b="1" i="0" u="none" strike="noStrike" baseline="0">
              <a:latin typeface="+mj-lt"/>
            </a:rPr>
            <a:t>We extend the life of assets </a:t>
          </a:r>
          <a:endParaRPr lang="en-US" b="0" i="0" u="none" strike="noStrike" baseline="0">
            <a:latin typeface="+mj-lt"/>
          </a:endParaRPr>
        </a:p>
      </dgm:t>
    </dgm:pt>
    <dgm:pt modelId="{5E5940A2-6E64-4A63-A557-4AB51CE6CB95}" type="parTrans" cxnId="{AEDDA889-55DD-4399-AF15-374C48F513EF}">
      <dgm:prSet/>
      <dgm:spPr/>
      <dgm:t>
        <a:bodyPr/>
        <a:lstStyle/>
        <a:p>
          <a:endParaRPr lang="en-GB"/>
        </a:p>
      </dgm:t>
    </dgm:pt>
    <dgm:pt modelId="{8C34F483-1B50-4514-A2EC-6C83E94CD2AE}" type="sibTrans" cxnId="{AEDDA889-55DD-4399-AF15-374C48F513EF}">
      <dgm:prSet/>
      <dgm:spPr/>
      <dgm:t>
        <a:bodyPr/>
        <a:lstStyle/>
        <a:p>
          <a:endParaRPr lang="en-GB"/>
        </a:p>
      </dgm:t>
    </dgm:pt>
    <dgm:pt modelId="{F2004EFC-518B-4A51-B674-EDBC8976ACC4}">
      <dgm:prSet/>
      <dgm:spPr/>
      <dgm:t>
        <a:bodyPr/>
        <a:lstStyle/>
        <a:p>
          <a:r>
            <a:rPr lang="en-US" b="0" i="0" u="none" strike="noStrike" baseline="0">
              <a:latin typeface="+mj-lt"/>
            </a:rPr>
            <a:t>Our solutions optimise the performance of equipment, helping to prevent hydrocarbon leaks and decrease fluid and energy use. </a:t>
          </a:r>
        </a:p>
      </dgm:t>
    </dgm:pt>
    <dgm:pt modelId="{8D4FF2B5-FA53-4A61-A237-B8FF9D5008F5}" type="parTrans" cxnId="{99FFD5B5-D7CD-41DA-BFB5-FA78C8F21DF4}">
      <dgm:prSet/>
      <dgm:spPr/>
      <dgm:t>
        <a:bodyPr/>
        <a:lstStyle/>
        <a:p>
          <a:endParaRPr lang="en-GB"/>
        </a:p>
      </dgm:t>
    </dgm:pt>
    <dgm:pt modelId="{E37CC910-5CCD-4B4F-915D-B7F8505361A3}" type="sibTrans" cxnId="{99FFD5B5-D7CD-41DA-BFB5-FA78C8F21DF4}">
      <dgm:prSet/>
      <dgm:spPr/>
      <dgm:t>
        <a:bodyPr/>
        <a:lstStyle/>
        <a:p>
          <a:endParaRPr lang="en-GB"/>
        </a:p>
      </dgm:t>
    </dgm:pt>
    <dgm:pt modelId="{7818F785-83B5-4C59-BB51-B72AABC38FF2}">
      <dgm:prSet/>
      <dgm:spPr/>
      <dgm:t>
        <a:bodyPr/>
        <a:lstStyle/>
        <a:p>
          <a:r>
            <a:rPr lang="en-GB" b="1" i="0" u="none" strike="noStrike" baseline="0">
              <a:latin typeface="+mj-lt"/>
            </a:rPr>
            <a:t>We use intelligent solutions </a:t>
          </a:r>
          <a:endParaRPr lang="en-GB" b="0" i="0" u="none" strike="noStrike" baseline="0">
            <a:latin typeface="+mj-lt"/>
          </a:endParaRPr>
        </a:p>
      </dgm:t>
    </dgm:pt>
    <dgm:pt modelId="{ABD89F7A-2693-41A1-AFF0-A4A2F853FBB4}" type="parTrans" cxnId="{5FF9C50A-3720-4591-BD98-3A27FD0FF878}">
      <dgm:prSet/>
      <dgm:spPr/>
      <dgm:t>
        <a:bodyPr/>
        <a:lstStyle/>
        <a:p>
          <a:endParaRPr lang="en-GB"/>
        </a:p>
      </dgm:t>
    </dgm:pt>
    <dgm:pt modelId="{22735043-35C2-4BDA-8851-97C1C4EB4CDD}" type="sibTrans" cxnId="{5FF9C50A-3720-4591-BD98-3A27FD0FF878}">
      <dgm:prSet/>
      <dgm:spPr/>
      <dgm:t>
        <a:bodyPr/>
        <a:lstStyle/>
        <a:p>
          <a:endParaRPr lang="en-GB"/>
        </a:p>
      </dgm:t>
    </dgm:pt>
    <dgm:pt modelId="{C78E3EAD-2010-4663-A75E-CB0353D68395}">
      <dgm:prSet/>
      <dgm:spPr/>
      <dgm:t>
        <a:bodyPr/>
        <a:lstStyle/>
        <a:p>
          <a:r>
            <a:rPr lang="en-US" b="0" i="0" u="none" strike="noStrike" baseline="0">
              <a:latin typeface="+mj-lt"/>
            </a:rPr>
            <a:t>By using digital technology and real-time monitoring, we can remotely support our clients, alleviating the need for travel. </a:t>
          </a:r>
          <a:endParaRPr lang="en-GB">
            <a:latin typeface="+mj-lt"/>
          </a:endParaRPr>
        </a:p>
      </dgm:t>
    </dgm:pt>
    <dgm:pt modelId="{9D33D3D7-05C7-4D97-9106-AAA99DF0B5CF}" type="parTrans" cxnId="{771C651D-10E5-4EC9-96FE-DE90A453CB1C}">
      <dgm:prSet/>
      <dgm:spPr/>
      <dgm:t>
        <a:bodyPr/>
        <a:lstStyle/>
        <a:p>
          <a:endParaRPr lang="en-GB"/>
        </a:p>
      </dgm:t>
    </dgm:pt>
    <dgm:pt modelId="{FEC85850-88A6-4613-AB10-FDA3B9802C3C}" type="sibTrans" cxnId="{771C651D-10E5-4EC9-96FE-DE90A453CB1C}">
      <dgm:prSet/>
      <dgm:spPr/>
      <dgm:t>
        <a:bodyPr/>
        <a:lstStyle/>
        <a:p>
          <a:endParaRPr lang="en-GB"/>
        </a:p>
      </dgm:t>
    </dgm:pt>
    <dgm:pt modelId="{C293E5C1-CCF2-43D1-B8FE-223095603BC6}">
      <dgm:prSet phldrT="[Text]"/>
      <dgm:spPr/>
      <dgm:t>
        <a:bodyPr/>
        <a:lstStyle/>
        <a:p>
          <a:r>
            <a:rPr lang="en-US" b="0" i="0" u="none" strike="noStrike" baseline="0" dirty="0">
              <a:latin typeface="+mj-lt"/>
            </a:rPr>
            <a:t>Our technology ethos is to reuse, refurbish and upgrade equipment wherever viable, lessening both equipment disposal and manufacture. </a:t>
          </a:r>
          <a:endParaRPr lang="en-GB" dirty="0">
            <a:latin typeface="+mj-lt"/>
          </a:endParaRPr>
        </a:p>
      </dgm:t>
    </dgm:pt>
    <dgm:pt modelId="{A1C2E2A4-1D82-491F-AE7C-C534BC361FFA}" type="parTrans" cxnId="{DC894606-F303-42B8-A9CB-F90E1B64D77A}">
      <dgm:prSet/>
      <dgm:spPr/>
      <dgm:t>
        <a:bodyPr/>
        <a:lstStyle/>
        <a:p>
          <a:endParaRPr lang="en-GB"/>
        </a:p>
      </dgm:t>
    </dgm:pt>
    <dgm:pt modelId="{BF16E06F-4677-49BD-B1F5-20CFD006F734}" type="sibTrans" cxnId="{DC894606-F303-42B8-A9CB-F90E1B64D77A}">
      <dgm:prSet/>
      <dgm:spPr/>
      <dgm:t>
        <a:bodyPr/>
        <a:lstStyle/>
        <a:p>
          <a:endParaRPr lang="en-GB"/>
        </a:p>
      </dgm:t>
    </dgm:pt>
    <dgm:pt modelId="{90B8D026-9E3B-41C1-9A80-B2A5A401D5FF}" type="pres">
      <dgm:prSet presAssocID="{7A6A15A0-1F61-4F29-AC8B-E8E0E2E9897B}" presName="linear" presStyleCnt="0">
        <dgm:presLayoutVars>
          <dgm:dir/>
          <dgm:animLvl val="lvl"/>
          <dgm:resizeHandles val="exact"/>
        </dgm:presLayoutVars>
      </dgm:prSet>
      <dgm:spPr/>
    </dgm:pt>
    <dgm:pt modelId="{7F49FC70-977F-4E19-8C90-716CCEE86CB4}" type="pres">
      <dgm:prSet presAssocID="{21AE3983-F9EE-4B76-9F7C-9B3B1E8352C6}" presName="parentLin" presStyleCnt="0"/>
      <dgm:spPr/>
    </dgm:pt>
    <dgm:pt modelId="{1EBF0520-3504-4CC6-8F68-269685FE235A}" type="pres">
      <dgm:prSet presAssocID="{21AE3983-F9EE-4B76-9F7C-9B3B1E8352C6}" presName="parentLeftMargin" presStyleLbl="node1" presStyleIdx="0" presStyleCnt="3"/>
      <dgm:spPr/>
    </dgm:pt>
    <dgm:pt modelId="{E0F60A76-FA45-4148-803B-14423B046A1C}" type="pres">
      <dgm:prSet presAssocID="{21AE3983-F9EE-4B76-9F7C-9B3B1E8352C6}" presName="parentText" presStyleLbl="node1" presStyleIdx="0" presStyleCnt="3">
        <dgm:presLayoutVars>
          <dgm:chMax val="0"/>
          <dgm:bulletEnabled val="1"/>
        </dgm:presLayoutVars>
      </dgm:prSet>
      <dgm:spPr/>
    </dgm:pt>
    <dgm:pt modelId="{0590FC77-84F1-44FD-8A99-A31FCB7F192B}" type="pres">
      <dgm:prSet presAssocID="{21AE3983-F9EE-4B76-9F7C-9B3B1E8352C6}" presName="negativeSpace" presStyleCnt="0"/>
      <dgm:spPr/>
    </dgm:pt>
    <dgm:pt modelId="{F4BDDF10-440E-458A-9513-333D15595BFF}" type="pres">
      <dgm:prSet presAssocID="{21AE3983-F9EE-4B76-9F7C-9B3B1E8352C6}" presName="childText" presStyleLbl="conFgAcc1" presStyleIdx="0" presStyleCnt="3">
        <dgm:presLayoutVars>
          <dgm:bulletEnabled val="1"/>
        </dgm:presLayoutVars>
      </dgm:prSet>
      <dgm:spPr/>
    </dgm:pt>
    <dgm:pt modelId="{BCE8DD70-18B3-4F44-A7F7-1CE85624841C}" type="pres">
      <dgm:prSet presAssocID="{494EB349-BCB0-410E-AB7B-11439E5CF87F}" presName="spaceBetweenRectangles" presStyleCnt="0"/>
      <dgm:spPr/>
    </dgm:pt>
    <dgm:pt modelId="{319C77A4-4D72-461C-9292-1569A7DE1019}" type="pres">
      <dgm:prSet presAssocID="{CEC4D28C-A47A-4126-BF45-0963B3484608}" presName="parentLin" presStyleCnt="0"/>
      <dgm:spPr/>
    </dgm:pt>
    <dgm:pt modelId="{4821353D-8570-4B9B-96D0-77E306FAB1E1}" type="pres">
      <dgm:prSet presAssocID="{CEC4D28C-A47A-4126-BF45-0963B3484608}" presName="parentLeftMargin" presStyleLbl="node1" presStyleIdx="0" presStyleCnt="3"/>
      <dgm:spPr/>
    </dgm:pt>
    <dgm:pt modelId="{6DBA6C11-0E02-4C20-A4B9-623FBA1F7E6E}" type="pres">
      <dgm:prSet presAssocID="{CEC4D28C-A47A-4126-BF45-0963B3484608}" presName="parentText" presStyleLbl="node1" presStyleIdx="1" presStyleCnt="3">
        <dgm:presLayoutVars>
          <dgm:chMax val="0"/>
          <dgm:bulletEnabled val="1"/>
        </dgm:presLayoutVars>
      </dgm:prSet>
      <dgm:spPr/>
    </dgm:pt>
    <dgm:pt modelId="{426F053D-4940-41B5-B313-15A4CF9B6846}" type="pres">
      <dgm:prSet presAssocID="{CEC4D28C-A47A-4126-BF45-0963B3484608}" presName="negativeSpace" presStyleCnt="0"/>
      <dgm:spPr/>
    </dgm:pt>
    <dgm:pt modelId="{AE8C74F6-D5B2-489D-9611-DE87B60BF1B8}" type="pres">
      <dgm:prSet presAssocID="{CEC4D28C-A47A-4126-BF45-0963B3484608}" presName="childText" presStyleLbl="conFgAcc1" presStyleIdx="1" presStyleCnt="3">
        <dgm:presLayoutVars>
          <dgm:bulletEnabled val="1"/>
        </dgm:presLayoutVars>
      </dgm:prSet>
      <dgm:spPr/>
    </dgm:pt>
    <dgm:pt modelId="{9C2430B0-C601-465C-8BE0-D28DCFE4E253}" type="pres">
      <dgm:prSet presAssocID="{8C34F483-1B50-4514-A2EC-6C83E94CD2AE}" presName="spaceBetweenRectangles" presStyleCnt="0"/>
      <dgm:spPr/>
    </dgm:pt>
    <dgm:pt modelId="{860B96F0-8400-4727-A366-3618B2CF9293}" type="pres">
      <dgm:prSet presAssocID="{7818F785-83B5-4C59-BB51-B72AABC38FF2}" presName="parentLin" presStyleCnt="0"/>
      <dgm:spPr/>
    </dgm:pt>
    <dgm:pt modelId="{97F8CC0B-8985-4DDF-91F7-B9654621275A}" type="pres">
      <dgm:prSet presAssocID="{7818F785-83B5-4C59-BB51-B72AABC38FF2}" presName="parentLeftMargin" presStyleLbl="node1" presStyleIdx="1" presStyleCnt="3"/>
      <dgm:spPr/>
    </dgm:pt>
    <dgm:pt modelId="{2C105E1A-9ABA-4002-AE8F-2716B6D9338E}" type="pres">
      <dgm:prSet presAssocID="{7818F785-83B5-4C59-BB51-B72AABC38FF2}" presName="parentText" presStyleLbl="node1" presStyleIdx="2" presStyleCnt="3">
        <dgm:presLayoutVars>
          <dgm:chMax val="0"/>
          <dgm:bulletEnabled val="1"/>
        </dgm:presLayoutVars>
      </dgm:prSet>
      <dgm:spPr/>
    </dgm:pt>
    <dgm:pt modelId="{3F2F10F6-3CC2-4939-A5D6-ACBD7FC7AA48}" type="pres">
      <dgm:prSet presAssocID="{7818F785-83B5-4C59-BB51-B72AABC38FF2}" presName="negativeSpace" presStyleCnt="0"/>
      <dgm:spPr/>
    </dgm:pt>
    <dgm:pt modelId="{751F60FA-6B71-4197-9761-B77DA1A71F4F}" type="pres">
      <dgm:prSet presAssocID="{7818F785-83B5-4C59-BB51-B72AABC38FF2}" presName="childText" presStyleLbl="conFgAcc1" presStyleIdx="2" presStyleCnt="3">
        <dgm:presLayoutVars>
          <dgm:bulletEnabled val="1"/>
        </dgm:presLayoutVars>
      </dgm:prSet>
      <dgm:spPr/>
    </dgm:pt>
  </dgm:ptLst>
  <dgm:cxnLst>
    <dgm:cxn modelId="{DC894606-F303-42B8-A9CB-F90E1B64D77A}" srcId="{21AE3983-F9EE-4B76-9F7C-9B3B1E8352C6}" destId="{C293E5C1-CCF2-43D1-B8FE-223095603BC6}" srcOrd="0" destOrd="0" parTransId="{A1C2E2A4-1D82-491F-AE7C-C534BC361FFA}" sibTransId="{BF16E06F-4677-49BD-B1F5-20CFD006F734}"/>
    <dgm:cxn modelId="{4160C008-7B5F-466C-8CFA-81E8A81D1FA3}" type="presOf" srcId="{7A6A15A0-1F61-4F29-AC8B-E8E0E2E9897B}" destId="{90B8D026-9E3B-41C1-9A80-B2A5A401D5FF}" srcOrd="0" destOrd="0" presId="urn:microsoft.com/office/officeart/2005/8/layout/list1"/>
    <dgm:cxn modelId="{2F622D09-73E6-4FF9-AFD1-8CB7EB1E5621}" type="presOf" srcId="{7818F785-83B5-4C59-BB51-B72AABC38FF2}" destId="{2C105E1A-9ABA-4002-AE8F-2716B6D9338E}" srcOrd="1" destOrd="0" presId="urn:microsoft.com/office/officeart/2005/8/layout/list1"/>
    <dgm:cxn modelId="{5FF9C50A-3720-4591-BD98-3A27FD0FF878}" srcId="{7A6A15A0-1F61-4F29-AC8B-E8E0E2E9897B}" destId="{7818F785-83B5-4C59-BB51-B72AABC38FF2}" srcOrd="2" destOrd="0" parTransId="{ABD89F7A-2693-41A1-AFF0-A4A2F853FBB4}" sibTransId="{22735043-35C2-4BDA-8851-97C1C4EB4CDD}"/>
    <dgm:cxn modelId="{8DD12012-1565-4C72-9260-6AC03EEECD92}" srcId="{7A6A15A0-1F61-4F29-AC8B-E8E0E2E9897B}" destId="{21AE3983-F9EE-4B76-9F7C-9B3B1E8352C6}" srcOrd="0" destOrd="0" parTransId="{A3AAE698-ECEB-4C0C-A8E4-7C735EB37F4B}" sibTransId="{494EB349-BCB0-410E-AB7B-11439E5CF87F}"/>
    <dgm:cxn modelId="{771C651D-10E5-4EC9-96FE-DE90A453CB1C}" srcId="{7818F785-83B5-4C59-BB51-B72AABC38FF2}" destId="{C78E3EAD-2010-4663-A75E-CB0353D68395}" srcOrd="0" destOrd="0" parTransId="{9D33D3D7-05C7-4D97-9106-AAA99DF0B5CF}" sibTransId="{FEC85850-88A6-4613-AB10-FDA3B9802C3C}"/>
    <dgm:cxn modelId="{D71FEC30-E616-4CC5-89D6-F9EE60FA8741}" type="presOf" srcId="{F2004EFC-518B-4A51-B674-EDBC8976ACC4}" destId="{AE8C74F6-D5B2-489D-9611-DE87B60BF1B8}" srcOrd="0" destOrd="0" presId="urn:microsoft.com/office/officeart/2005/8/layout/list1"/>
    <dgm:cxn modelId="{7751F068-98A2-4F7A-AF9D-17478A06696A}" type="presOf" srcId="{7818F785-83B5-4C59-BB51-B72AABC38FF2}" destId="{97F8CC0B-8985-4DDF-91F7-B9654621275A}" srcOrd="0" destOrd="0" presId="urn:microsoft.com/office/officeart/2005/8/layout/list1"/>
    <dgm:cxn modelId="{A762D377-5D3F-4EAD-A4DD-6E1FF3771BEF}" type="presOf" srcId="{21AE3983-F9EE-4B76-9F7C-9B3B1E8352C6}" destId="{1EBF0520-3504-4CC6-8F68-269685FE235A}" srcOrd="0" destOrd="0" presId="urn:microsoft.com/office/officeart/2005/8/layout/list1"/>
    <dgm:cxn modelId="{1C23E783-4755-46FB-8D55-FE490B974CFB}" type="presOf" srcId="{C293E5C1-CCF2-43D1-B8FE-223095603BC6}" destId="{F4BDDF10-440E-458A-9513-333D15595BFF}" srcOrd="0" destOrd="0" presId="urn:microsoft.com/office/officeart/2005/8/layout/list1"/>
    <dgm:cxn modelId="{AEDDA889-55DD-4399-AF15-374C48F513EF}" srcId="{7A6A15A0-1F61-4F29-AC8B-E8E0E2E9897B}" destId="{CEC4D28C-A47A-4126-BF45-0963B3484608}" srcOrd="1" destOrd="0" parTransId="{5E5940A2-6E64-4A63-A557-4AB51CE6CB95}" sibTransId="{8C34F483-1B50-4514-A2EC-6C83E94CD2AE}"/>
    <dgm:cxn modelId="{99FFD5B5-D7CD-41DA-BFB5-FA78C8F21DF4}" srcId="{CEC4D28C-A47A-4126-BF45-0963B3484608}" destId="{F2004EFC-518B-4A51-B674-EDBC8976ACC4}" srcOrd="0" destOrd="0" parTransId="{8D4FF2B5-FA53-4A61-A237-B8FF9D5008F5}" sibTransId="{E37CC910-5CCD-4B4F-915D-B7F8505361A3}"/>
    <dgm:cxn modelId="{30C7C5CF-A179-4178-B93B-1BAC03423600}" type="presOf" srcId="{21AE3983-F9EE-4B76-9F7C-9B3B1E8352C6}" destId="{E0F60A76-FA45-4148-803B-14423B046A1C}" srcOrd="1" destOrd="0" presId="urn:microsoft.com/office/officeart/2005/8/layout/list1"/>
    <dgm:cxn modelId="{355FEAD5-E176-4FF8-B5E4-860286A29645}" type="presOf" srcId="{CEC4D28C-A47A-4126-BF45-0963B3484608}" destId="{6DBA6C11-0E02-4C20-A4B9-623FBA1F7E6E}" srcOrd="1" destOrd="0" presId="urn:microsoft.com/office/officeart/2005/8/layout/list1"/>
    <dgm:cxn modelId="{982002E7-CA8C-497D-9214-FE8E8E7B8AF9}" type="presOf" srcId="{CEC4D28C-A47A-4126-BF45-0963B3484608}" destId="{4821353D-8570-4B9B-96D0-77E306FAB1E1}" srcOrd="0" destOrd="0" presId="urn:microsoft.com/office/officeart/2005/8/layout/list1"/>
    <dgm:cxn modelId="{A1A0F0EA-663C-41AC-BAE9-ACBFCA2393EB}" type="presOf" srcId="{C78E3EAD-2010-4663-A75E-CB0353D68395}" destId="{751F60FA-6B71-4197-9761-B77DA1A71F4F}" srcOrd="0" destOrd="0" presId="urn:microsoft.com/office/officeart/2005/8/layout/list1"/>
    <dgm:cxn modelId="{7AB9B1D3-F5FA-4124-8077-B470C6C9489A}" type="presParOf" srcId="{90B8D026-9E3B-41C1-9A80-B2A5A401D5FF}" destId="{7F49FC70-977F-4E19-8C90-716CCEE86CB4}" srcOrd="0" destOrd="0" presId="urn:microsoft.com/office/officeart/2005/8/layout/list1"/>
    <dgm:cxn modelId="{2633BC74-1E50-4B11-925D-A0611CA9B967}" type="presParOf" srcId="{7F49FC70-977F-4E19-8C90-716CCEE86CB4}" destId="{1EBF0520-3504-4CC6-8F68-269685FE235A}" srcOrd="0" destOrd="0" presId="urn:microsoft.com/office/officeart/2005/8/layout/list1"/>
    <dgm:cxn modelId="{8FBA8D4B-9D18-44D8-B21D-5DC0DF615FAF}" type="presParOf" srcId="{7F49FC70-977F-4E19-8C90-716CCEE86CB4}" destId="{E0F60A76-FA45-4148-803B-14423B046A1C}" srcOrd="1" destOrd="0" presId="urn:microsoft.com/office/officeart/2005/8/layout/list1"/>
    <dgm:cxn modelId="{57D43811-F789-4BEA-BC14-D39DA74A2E1A}" type="presParOf" srcId="{90B8D026-9E3B-41C1-9A80-B2A5A401D5FF}" destId="{0590FC77-84F1-44FD-8A99-A31FCB7F192B}" srcOrd="1" destOrd="0" presId="urn:microsoft.com/office/officeart/2005/8/layout/list1"/>
    <dgm:cxn modelId="{80B9AC62-22F3-454A-BC45-F616B453AB49}" type="presParOf" srcId="{90B8D026-9E3B-41C1-9A80-B2A5A401D5FF}" destId="{F4BDDF10-440E-458A-9513-333D15595BFF}" srcOrd="2" destOrd="0" presId="urn:microsoft.com/office/officeart/2005/8/layout/list1"/>
    <dgm:cxn modelId="{60BA1CD6-36EC-4B76-9852-BFDA9494D703}" type="presParOf" srcId="{90B8D026-9E3B-41C1-9A80-B2A5A401D5FF}" destId="{BCE8DD70-18B3-4F44-A7F7-1CE85624841C}" srcOrd="3" destOrd="0" presId="urn:microsoft.com/office/officeart/2005/8/layout/list1"/>
    <dgm:cxn modelId="{EB49C560-BBD8-473F-B04B-8F7B433995CF}" type="presParOf" srcId="{90B8D026-9E3B-41C1-9A80-B2A5A401D5FF}" destId="{319C77A4-4D72-461C-9292-1569A7DE1019}" srcOrd="4" destOrd="0" presId="urn:microsoft.com/office/officeart/2005/8/layout/list1"/>
    <dgm:cxn modelId="{2913FFB6-15E1-420B-9015-29E809C41099}" type="presParOf" srcId="{319C77A4-4D72-461C-9292-1569A7DE1019}" destId="{4821353D-8570-4B9B-96D0-77E306FAB1E1}" srcOrd="0" destOrd="0" presId="urn:microsoft.com/office/officeart/2005/8/layout/list1"/>
    <dgm:cxn modelId="{0C53661E-C7E2-4364-BE3B-21AB98EC4BD2}" type="presParOf" srcId="{319C77A4-4D72-461C-9292-1569A7DE1019}" destId="{6DBA6C11-0E02-4C20-A4B9-623FBA1F7E6E}" srcOrd="1" destOrd="0" presId="urn:microsoft.com/office/officeart/2005/8/layout/list1"/>
    <dgm:cxn modelId="{CD46BBD2-1D3E-4DC2-A5F0-2E5DB1A1ECD0}" type="presParOf" srcId="{90B8D026-9E3B-41C1-9A80-B2A5A401D5FF}" destId="{426F053D-4940-41B5-B313-15A4CF9B6846}" srcOrd="5" destOrd="0" presId="urn:microsoft.com/office/officeart/2005/8/layout/list1"/>
    <dgm:cxn modelId="{A6346190-C05F-4507-B642-98171B6F89C0}" type="presParOf" srcId="{90B8D026-9E3B-41C1-9A80-B2A5A401D5FF}" destId="{AE8C74F6-D5B2-489D-9611-DE87B60BF1B8}" srcOrd="6" destOrd="0" presId="urn:microsoft.com/office/officeart/2005/8/layout/list1"/>
    <dgm:cxn modelId="{B2F20F57-62C1-4C04-B3D0-C7A00CE55342}" type="presParOf" srcId="{90B8D026-9E3B-41C1-9A80-B2A5A401D5FF}" destId="{9C2430B0-C601-465C-8BE0-D28DCFE4E253}" srcOrd="7" destOrd="0" presId="urn:microsoft.com/office/officeart/2005/8/layout/list1"/>
    <dgm:cxn modelId="{2FDD3BCB-C5A5-461A-8F46-96C7D6E265AC}" type="presParOf" srcId="{90B8D026-9E3B-41C1-9A80-B2A5A401D5FF}" destId="{860B96F0-8400-4727-A366-3618B2CF9293}" srcOrd="8" destOrd="0" presId="urn:microsoft.com/office/officeart/2005/8/layout/list1"/>
    <dgm:cxn modelId="{0B908DBA-D28C-4271-90E0-D07280B4E9A9}" type="presParOf" srcId="{860B96F0-8400-4727-A366-3618B2CF9293}" destId="{97F8CC0B-8985-4DDF-91F7-B9654621275A}" srcOrd="0" destOrd="0" presId="urn:microsoft.com/office/officeart/2005/8/layout/list1"/>
    <dgm:cxn modelId="{6770DB98-2EAB-48CB-BF3E-C0DBC1968A4A}" type="presParOf" srcId="{860B96F0-8400-4727-A366-3618B2CF9293}" destId="{2C105E1A-9ABA-4002-AE8F-2716B6D9338E}" srcOrd="1" destOrd="0" presId="urn:microsoft.com/office/officeart/2005/8/layout/list1"/>
    <dgm:cxn modelId="{3400D75B-3F2C-47D5-A19E-473F9DDF0EC5}" type="presParOf" srcId="{90B8D026-9E3B-41C1-9A80-B2A5A401D5FF}" destId="{3F2F10F6-3CC2-4939-A5D6-ACBD7FC7AA48}" srcOrd="9" destOrd="0" presId="urn:microsoft.com/office/officeart/2005/8/layout/list1"/>
    <dgm:cxn modelId="{3A4EC469-3FC6-4715-B56B-B935D3C9CE96}" type="presParOf" srcId="{90B8D026-9E3B-41C1-9A80-B2A5A401D5FF}" destId="{751F60FA-6B71-4197-9761-B77DA1A71F4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809ABE-DD9E-4662-92CC-E066F3BFCC49}" type="doc">
      <dgm:prSet loTypeId="urn:microsoft.com/office/officeart/2009/3/layout/CircleRelationship" loCatId="relationship" qsTypeId="urn:microsoft.com/office/officeart/2005/8/quickstyle/simple1" qsCatId="simple" csTypeId="urn:microsoft.com/office/officeart/2005/8/colors/colorful4" csCatId="colorful" phldr="1"/>
      <dgm:spPr/>
      <dgm:t>
        <a:bodyPr/>
        <a:lstStyle/>
        <a:p>
          <a:endParaRPr lang="en-GB"/>
        </a:p>
      </dgm:t>
    </dgm:pt>
    <dgm:pt modelId="{AD015624-04C7-4A20-B742-465513753CE8}">
      <dgm:prSet phldrT="[Text]" custT="1"/>
      <dgm:spPr/>
      <dgm:t>
        <a:bodyPr/>
        <a:lstStyle/>
        <a:p>
          <a:r>
            <a:rPr lang="en-GB" sz="1200"/>
            <a:t>‘Large’ OEM Company: </a:t>
          </a:r>
          <a:br>
            <a:rPr lang="en-GB" sz="1200"/>
          </a:br>
          <a:r>
            <a:rPr lang="en-GB" sz="1200"/>
            <a:t>generalists</a:t>
          </a:r>
        </a:p>
      </dgm:t>
    </dgm:pt>
    <dgm:pt modelId="{256E57F5-0751-4449-A49A-1B144F7FB3A4}" type="parTrans" cxnId="{1422D8C5-860F-42B5-993F-37F84681DFC4}">
      <dgm:prSet/>
      <dgm:spPr/>
      <dgm:t>
        <a:bodyPr/>
        <a:lstStyle/>
        <a:p>
          <a:endParaRPr lang="en-GB"/>
        </a:p>
      </dgm:t>
    </dgm:pt>
    <dgm:pt modelId="{4E265256-0C52-453C-B50F-7C12DBC6C565}" type="sibTrans" cxnId="{1422D8C5-860F-42B5-993F-37F84681DFC4}">
      <dgm:prSet/>
      <dgm:spPr/>
      <dgm:t>
        <a:bodyPr/>
        <a:lstStyle/>
        <a:p>
          <a:endParaRPr lang="en-GB"/>
        </a:p>
      </dgm:t>
    </dgm:pt>
    <dgm:pt modelId="{33B96EBF-F315-492D-B472-DB7F3FA77422}">
      <dgm:prSet phldrT="[Text]"/>
      <dgm:spPr/>
      <dgm:t>
        <a:bodyPr/>
        <a:lstStyle/>
        <a:p>
          <a:r>
            <a:rPr lang="en-GB"/>
            <a:t>Pipelines and manifolds</a:t>
          </a:r>
        </a:p>
      </dgm:t>
    </dgm:pt>
    <dgm:pt modelId="{4FAD32B8-DED6-4CBA-807D-DB773761B6CC}" type="parTrans" cxnId="{2A9F0C4F-3801-4EDC-AF62-E27608EAB293}">
      <dgm:prSet/>
      <dgm:spPr/>
      <dgm:t>
        <a:bodyPr/>
        <a:lstStyle/>
        <a:p>
          <a:endParaRPr lang="en-GB"/>
        </a:p>
      </dgm:t>
    </dgm:pt>
    <dgm:pt modelId="{76691DB2-2329-48FE-85D3-8D373A28A952}" type="sibTrans" cxnId="{2A9F0C4F-3801-4EDC-AF62-E27608EAB293}">
      <dgm:prSet/>
      <dgm:spPr/>
      <dgm:t>
        <a:bodyPr/>
        <a:lstStyle/>
        <a:p>
          <a:endParaRPr lang="en-GB"/>
        </a:p>
      </dgm:t>
    </dgm:pt>
    <dgm:pt modelId="{C3CFFCB1-0149-48D8-891B-F07A2A00F4EC}">
      <dgm:prSet phldrT="[Text]"/>
      <dgm:spPr/>
      <dgm:t>
        <a:bodyPr/>
        <a:lstStyle/>
        <a:p>
          <a:r>
            <a:rPr lang="en-GB"/>
            <a:t>Trees</a:t>
          </a:r>
        </a:p>
      </dgm:t>
    </dgm:pt>
    <dgm:pt modelId="{9AC35522-0EE0-4C45-A6D9-B9BC2B96ADCB}" type="parTrans" cxnId="{BECF0A00-0E86-4C20-8A91-EE5C49AD07E4}">
      <dgm:prSet/>
      <dgm:spPr/>
      <dgm:t>
        <a:bodyPr/>
        <a:lstStyle/>
        <a:p>
          <a:endParaRPr lang="en-GB"/>
        </a:p>
      </dgm:t>
    </dgm:pt>
    <dgm:pt modelId="{00D0411C-0270-4DF0-926E-F968B3E14ED6}" type="sibTrans" cxnId="{BECF0A00-0E86-4C20-8A91-EE5C49AD07E4}">
      <dgm:prSet/>
      <dgm:spPr/>
      <dgm:t>
        <a:bodyPr/>
        <a:lstStyle/>
        <a:p>
          <a:endParaRPr lang="en-GB"/>
        </a:p>
      </dgm:t>
    </dgm:pt>
    <dgm:pt modelId="{DB5B004B-E559-446B-BD7B-034585450189}">
      <dgm:prSet phldrT="[Text]"/>
      <dgm:spPr/>
      <dgm:t>
        <a:bodyPr/>
        <a:lstStyle/>
        <a:p>
          <a:r>
            <a:rPr lang="en-GB"/>
            <a:t>Wellheads and connectors</a:t>
          </a:r>
        </a:p>
      </dgm:t>
    </dgm:pt>
    <dgm:pt modelId="{706636FC-CB7B-4D87-9DEC-E5A4C394C99D}" type="parTrans" cxnId="{7267315F-A07C-4397-93A2-F48B4E7C9688}">
      <dgm:prSet/>
      <dgm:spPr/>
      <dgm:t>
        <a:bodyPr/>
        <a:lstStyle/>
        <a:p>
          <a:endParaRPr lang="en-GB"/>
        </a:p>
      </dgm:t>
    </dgm:pt>
    <dgm:pt modelId="{F33ACD58-BF80-480A-A4E0-B67E9A3F1841}" type="sibTrans" cxnId="{7267315F-A07C-4397-93A2-F48B4E7C9688}">
      <dgm:prSet/>
      <dgm:spPr/>
      <dgm:t>
        <a:bodyPr/>
        <a:lstStyle/>
        <a:p>
          <a:endParaRPr lang="en-GB"/>
        </a:p>
      </dgm:t>
    </dgm:pt>
    <dgm:pt modelId="{B7941889-D2B8-4648-AFDF-D15AB9A830A5}">
      <dgm:prSet phldrT="[Text]"/>
      <dgm:spPr/>
      <dgm:t>
        <a:bodyPr/>
        <a:lstStyle/>
        <a:p>
          <a:r>
            <a:rPr lang="en-GB"/>
            <a:t>Power and processing</a:t>
          </a:r>
        </a:p>
      </dgm:t>
    </dgm:pt>
    <dgm:pt modelId="{F77B4DC2-0010-41B4-9773-6F690EF5301F}" type="parTrans" cxnId="{C4D6E5AC-970F-4139-B479-88808C400324}">
      <dgm:prSet/>
      <dgm:spPr/>
      <dgm:t>
        <a:bodyPr/>
        <a:lstStyle/>
        <a:p>
          <a:endParaRPr lang="en-GB"/>
        </a:p>
      </dgm:t>
    </dgm:pt>
    <dgm:pt modelId="{B5DA8D80-B569-49D0-93E6-EB0BF5373357}" type="sibTrans" cxnId="{C4D6E5AC-970F-4139-B479-88808C400324}">
      <dgm:prSet/>
      <dgm:spPr/>
      <dgm:t>
        <a:bodyPr/>
        <a:lstStyle/>
        <a:p>
          <a:endParaRPr lang="en-GB"/>
        </a:p>
      </dgm:t>
    </dgm:pt>
    <dgm:pt modelId="{57B80968-B6B1-4EAF-9C96-FC450238B33D}">
      <dgm:prSet phldrT="[Text]"/>
      <dgm:spPr/>
      <dgm:t>
        <a:bodyPr/>
        <a:lstStyle/>
        <a:p>
          <a:r>
            <a:rPr lang="en-GB"/>
            <a:t>Controls</a:t>
          </a:r>
        </a:p>
      </dgm:t>
    </dgm:pt>
    <dgm:pt modelId="{A1371193-9C20-48FD-9944-A553ACE710A3}" type="parTrans" cxnId="{1A037A4E-37CB-480E-A689-6B6B544BE164}">
      <dgm:prSet/>
      <dgm:spPr/>
      <dgm:t>
        <a:bodyPr/>
        <a:lstStyle/>
        <a:p>
          <a:endParaRPr lang="en-GB"/>
        </a:p>
      </dgm:t>
    </dgm:pt>
    <dgm:pt modelId="{6946C953-45A3-42AF-BF18-EBE514F6FF6C}" type="sibTrans" cxnId="{1A037A4E-37CB-480E-A689-6B6B544BE164}">
      <dgm:prSet/>
      <dgm:spPr/>
      <dgm:t>
        <a:bodyPr/>
        <a:lstStyle/>
        <a:p>
          <a:endParaRPr lang="en-GB"/>
        </a:p>
      </dgm:t>
    </dgm:pt>
    <dgm:pt modelId="{5D410904-87AF-43D6-A811-C85DB48BA4EF}" type="pres">
      <dgm:prSet presAssocID="{D0809ABE-DD9E-4662-92CC-E066F3BFCC49}" presName="Name0" presStyleCnt="0">
        <dgm:presLayoutVars>
          <dgm:chMax val="1"/>
          <dgm:chPref val="1"/>
        </dgm:presLayoutVars>
      </dgm:prSet>
      <dgm:spPr/>
    </dgm:pt>
    <dgm:pt modelId="{3C2FC555-E95E-4FE2-9EC5-1548C3609F4B}" type="pres">
      <dgm:prSet presAssocID="{AD015624-04C7-4A20-B742-465513753CE8}" presName="Parent" presStyleLbl="node0" presStyleIdx="0" presStyleCnt="1">
        <dgm:presLayoutVars>
          <dgm:chMax val="5"/>
          <dgm:chPref val="5"/>
        </dgm:presLayoutVars>
      </dgm:prSet>
      <dgm:spPr/>
    </dgm:pt>
    <dgm:pt modelId="{690C54D6-9A00-4529-A2D4-412AB558150B}" type="pres">
      <dgm:prSet presAssocID="{AD015624-04C7-4A20-B742-465513753CE8}" presName="Accent2" presStyleLbl="node1" presStyleIdx="0" presStyleCnt="19"/>
      <dgm:spPr/>
    </dgm:pt>
    <dgm:pt modelId="{2A345E76-CC84-49AE-AEB3-1DF0856B3C92}" type="pres">
      <dgm:prSet presAssocID="{AD015624-04C7-4A20-B742-465513753CE8}" presName="Accent3" presStyleLbl="node1" presStyleIdx="1" presStyleCnt="19"/>
      <dgm:spPr/>
    </dgm:pt>
    <dgm:pt modelId="{AD879F56-BDBF-48B5-8DAD-A0E4172FC6E5}" type="pres">
      <dgm:prSet presAssocID="{AD015624-04C7-4A20-B742-465513753CE8}" presName="Accent4" presStyleLbl="node1" presStyleIdx="2" presStyleCnt="19"/>
      <dgm:spPr/>
    </dgm:pt>
    <dgm:pt modelId="{43294B30-44C1-4489-94D2-55B2DED4CF61}" type="pres">
      <dgm:prSet presAssocID="{AD015624-04C7-4A20-B742-465513753CE8}" presName="Accent5" presStyleLbl="node1" presStyleIdx="3" presStyleCnt="19"/>
      <dgm:spPr/>
    </dgm:pt>
    <dgm:pt modelId="{D18A4F09-FACC-44DB-B934-21D7CE7D36C4}" type="pres">
      <dgm:prSet presAssocID="{AD015624-04C7-4A20-B742-465513753CE8}" presName="Accent6" presStyleLbl="node1" presStyleIdx="4" presStyleCnt="19"/>
      <dgm:spPr/>
    </dgm:pt>
    <dgm:pt modelId="{E742E063-1ACD-4F16-82B3-2BBCAFD1D734}" type="pres">
      <dgm:prSet presAssocID="{33B96EBF-F315-492D-B472-DB7F3FA77422}" presName="Child1" presStyleLbl="node1" presStyleIdx="5" presStyleCnt="19" custLinFactNeighborX="18400" custLinFactNeighborY="-215">
        <dgm:presLayoutVars>
          <dgm:chMax val="0"/>
          <dgm:chPref val="0"/>
        </dgm:presLayoutVars>
      </dgm:prSet>
      <dgm:spPr/>
    </dgm:pt>
    <dgm:pt modelId="{C9A46DC3-7D81-493E-B8A9-A2312CCAEDAF}" type="pres">
      <dgm:prSet presAssocID="{33B96EBF-F315-492D-B472-DB7F3FA77422}" presName="Accent7" presStyleCnt="0"/>
      <dgm:spPr/>
    </dgm:pt>
    <dgm:pt modelId="{992ED3FF-85B6-4F0C-97E0-2AEB0C253E9B}" type="pres">
      <dgm:prSet presAssocID="{33B96EBF-F315-492D-B472-DB7F3FA77422}" presName="AccentHold1" presStyleLbl="node1" presStyleIdx="6" presStyleCnt="19"/>
      <dgm:spPr/>
    </dgm:pt>
    <dgm:pt modelId="{924F7CB6-8368-400F-A907-F8B985F49015}" type="pres">
      <dgm:prSet presAssocID="{33B96EBF-F315-492D-B472-DB7F3FA77422}" presName="Accent8" presStyleCnt="0"/>
      <dgm:spPr/>
    </dgm:pt>
    <dgm:pt modelId="{868B0F2C-3452-425D-A724-9779F95B0B93}" type="pres">
      <dgm:prSet presAssocID="{33B96EBF-F315-492D-B472-DB7F3FA77422}" presName="AccentHold2" presStyleLbl="node1" presStyleIdx="7" presStyleCnt="19"/>
      <dgm:spPr/>
    </dgm:pt>
    <dgm:pt modelId="{633547E2-2FD9-4A07-81F2-207FD5A5DC66}" type="pres">
      <dgm:prSet presAssocID="{C3CFFCB1-0149-48D8-891B-F07A2A00F4EC}" presName="Child2" presStyleLbl="node1" presStyleIdx="8" presStyleCnt="19" custLinFactNeighborX="-83086" custLinFactNeighborY="10302">
        <dgm:presLayoutVars>
          <dgm:chMax val="0"/>
          <dgm:chPref val="0"/>
        </dgm:presLayoutVars>
      </dgm:prSet>
      <dgm:spPr/>
    </dgm:pt>
    <dgm:pt modelId="{3F8411CB-6206-4D30-86D2-D76BE2C05040}" type="pres">
      <dgm:prSet presAssocID="{C3CFFCB1-0149-48D8-891B-F07A2A00F4EC}" presName="Accent9" presStyleCnt="0"/>
      <dgm:spPr/>
    </dgm:pt>
    <dgm:pt modelId="{4447428D-DB5F-4B79-B42B-ACAA34CAE861}" type="pres">
      <dgm:prSet presAssocID="{C3CFFCB1-0149-48D8-891B-F07A2A00F4EC}" presName="AccentHold1" presStyleLbl="node1" presStyleIdx="9" presStyleCnt="19"/>
      <dgm:spPr/>
    </dgm:pt>
    <dgm:pt modelId="{BAC15999-531D-41E6-B548-F8C49E6FA8CE}" type="pres">
      <dgm:prSet presAssocID="{C3CFFCB1-0149-48D8-891B-F07A2A00F4EC}" presName="Accent10" presStyleCnt="0"/>
      <dgm:spPr/>
    </dgm:pt>
    <dgm:pt modelId="{5AE48CD7-033E-45A9-B8C9-14485565413C}" type="pres">
      <dgm:prSet presAssocID="{C3CFFCB1-0149-48D8-891B-F07A2A00F4EC}" presName="AccentHold2" presStyleLbl="node1" presStyleIdx="10" presStyleCnt="19"/>
      <dgm:spPr/>
    </dgm:pt>
    <dgm:pt modelId="{DBB8741E-1B2B-4144-8581-A38A5991A0EE}" type="pres">
      <dgm:prSet presAssocID="{C3CFFCB1-0149-48D8-891B-F07A2A00F4EC}" presName="Accent11" presStyleCnt="0"/>
      <dgm:spPr/>
    </dgm:pt>
    <dgm:pt modelId="{88C76FE2-A6ED-4EBE-A429-E550610AED91}" type="pres">
      <dgm:prSet presAssocID="{C3CFFCB1-0149-48D8-891B-F07A2A00F4EC}" presName="AccentHold3" presStyleLbl="node1" presStyleIdx="11" presStyleCnt="19"/>
      <dgm:spPr/>
    </dgm:pt>
    <dgm:pt modelId="{BC33DD1C-7AE2-4CA6-932B-48EEDCDB336A}" type="pres">
      <dgm:prSet presAssocID="{DB5B004B-E559-446B-BD7B-034585450189}" presName="Child3" presStyleLbl="node1" presStyleIdx="12" presStyleCnt="19" custLinFactX="-25371" custLinFactNeighborX="-100000" custLinFactNeighborY="-34198">
        <dgm:presLayoutVars>
          <dgm:chMax val="0"/>
          <dgm:chPref val="0"/>
        </dgm:presLayoutVars>
      </dgm:prSet>
      <dgm:spPr/>
    </dgm:pt>
    <dgm:pt modelId="{6214DC51-6E62-4B6E-BE86-F4FC836B815C}" type="pres">
      <dgm:prSet presAssocID="{DB5B004B-E559-446B-BD7B-034585450189}" presName="Accent12" presStyleCnt="0"/>
      <dgm:spPr/>
    </dgm:pt>
    <dgm:pt modelId="{BE2883A9-8F80-4B56-A4D4-B901B32068CC}" type="pres">
      <dgm:prSet presAssocID="{DB5B004B-E559-446B-BD7B-034585450189}" presName="AccentHold1" presStyleLbl="node1" presStyleIdx="13" presStyleCnt="19"/>
      <dgm:spPr/>
    </dgm:pt>
    <dgm:pt modelId="{670E0378-0BB0-42A9-81CC-99B80BB5BADD}" type="pres">
      <dgm:prSet presAssocID="{57B80968-B6B1-4EAF-9C96-FC450238B33D}" presName="Child4" presStyleLbl="node1" presStyleIdx="14" presStyleCnt="19" custLinFactNeighborX="-45341" custLinFactNeighborY="-89689">
        <dgm:presLayoutVars>
          <dgm:chMax val="0"/>
          <dgm:chPref val="0"/>
        </dgm:presLayoutVars>
      </dgm:prSet>
      <dgm:spPr/>
    </dgm:pt>
    <dgm:pt modelId="{DB199573-725A-4866-9113-84C3C8344C65}" type="pres">
      <dgm:prSet presAssocID="{57B80968-B6B1-4EAF-9C96-FC450238B33D}" presName="Accent13" presStyleCnt="0"/>
      <dgm:spPr/>
    </dgm:pt>
    <dgm:pt modelId="{D3FBA1B1-F312-4A3C-9E7B-7252A55A465F}" type="pres">
      <dgm:prSet presAssocID="{57B80968-B6B1-4EAF-9C96-FC450238B33D}" presName="AccentHold1" presStyleLbl="node1" presStyleIdx="15" presStyleCnt="19"/>
      <dgm:spPr/>
    </dgm:pt>
    <dgm:pt modelId="{4A1346C7-BB27-446B-9DBB-217D8CED7688}" type="pres">
      <dgm:prSet presAssocID="{B7941889-D2B8-4648-AFDF-D15AB9A830A5}" presName="Child5" presStyleLbl="node1" presStyleIdx="16" presStyleCnt="19" custLinFactNeighborX="-26706" custLinFactNeighborY="17768">
        <dgm:presLayoutVars>
          <dgm:chMax val="0"/>
          <dgm:chPref val="0"/>
        </dgm:presLayoutVars>
      </dgm:prSet>
      <dgm:spPr/>
    </dgm:pt>
    <dgm:pt modelId="{9F0323FE-FB1E-4B7F-B2A8-F92603875AE1}" type="pres">
      <dgm:prSet presAssocID="{B7941889-D2B8-4648-AFDF-D15AB9A830A5}" presName="Accent15" presStyleCnt="0"/>
      <dgm:spPr/>
    </dgm:pt>
    <dgm:pt modelId="{5BF9A1A4-1C3C-4D86-A3B3-CB25FA470DAD}" type="pres">
      <dgm:prSet presAssocID="{B7941889-D2B8-4648-AFDF-D15AB9A830A5}" presName="AccentHold2" presStyleLbl="node1" presStyleIdx="17" presStyleCnt="19"/>
      <dgm:spPr/>
    </dgm:pt>
    <dgm:pt modelId="{CAC8F499-E5CF-4DB6-9065-69A837C7D27F}" type="pres">
      <dgm:prSet presAssocID="{B7941889-D2B8-4648-AFDF-D15AB9A830A5}" presName="Accent16" presStyleCnt="0"/>
      <dgm:spPr/>
    </dgm:pt>
    <dgm:pt modelId="{EE792346-90B9-4FF8-912B-445A96200D6E}" type="pres">
      <dgm:prSet presAssocID="{B7941889-D2B8-4648-AFDF-D15AB9A830A5}" presName="AccentHold3" presStyleLbl="node1" presStyleIdx="18" presStyleCnt="19"/>
      <dgm:spPr/>
    </dgm:pt>
  </dgm:ptLst>
  <dgm:cxnLst>
    <dgm:cxn modelId="{BECF0A00-0E86-4C20-8A91-EE5C49AD07E4}" srcId="{AD015624-04C7-4A20-B742-465513753CE8}" destId="{C3CFFCB1-0149-48D8-891B-F07A2A00F4EC}" srcOrd="1" destOrd="0" parTransId="{9AC35522-0EE0-4C45-A6D9-B9BC2B96ADCB}" sibTransId="{00D0411C-0270-4DF0-926E-F968B3E14ED6}"/>
    <dgm:cxn modelId="{A360E217-DA76-45A2-B49E-19231AAB5AC4}" type="presOf" srcId="{D0809ABE-DD9E-4662-92CC-E066F3BFCC49}" destId="{5D410904-87AF-43D6-A811-C85DB48BA4EF}" srcOrd="0" destOrd="0" presId="urn:microsoft.com/office/officeart/2009/3/layout/CircleRelationship"/>
    <dgm:cxn modelId="{1A037A4E-37CB-480E-A689-6B6B544BE164}" srcId="{AD015624-04C7-4A20-B742-465513753CE8}" destId="{57B80968-B6B1-4EAF-9C96-FC450238B33D}" srcOrd="3" destOrd="0" parTransId="{A1371193-9C20-48FD-9944-A553ACE710A3}" sibTransId="{6946C953-45A3-42AF-BF18-EBE514F6FF6C}"/>
    <dgm:cxn modelId="{2A9F0C4F-3801-4EDC-AF62-E27608EAB293}" srcId="{AD015624-04C7-4A20-B742-465513753CE8}" destId="{33B96EBF-F315-492D-B472-DB7F3FA77422}" srcOrd="0" destOrd="0" parTransId="{4FAD32B8-DED6-4CBA-807D-DB773761B6CC}" sibTransId="{76691DB2-2329-48FE-85D3-8D373A28A952}"/>
    <dgm:cxn modelId="{5D730C55-6EEB-437A-8A5D-5ACE92405BE3}" type="presOf" srcId="{33B96EBF-F315-492D-B472-DB7F3FA77422}" destId="{E742E063-1ACD-4F16-82B3-2BBCAFD1D734}" srcOrd="0" destOrd="0" presId="urn:microsoft.com/office/officeart/2009/3/layout/CircleRelationship"/>
    <dgm:cxn modelId="{7267315F-A07C-4397-93A2-F48B4E7C9688}" srcId="{AD015624-04C7-4A20-B742-465513753CE8}" destId="{DB5B004B-E559-446B-BD7B-034585450189}" srcOrd="2" destOrd="0" parTransId="{706636FC-CB7B-4D87-9DEC-E5A4C394C99D}" sibTransId="{F33ACD58-BF80-480A-A4E0-B67E9A3F1841}"/>
    <dgm:cxn modelId="{3F383B66-D27E-4791-8A2B-1DD34710F245}" type="presOf" srcId="{B7941889-D2B8-4648-AFDF-D15AB9A830A5}" destId="{4A1346C7-BB27-446B-9DBB-217D8CED7688}" srcOrd="0" destOrd="0" presId="urn:microsoft.com/office/officeart/2009/3/layout/CircleRelationship"/>
    <dgm:cxn modelId="{64FC566F-2FCC-42E9-AB01-513A79F2898A}" type="presOf" srcId="{C3CFFCB1-0149-48D8-891B-F07A2A00F4EC}" destId="{633547E2-2FD9-4A07-81F2-207FD5A5DC66}" srcOrd="0" destOrd="0" presId="urn:microsoft.com/office/officeart/2009/3/layout/CircleRelationship"/>
    <dgm:cxn modelId="{D62FB58C-C46A-4ED1-9092-B78B1BAB5B7E}" type="presOf" srcId="{57B80968-B6B1-4EAF-9C96-FC450238B33D}" destId="{670E0378-0BB0-42A9-81CC-99B80BB5BADD}" srcOrd="0" destOrd="0" presId="urn:microsoft.com/office/officeart/2009/3/layout/CircleRelationship"/>
    <dgm:cxn modelId="{AD669BAC-2970-4661-A1FA-D3B1B65123C2}" type="presOf" srcId="{DB5B004B-E559-446B-BD7B-034585450189}" destId="{BC33DD1C-7AE2-4CA6-932B-48EEDCDB336A}" srcOrd="0" destOrd="0" presId="urn:microsoft.com/office/officeart/2009/3/layout/CircleRelationship"/>
    <dgm:cxn modelId="{C4D6E5AC-970F-4139-B479-88808C400324}" srcId="{AD015624-04C7-4A20-B742-465513753CE8}" destId="{B7941889-D2B8-4648-AFDF-D15AB9A830A5}" srcOrd="4" destOrd="0" parTransId="{F77B4DC2-0010-41B4-9773-6F690EF5301F}" sibTransId="{B5DA8D80-B569-49D0-93E6-EB0BF5373357}"/>
    <dgm:cxn modelId="{8F1E8DB6-6B6D-49F2-BB53-E435DFF9EFDE}" type="presOf" srcId="{AD015624-04C7-4A20-B742-465513753CE8}" destId="{3C2FC555-E95E-4FE2-9EC5-1548C3609F4B}" srcOrd="0" destOrd="0" presId="urn:microsoft.com/office/officeart/2009/3/layout/CircleRelationship"/>
    <dgm:cxn modelId="{1422D8C5-860F-42B5-993F-37F84681DFC4}" srcId="{D0809ABE-DD9E-4662-92CC-E066F3BFCC49}" destId="{AD015624-04C7-4A20-B742-465513753CE8}" srcOrd="0" destOrd="0" parTransId="{256E57F5-0751-4449-A49A-1B144F7FB3A4}" sibTransId="{4E265256-0C52-453C-B50F-7C12DBC6C565}"/>
    <dgm:cxn modelId="{7F7974A3-0A0B-49FC-AF8E-09FE89362BE9}" type="presParOf" srcId="{5D410904-87AF-43D6-A811-C85DB48BA4EF}" destId="{3C2FC555-E95E-4FE2-9EC5-1548C3609F4B}" srcOrd="0" destOrd="0" presId="urn:microsoft.com/office/officeart/2009/3/layout/CircleRelationship"/>
    <dgm:cxn modelId="{F15D2ECC-6B19-45D1-BA79-7AE3AB9BD983}" type="presParOf" srcId="{5D410904-87AF-43D6-A811-C85DB48BA4EF}" destId="{690C54D6-9A00-4529-A2D4-412AB558150B}" srcOrd="1" destOrd="0" presId="urn:microsoft.com/office/officeart/2009/3/layout/CircleRelationship"/>
    <dgm:cxn modelId="{75D40CFC-F801-4C86-A498-070EC5269EF5}" type="presParOf" srcId="{5D410904-87AF-43D6-A811-C85DB48BA4EF}" destId="{2A345E76-CC84-49AE-AEB3-1DF0856B3C92}" srcOrd="2" destOrd="0" presId="urn:microsoft.com/office/officeart/2009/3/layout/CircleRelationship"/>
    <dgm:cxn modelId="{BE82B672-AFF3-4453-8ECE-CEA27399442C}" type="presParOf" srcId="{5D410904-87AF-43D6-A811-C85DB48BA4EF}" destId="{AD879F56-BDBF-48B5-8DAD-A0E4172FC6E5}" srcOrd="3" destOrd="0" presId="urn:microsoft.com/office/officeart/2009/3/layout/CircleRelationship"/>
    <dgm:cxn modelId="{61EA25DD-4397-446E-A741-40D2D5A05589}" type="presParOf" srcId="{5D410904-87AF-43D6-A811-C85DB48BA4EF}" destId="{43294B30-44C1-4489-94D2-55B2DED4CF61}" srcOrd="4" destOrd="0" presId="urn:microsoft.com/office/officeart/2009/3/layout/CircleRelationship"/>
    <dgm:cxn modelId="{25473795-436E-472D-B14F-560A65C040B5}" type="presParOf" srcId="{5D410904-87AF-43D6-A811-C85DB48BA4EF}" destId="{D18A4F09-FACC-44DB-B934-21D7CE7D36C4}" srcOrd="5" destOrd="0" presId="urn:microsoft.com/office/officeart/2009/3/layout/CircleRelationship"/>
    <dgm:cxn modelId="{0265A0B8-5102-4E3D-A063-DF00CB0A9423}" type="presParOf" srcId="{5D410904-87AF-43D6-A811-C85DB48BA4EF}" destId="{E742E063-1ACD-4F16-82B3-2BBCAFD1D734}" srcOrd="6" destOrd="0" presId="urn:microsoft.com/office/officeart/2009/3/layout/CircleRelationship"/>
    <dgm:cxn modelId="{18F7776C-E4BC-4E66-9BDD-13D5FD335C79}" type="presParOf" srcId="{5D410904-87AF-43D6-A811-C85DB48BA4EF}" destId="{C9A46DC3-7D81-493E-B8A9-A2312CCAEDAF}" srcOrd="7" destOrd="0" presId="urn:microsoft.com/office/officeart/2009/3/layout/CircleRelationship"/>
    <dgm:cxn modelId="{265A2863-0A16-4124-9633-AC9F744ABEC6}" type="presParOf" srcId="{C9A46DC3-7D81-493E-B8A9-A2312CCAEDAF}" destId="{992ED3FF-85B6-4F0C-97E0-2AEB0C253E9B}" srcOrd="0" destOrd="0" presId="urn:microsoft.com/office/officeart/2009/3/layout/CircleRelationship"/>
    <dgm:cxn modelId="{1690065E-2858-4AB5-90E0-00094B1226E1}" type="presParOf" srcId="{5D410904-87AF-43D6-A811-C85DB48BA4EF}" destId="{924F7CB6-8368-400F-A907-F8B985F49015}" srcOrd="8" destOrd="0" presId="urn:microsoft.com/office/officeart/2009/3/layout/CircleRelationship"/>
    <dgm:cxn modelId="{5F59E2CB-8675-4A39-B050-4CC352957D8C}" type="presParOf" srcId="{924F7CB6-8368-400F-A907-F8B985F49015}" destId="{868B0F2C-3452-425D-A724-9779F95B0B93}" srcOrd="0" destOrd="0" presId="urn:microsoft.com/office/officeart/2009/3/layout/CircleRelationship"/>
    <dgm:cxn modelId="{F39B65D5-268E-4AA4-B695-15B2E3EDBB1C}" type="presParOf" srcId="{5D410904-87AF-43D6-A811-C85DB48BA4EF}" destId="{633547E2-2FD9-4A07-81F2-207FD5A5DC66}" srcOrd="9" destOrd="0" presId="urn:microsoft.com/office/officeart/2009/3/layout/CircleRelationship"/>
    <dgm:cxn modelId="{0C3429F0-A3BD-442A-BA51-023AE005C52D}" type="presParOf" srcId="{5D410904-87AF-43D6-A811-C85DB48BA4EF}" destId="{3F8411CB-6206-4D30-86D2-D76BE2C05040}" srcOrd="10" destOrd="0" presId="urn:microsoft.com/office/officeart/2009/3/layout/CircleRelationship"/>
    <dgm:cxn modelId="{629C01D4-609B-4FB8-9A78-25C4C0BDB8A9}" type="presParOf" srcId="{3F8411CB-6206-4D30-86D2-D76BE2C05040}" destId="{4447428D-DB5F-4B79-B42B-ACAA34CAE861}" srcOrd="0" destOrd="0" presId="urn:microsoft.com/office/officeart/2009/3/layout/CircleRelationship"/>
    <dgm:cxn modelId="{8D2EE26B-284F-4E15-9804-337253DE213B}" type="presParOf" srcId="{5D410904-87AF-43D6-A811-C85DB48BA4EF}" destId="{BAC15999-531D-41E6-B548-F8C49E6FA8CE}" srcOrd="11" destOrd="0" presId="urn:microsoft.com/office/officeart/2009/3/layout/CircleRelationship"/>
    <dgm:cxn modelId="{DC26AA8E-C62F-4F23-83AA-86D7F42F43C4}" type="presParOf" srcId="{BAC15999-531D-41E6-B548-F8C49E6FA8CE}" destId="{5AE48CD7-033E-45A9-B8C9-14485565413C}" srcOrd="0" destOrd="0" presId="urn:microsoft.com/office/officeart/2009/3/layout/CircleRelationship"/>
    <dgm:cxn modelId="{BA8C42FC-8784-446F-AF3B-AC6677BF5F8C}" type="presParOf" srcId="{5D410904-87AF-43D6-A811-C85DB48BA4EF}" destId="{DBB8741E-1B2B-4144-8581-A38A5991A0EE}" srcOrd="12" destOrd="0" presId="urn:microsoft.com/office/officeart/2009/3/layout/CircleRelationship"/>
    <dgm:cxn modelId="{FED11869-9CF0-4480-A259-98987C3168BF}" type="presParOf" srcId="{DBB8741E-1B2B-4144-8581-A38A5991A0EE}" destId="{88C76FE2-A6ED-4EBE-A429-E550610AED91}" srcOrd="0" destOrd="0" presId="urn:microsoft.com/office/officeart/2009/3/layout/CircleRelationship"/>
    <dgm:cxn modelId="{786C75E0-8648-4692-9DD7-468D614FFD4E}" type="presParOf" srcId="{5D410904-87AF-43D6-A811-C85DB48BA4EF}" destId="{BC33DD1C-7AE2-4CA6-932B-48EEDCDB336A}" srcOrd="13" destOrd="0" presId="urn:microsoft.com/office/officeart/2009/3/layout/CircleRelationship"/>
    <dgm:cxn modelId="{6E71AC71-DF54-43C7-8956-9213597AEA19}" type="presParOf" srcId="{5D410904-87AF-43D6-A811-C85DB48BA4EF}" destId="{6214DC51-6E62-4B6E-BE86-F4FC836B815C}" srcOrd="14" destOrd="0" presId="urn:microsoft.com/office/officeart/2009/3/layout/CircleRelationship"/>
    <dgm:cxn modelId="{70CDFCFE-E0A2-47B3-A50E-5F1D0CCF216E}" type="presParOf" srcId="{6214DC51-6E62-4B6E-BE86-F4FC836B815C}" destId="{BE2883A9-8F80-4B56-A4D4-B901B32068CC}" srcOrd="0" destOrd="0" presId="urn:microsoft.com/office/officeart/2009/3/layout/CircleRelationship"/>
    <dgm:cxn modelId="{2BAAA4CA-C82C-4563-AC0B-6383ACFAD3BD}" type="presParOf" srcId="{5D410904-87AF-43D6-A811-C85DB48BA4EF}" destId="{670E0378-0BB0-42A9-81CC-99B80BB5BADD}" srcOrd="15" destOrd="0" presId="urn:microsoft.com/office/officeart/2009/3/layout/CircleRelationship"/>
    <dgm:cxn modelId="{A8C292B0-4632-46E8-8A27-921000815693}" type="presParOf" srcId="{5D410904-87AF-43D6-A811-C85DB48BA4EF}" destId="{DB199573-725A-4866-9113-84C3C8344C65}" srcOrd="16" destOrd="0" presId="urn:microsoft.com/office/officeart/2009/3/layout/CircleRelationship"/>
    <dgm:cxn modelId="{C7E17C25-FF1B-46D3-BAF5-A54740A8C92B}" type="presParOf" srcId="{DB199573-725A-4866-9113-84C3C8344C65}" destId="{D3FBA1B1-F312-4A3C-9E7B-7252A55A465F}" srcOrd="0" destOrd="0" presId="urn:microsoft.com/office/officeart/2009/3/layout/CircleRelationship"/>
    <dgm:cxn modelId="{4191CF56-3BFB-4C4D-A6BA-CF9A6B3757CD}" type="presParOf" srcId="{5D410904-87AF-43D6-A811-C85DB48BA4EF}" destId="{4A1346C7-BB27-446B-9DBB-217D8CED7688}" srcOrd="17" destOrd="0" presId="urn:microsoft.com/office/officeart/2009/3/layout/CircleRelationship"/>
    <dgm:cxn modelId="{D0930964-4EEE-4E2D-9175-AE516365D98E}" type="presParOf" srcId="{5D410904-87AF-43D6-A811-C85DB48BA4EF}" destId="{9F0323FE-FB1E-4B7F-B2A8-F92603875AE1}" srcOrd="18" destOrd="0" presId="urn:microsoft.com/office/officeart/2009/3/layout/CircleRelationship"/>
    <dgm:cxn modelId="{FAAD922D-E9AD-414D-B09E-90370E1C08C5}" type="presParOf" srcId="{9F0323FE-FB1E-4B7F-B2A8-F92603875AE1}" destId="{5BF9A1A4-1C3C-4D86-A3B3-CB25FA470DAD}" srcOrd="0" destOrd="0" presId="urn:microsoft.com/office/officeart/2009/3/layout/CircleRelationship"/>
    <dgm:cxn modelId="{67E4ABF7-41BB-4D98-ABE8-27EE429ED0DA}" type="presParOf" srcId="{5D410904-87AF-43D6-A811-C85DB48BA4EF}" destId="{CAC8F499-E5CF-4DB6-9065-69A837C7D27F}" srcOrd="19" destOrd="0" presId="urn:microsoft.com/office/officeart/2009/3/layout/CircleRelationship"/>
    <dgm:cxn modelId="{22D69E36-D219-4B7A-89BD-5298F2BEA29E}" type="presParOf" srcId="{CAC8F499-E5CF-4DB6-9065-69A837C7D27F}" destId="{EE792346-90B9-4FF8-912B-445A96200D6E}"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8B87A-3466-4718-BBA0-D1CC50C405E0}">
      <dsp:nvSpPr>
        <dsp:cNvPr id="0" name=""/>
        <dsp:cNvSpPr/>
      </dsp:nvSpPr>
      <dsp:spPr>
        <a:xfrm>
          <a:off x="6255505" y="3207194"/>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1" indent="0" algn="r" defTabSz="533400">
            <a:lnSpc>
              <a:spcPct val="90000"/>
            </a:lnSpc>
            <a:spcBef>
              <a:spcPct val="0"/>
            </a:spcBef>
            <a:spcAft>
              <a:spcPts val="0"/>
            </a:spcAft>
            <a:buNone/>
          </a:pPr>
          <a:r>
            <a:rPr lang="en-US" sz="1200" kern="1200"/>
            <a:t>Insights from advanced data analytics and machine learning to predict outcomes.</a:t>
          </a:r>
          <a:endParaRPr lang="en-GB" sz="1200" kern="1200"/>
        </a:p>
      </dsp:txBody>
      <dsp:txXfrm>
        <a:off x="6987639" y="3617665"/>
        <a:ext cx="1564644" cy="1065643"/>
      </dsp:txXfrm>
    </dsp:sp>
    <dsp:sp modelId="{FDA991CB-9321-4F1F-9C9F-62D05FAB118F}">
      <dsp:nvSpPr>
        <dsp:cNvPr id="0" name=""/>
        <dsp:cNvSpPr/>
      </dsp:nvSpPr>
      <dsp:spPr>
        <a:xfrm>
          <a:off x="2454036" y="3207194"/>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Improved performance and asset life extension through our expertise and technology.</a:t>
          </a:r>
          <a:endParaRPr lang="en-GB" sz="1200" kern="1200"/>
        </a:p>
      </dsp:txBody>
      <dsp:txXfrm>
        <a:off x="2487190" y="3617665"/>
        <a:ext cx="1564644" cy="1065643"/>
      </dsp:txXfrm>
    </dsp:sp>
    <dsp:sp modelId="{CEAAC9E7-6456-4710-9A04-A830833B8C4A}">
      <dsp:nvSpPr>
        <dsp:cNvPr id="0" name=""/>
        <dsp:cNvSpPr/>
      </dsp:nvSpPr>
      <dsp:spPr>
        <a:xfrm>
          <a:off x="6255505" y="0"/>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1" indent="0" algn="r" defTabSz="533400">
            <a:lnSpc>
              <a:spcPct val="90000"/>
            </a:lnSpc>
            <a:spcBef>
              <a:spcPct val="0"/>
            </a:spcBef>
            <a:spcAft>
              <a:spcPts val="0"/>
            </a:spcAft>
            <a:buFont typeface="Arial" panose="020B0604020202020204" pitchFamily="34" charset="0"/>
            <a:buNone/>
          </a:pPr>
          <a:r>
            <a:rPr lang="en-US" sz="1200" kern="1200"/>
            <a:t>Intuitive visualisation of asset integrity and performance.</a:t>
          </a:r>
          <a:endParaRPr lang="en-GB" sz="1200" kern="1200"/>
        </a:p>
      </dsp:txBody>
      <dsp:txXfrm>
        <a:off x="6987639" y="33154"/>
        <a:ext cx="1564644" cy="1065643"/>
      </dsp:txXfrm>
    </dsp:sp>
    <dsp:sp modelId="{AFC9BA6A-A0B9-4D85-AF48-1DB03784B6A5}">
      <dsp:nvSpPr>
        <dsp:cNvPr id="0" name=""/>
        <dsp:cNvSpPr/>
      </dsp:nvSpPr>
      <dsp:spPr>
        <a:xfrm>
          <a:off x="2454036" y="0"/>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Independent and reliable control systems for critical infrastructure.</a:t>
          </a:r>
          <a:endParaRPr lang="en-GB" sz="1200" kern="1200"/>
        </a:p>
      </dsp:txBody>
      <dsp:txXfrm>
        <a:off x="2487190" y="33154"/>
        <a:ext cx="1564644" cy="1065643"/>
      </dsp:txXfrm>
    </dsp:sp>
    <dsp:sp modelId="{41B55C67-8BED-4E78-8D0A-292E3D85CD3D}">
      <dsp:nvSpPr>
        <dsp:cNvPr id="0" name=""/>
        <dsp:cNvSpPr/>
      </dsp:nvSpPr>
      <dsp:spPr>
        <a:xfrm>
          <a:off x="3430344" y="268838"/>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Control	</a:t>
          </a:r>
        </a:p>
      </dsp:txBody>
      <dsp:txXfrm>
        <a:off x="4028499" y="866993"/>
        <a:ext cx="1444073" cy="1444073"/>
      </dsp:txXfrm>
    </dsp:sp>
    <dsp:sp modelId="{A6C8BB5A-420B-460B-ADF2-528003A3FC62}">
      <dsp:nvSpPr>
        <dsp:cNvPr id="0" name=""/>
        <dsp:cNvSpPr/>
      </dsp:nvSpPr>
      <dsp:spPr>
        <a:xfrm rot="5400000">
          <a:off x="5566902" y="268838"/>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Monitoring</a:t>
          </a:r>
        </a:p>
      </dsp:txBody>
      <dsp:txXfrm rot="-5400000">
        <a:off x="5566902" y="866993"/>
        <a:ext cx="1444073" cy="1444073"/>
      </dsp:txXfrm>
    </dsp:sp>
    <dsp:sp modelId="{E7A0CB75-E242-44BD-B87F-CAA6AB8B0378}">
      <dsp:nvSpPr>
        <dsp:cNvPr id="0" name=""/>
        <dsp:cNvSpPr/>
      </dsp:nvSpPr>
      <dsp:spPr>
        <a:xfrm rot="10800000">
          <a:off x="5566902" y="2405396"/>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Intelligence</a:t>
          </a:r>
        </a:p>
      </dsp:txBody>
      <dsp:txXfrm rot="10800000">
        <a:off x="5566902" y="2405396"/>
        <a:ext cx="1444073" cy="1444073"/>
      </dsp:txXfrm>
    </dsp:sp>
    <dsp:sp modelId="{6CD74F0E-1E20-4A58-B4A2-A95FB15BA09C}">
      <dsp:nvSpPr>
        <dsp:cNvPr id="0" name=""/>
        <dsp:cNvSpPr/>
      </dsp:nvSpPr>
      <dsp:spPr>
        <a:xfrm rot="16200000">
          <a:off x="3430344" y="2405396"/>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Optimisation</a:t>
          </a:r>
        </a:p>
      </dsp:txBody>
      <dsp:txXfrm rot="5400000">
        <a:off x="4028499" y="2405396"/>
        <a:ext cx="1444073" cy="1444073"/>
      </dsp:txXfrm>
    </dsp:sp>
    <dsp:sp modelId="{C464ACF6-BA48-47BD-9E9C-5854D8936FCA}">
      <dsp:nvSpPr>
        <dsp:cNvPr id="0" name=""/>
        <dsp:cNvSpPr/>
      </dsp:nvSpPr>
      <dsp:spPr>
        <a:xfrm>
          <a:off x="4830099" y="1707001"/>
          <a:ext cx="1352551" cy="1176131"/>
        </a:xfrm>
        <a:prstGeom prst="circularArrow">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1C28B5C0-46E5-4AF0-82BB-B4095C580EF5}">
      <dsp:nvSpPr>
        <dsp:cNvPr id="0" name=""/>
        <dsp:cNvSpPr/>
      </dsp:nvSpPr>
      <dsp:spPr>
        <a:xfrm rot="10800000">
          <a:off x="4843461" y="1770164"/>
          <a:ext cx="1352551" cy="1176131"/>
        </a:xfrm>
        <a:prstGeom prst="circularArrow">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BCB93-5EB8-41A6-971B-0A3E99B58019}">
      <dsp:nvSpPr>
        <dsp:cNvPr id="0" name=""/>
        <dsp:cNvSpPr/>
      </dsp:nvSpPr>
      <dsp:spPr>
        <a:xfrm>
          <a:off x="914" y="0"/>
          <a:ext cx="1497387" cy="500555"/>
        </a:xfrm>
        <a:prstGeom prst="homePlat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New field and design services</a:t>
          </a:r>
        </a:p>
      </dsp:txBody>
      <dsp:txXfrm>
        <a:off x="914" y="0"/>
        <a:ext cx="1372248" cy="500555"/>
      </dsp:txXfrm>
    </dsp:sp>
    <dsp:sp modelId="{11BA2F9A-C532-4A31-A724-84BF8517D4E8}">
      <dsp:nvSpPr>
        <dsp:cNvPr id="0" name=""/>
        <dsp:cNvSpPr/>
      </dsp:nvSpPr>
      <dsp:spPr>
        <a:xfrm>
          <a:off x="1198824" y="0"/>
          <a:ext cx="1497387" cy="500555"/>
        </a:xfrm>
        <a:prstGeom prst="chevron">
          <a:avLst/>
        </a:prstGeom>
        <a:solidFill>
          <a:schemeClr val="accent2">
            <a:shade val="80000"/>
            <a:hueOff val="17048"/>
            <a:satOff val="-1201"/>
            <a:lumOff val="6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Installation and commissioning</a:t>
          </a:r>
        </a:p>
      </dsp:txBody>
      <dsp:txXfrm>
        <a:off x="1449102" y="0"/>
        <a:ext cx="996832" cy="500555"/>
      </dsp:txXfrm>
    </dsp:sp>
    <dsp:sp modelId="{C95E7767-BCF9-4E2E-AA83-47ED4D371CEB}">
      <dsp:nvSpPr>
        <dsp:cNvPr id="0" name=""/>
        <dsp:cNvSpPr/>
      </dsp:nvSpPr>
      <dsp:spPr>
        <a:xfrm>
          <a:off x="2396734" y="0"/>
          <a:ext cx="1497387" cy="500555"/>
        </a:xfrm>
        <a:prstGeom prst="chevron">
          <a:avLst/>
        </a:prstGeom>
        <a:solidFill>
          <a:schemeClr val="accent2">
            <a:shade val="80000"/>
            <a:hueOff val="34095"/>
            <a:satOff val="-2402"/>
            <a:lumOff val="12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Maintenance</a:t>
          </a:r>
        </a:p>
      </dsp:txBody>
      <dsp:txXfrm>
        <a:off x="2647012" y="0"/>
        <a:ext cx="996832" cy="500555"/>
      </dsp:txXfrm>
    </dsp:sp>
    <dsp:sp modelId="{A272EAAD-B1D0-4E3D-8071-CA5B5131835B}">
      <dsp:nvSpPr>
        <dsp:cNvPr id="0" name=""/>
        <dsp:cNvSpPr/>
      </dsp:nvSpPr>
      <dsp:spPr>
        <a:xfrm>
          <a:off x="3594644" y="0"/>
          <a:ext cx="1497387" cy="500555"/>
        </a:xfrm>
        <a:prstGeom prst="chevron">
          <a:avLst/>
        </a:prstGeom>
        <a:solidFill>
          <a:schemeClr val="accent2">
            <a:shade val="80000"/>
            <a:hueOff val="51143"/>
            <a:satOff val="-3603"/>
            <a:lumOff val="181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Brownfield upgrades</a:t>
          </a:r>
        </a:p>
      </dsp:txBody>
      <dsp:txXfrm>
        <a:off x="3844922" y="0"/>
        <a:ext cx="996832" cy="500555"/>
      </dsp:txXfrm>
    </dsp:sp>
    <dsp:sp modelId="{CF15F317-5595-452B-A94C-3D738AE78B70}">
      <dsp:nvSpPr>
        <dsp:cNvPr id="0" name=""/>
        <dsp:cNvSpPr/>
      </dsp:nvSpPr>
      <dsp:spPr>
        <a:xfrm>
          <a:off x="4792554" y="0"/>
          <a:ext cx="1497387" cy="500555"/>
        </a:xfrm>
        <a:prstGeom prst="chevron">
          <a:avLst/>
        </a:prstGeom>
        <a:solidFill>
          <a:schemeClr val="accent2">
            <a:shade val="80000"/>
            <a:hueOff val="68191"/>
            <a:satOff val="-4804"/>
            <a:lumOff val="241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Field Extension</a:t>
          </a:r>
        </a:p>
      </dsp:txBody>
      <dsp:txXfrm>
        <a:off x="5042832" y="0"/>
        <a:ext cx="996832" cy="500555"/>
      </dsp:txXfrm>
    </dsp:sp>
    <dsp:sp modelId="{2CE182E9-4530-41B6-B901-38106ABCE929}">
      <dsp:nvSpPr>
        <dsp:cNvPr id="0" name=""/>
        <dsp:cNvSpPr/>
      </dsp:nvSpPr>
      <dsp:spPr>
        <a:xfrm>
          <a:off x="5990465" y="0"/>
          <a:ext cx="1497387" cy="500555"/>
        </a:xfrm>
        <a:prstGeom prst="chevron">
          <a:avLst/>
        </a:prstGeom>
        <a:solidFill>
          <a:schemeClr val="accent2">
            <a:shade val="80000"/>
            <a:hueOff val="85238"/>
            <a:satOff val="-6005"/>
            <a:lumOff val="302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Decommissioning</a:t>
          </a:r>
        </a:p>
      </dsp:txBody>
      <dsp:txXfrm>
        <a:off x="6240743" y="0"/>
        <a:ext cx="996832" cy="5005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DDF10-440E-458A-9513-333D15595BFF}">
      <dsp:nvSpPr>
        <dsp:cNvPr id="0" name=""/>
        <dsp:cNvSpPr/>
      </dsp:nvSpPr>
      <dsp:spPr>
        <a:xfrm>
          <a:off x="0" y="289289"/>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dirty="0">
              <a:latin typeface="+mj-lt"/>
            </a:rPr>
            <a:t>Our technology ethos is to reuse, refurbish and upgrade equipment wherever viable, lessening both equipment disposal and manufacture. </a:t>
          </a:r>
          <a:endParaRPr lang="en-GB" sz="1500" kern="1200" dirty="0">
            <a:latin typeface="+mj-lt"/>
          </a:endParaRPr>
        </a:p>
      </dsp:txBody>
      <dsp:txXfrm>
        <a:off x="0" y="289289"/>
        <a:ext cx="7488238" cy="826875"/>
      </dsp:txXfrm>
    </dsp:sp>
    <dsp:sp modelId="{E0F60A76-FA45-4148-803B-14423B046A1C}">
      <dsp:nvSpPr>
        <dsp:cNvPr id="0" name=""/>
        <dsp:cNvSpPr/>
      </dsp:nvSpPr>
      <dsp:spPr>
        <a:xfrm>
          <a:off x="374411" y="67889"/>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US" sz="1500" b="1" i="0" u="none" strike="noStrike" kern="1200" baseline="0">
              <a:latin typeface="+mj-lt"/>
            </a:rPr>
            <a:t>We reduce our customers’ carbon footprints</a:t>
          </a:r>
          <a:endParaRPr lang="en-GB" sz="1500" kern="1200">
            <a:latin typeface="+mj-lt"/>
          </a:endParaRPr>
        </a:p>
      </dsp:txBody>
      <dsp:txXfrm>
        <a:off x="396027" y="89505"/>
        <a:ext cx="5198534" cy="399568"/>
      </dsp:txXfrm>
    </dsp:sp>
    <dsp:sp modelId="{AE8C74F6-D5B2-489D-9611-DE87B60BF1B8}">
      <dsp:nvSpPr>
        <dsp:cNvPr id="0" name=""/>
        <dsp:cNvSpPr/>
      </dsp:nvSpPr>
      <dsp:spPr>
        <a:xfrm>
          <a:off x="0" y="1418564"/>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mj-lt"/>
            </a:rPr>
            <a:t>Our solutions optimise the performance of equipment, helping to prevent hydrocarbon leaks and decrease fluid and energy use. </a:t>
          </a:r>
        </a:p>
      </dsp:txBody>
      <dsp:txXfrm>
        <a:off x="0" y="1418564"/>
        <a:ext cx="7488238" cy="826875"/>
      </dsp:txXfrm>
    </dsp:sp>
    <dsp:sp modelId="{6DBA6C11-0E02-4C20-A4B9-623FBA1F7E6E}">
      <dsp:nvSpPr>
        <dsp:cNvPr id="0" name=""/>
        <dsp:cNvSpPr/>
      </dsp:nvSpPr>
      <dsp:spPr>
        <a:xfrm>
          <a:off x="374411" y="1197164"/>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US" sz="1500" b="1" i="0" u="none" strike="noStrike" kern="1200" baseline="0">
              <a:latin typeface="+mj-lt"/>
            </a:rPr>
            <a:t>We extend the life of assets </a:t>
          </a:r>
          <a:endParaRPr lang="en-US" sz="1500" b="0" i="0" u="none" strike="noStrike" kern="1200" baseline="0">
            <a:latin typeface="+mj-lt"/>
          </a:endParaRPr>
        </a:p>
      </dsp:txBody>
      <dsp:txXfrm>
        <a:off x="396027" y="1218780"/>
        <a:ext cx="5198534" cy="399568"/>
      </dsp:txXfrm>
    </dsp:sp>
    <dsp:sp modelId="{751F60FA-6B71-4197-9761-B77DA1A71F4F}">
      <dsp:nvSpPr>
        <dsp:cNvPr id="0" name=""/>
        <dsp:cNvSpPr/>
      </dsp:nvSpPr>
      <dsp:spPr>
        <a:xfrm>
          <a:off x="0" y="2547839"/>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mj-lt"/>
            </a:rPr>
            <a:t>By using digital technology and real-time monitoring, we can remotely support our clients, alleviating the need for travel. </a:t>
          </a:r>
          <a:endParaRPr lang="en-GB" sz="1500" kern="1200">
            <a:latin typeface="+mj-lt"/>
          </a:endParaRPr>
        </a:p>
      </dsp:txBody>
      <dsp:txXfrm>
        <a:off x="0" y="2547839"/>
        <a:ext cx="7488238" cy="826875"/>
      </dsp:txXfrm>
    </dsp:sp>
    <dsp:sp modelId="{2C105E1A-9ABA-4002-AE8F-2716B6D9338E}">
      <dsp:nvSpPr>
        <dsp:cNvPr id="0" name=""/>
        <dsp:cNvSpPr/>
      </dsp:nvSpPr>
      <dsp:spPr>
        <a:xfrm>
          <a:off x="374411" y="2326440"/>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GB" sz="1500" b="1" i="0" u="none" strike="noStrike" kern="1200" baseline="0">
              <a:latin typeface="+mj-lt"/>
            </a:rPr>
            <a:t>We use intelligent solutions </a:t>
          </a:r>
          <a:endParaRPr lang="en-GB" sz="1500" b="0" i="0" u="none" strike="noStrike" kern="1200" baseline="0">
            <a:latin typeface="+mj-lt"/>
          </a:endParaRPr>
        </a:p>
      </dsp:txBody>
      <dsp:txXfrm>
        <a:off x="396027" y="2348056"/>
        <a:ext cx="5198534"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FC555-E95E-4FE2-9EC5-1548C3609F4B}">
      <dsp:nvSpPr>
        <dsp:cNvPr id="0" name=""/>
        <dsp:cNvSpPr/>
      </dsp:nvSpPr>
      <dsp:spPr>
        <a:xfrm>
          <a:off x="1093575" y="559992"/>
          <a:ext cx="1642987" cy="164327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‘Large’ OEM Company: </a:t>
          </a:r>
          <a:br>
            <a:rPr lang="en-GB" sz="1200" kern="1200"/>
          </a:br>
          <a:r>
            <a:rPr lang="en-GB" sz="1200" kern="1200"/>
            <a:t>generalists</a:t>
          </a:r>
        </a:p>
      </dsp:txBody>
      <dsp:txXfrm>
        <a:off x="1334185" y="800643"/>
        <a:ext cx="1161767" cy="1161968"/>
      </dsp:txXfrm>
    </dsp:sp>
    <dsp:sp modelId="{690C54D6-9A00-4529-A2D4-412AB558150B}">
      <dsp:nvSpPr>
        <dsp:cNvPr id="0" name=""/>
        <dsp:cNvSpPr/>
      </dsp:nvSpPr>
      <dsp:spPr>
        <a:xfrm>
          <a:off x="1598773" y="2081103"/>
          <a:ext cx="132450" cy="13243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345E76-CC84-49AE-AEB3-1DF0856B3C92}">
      <dsp:nvSpPr>
        <dsp:cNvPr id="0" name=""/>
        <dsp:cNvSpPr/>
      </dsp:nvSpPr>
      <dsp:spPr>
        <a:xfrm>
          <a:off x="2842388" y="1226873"/>
          <a:ext cx="132450" cy="132436"/>
        </a:xfrm>
        <a:prstGeom prst="ellipse">
          <a:avLst/>
        </a:prstGeom>
        <a:solidFill>
          <a:schemeClr val="accent4">
            <a:hueOff val="-423230"/>
            <a:satOff val="855"/>
            <a:lumOff val="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879F56-BDBF-48B5-8DAD-A0E4172FC6E5}">
      <dsp:nvSpPr>
        <dsp:cNvPr id="0" name=""/>
        <dsp:cNvSpPr/>
      </dsp:nvSpPr>
      <dsp:spPr>
        <a:xfrm>
          <a:off x="2209459" y="2222056"/>
          <a:ext cx="182666" cy="182944"/>
        </a:xfrm>
        <a:prstGeom prst="ellipse">
          <a:avLst/>
        </a:prstGeom>
        <a:solidFill>
          <a:schemeClr val="accent4">
            <a:hueOff val="-846459"/>
            <a:satOff val="1711"/>
            <a:lumOff val="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294B30-44C1-4489-94D2-55B2DED4CF61}">
      <dsp:nvSpPr>
        <dsp:cNvPr id="0" name=""/>
        <dsp:cNvSpPr/>
      </dsp:nvSpPr>
      <dsp:spPr>
        <a:xfrm>
          <a:off x="1635846" y="744698"/>
          <a:ext cx="132450" cy="132436"/>
        </a:xfrm>
        <a:prstGeom prst="ellipse">
          <a:avLst/>
        </a:prstGeom>
        <a:solidFill>
          <a:schemeClr val="accent4">
            <a:hueOff val="-1269689"/>
            <a:satOff val="2566"/>
            <a:lumOff val="2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A4F09-FACC-44DB-B934-21D7CE7D36C4}">
      <dsp:nvSpPr>
        <dsp:cNvPr id="0" name=""/>
        <dsp:cNvSpPr/>
      </dsp:nvSpPr>
      <dsp:spPr>
        <a:xfrm>
          <a:off x="1218948" y="1502611"/>
          <a:ext cx="132450" cy="132436"/>
        </a:xfrm>
        <a:prstGeom prst="ellipse">
          <a:avLst/>
        </a:prstGeom>
        <a:solidFill>
          <a:schemeClr val="accent4">
            <a:hueOff val="-1692919"/>
            <a:satOff val="3422"/>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42E063-1ACD-4F16-82B3-2BBCAFD1D734}">
      <dsp:nvSpPr>
        <dsp:cNvPr id="0" name=""/>
        <dsp:cNvSpPr/>
      </dsp:nvSpPr>
      <dsp:spPr>
        <a:xfrm>
          <a:off x="702860" y="855143"/>
          <a:ext cx="667979" cy="668055"/>
        </a:xfrm>
        <a:prstGeom prst="ellipse">
          <a:avLst/>
        </a:prstGeom>
        <a:solidFill>
          <a:schemeClr val="accent4">
            <a:hueOff val="-2116149"/>
            <a:satOff val="4277"/>
            <a:lumOff val="44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GB" sz="600" kern="1200"/>
            <a:t>Pipelines and manifolds</a:t>
          </a:r>
        </a:p>
      </dsp:txBody>
      <dsp:txXfrm>
        <a:off x="800683" y="952977"/>
        <a:ext cx="472333" cy="472387"/>
      </dsp:txXfrm>
    </dsp:sp>
    <dsp:sp modelId="{992ED3FF-85B6-4F0C-97E0-2AEB0C253E9B}">
      <dsp:nvSpPr>
        <dsp:cNvPr id="0" name=""/>
        <dsp:cNvSpPr/>
      </dsp:nvSpPr>
      <dsp:spPr>
        <a:xfrm>
          <a:off x="1846485" y="750571"/>
          <a:ext cx="182666" cy="182944"/>
        </a:xfrm>
        <a:prstGeom prst="ellipse">
          <a:avLst/>
        </a:prstGeom>
        <a:solidFill>
          <a:schemeClr val="accent4">
            <a:hueOff val="-2539379"/>
            <a:satOff val="5133"/>
            <a:lumOff val="5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8B0F2C-3452-425D-A724-9779F95B0B93}">
      <dsp:nvSpPr>
        <dsp:cNvPr id="0" name=""/>
        <dsp:cNvSpPr/>
      </dsp:nvSpPr>
      <dsp:spPr>
        <a:xfrm>
          <a:off x="642975" y="1720206"/>
          <a:ext cx="330282" cy="330357"/>
        </a:xfrm>
        <a:prstGeom prst="ellipse">
          <a:avLst/>
        </a:prstGeom>
        <a:solidFill>
          <a:schemeClr val="accent4">
            <a:hueOff val="-2962608"/>
            <a:satOff val="5988"/>
            <a:lumOff val="6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3547E2-2FD9-4A07-81F2-207FD5A5DC66}">
      <dsp:nvSpPr>
        <dsp:cNvPr id="0" name=""/>
        <dsp:cNvSpPr/>
      </dsp:nvSpPr>
      <dsp:spPr>
        <a:xfrm>
          <a:off x="2350414" y="611196"/>
          <a:ext cx="667979" cy="668055"/>
        </a:xfrm>
        <a:prstGeom prst="ellipse">
          <a:avLst/>
        </a:prstGeom>
        <a:solidFill>
          <a:schemeClr val="accent4">
            <a:hueOff val="-3385838"/>
            <a:satOff val="6844"/>
            <a:lumOff val="7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GB" sz="600" kern="1200"/>
            <a:t>Trees</a:t>
          </a:r>
        </a:p>
      </dsp:txBody>
      <dsp:txXfrm>
        <a:off x="2448237" y="709030"/>
        <a:ext cx="472333" cy="472387"/>
      </dsp:txXfrm>
    </dsp:sp>
    <dsp:sp modelId="{4447428D-DB5F-4B79-B42B-ACAA34CAE861}">
      <dsp:nvSpPr>
        <dsp:cNvPr id="0" name=""/>
        <dsp:cNvSpPr/>
      </dsp:nvSpPr>
      <dsp:spPr>
        <a:xfrm>
          <a:off x="2607146" y="1003405"/>
          <a:ext cx="182666" cy="182944"/>
        </a:xfrm>
        <a:prstGeom prst="ellipse">
          <a:avLst/>
        </a:prstGeom>
        <a:solidFill>
          <a:schemeClr val="accent4">
            <a:hueOff val="-3809068"/>
            <a:satOff val="7699"/>
            <a:lumOff val="79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E48CD7-033E-45A9-B8C9-14485565413C}">
      <dsp:nvSpPr>
        <dsp:cNvPr id="0" name=""/>
        <dsp:cNvSpPr/>
      </dsp:nvSpPr>
      <dsp:spPr>
        <a:xfrm>
          <a:off x="517266" y="2113405"/>
          <a:ext cx="132450" cy="132436"/>
        </a:xfrm>
        <a:prstGeom prst="ellipse">
          <a:avLst/>
        </a:prstGeom>
        <a:solidFill>
          <a:schemeClr val="accent4">
            <a:hueOff val="-4232298"/>
            <a:satOff val="8555"/>
            <a:lumOff val="88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C76FE2-A6ED-4EBE-A429-E550610AED91}">
      <dsp:nvSpPr>
        <dsp:cNvPr id="0" name=""/>
        <dsp:cNvSpPr/>
      </dsp:nvSpPr>
      <dsp:spPr>
        <a:xfrm>
          <a:off x="1837048" y="1924881"/>
          <a:ext cx="132450" cy="132436"/>
        </a:xfrm>
        <a:prstGeom prst="ellipse">
          <a:avLst/>
        </a:prstGeom>
        <a:solidFill>
          <a:schemeClr val="accent4">
            <a:hueOff val="-4655527"/>
            <a:satOff val="9410"/>
            <a:lumOff val="97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33DD1C-7AE2-4CA6-932B-48EEDCDB336A}">
      <dsp:nvSpPr>
        <dsp:cNvPr id="0" name=""/>
        <dsp:cNvSpPr/>
      </dsp:nvSpPr>
      <dsp:spPr>
        <a:xfrm>
          <a:off x="2382064" y="1468253"/>
          <a:ext cx="667979" cy="668055"/>
        </a:xfrm>
        <a:prstGeom prst="ellipse">
          <a:avLst/>
        </a:prstGeom>
        <a:solidFill>
          <a:schemeClr val="accent4">
            <a:hueOff val="-5078757"/>
            <a:satOff val="10266"/>
            <a:lumOff val="105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GB" sz="600" kern="1200"/>
            <a:t>Wellheads and connectors</a:t>
          </a:r>
        </a:p>
      </dsp:txBody>
      <dsp:txXfrm>
        <a:off x="2479887" y="1566087"/>
        <a:ext cx="472333" cy="472387"/>
      </dsp:txXfrm>
    </dsp:sp>
    <dsp:sp modelId="{BE2883A9-8F80-4B56-A4D4-B901B32068CC}">
      <dsp:nvSpPr>
        <dsp:cNvPr id="0" name=""/>
        <dsp:cNvSpPr/>
      </dsp:nvSpPr>
      <dsp:spPr>
        <a:xfrm>
          <a:off x="3031121" y="1673516"/>
          <a:ext cx="132450" cy="132436"/>
        </a:xfrm>
        <a:prstGeom prst="ellipse">
          <a:avLst/>
        </a:prstGeom>
        <a:solidFill>
          <a:schemeClr val="accent4">
            <a:hueOff val="-5501987"/>
            <a:satOff val="11121"/>
            <a:lumOff val="114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0E0378-0BB0-42A9-81CC-99B80BB5BADD}">
      <dsp:nvSpPr>
        <dsp:cNvPr id="0" name=""/>
        <dsp:cNvSpPr/>
      </dsp:nvSpPr>
      <dsp:spPr>
        <a:xfrm>
          <a:off x="999324" y="1669280"/>
          <a:ext cx="667979" cy="668055"/>
        </a:xfrm>
        <a:prstGeom prst="ellipse">
          <a:avLst/>
        </a:prstGeom>
        <a:solidFill>
          <a:schemeClr val="accent4">
            <a:hueOff val="-5925216"/>
            <a:satOff val="11977"/>
            <a:lumOff val="123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GB" sz="600" kern="1200"/>
            <a:t>Controls</a:t>
          </a:r>
        </a:p>
      </dsp:txBody>
      <dsp:txXfrm>
        <a:off x="1097147" y="1767114"/>
        <a:ext cx="472333" cy="472387"/>
      </dsp:txXfrm>
    </dsp:sp>
    <dsp:sp modelId="{D3FBA1B1-F312-4A3C-9E7B-7252A55A465F}">
      <dsp:nvSpPr>
        <dsp:cNvPr id="0" name=""/>
        <dsp:cNvSpPr/>
      </dsp:nvSpPr>
      <dsp:spPr>
        <a:xfrm>
          <a:off x="1898724" y="2245842"/>
          <a:ext cx="132450" cy="132436"/>
        </a:xfrm>
        <a:prstGeom prst="ellipse">
          <a:avLst/>
        </a:prstGeom>
        <a:solidFill>
          <a:schemeClr val="accent4">
            <a:hueOff val="-6348446"/>
            <a:satOff val="12832"/>
            <a:lumOff val="13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1346C7-BB27-446B-9DBB-217D8CED7688}">
      <dsp:nvSpPr>
        <dsp:cNvPr id="0" name=""/>
        <dsp:cNvSpPr/>
      </dsp:nvSpPr>
      <dsp:spPr>
        <a:xfrm>
          <a:off x="1760776" y="118700"/>
          <a:ext cx="667979" cy="668055"/>
        </a:xfrm>
        <a:prstGeom prst="ellipse">
          <a:avLst/>
        </a:prstGeom>
        <a:solidFill>
          <a:schemeClr val="accent4">
            <a:hueOff val="-6771676"/>
            <a:satOff val="13688"/>
            <a:lumOff val="141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GB" sz="600" kern="1200"/>
            <a:t>Power and processing</a:t>
          </a:r>
        </a:p>
      </dsp:txBody>
      <dsp:txXfrm>
        <a:off x="1858599" y="216534"/>
        <a:ext cx="472333" cy="472387"/>
      </dsp:txXfrm>
    </dsp:sp>
    <dsp:sp modelId="{5BF9A1A4-1C3C-4D86-A3B3-CB25FA470DAD}">
      <dsp:nvSpPr>
        <dsp:cNvPr id="0" name=""/>
        <dsp:cNvSpPr/>
      </dsp:nvSpPr>
      <dsp:spPr>
        <a:xfrm>
          <a:off x="1115482" y="724143"/>
          <a:ext cx="132450" cy="132436"/>
        </a:xfrm>
        <a:prstGeom prst="ellipse">
          <a:avLst/>
        </a:prstGeom>
        <a:solidFill>
          <a:schemeClr val="accent4">
            <a:hueOff val="-7194905"/>
            <a:satOff val="14543"/>
            <a:lumOff val="149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792346-90B9-4FF8-912B-445A96200D6E}">
      <dsp:nvSpPr>
        <dsp:cNvPr id="0" name=""/>
        <dsp:cNvSpPr/>
      </dsp:nvSpPr>
      <dsp:spPr>
        <a:xfrm>
          <a:off x="2657700" y="164444"/>
          <a:ext cx="132450" cy="132436"/>
        </a:xfrm>
        <a:prstGeom prst="ellipse">
          <a:avLst/>
        </a:prstGeom>
        <a:solidFill>
          <a:schemeClr val="accent4">
            <a:hueOff val="-7618135"/>
            <a:satOff val="15399"/>
            <a:lumOff val="158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5C20707-80AA-47E6-BE45-969A7F9189F6}" type="datetimeFigureOut">
              <a:rPr lang="en-GB" smtClean="0"/>
              <a:pPr/>
              <a:t>12/02/2025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B50DDA0-B43E-4C63-B3A0-EE29D5CBCF04}" type="slidenum">
              <a:rPr lang="en-GB" smtClean="0"/>
              <a:pPr/>
              <a:t>‹#›</a:t>
            </a:fld>
            <a:endParaRPr lang="en-GB"/>
          </a:p>
        </p:txBody>
      </p:sp>
    </p:spTree>
    <p:extLst>
      <p:ext uri="{BB962C8B-B14F-4D97-AF65-F5344CB8AC3E}">
        <p14:creationId xmlns:p14="http://schemas.microsoft.com/office/powerpoint/2010/main" val="33575142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A455CD-431F-4608-BE9D-B2AF9A52FA32}" type="datetimeFigureOut">
              <a:rPr lang="en-GB" smtClean="0"/>
              <a:t>12/02/2025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B7E3CC-67DF-4784-923D-A06FF1DF95D3}" type="slidenum">
              <a:rPr lang="en-GB" smtClean="0"/>
              <a:t>‹#›</a:t>
            </a:fld>
            <a:endParaRPr lang="en-GB"/>
          </a:p>
        </p:txBody>
      </p:sp>
    </p:spTree>
    <p:extLst>
      <p:ext uri="{BB962C8B-B14F-4D97-AF65-F5344CB8AC3E}">
        <p14:creationId xmlns:p14="http://schemas.microsoft.com/office/powerpoint/2010/main" val="2489751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B7E3CC-67DF-4784-923D-A06FF1DF95D3}" type="slidenum">
              <a:rPr lang="en-GB" smtClean="0"/>
              <a:t>2</a:t>
            </a:fld>
            <a:endParaRPr lang="en-GB"/>
          </a:p>
        </p:txBody>
      </p:sp>
    </p:spTree>
    <p:extLst>
      <p:ext uri="{BB962C8B-B14F-4D97-AF65-F5344CB8AC3E}">
        <p14:creationId xmlns:p14="http://schemas.microsoft.com/office/powerpoint/2010/main" val="1908693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1200" b="0" i="0" u="none" strike="noStrike" kern="1200" cap="none" spc="0" normalizeH="0" baseline="0" noProof="0" dirty="0">
                <a:ln>
                  <a:noFill/>
                </a:ln>
                <a:solidFill>
                  <a:srgbClr val="FFFFFF"/>
                </a:solidFill>
                <a:effectLst/>
                <a:uLnTx/>
                <a:uFillTx/>
                <a:latin typeface="Arial" charset="0"/>
                <a:ea typeface="+mn-ea"/>
                <a:cs typeface="Arial" charset="0"/>
              </a:rPr>
              <a:t>For a control and monitoring systems to be labelled as obsolete, either a production critical component or an assembly is no longer physically produced and/or is no longer directly supported by the OEM.</a:t>
            </a:r>
          </a:p>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endParaRPr kumimoji="0" lang="en-GB" sz="1200" b="0"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1200" b="0" i="0" u="none" strike="noStrike" kern="1200" cap="none" spc="0" normalizeH="0" baseline="0" noProof="0" dirty="0">
                <a:ln>
                  <a:noFill/>
                </a:ln>
                <a:solidFill>
                  <a:srgbClr val="FFFFFF"/>
                </a:solidFill>
                <a:effectLst/>
                <a:uLnTx/>
                <a:uFillTx/>
                <a:latin typeface="Arial" charset="0"/>
                <a:ea typeface="+mn-ea"/>
                <a:cs typeface="Arial" charset="0"/>
              </a:rPr>
              <a:t>Ensuring that a full system will never go obsolete requires the design and engineering of both component and assembly level systems. This ensures that new generation products are always backwards compatible.</a:t>
            </a:r>
          </a:p>
          <a:p>
            <a:pPr marL="285750" indent="-285750" algn="l">
              <a:buClr>
                <a:schemeClr val="accent1"/>
              </a:buClr>
              <a:buFont typeface="Arial" panose="020B0604020202020204" pitchFamily="34" charset="0"/>
              <a:buChar char="•"/>
            </a:pPr>
            <a:endParaRPr lang="en-GB" sz="1200" dirty="0"/>
          </a:p>
          <a:p>
            <a:pPr marL="285750" indent="-285750" algn="l">
              <a:buClr>
                <a:schemeClr val="accent1"/>
              </a:buClr>
              <a:buFont typeface="Arial" panose="020B0604020202020204" pitchFamily="34" charset="0"/>
              <a:buChar char="•"/>
            </a:pPr>
            <a:r>
              <a:rPr lang="en-GB" sz="1200" dirty="0"/>
              <a:t>True control of our design</a:t>
            </a:r>
          </a:p>
          <a:p>
            <a:pPr marL="285750" indent="-285750" algn="l">
              <a:buClr>
                <a:schemeClr val="accent1"/>
              </a:buClr>
              <a:buFont typeface="Arial" panose="020B0604020202020204" pitchFamily="34" charset="0"/>
              <a:buChar char="•"/>
            </a:pPr>
            <a:r>
              <a:rPr lang="en-GB" sz="1200" dirty="0"/>
              <a:t>Ownership of critical component design and manufacture</a:t>
            </a:r>
          </a:p>
          <a:p>
            <a:pPr marL="285750" indent="-285750" algn="l">
              <a:buClr>
                <a:schemeClr val="accent1"/>
              </a:buClr>
              <a:buFont typeface="Arial" panose="020B0604020202020204" pitchFamily="34" charset="0"/>
              <a:buChar char="•"/>
            </a:pPr>
            <a:r>
              <a:rPr lang="en-GB" sz="1200" dirty="0"/>
              <a:t>Removes risk of obsolescence</a:t>
            </a:r>
          </a:p>
          <a:p>
            <a:pPr algn="l"/>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21</a:t>
            </a:fld>
            <a:endParaRPr lang="en-GB"/>
          </a:p>
        </p:txBody>
      </p:sp>
    </p:spTree>
    <p:extLst>
      <p:ext uri="{BB962C8B-B14F-4D97-AF65-F5344CB8AC3E}">
        <p14:creationId xmlns:p14="http://schemas.microsoft.com/office/powerpoint/2010/main" val="1978681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22</a:t>
            </a:fld>
            <a:endParaRPr lang="en-GB"/>
          </a:p>
        </p:txBody>
      </p:sp>
    </p:spTree>
    <p:extLst>
      <p:ext uri="{BB962C8B-B14F-4D97-AF65-F5344CB8AC3E}">
        <p14:creationId xmlns:p14="http://schemas.microsoft.com/office/powerpoint/2010/main" val="789927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23</a:t>
            </a:fld>
            <a:endParaRPr lang="en-GB"/>
          </a:p>
        </p:txBody>
      </p:sp>
    </p:spTree>
    <p:extLst>
      <p:ext uri="{BB962C8B-B14F-4D97-AF65-F5344CB8AC3E}">
        <p14:creationId xmlns:p14="http://schemas.microsoft.com/office/powerpoint/2010/main" val="44177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Bef>
                <a:spcPts val="0"/>
              </a:spcBef>
              <a:spcAft>
                <a:spcPts val="0"/>
              </a:spcAft>
              <a:defRPr/>
            </a:pPr>
            <a:r>
              <a:rPr lang="en-US" b="0" dirty="0">
                <a:solidFill>
                  <a:srgbClr val="F8A901"/>
                </a:solidFill>
                <a:latin typeface="Arial" panose="020B0604020202020204" pitchFamily="34" charset="0"/>
                <a:cs typeface="Arial" panose="020B0604020202020204" pitchFamily="34" charset="0"/>
              </a:rPr>
              <a:t>HISTORY</a:t>
            </a:r>
          </a:p>
          <a:p>
            <a:pPr fontAlgn="auto">
              <a:spcBef>
                <a:spcPts val="0"/>
              </a:spcBef>
              <a:spcAft>
                <a:spcPts val="0"/>
              </a:spcAft>
              <a:defRPr/>
            </a:pPr>
            <a:r>
              <a:rPr lang="en-US" b="1" dirty="0">
                <a:solidFill>
                  <a:srgbClr val="F8A901"/>
                </a:solidFill>
                <a:latin typeface="Arial" panose="020B0604020202020204" pitchFamily="34" charset="0"/>
                <a:cs typeface="Arial" panose="020B0604020202020204" pitchFamily="34" charset="0"/>
              </a:rPr>
              <a:t>1976</a:t>
            </a:r>
            <a:r>
              <a:rPr lang="en-US" dirty="0">
                <a:solidFill>
                  <a:srgbClr val="5B6770"/>
                </a:solidFill>
                <a:latin typeface="Arial" panose="020B0604020202020204" pitchFamily="34" charset="0"/>
                <a:cs typeface="Arial" panose="020B0604020202020204" pitchFamily="34" charset="0"/>
              </a:rPr>
              <a:t> </a:t>
            </a:r>
            <a:r>
              <a:rPr lang="en-US" sz="1400" dirty="0">
                <a:solidFill>
                  <a:srgbClr val="5B6770"/>
                </a:solidFill>
                <a:latin typeface="Arial" panose="020B0604020202020204" pitchFamily="34" charset="0"/>
                <a:cs typeface="Arial" panose="020B0604020202020204" pitchFamily="34" charset="0"/>
              </a:rPr>
              <a:t>- </a:t>
            </a:r>
            <a:r>
              <a:rPr lang="en-US" sz="1200" dirty="0">
                <a:solidFill>
                  <a:srgbClr val="5B6770"/>
                </a:solidFill>
                <a:latin typeface="Arial" panose="020B0604020202020204" pitchFamily="34" charset="0"/>
                <a:cs typeface="Arial" panose="020B0604020202020204" pitchFamily="34" charset="0"/>
              </a:rPr>
              <a:t>Proserv has been manufacturing control systems in the UK for almost 50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8A901"/>
                </a:solidFill>
                <a:latin typeface="Arial" panose="020B0604020202020204" pitchFamily="34" charset="0"/>
                <a:cs typeface="Arial" panose="020B0604020202020204" pitchFamily="34" charset="0"/>
              </a:rPr>
              <a:t>1980</a:t>
            </a:r>
            <a:r>
              <a:rPr lang="en-US" sz="1200" b="1" dirty="0">
                <a:solidFill>
                  <a:srgbClr val="F8A901"/>
                </a:solidFill>
                <a:latin typeface="Arial" panose="020B0604020202020204" pitchFamily="34" charset="0"/>
                <a:cs typeface="Arial" panose="020B0604020202020204" pitchFamily="34" charset="0"/>
              </a:rPr>
              <a:t> </a:t>
            </a:r>
            <a:r>
              <a:rPr lang="en-US" sz="1200" b="1" dirty="0">
                <a:solidFill>
                  <a:srgbClr val="5B6770"/>
                </a:solidFill>
                <a:latin typeface="Arial" panose="020B0604020202020204" pitchFamily="34" charset="0"/>
                <a:cs typeface="Arial" panose="020B0604020202020204" pitchFamily="34" charset="0"/>
              </a:rPr>
              <a:t>-</a:t>
            </a:r>
            <a:r>
              <a:rPr lang="en-US" sz="1200" b="1" dirty="0">
                <a:solidFill>
                  <a:srgbClr val="F8A901"/>
                </a:solidFill>
                <a:latin typeface="Arial" panose="020B0604020202020204" pitchFamily="34" charset="0"/>
                <a:cs typeface="Arial" panose="020B0604020202020204" pitchFamily="34" charset="0"/>
              </a:rPr>
              <a:t> </a:t>
            </a:r>
            <a:r>
              <a:rPr lang="en-US" sz="1200" dirty="0">
                <a:solidFill>
                  <a:srgbClr val="5B6770"/>
                </a:solidFill>
                <a:latin typeface="Arial" panose="020B0604020202020204" pitchFamily="34" charset="0"/>
                <a:cs typeface="Arial" panose="020B0604020202020204" pitchFamily="34" charset="0"/>
              </a:rPr>
              <a:t>The design and prototype of our own SCM using our in-house spool-type control valves.</a:t>
            </a:r>
            <a:endParaRPr lang="en-GB" sz="1200" dirty="0">
              <a:solidFill>
                <a:srgbClr val="5B677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8A901"/>
                </a:solidFill>
                <a:latin typeface="Arial" panose="020B0604020202020204" pitchFamily="34" charset="0"/>
                <a:cs typeface="Arial" panose="020B0604020202020204" pitchFamily="34" charset="0"/>
              </a:rPr>
              <a:t>1992 </a:t>
            </a:r>
            <a:r>
              <a:rPr lang="en-US" sz="1400" b="1" dirty="0">
                <a:solidFill>
                  <a:srgbClr val="5B6770"/>
                </a:solidFill>
                <a:latin typeface="Arial" panose="020B0604020202020204" pitchFamily="34" charset="0"/>
                <a:cs typeface="Arial" panose="020B0604020202020204" pitchFamily="34" charset="0"/>
              </a:rPr>
              <a:t>-</a:t>
            </a:r>
            <a:r>
              <a:rPr lang="en-US" b="1" dirty="0">
                <a:solidFill>
                  <a:srgbClr val="F8A901"/>
                </a:solidFill>
                <a:latin typeface="Arial" panose="020B0604020202020204" pitchFamily="34" charset="0"/>
                <a:cs typeface="Arial" panose="020B0604020202020204" pitchFamily="34" charset="0"/>
              </a:rPr>
              <a:t> </a:t>
            </a:r>
            <a:r>
              <a:rPr lang="en-US" sz="1200" dirty="0">
                <a:solidFill>
                  <a:srgbClr val="5B6770"/>
                </a:solidFill>
                <a:latin typeface="Arial" panose="020B0604020202020204" pitchFamily="34" charset="0"/>
                <a:cs typeface="Arial" panose="020B0604020202020204" pitchFamily="34" charset="0"/>
              </a:rPr>
              <a:t>First complete multiplexed Electro-Hydraulic SCM was developed</a:t>
            </a:r>
            <a:endParaRPr lang="en-GB" sz="1200" dirty="0">
              <a:solidFill>
                <a:srgbClr val="5B677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8A901"/>
                </a:solidFill>
                <a:latin typeface="Arial" panose="020B0604020202020204" pitchFamily="34" charset="0"/>
                <a:cs typeface="Arial" panose="020B0604020202020204" pitchFamily="34" charset="0"/>
              </a:rPr>
              <a:t>1999 </a:t>
            </a:r>
            <a:r>
              <a:rPr lang="en-US" sz="1200" dirty="0">
                <a:solidFill>
                  <a:srgbClr val="5B6770"/>
                </a:solidFill>
                <a:latin typeface="Arial" panose="020B0604020202020204" pitchFamily="34" charset="0"/>
                <a:cs typeface="Arial" panose="020B0604020202020204" pitchFamily="34" charset="0"/>
              </a:rPr>
              <a:t>- Artemis subsea control system was developed adding deep-water ROV deployment</a:t>
            </a:r>
            <a:endParaRPr lang="en-GB" sz="1200" dirty="0">
              <a:solidFill>
                <a:srgbClr val="5B677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8A901"/>
                </a:solidFill>
                <a:latin typeface="Arial" panose="020B0604020202020204" pitchFamily="34" charset="0"/>
                <a:cs typeface="Arial" panose="020B0604020202020204" pitchFamily="34" charset="0"/>
              </a:rPr>
              <a:t>2007</a:t>
            </a:r>
            <a:r>
              <a:rPr lang="en-US" sz="1200" b="1" dirty="0">
                <a:solidFill>
                  <a:srgbClr val="F8A901"/>
                </a:solidFill>
                <a:latin typeface="Arial" panose="020B0604020202020204" pitchFamily="34" charset="0"/>
                <a:cs typeface="Arial" panose="020B0604020202020204" pitchFamily="34" charset="0"/>
              </a:rPr>
              <a:t> </a:t>
            </a:r>
            <a:r>
              <a:rPr lang="en-US" sz="1200" dirty="0">
                <a:solidFill>
                  <a:srgbClr val="5B6770"/>
                </a:solidFill>
                <a:latin typeface="Arial" panose="020B0604020202020204" pitchFamily="34" charset="0"/>
                <a:cs typeface="Arial" panose="020B0604020202020204" pitchFamily="34" charset="0"/>
              </a:rPr>
              <a:t>-  Inclusion of SICOM OCC modem technology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8A901"/>
                </a:solidFill>
                <a:latin typeface="Arial" panose="020B0604020202020204" pitchFamily="34" charset="0"/>
                <a:cs typeface="Arial" panose="020B0604020202020204" pitchFamily="34" charset="0"/>
              </a:rPr>
              <a:t>2014</a:t>
            </a:r>
            <a:r>
              <a:rPr lang="en-US" dirty="0">
                <a:solidFill>
                  <a:srgbClr val="5B6770"/>
                </a:solidFill>
                <a:latin typeface="Arial" panose="020B0604020202020204" pitchFamily="34" charset="0"/>
                <a:cs typeface="Arial" panose="020B0604020202020204" pitchFamily="34" charset="0"/>
              </a:rPr>
              <a:t> </a:t>
            </a:r>
            <a:r>
              <a:rPr lang="en-US" sz="1200" dirty="0">
                <a:solidFill>
                  <a:srgbClr val="5B6770"/>
                </a:solidFill>
                <a:latin typeface="Arial" panose="020B0604020202020204" pitchFamily="34" charset="0"/>
                <a:cs typeface="Arial" panose="020B0604020202020204" pitchFamily="34" charset="0"/>
              </a:rPr>
              <a:t>-  Launch of latest generation subsea electronics Artemis 2G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5B677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B6770"/>
                </a:solidFill>
                <a:latin typeface="Arial" panose="020B0604020202020204" pitchFamily="34" charset="0"/>
                <a:cs typeface="Arial" panose="020B0604020202020204" pitchFamily="34" charset="0"/>
              </a:rPr>
              <a:t>TRACK RECORD</a:t>
            </a:r>
          </a:p>
          <a:p>
            <a:pPr>
              <a:defRPr/>
            </a:pPr>
            <a:r>
              <a:rPr lang="en-GB" sz="1200" dirty="0">
                <a:solidFill>
                  <a:srgbClr val="5B6770"/>
                </a:solidFill>
                <a:latin typeface="Arial"/>
              </a:rPr>
              <a:t>Over 300 subsea control modules supplied</a:t>
            </a:r>
          </a:p>
          <a:p>
            <a:pPr>
              <a:defRPr/>
            </a:pPr>
            <a:r>
              <a:rPr lang="en-GB" sz="1200" dirty="0">
                <a:solidFill>
                  <a:srgbClr val="5B6770"/>
                </a:solidFill>
                <a:latin typeface="Arial"/>
              </a:rPr>
              <a:t>Over 130 subsea controls projects completed for operators and service companies</a:t>
            </a:r>
          </a:p>
          <a:p>
            <a:pPr>
              <a:defRPr/>
            </a:pPr>
            <a:r>
              <a:rPr lang="en-GB" sz="1200" dirty="0">
                <a:solidFill>
                  <a:srgbClr val="5B6770"/>
                </a:solidFill>
                <a:latin typeface="Arial"/>
              </a:rPr>
              <a:t>Over 6,000 surface and platform control panels designed, manufactured and supplied</a:t>
            </a:r>
          </a:p>
          <a:p>
            <a:pPr>
              <a:defRPr/>
            </a:pPr>
            <a:r>
              <a:rPr lang="en-GB" sz="1200" dirty="0">
                <a:solidFill>
                  <a:srgbClr val="5B6770"/>
                </a:solidFill>
                <a:latin typeface="Arial"/>
              </a:rPr>
              <a:t>Over 450 subsea electronics modules delivered</a:t>
            </a:r>
          </a:p>
          <a:p>
            <a:pPr>
              <a:defRPr/>
            </a:pPr>
            <a:r>
              <a:rPr lang="en-GB" sz="1200" dirty="0">
                <a:solidFill>
                  <a:srgbClr val="5B6770"/>
                </a:solidFill>
                <a:latin typeface="Arial"/>
              </a:rPr>
              <a:t>Over 50 Augmented Control Technology (ACT) projects delivered </a:t>
            </a:r>
          </a:p>
          <a:p>
            <a:pPr>
              <a:defRPr/>
            </a:pPr>
            <a:r>
              <a:rPr lang="en-GB" sz="1200" dirty="0">
                <a:solidFill>
                  <a:srgbClr val="5B6770"/>
                </a:solidFill>
                <a:latin typeface="Arial"/>
              </a:rPr>
              <a:t>Over 85 open communications hubs delivered for subsea greenfield and brownfield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5B677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5B6770"/>
              </a:solidFill>
              <a:latin typeface="Arial" panose="020B0604020202020204" pitchFamily="34" charset="0"/>
              <a:cs typeface="Arial" panose="020B0604020202020204" pitchFamily="34" charset="0"/>
            </a:endParaRPr>
          </a:p>
          <a:p>
            <a:pPr fontAlgn="auto">
              <a:spcBef>
                <a:spcPts val="0"/>
              </a:spcBef>
              <a:spcAft>
                <a:spcPts val="0"/>
              </a:spcAft>
              <a:defRPr/>
            </a:pPr>
            <a:endParaRPr lang="en-GB" sz="1200" b="1" dirty="0">
              <a:solidFill>
                <a:srgbClr val="F8A90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1B7E3CC-67DF-4784-923D-A06FF1DF95D3}" type="slidenum">
              <a:rPr lang="en-GB" smtClean="0"/>
              <a:t>25</a:t>
            </a:fld>
            <a:endParaRPr lang="en-GB"/>
          </a:p>
        </p:txBody>
      </p:sp>
    </p:spTree>
    <p:extLst>
      <p:ext uri="{BB962C8B-B14F-4D97-AF65-F5344CB8AC3E}">
        <p14:creationId xmlns:p14="http://schemas.microsoft.com/office/powerpoint/2010/main" val="2294260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solidFill>
                  <a:srgbClr val="F2A900"/>
                </a:solidFill>
              </a:rPr>
              <a:t>Upgrade of 5 GE 2k SCM</a:t>
            </a:r>
          </a:p>
          <a:p>
            <a:r>
              <a:rPr lang="en-US" dirty="0"/>
              <a:t>Contract award : Jan 2018</a:t>
            </a:r>
          </a:p>
          <a:p>
            <a:r>
              <a:rPr lang="nb-NO" dirty="0"/>
              <a:t>EFAT: Feb 2019  - approx. 1 year after contract signed</a:t>
            </a:r>
          </a:p>
          <a:p>
            <a:r>
              <a:rPr lang="nb-NO" dirty="0"/>
              <a:t>Delivery: 2019</a:t>
            </a:r>
          </a:p>
          <a:p>
            <a:pPr marL="0" indent="0">
              <a:buNone/>
            </a:pPr>
            <a:r>
              <a:rPr lang="en-GB" b="1" dirty="0">
                <a:solidFill>
                  <a:srgbClr val="F2A900"/>
                </a:solidFill>
              </a:rPr>
              <a:t>Scope of Work</a:t>
            </a:r>
          </a:p>
          <a:p>
            <a:r>
              <a:rPr lang="nb-NO" dirty="0"/>
              <a:t>Refurbish GE 2k MODPOD and upgrade with new A2G SEM</a:t>
            </a:r>
          </a:p>
          <a:p>
            <a:r>
              <a:rPr lang="en-GB" dirty="0"/>
              <a:t>Reuse all hydraulic parts and sensors, replace only if necessary</a:t>
            </a:r>
          </a:p>
          <a:p>
            <a:r>
              <a:rPr lang="en-GB" dirty="0"/>
              <a:t>Upgrade module to support redundant power/signal</a:t>
            </a:r>
          </a:p>
          <a:p>
            <a:r>
              <a:rPr lang="nb-NO" dirty="0"/>
              <a:t>Deliverables:</a:t>
            </a:r>
          </a:p>
          <a:p>
            <a:r>
              <a:rPr lang="nb-NO" dirty="0"/>
              <a:t>5 off refurbished SCMs, upgraded with new A2G SEMs</a:t>
            </a:r>
          </a:p>
          <a:p>
            <a:r>
              <a:rPr lang="nb-NO" dirty="0"/>
              <a:t>MCS </a:t>
            </a:r>
            <a:r>
              <a:rPr lang="en-US" dirty="0"/>
              <a:t>inclusive integrated solution with </a:t>
            </a:r>
            <a:r>
              <a:rPr lang="nb-NO" dirty="0"/>
              <a:t>ABB and 6 off Topside Power and Communication Unit (TPCU) </a:t>
            </a:r>
            <a:r>
              <a:rPr lang="en-US" dirty="0"/>
              <a:t>prepared for 12 wells</a:t>
            </a:r>
          </a:p>
          <a:p>
            <a:r>
              <a:rPr lang="nb-NO" dirty="0"/>
              <a:t>HPU combined for topside and subsea wells</a:t>
            </a:r>
          </a:p>
          <a:p>
            <a:pPr marL="0" indent="0">
              <a:buNone/>
            </a:pPr>
            <a:r>
              <a:rPr lang="en-GB" b="1" dirty="0">
                <a:solidFill>
                  <a:srgbClr val="F2A900"/>
                </a:solidFill>
              </a:rPr>
              <a:t>Benefits</a:t>
            </a:r>
          </a:p>
          <a:p>
            <a:r>
              <a:rPr lang="en-US" dirty="0"/>
              <a:t>Cost effective, since most SCM parts are durable and will now be reused</a:t>
            </a:r>
          </a:p>
          <a:p>
            <a:r>
              <a:rPr lang="en-US" dirty="0"/>
              <a:t>High bandwidth and open topside interface</a:t>
            </a:r>
          </a:p>
          <a:p>
            <a:r>
              <a:rPr lang="nb-NO" dirty="0"/>
              <a:t>Co-exist compatible with standard GE MODPOD SCM’s</a:t>
            </a:r>
            <a:endParaRPr lang="en-US" dirty="0"/>
          </a:p>
          <a:p>
            <a:r>
              <a:rPr lang="en-US" dirty="0"/>
              <a:t>Redundant supply and communication</a:t>
            </a:r>
          </a:p>
          <a:p>
            <a:r>
              <a:rPr lang="en-US" dirty="0"/>
              <a:t>Flexible system</a:t>
            </a:r>
          </a:p>
          <a:p>
            <a:r>
              <a:rPr lang="en-US" dirty="0"/>
              <a:t>Market-leading SEM reliability</a:t>
            </a:r>
          </a:p>
          <a:p>
            <a:r>
              <a:rPr lang="nb-NO" dirty="0"/>
              <a:t>New interfaces such SIIS level 1, 2, 3 a.o. </a:t>
            </a:r>
            <a:br>
              <a:rPr lang="nb-NO" dirty="0"/>
            </a:br>
            <a:r>
              <a:rPr lang="en-US" dirty="0"/>
              <a:t>available</a:t>
            </a:r>
            <a:r>
              <a:rPr lang="nb-NO" dirty="0"/>
              <a:t> i</a:t>
            </a:r>
            <a:r>
              <a:rPr lang="en-US" dirty="0"/>
              <a:t>f required</a:t>
            </a:r>
          </a:p>
          <a:p>
            <a:r>
              <a:rPr lang="en-US" dirty="0"/>
              <a:t>Open and flexible topside interface</a:t>
            </a:r>
          </a:p>
        </p:txBody>
      </p:sp>
      <p:sp>
        <p:nvSpPr>
          <p:cNvPr id="4" name="Slide Number Placeholder 3"/>
          <p:cNvSpPr>
            <a:spLocks noGrp="1"/>
          </p:cNvSpPr>
          <p:nvPr>
            <p:ph type="sldNum" sz="quarter" idx="5"/>
          </p:nvPr>
        </p:nvSpPr>
        <p:spPr/>
        <p:txBody>
          <a:bodyPr/>
          <a:lstStyle/>
          <a:p>
            <a:fld id="{51B7E3CC-67DF-4784-923D-A06FF1DF95D3}" type="slidenum">
              <a:rPr lang="en-GB" smtClean="0"/>
              <a:t>29</a:t>
            </a:fld>
            <a:endParaRPr lang="en-GB"/>
          </a:p>
        </p:txBody>
      </p:sp>
    </p:spTree>
    <p:extLst>
      <p:ext uri="{BB962C8B-B14F-4D97-AF65-F5344CB8AC3E}">
        <p14:creationId xmlns:p14="http://schemas.microsoft.com/office/powerpoint/2010/main" val="4279006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The Challenge</a:t>
            </a:r>
          </a:p>
          <a:p>
            <a:pPr marL="0" indent="0">
              <a:buNone/>
            </a:pPr>
            <a:r>
              <a:rPr lang="en-US" dirty="0"/>
              <a:t>The client have been experiencing poor reliability with AK </a:t>
            </a:r>
            <a:r>
              <a:rPr lang="en-US" dirty="0" err="1"/>
              <a:t>iCon</a:t>
            </a:r>
            <a:r>
              <a:rPr lang="en-US" dirty="0"/>
              <a:t> SCMs on the Griffin field in the GOM. The field has three </a:t>
            </a:r>
            <a:r>
              <a:rPr lang="en-US" dirty="0" err="1"/>
              <a:t>umbilicals</a:t>
            </a:r>
            <a:r>
              <a:rPr lang="en-US" dirty="0"/>
              <a:t> approx. 12 km step out distances, each with up to 10 SCMs installed.</a:t>
            </a:r>
          </a:p>
          <a:p>
            <a:r>
              <a:rPr lang="en-US" dirty="0"/>
              <a:t>BHP approached Proserv who are currently in the FEED design of a major field upgrade which consists of the following Proserv SCM upgrade option.</a:t>
            </a:r>
          </a:p>
          <a:p>
            <a:r>
              <a:rPr lang="en-GB" dirty="0"/>
              <a:t>Provide complete Life of Field services for AK Gen 4 SCMs.</a:t>
            </a:r>
          </a:p>
          <a:p>
            <a:r>
              <a:rPr lang="en-GB" dirty="0"/>
              <a:t>Upgrade 6 Single SEM SCMs with Dual A2g SEM options providing greater availability and reliability.</a:t>
            </a:r>
          </a:p>
          <a:p>
            <a:r>
              <a:rPr lang="en-GB" dirty="0"/>
              <a:t>Upgrade existing MCS with all new MCS using Rockwell PLCs</a:t>
            </a:r>
          </a:p>
          <a:p>
            <a:r>
              <a:rPr lang="en-GB" dirty="0"/>
              <a:t>Provide a change out plan that allows co-exist with existing modules on each umbilical </a:t>
            </a:r>
          </a:p>
          <a:p>
            <a:r>
              <a:rPr lang="en-GB" dirty="0"/>
              <a:t>Provide new Running tool </a:t>
            </a:r>
          </a:p>
          <a:p>
            <a:r>
              <a:rPr lang="en-US" dirty="0"/>
              <a:t>Proserv successfully completed co-exist testing with two AK SCMs onshore in Houma. </a:t>
            </a:r>
          </a:p>
          <a:p>
            <a:r>
              <a:rPr lang="en-GB" dirty="0"/>
              <a:t>Later the subsea test module was deployed and this successfully co-existed with the production SCMs , finally proving that the Proserv system will operate without </a:t>
            </a:r>
            <a:r>
              <a:rPr lang="en-GB" dirty="0" err="1"/>
              <a:t>modifcations</a:t>
            </a:r>
            <a:r>
              <a:rPr lang="en-GB" dirty="0"/>
              <a:t> to existing OEM SCMs.</a:t>
            </a:r>
          </a:p>
        </p:txBody>
      </p:sp>
      <p:sp>
        <p:nvSpPr>
          <p:cNvPr id="4" name="Slide Number Placeholder 3"/>
          <p:cNvSpPr>
            <a:spLocks noGrp="1"/>
          </p:cNvSpPr>
          <p:nvPr>
            <p:ph type="sldNum" sz="quarter" idx="5"/>
          </p:nvPr>
        </p:nvSpPr>
        <p:spPr/>
        <p:txBody>
          <a:bodyPr/>
          <a:lstStyle/>
          <a:p>
            <a:fld id="{51B7E3CC-67DF-4784-923D-A06FF1DF95D3}" type="slidenum">
              <a:rPr lang="en-GB" smtClean="0"/>
              <a:t>30</a:t>
            </a:fld>
            <a:endParaRPr lang="en-GB"/>
          </a:p>
        </p:txBody>
      </p:sp>
    </p:spTree>
    <p:extLst>
      <p:ext uri="{BB962C8B-B14F-4D97-AF65-F5344CB8AC3E}">
        <p14:creationId xmlns:p14="http://schemas.microsoft.com/office/powerpoint/2010/main" val="453622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The Challenge</a:t>
            </a:r>
          </a:p>
          <a:p>
            <a:pPr marL="0" indent="0">
              <a:buNone/>
            </a:pPr>
            <a:r>
              <a:rPr lang="en-US" dirty="0"/>
              <a:t>The client have been experiencing poor reliability with AK </a:t>
            </a:r>
            <a:r>
              <a:rPr lang="en-US" dirty="0" err="1"/>
              <a:t>iCon</a:t>
            </a:r>
            <a:r>
              <a:rPr lang="en-US" dirty="0"/>
              <a:t> SCMs on the Griffin field in the GOM. The field has three </a:t>
            </a:r>
            <a:r>
              <a:rPr lang="en-US" dirty="0" err="1"/>
              <a:t>umbilicals</a:t>
            </a:r>
            <a:r>
              <a:rPr lang="en-US" dirty="0"/>
              <a:t> approx. 12 km step out distances, each with up to 10 SCMs installed.</a:t>
            </a:r>
          </a:p>
          <a:p>
            <a:r>
              <a:rPr lang="en-US" dirty="0"/>
              <a:t>BHP approached Proserv who are currently in the FEED design of a major field upgrade which consists of the following Proserv SCM upgrade option.</a:t>
            </a:r>
          </a:p>
          <a:p>
            <a:r>
              <a:rPr lang="en-GB" dirty="0"/>
              <a:t>Provide complete Life of Field services for AK Gen 4 SCMs.</a:t>
            </a:r>
          </a:p>
          <a:p>
            <a:r>
              <a:rPr lang="en-GB" dirty="0"/>
              <a:t>Upgrade 6 Single SEM SCMs with Dual A2g SEM options providing greater availability and reliability.</a:t>
            </a:r>
          </a:p>
          <a:p>
            <a:r>
              <a:rPr lang="en-GB" dirty="0"/>
              <a:t>Upgrade existing MCS with all new MCS using Rockwell PLCs</a:t>
            </a:r>
          </a:p>
          <a:p>
            <a:r>
              <a:rPr lang="en-GB" dirty="0"/>
              <a:t>Provide a change out plan that allows co-exist with existing modules on each umbilical </a:t>
            </a:r>
          </a:p>
          <a:p>
            <a:r>
              <a:rPr lang="en-GB" dirty="0"/>
              <a:t>Provide new Running tool </a:t>
            </a:r>
          </a:p>
          <a:p>
            <a:r>
              <a:rPr lang="en-US" dirty="0"/>
              <a:t>Proserv successfully completed co-exist testing with two AK SCMs onshore in Houma. </a:t>
            </a:r>
          </a:p>
          <a:p>
            <a:r>
              <a:rPr lang="en-GB" dirty="0"/>
              <a:t>Later the subsea test module was deployed and this successfully co-existed with the production SCMs , finally proving that the Proserv system will operate without </a:t>
            </a:r>
            <a:r>
              <a:rPr lang="en-GB" dirty="0" err="1"/>
              <a:t>modifcations</a:t>
            </a:r>
            <a:r>
              <a:rPr lang="en-GB" dirty="0"/>
              <a:t> to existing OEM SCMs.</a:t>
            </a:r>
          </a:p>
        </p:txBody>
      </p:sp>
      <p:sp>
        <p:nvSpPr>
          <p:cNvPr id="4" name="Slide Number Placeholder 3"/>
          <p:cNvSpPr>
            <a:spLocks noGrp="1"/>
          </p:cNvSpPr>
          <p:nvPr>
            <p:ph type="sldNum" sz="quarter" idx="5"/>
          </p:nvPr>
        </p:nvSpPr>
        <p:spPr/>
        <p:txBody>
          <a:bodyPr/>
          <a:lstStyle/>
          <a:p>
            <a:fld id="{51B7E3CC-67DF-4784-923D-A06FF1DF95D3}" type="slidenum">
              <a:rPr lang="en-GB" smtClean="0"/>
              <a:t>31</a:t>
            </a:fld>
            <a:endParaRPr lang="en-GB"/>
          </a:p>
        </p:txBody>
      </p:sp>
    </p:spTree>
    <p:extLst>
      <p:ext uri="{BB962C8B-B14F-4D97-AF65-F5344CB8AC3E}">
        <p14:creationId xmlns:p14="http://schemas.microsoft.com/office/powerpoint/2010/main" val="1028731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talk about failures and issues occurring before deployment subsea, we refer to these as effecting “Quality”</a:t>
            </a:r>
          </a:p>
          <a:p>
            <a:r>
              <a:rPr lang="en-US" dirty="0"/>
              <a:t>When we talk about failures and issues occurring after deployment subsea, we refer to these as effecting “Reliability”</a:t>
            </a:r>
          </a:p>
        </p:txBody>
      </p:sp>
      <p:sp>
        <p:nvSpPr>
          <p:cNvPr id="4" name="Slide Number Placeholder 3"/>
          <p:cNvSpPr>
            <a:spLocks noGrp="1"/>
          </p:cNvSpPr>
          <p:nvPr>
            <p:ph type="sldNum" sz="quarter" idx="5"/>
          </p:nvPr>
        </p:nvSpPr>
        <p:spPr/>
        <p:txBody>
          <a:bodyPr/>
          <a:lstStyle/>
          <a:p>
            <a:fld id="{51B7E3CC-67DF-4784-923D-A06FF1DF95D3}" type="slidenum">
              <a:rPr lang="en-GB" smtClean="0"/>
              <a:t>33</a:t>
            </a:fld>
            <a:endParaRPr lang="en-GB"/>
          </a:p>
        </p:txBody>
      </p:sp>
    </p:spTree>
    <p:extLst>
      <p:ext uri="{BB962C8B-B14F-4D97-AF65-F5344CB8AC3E}">
        <p14:creationId xmlns:p14="http://schemas.microsoft.com/office/powerpoint/2010/main" val="4126322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Costs associated with poor reliability, and equipment or OEM support becoming obsolete rarely effect project start up costs or initial Capital Expenditure. However they have a significant impact on the full cost of operation for a subsea field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Ensuring that once a Subsea Control System, and critically the Subsea Control Module is installed subsea, that it remains in place and in operation for the entire life of field it of the upmost importance</a:t>
            </a:r>
            <a:endParaRPr lang="en-GB" dirty="0"/>
          </a:p>
          <a:p>
            <a:r>
              <a:rPr lang="en-US" sz="1200" b="0" i="0" u="none" strike="noStrike" kern="1200" dirty="0">
                <a:solidFill>
                  <a:schemeClr val="tx1"/>
                </a:solidFill>
                <a:effectLst/>
                <a:latin typeface="+mn-lt"/>
                <a:ea typeface="+mn-ea"/>
                <a:cs typeface="+mn-cs"/>
              </a:rPr>
              <a:t>DSV </a:t>
            </a:r>
            <a:r>
              <a:rPr lang="en-US" sz="1200" b="0" i="0" u="none" strike="noStrike" kern="1200" dirty="0" err="1">
                <a:solidFill>
                  <a:schemeClr val="tx1"/>
                </a:solidFill>
                <a:effectLst/>
                <a:latin typeface="+mn-lt"/>
                <a:ea typeface="+mn-ea"/>
                <a:cs typeface="+mn-cs"/>
              </a:rPr>
              <a:t>Mobilisation</a:t>
            </a:r>
            <a:r>
              <a:rPr lang="en-US" dirty="0"/>
              <a:t> $100k</a:t>
            </a:r>
          </a:p>
          <a:p>
            <a:r>
              <a:rPr lang="en-US" sz="1200" b="0" i="0" u="none" strike="noStrike" kern="1200" dirty="0">
                <a:solidFill>
                  <a:schemeClr val="tx1"/>
                </a:solidFill>
                <a:effectLst/>
                <a:latin typeface="+mn-lt"/>
                <a:ea typeface="+mn-ea"/>
                <a:cs typeface="+mn-cs"/>
              </a:rPr>
              <a:t>DSV Hire for 3 days</a:t>
            </a:r>
            <a:r>
              <a:rPr lang="en-US" dirty="0"/>
              <a:t> $300k </a:t>
            </a:r>
          </a:p>
          <a:p>
            <a:r>
              <a:rPr lang="en-US" sz="1200" b="0" i="0" u="none" strike="noStrike" kern="1200" dirty="0">
                <a:solidFill>
                  <a:schemeClr val="tx1"/>
                </a:solidFill>
                <a:effectLst/>
                <a:latin typeface="+mn-lt"/>
                <a:ea typeface="+mn-ea"/>
                <a:cs typeface="+mn-cs"/>
              </a:rPr>
              <a:t>DSV </a:t>
            </a:r>
            <a:r>
              <a:rPr lang="en-US" sz="1200" b="0" i="0" u="none" strike="noStrike" kern="1200" dirty="0" err="1">
                <a:solidFill>
                  <a:schemeClr val="tx1"/>
                </a:solidFill>
                <a:effectLst/>
                <a:latin typeface="+mn-lt"/>
                <a:ea typeface="+mn-ea"/>
                <a:cs typeface="+mn-cs"/>
              </a:rPr>
              <a:t>Demobilisation</a:t>
            </a:r>
            <a:r>
              <a:rPr lang="en-US" dirty="0"/>
              <a:t>  $100k</a:t>
            </a:r>
          </a:p>
          <a:p>
            <a:r>
              <a:rPr lang="en-US" sz="1200" b="0" i="0" u="none" strike="noStrike" kern="1200" dirty="0">
                <a:solidFill>
                  <a:schemeClr val="tx1"/>
                </a:solidFill>
                <a:effectLst/>
                <a:latin typeface="+mn-lt"/>
                <a:ea typeface="+mn-ea"/>
                <a:cs typeface="+mn-cs"/>
              </a:rPr>
              <a:t>OEM Staff for installation and testing</a:t>
            </a:r>
            <a:r>
              <a:rPr lang="en-US" dirty="0"/>
              <a:t> $50k</a:t>
            </a:r>
          </a:p>
          <a:p>
            <a:r>
              <a:rPr lang="en-US" sz="1200" b="0" i="0" u="none" strike="noStrike" kern="1200" dirty="0">
                <a:solidFill>
                  <a:schemeClr val="tx1"/>
                </a:solidFill>
                <a:effectLst/>
                <a:latin typeface="+mn-lt"/>
                <a:ea typeface="+mn-ea"/>
                <a:cs typeface="+mn-cs"/>
              </a:rPr>
              <a:t>Spare SCM</a:t>
            </a:r>
            <a:r>
              <a:rPr lang="en-US" dirty="0"/>
              <a:t> $500k</a:t>
            </a:r>
          </a:p>
          <a:p>
            <a:r>
              <a:rPr lang="en-US" sz="1200" b="0" i="0" u="none" strike="noStrike" kern="1200" dirty="0">
                <a:solidFill>
                  <a:schemeClr val="tx1"/>
                </a:solidFill>
                <a:effectLst/>
                <a:latin typeface="+mn-lt"/>
                <a:ea typeface="+mn-ea"/>
                <a:cs typeface="+mn-cs"/>
              </a:rPr>
              <a:t>Repair of failed SCM</a:t>
            </a:r>
            <a:r>
              <a:rPr lang="en-US" dirty="0"/>
              <a:t> $350k</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Sub total $1.5m</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Loss of Production</a:t>
            </a:r>
            <a:r>
              <a:rPr lang="en-US" dirty="0"/>
              <a:t> $900k</a:t>
            </a:r>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34</a:t>
            </a:fld>
            <a:endParaRPr lang="en-GB"/>
          </a:p>
        </p:txBody>
      </p:sp>
    </p:spTree>
    <p:extLst>
      <p:ext uri="{BB962C8B-B14F-4D97-AF65-F5344CB8AC3E}">
        <p14:creationId xmlns:p14="http://schemas.microsoft.com/office/powerpoint/2010/main" val="1950736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solidFill>
              </a:rPr>
              <a:t>Proserv has evolved significantly over the years both through organic growth and strategic acquisition in order to develop our controls expertise. Recent partnerships have further strengthened our move into intelligence solutions and renewables.</a:t>
            </a:r>
            <a:endParaRPr lang="en-GB" dirty="0">
              <a:solidFill>
                <a:schemeClr val="bg2"/>
              </a:solidFill>
            </a:endParaRPr>
          </a:p>
        </p:txBody>
      </p:sp>
      <p:sp>
        <p:nvSpPr>
          <p:cNvPr id="4" name="Slide Number Placeholder 3"/>
          <p:cNvSpPr>
            <a:spLocks noGrp="1"/>
          </p:cNvSpPr>
          <p:nvPr>
            <p:ph type="sldNum" sz="quarter" idx="5"/>
          </p:nvPr>
        </p:nvSpPr>
        <p:spPr/>
        <p:txBody>
          <a:bodyPr/>
          <a:lstStyle/>
          <a:p>
            <a:fld id="{51B7E3CC-67DF-4784-923D-A06FF1DF95D3}" type="slidenum">
              <a:rPr lang="en-GB" smtClean="0"/>
              <a:t>4</a:t>
            </a:fld>
            <a:endParaRPr lang="en-GB"/>
          </a:p>
        </p:txBody>
      </p:sp>
    </p:spTree>
    <p:extLst>
      <p:ext uri="{BB962C8B-B14F-4D97-AF65-F5344CB8AC3E}">
        <p14:creationId xmlns:p14="http://schemas.microsoft.com/office/powerpoint/2010/main" val="2312265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how of Proserv to create unique value through brining value by empowering innovation through partnerships.  Which shortens the adoption cycle.</a:t>
            </a:r>
          </a:p>
          <a:p>
            <a:endParaRPr lang="en-GB" dirty="0"/>
          </a:p>
          <a:p>
            <a:r>
              <a:rPr lang="en-GB" dirty="0"/>
              <a:t>Empowering choice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t>Alliances can bring a positive impact to operations as companies come together to offer integrated solutions, saving time, simplifying logistics and driving </a:t>
            </a:r>
            <a:r>
              <a:rPr lang="en-US" sz="1200" b="0" i="0" u="none" strike="noStrike" baseline="0" dirty="0" err="1"/>
              <a:t>standardisation</a:t>
            </a:r>
            <a:r>
              <a:rPr lang="en-US" sz="1200" b="0" i="0" u="none" strike="noStrike" baseline="0" dirty="0"/>
              <a:t>. </a:t>
            </a:r>
            <a:r>
              <a:rPr lang="en-GB" sz="1200" dirty="0"/>
              <a:t>We have an agnostic approach towards alliances and can accommodate client requests whether as part of a partnership or standalone.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Empower innovation</a:t>
            </a:r>
          </a:p>
          <a:p>
            <a:pPr algn="l">
              <a:spcBef>
                <a:spcPts val="0"/>
              </a:spcBef>
            </a:pPr>
            <a:r>
              <a:rPr lang="en-US" sz="1200" b="0" i="0" dirty="0">
                <a:solidFill>
                  <a:srgbClr val="5B6770"/>
                </a:solidFill>
                <a:effectLst/>
                <a:latin typeface="+mj-lt"/>
              </a:rPr>
              <a:t>Proserv partners with complimentary, emerging technology companies to create compelling solutions for customers. These relationships enable Proserv to be at the forefront of technology advancements as we continue to identify innovative ways to create value for our customers throughout the energy transition. </a:t>
            </a:r>
          </a:p>
          <a:p>
            <a:pPr algn="l">
              <a:spcBef>
                <a:spcPts val="0"/>
              </a:spcBef>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6</a:t>
            </a:fld>
            <a:endParaRPr lang="en-GB"/>
          </a:p>
        </p:txBody>
      </p:sp>
    </p:spTree>
    <p:extLst>
      <p:ext uri="{BB962C8B-B14F-4D97-AF65-F5344CB8AC3E}">
        <p14:creationId xmlns:p14="http://schemas.microsoft.com/office/powerpoint/2010/main" val="4084966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9</a:t>
            </a:fld>
            <a:endParaRPr lang="en-GB"/>
          </a:p>
        </p:txBody>
      </p:sp>
    </p:spTree>
    <p:extLst>
      <p:ext uri="{BB962C8B-B14F-4D97-AF65-F5344CB8AC3E}">
        <p14:creationId xmlns:p14="http://schemas.microsoft.com/office/powerpoint/2010/main" val="3382875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11</a:t>
            </a:fld>
            <a:endParaRPr lang="en-GB"/>
          </a:p>
        </p:txBody>
      </p:sp>
    </p:spTree>
    <p:extLst>
      <p:ext uri="{BB962C8B-B14F-4D97-AF65-F5344CB8AC3E}">
        <p14:creationId xmlns:p14="http://schemas.microsoft.com/office/powerpoint/2010/main" val="853112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Calibri" panose="020F0502020204030204" pitchFamily="34" charset="0"/>
              </a:rPr>
              <a:t>Approximately 15% of the respondents interviewed cite that their subsea control systems do</a:t>
            </a:r>
          </a:p>
          <a:p>
            <a:pPr algn="l"/>
            <a:r>
              <a:rPr lang="en-US" sz="1800" b="0" i="0" u="none" strike="noStrike" baseline="0" dirty="0">
                <a:latin typeface="Calibri" panose="020F0502020204030204" pitchFamily="34" charset="0"/>
              </a:rPr>
              <a:t>not meet their reliability requirements and that the average mean time between failure is</a:t>
            </a:r>
          </a:p>
          <a:p>
            <a:pPr algn="l"/>
            <a:r>
              <a:rPr lang="en-US" sz="1800" b="0" i="0" u="none" strike="noStrike" baseline="0" dirty="0">
                <a:latin typeface="Calibri" panose="020F0502020204030204" pitchFamily="34" charset="0"/>
              </a:rPr>
              <a:t>approximately 22 months. These findings reflect an improvement from the 2018 and 2020</a:t>
            </a:r>
          </a:p>
          <a:p>
            <a:pPr algn="l"/>
            <a:r>
              <a:rPr lang="en-US" sz="1800" b="0" i="0" u="none" strike="noStrike" baseline="0" dirty="0">
                <a:latin typeface="Calibri" panose="020F0502020204030204" pitchFamily="34" charset="0"/>
              </a:rPr>
              <a:t>surveys in which 28% and 22% of respondents respectively expressed dissatisfaction with the</a:t>
            </a:r>
          </a:p>
          <a:p>
            <a:pPr algn="l"/>
            <a:r>
              <a:rPr lang="en-US" sz="1800" b="0" i="0" u="none" strike="noStrike" baseline="0" dirty="0">
                <a:latin typeface="Calibri" panose="020F0502020204030204" pitchFamily="34" charset="0"/>
              </a:rPr>
              <a:t>reliability performance of their subsea control systems and reported an average MTBF of 17.2</a:t>
            </a:r>
          </a:p>
          <a:p>
            <a:pPr algn="l"/>
            <a:r>
              <a:rPr lang="en-GB" sz="1800" b="0" i="0" u="none" strike="noStrike" baseline="0" dirty="0">
                <a:latin typeface="Calibri" panose="020F0502020204030204" pitchFamily="34" charset="0"/>
              </a:rPr>
              <a:t>months in 2018.</a:t>
            </a:r>
          </a:p>
          <a:p>
            <a:pPr algn="l"/>
            <a:endParaRPr lang="en-GB" sz="1800" b="0" i="0" u="none" strike="noStrike" baseline="0" dirty="0">
              <a:latin typeface="Calibri" panose="020F0502020204030204" pitchFamily="34" charset="0"/>
            </a:endParaRPr>
          </a:p>
          <a:p>
            <a:pPr algn="l"/>
            <a:r>
              <a:rPr lang="en-US" sz="1800" b="0" i="0" u="none" strike="noStrike" baseline="0" dirty="0">
                <a:latin typeface="Calibri" panose="020F0502020204030204" pitchFamily="34" charset="0"/>
              </a:rPr>
              <a:t>Consequently, approximately 45% of subsea control system purchases in the next two years are</a:t>
            </a:r>
          </a:p>
          <a:p>
            <a:pPr algn="l"/>
            <a:r>
              <a:rPr lang="en-US" sz="1800" b="0" i="0" u="none" strike="noStrike" baseline="0" dirty="0">
                <a:latin typeface="Calibri" panose="020F0502020204030204" pitchFamily="34" charset="0"/>
              </a:rPr>
              <a:t>anticipated to be for retrofit and/or replacement of existing systems further supporting the</a:t>
            </a:r>
          </a:p>
          <a:p>
            <a:pPr algn="l"/>
            <a:r>
              <a:rPr lang="en-US" sz="1800" b="0" i="0" u="none" strike="noStrike" baseline="0" dirty="0">
                <a:latin typeface="Calibri" panose="020F0502020204030204" pitchFamily="34" charset="0"/>
              </a:rPr>
              <a:t>concerns and issues around the reliability of subsea control systems.</a:t>
            </a:r>
          </a:p>
          <a:p>
            <a:pPr algn="l"/>
            <a:endParaRPr lang="en-US" sz="1800" b="0" i="0" u="none" strike="noStrike" baseline="0" dirty="0">
              <a:latin typeface="Calibri" panose="020F0502020204030204" pitchFamily="34" charset="0"/>
            </a:endParaRPr>
          </a:p>
          <a:p>
            <a:pPr algn="l"/>
            <a:endParaRPr lang="en-US" sz="1800" b="0" i="0" u="none" strike="noStrike" baseline="0" dirty="0">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Costs associated with poor reliability, and equipment or OEM support becoming obsolete rarely effect project start up costs or initial Capital Expenditure. However they have a significant impact on the full cost of operation for a subsea field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Ensuring that once a Subsea Control System, and critically the Subsea Control Module is installed subsea, that it remains in place and in operation for the entire life of field it of the upmost importance</a:t>
            </a:r>
            <a:endParaRPr lang="en-GB" dirty="0"/>
          </a:p>
          <a:p>
            <a:r>
              <a:rPr lang="en-US" sz="1200" b="0" i="0" u="none" strike="noStrike" kern="1200" dirty="0">
                <a:solidFill>
                  <a:schemeClr val="tx1"/>
                </a:solidFill>
                <a:effectLst/>
                <a:latin typeface="+mn-lt"/>
                <a:ea typeface="+mn-ea"/>
                <a:cs typeface="+mn-cs"/>
              </a:rPr>
              <a:t>DSV </a:t>
            </a:r>
            <a:r>
              <a:rPr lang="en-US" sz="1200" b="0" i="0" u="none" strike="noStrike" kern="1200" dirty="0" err="1">
                <a:solidFill>
                  <a:schemeClr val="tx1"/>
                </a:solidFill>
                <a:effectLst/>
                <a:latin typeface="+mn-lt"/>
                <a:ea typeface="+mn-ea"/>
                <a:cs typeface="+mn-cs"/>
              </a:rPr>
              <a:t>Mobilisation</a:t>
            </a:r>
            <a:r>
              <a:rPr lang="en-US" dirty="0"/>
              <a:t> $100k</a:t>
            </a:r>
          </a:p>
          <a:p>
            <a:r>
              <a:rPr lang="en-US" sz="1200" b="0" i="0" u="none" strike="noStrike" kern="1200" dirty="0">
                <a:solidFill>
                  <a:schemeClr val="tx1"/>
                </a:solidFill>
                <a:effectLst/>
                <a:latin typeface="+mn-lt"/>
                <a:ea typeface="+mn-ea"/>
                <a:cs typeface="+mn-cs"/>
              </a:rPr>
              <a:t>DSV Hire for 3 days</a:t>
            </a:r>
            <a:r>
              <a:rPr lang="en-US" dirty="0"/>
              <a:t> $300k </a:t>
            </a:r>
          </a:p>
          <a:p>
            <a:r>
              <a:rPr lang="en-US" sz="1200" b="0" i="0" u="none" strike="noStrike" kern="1200" dirty="0">
                <a:solidFill>
                  <a:schemeClr val="tx1"/>
                </a:solidFill>
                <a:effectLst/>
                <a:latin typeface="+mn-lt"/>
                <a:ea typeface="+mn-ea"/>
                <a:cs typeface="+mn-cs"/>
              </a:rPr>
              <a:t>DSV </a:t>
            </a:r>
            <a:r>
              <a:rPr lang="en-US" sz="1200" b="0" i="0" u="none" strike="noStrike" kern="1200" dirty="0" err="1">
                <a:solidFill>
                  <a:schemeClr val="tx1"/>
                </a:solidFill>
                <a:effectLst/>
                <a:latin typeface="+mn-lt"/>
                <a:ea typeface="+mn-ea"/>
                <a:cs typeface="+mn-cs"/>
              </a:rPr>
              <a:t>Demobilisation</a:t>
            </a:r>
            <a:r>
              <a:rPr lang="en-US" dirty="0"/>
              <a:t>  $100k</a:t>
            </a:r>
          </a:p>
          <a:p>
            <a:r>
              <a:rPr lang="en-US" sz="1200" b="0" i="0" u="none" strike="noStrike" kern="1200" dirty="0">
                <a:solidFill>
                  <a:schemeClr val="tx1"/>
                </a:solidFill>
                <a:effectLst/>
                <a:latin typeface="+mn-lt"/>
                <a:ea typeface="+mn-ea"/>
                <a:cs typeface="+mn-cs"/>
              </a:rPr>
              <a:t>OEM Staff for installation and testing</a:t>
            </a:r>
            <a:r>
              <a:rPr lang="en-US" dirty="0"/>
              <a:t> $50k</a:t>
            </a:r>
          </a:p>
          <a:p>
            <a:r>
              <a:rPr lang="en-US" sz="1200" b="0" i="0" u="none" strike="noStrike" kern="1200" dirty="0">
                <a:solidFill>
                  <a:schemeClr val="tx1"/>
                </a:solidFill>
                <a:effectLst/>
                <a:latin typeface="+mn-lt"/>
                <a:ea typeface="+mn-ea"/>
                <a:cs typeface="+mn-cs"/>
              </a:rPr>
              <a:t>Spare SCM</a:t>
            </a:r>
            <a:r>
              <a:rPr lang="en-US" dirty="0"/>
              <a:t> $500k</a:t>
            </a:r>
          </a:p>
          <a:p>
            <a:r>
              <a:rPr lang="en-US" sz="1200" b="0" i="0" u="none" strike="noStrike" kern="1200" dirty="0">
                <a:solidFill>
                  <a:schemeClr val="tx1"/>
                </a:solidFill>
                <a:effectLst/>
                <a:latin typeface="+mn-lt"/>
                <a:ea typeface="+mn-ea"/>
                <a:cs typeface="+mn-cs"/>
              </a:rPr>
              <a:t>Repair of failed SCM</a:t>
            </a:r>
            <a:r>
              <a:rPr lang="en-US" dirty="0"/>
              <a:t> $350k</a:t>
            </a:r>
          </a:p>
          <a:p>
            <a:r>
              <a:rPr lang="en-US" sz="1200" b="0" i="0" u="none" strike="noStrike" kern="1200" dirty="0">
                <a:solidFill>
                  <a:schemeClr val="tx1"/>
                </a:solidFill>
                <a:effectLst/>
                <a:latin typeface="+mn-lt"/>
                <a:ea typeface="+mn-ea"/>
                <a:cs typeface="+mn-cs"/>
              </a:rPr>
              <a:t>Sub total $1.5m</a:t>
            </a:r>
          </a:p>
          <a:p>
            <a:r>
              <a:rPr lang="en-US" sz="1200" b="0" i="0" u="none" strike="noStrike" kern="1200" dirty="0">
                <a:solidFill>
                  <a:schemeClr val="tx1"/>
                </a:solidFill>
                <a:effectLst/>
                <a:latin typeface="+mn-lt"/>
                <a:ea typeface="+mn-ea"/>
                <a:cs typeface="+mn-cs"/>
              </a:rPr>
              <a:t>Loss of Production</a:t>
            </a:r>
            <a:r>
              <a:rPr lang="en-US" dirty="0"/>
              <a:t> $900k</a:t>
            </a:r>
            <a:endParaRPr lang="en-GB" dirty="0"/>
          </a:p>
          <a:p>
            <a:pPr algn="l"/>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16</a:t>
            </a:fld>
            <a:endParaRPr lang="en-GB"/>
          </a:p>
        </p:txBody>
      </p:sp>
    </p:spTree>
    <p:extLst>
      <p:ext uri="{BB962C8B-B14F-4D97-AF65-F5344CB8AC3E}">
        <p14:creationId xmlns:p14="http://schemas.microsoft.com/office/powerpoint/2010/main" val="1493844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dirty="0">
                <a:solidFill>
                  <a:srgbClr val="5B6770"/>
                </a:solidFill>
              </a:rPr>
              <a:t>OREDA (Offshore Reliability Data) was established 35 years ago by 11 Major Oil &amp; Gas companies. It is a comprehensive bank of reliability data from operations in the North Sea, </a:t>
            </a:r>
            <a:r>
              <a:rPr lang="en-GB" sz="1200" dirty="0" err="1">
                <a:solidFill>
                  <a:srgbClr val="5B6770"/>
                </a:solidFill>
              </a:rPr>
              <a:t>GoM</a:t>
            </a:r>
            <a:r>
              <a:rPr lang="en-GB" sz="1200" dirty="0">
                <a:solidFill>
                  <a:srgbClr val="5B6770"/>
                </a:solidFill>
              </a:rPr>
              <a:t>, WOS, Angola, Adriatic &amp; Caspian. </a:t>
            </a:r>
          </a:p>
          <a:p>
            <a:endParaRPr lang="en-GB" sz="1200" dirty="0">
              <a:solidFill>
                <a:srgbClr val="5B6770"/>
              </a:solidFill>
            </a:endParaRPr>
          </a:p>
          <a:p>
            <a:endParaRPr lang="en-GB" sz="1200" dirty="0">
              <a:solidFill>
                <a:srgbClr val="5B6770"/>
              </a:solidFill>
            </a:endParaRPr>
          </a:p>
          <a:p>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17</a:t>
            </a:fld>
            <a:endParaRPr lang="en-GB"/>
          </a:p>
        </p:txBody>
      </p:sp>
    </p:spTree>
    <p:extLst>
      <p:ext uri="{BB962C8B-B14F-4D97-AF65-F5344CB8AC3E}">
        <p14:creationId xmlns:p14="http://schemas.microsoft.com/office/powerpoint/2010/main" val="3474840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18</a:t>
            </a:fld>
            <a:endParaRPr lang="en-GB"/>
          </a:p>
        </p:txBody>
      </p:sp>
    </p:spTree>
    <p:extLst>
      <p:ext uri="{BB962C8B-B14F-4D97-AF65-F5344CB8AC3E}">
        <p14:creationId xmlns:p14="http://schemas.microsoft.com/office/powerpoint/2010/main" val="3492357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r" rtl="0"/>
            <a:r>
              <a:rPr lang="en-GB" sz="1800" b="0" i="0" u="none" strike="noStrike" baseline="30000" dirty="0">
                <a:solidFill>
                  <a:srgbClr val="53606B"/>
                </a:solidFill>
                <a:latin typeface="Apex Sans Medium Italic" panose="020B0604020202020204" pitchFamily="50" charset="0"/>
              </a:rPr>
              <a:t>Proserv’s pledge</a:t>
            </a:r>
          </a:p>
          <a:p>
            <a:pPr marR="0" algn="r" rtl="0"/>
            <a:endParaRPr lang="en-GB" sz="1800" b="0" i="0" u="none" strike="noStrike" baseline="30000" dirty="0">
              <a:solidFill>
                <a:srgbClr val="53606B"/>
              </a:solidFill>
              <a:latin typeface="Apex Sans Book" panose="020B0604020202020204" pitchFamily="50" charset="0"/>
            </a:endParaRPr>
          </a:p>
          <a:p>
            <a:pPr marR="0" algn="r" rtl="0"/>
            <a:r>
              <a:rPr lang="en-US" sz="1800" b="0" i="0" u="none" strike="noStrike" baseline="30000" dirty="0">
                <a:solidFill>
                  <a:srgbClr val="53606B"/>
                </a:solidFill>
                <a:latin typeface="Apex Sans Book" panose="020B0604020202020204" pitchFamily="50" charset="0"/>
              </a:rPr>
              <a:t>Our disruptive subsea control systems support long-term production, ensure reliable operational performance and are designed to never become obsolete  throughout the life of field.</a:t>
            </a:r>
          </a:p>
          <a:p>
            <a:pPr marR="0" algn="r" rtl="0"/>
            <a:endParaRPr lang="en-GB" sz="1800" b="0" i="0" u="none" strike="noStrike" baseline="30000" dirty="0">
              <a:solidFill>
                <a:srgbClr val="53606B"/>
              </a:solidFill>
              <a:latin typeface="Apex Sans Book" panose="020B0604020202020204" pitchFamily="50" charset="0"/>
            </a:endParaRPr>
          </a:p>
          <a:p>
            <a:pPr marR="0" algn="r" rtl="0"/>
            <a:r>
              <a:rPr lang="en-US" sz="1800" b="0" i="0" u="none" strike="noStrike" baseline="30000" dirty="0">
                <a:solidFill>
                  <a:srgbClr val="53606B"/>
                </a:solidFill>
                <a:latin typeface="Apex Sans Book" panose="020B0604020202020204" pitchFamily="50" charset="0"/>
              </a:rPr>
              <a:t>When data shows that subsea control systems may fail after just 22 months**, we know Proserv’s controls will go much further - safeguarded by warranty.</a:t>
            </a:r>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20</a:t>
            </a:fld>
            <a:endParaRPr lang="en-GB"/>
          </a:p>
        </p:txBody>
      </p:sp>
    </p:spTree>
    <p:extLst>
      <p:ext uri="{BB962C8B-B14F-4D97-AF65-F5344CB8AC3E}">
        <p14:creationId xmlns:p14="http://schemas.microsoft.com/office/powerpoint/2010/main" val="34660348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Front Page">
    <p:spTree>
      <p:nvGrpSpPr>
        <p:cNvPr id="1" name=""/>
        <p:cNvGrpSpPr/>
        <p:nvPr/>
      </p:nvGrpSpPr>
      <p:grpSpPr>
        <a:xfrm>
          <a:off x="0" y="0"/>
          <a:ext cx="0" cy="0"/>
          <a:chOff x="0" y="0"/>
          <a:chExt cx="0" cy="0"/>
        </a:xfrm>
      </p:grpSpPr>
      <p:pic>
        <p:nvPicPr>
          <p:cNvPr id="10" name="Picture 9" descr="A close-up of a wave&#10;&#10;Description automatically generated with low confidence">
            <a:extLst>
              <a:ext uri="{FF2B5EF4-FFF2-40B4-BE49-F238E27FC236}">
                <a16:creationId xmlns:a16="http://schemas.microsoft.com/office/drawing/2014/main" id="{9AB1EEC8-A0B7-4038-89E0-CC0895B0B6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137" b="29638"/>
          <a:stretch/>
        </p:blipFill>
        <p:spPr>
          <a:xfrm>
            <a:off x="-9604" y="2397766"/>
            <a:ext cx="12191999" cy="4198623"/>
          </a:xfrm>
          <a:prstGeom prst="rect">
            <a:avLst/>
          </a:prstGeom>
        </p:spPr>
      </p:pic>
      <p:sp>
        <p:nvSpPr>
          <p:cNvPr id="2" name="Title 1">
            <a:extLst>
              <a:ext uri="{FF2B5EF4-FFF2-40B4-BE49-F238E27FC236}">
                <a16:creationId xmlns:a16="http://schemas.microsoft.com/office/drawing/2014/main" id="{3610CD3E-F0DC-401B-BD92-CCB90F73D29F}"/>
              </a:ext>
            </a:extLst>
          </p:cNvPr>
          <p:cNvSpPr>
            <a:spLocks noGrp="1"/>
          </p:cNvSpPr>
          <p:nvPr>
            <p:ph type="title" hasCustomPrompt="1"/>
          </p:nvPr>
        </p:nvSpPr>
        <p:spPr>
          <a:xfrm>
            <a:off x="590478" y="1405950"/>
            <a:ext cx="11069638" cy="671009"/>
          </a:xfrm>
          <a:prstGeom prst="rect">
            <a:avLst/>
          </a:prstGeom>
        </p:spPr>
        <p:txBody>
          <a:bodyPr anchor="ctr"/>
          <a:lstStyle>
            <a:lvl1pPr>
              <a:defRPr sz="3200">
                <a:solidFill>
                  <a:schemeClr val="tx2"/>
                </a:solidFill>
              </a:defRPr>
            </a:lvl1pPr>
          </a:lstStyle>
          <a:p>
            <a:pPr lvl="0"/>
            <a:r>
              <a:rPr lang="en-US"/>
              <a:t>Title</a:t>
            </a:r>
            <a:endParaRPr lang="en-US" dirty="0"/>
          </a:p>
        </p:txBody>
      </p:sp>
      <p:pic>
        <p:nvPicPr>
          <p:cNvPr id="4" name="Picture 3">
            <a:extLst>
              <a:ext uri="{FF2B5EF4-FFF2-40B4-BE49-F238E27FC236}">
                <a16:creationId xmlns:a16="http://schemas.microsoft.com/office/drawing/2014/main" id="{938EFFD8-5147-4DE3-8D78-53BC181945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739405" y="519720"/>
            <a:ext cx="1876862" cy="474542"/>
          </a:xfrm>
          <a:prstGeom prst="rect">
            <a:avLst/>
          </a:prstGeom>
        </p:spPr>
      </p:pic>
      <p:sp>
        <p:nvSpPr>
          <p:cNvPr id="6" name="Rectangle 5">
            <a:extLst>
              <a:ext uri="{FF2B5EF4-FFF2-40B4-BE49-F238E27FC236}">
                <a16:creationId xmlns:a16="http://schemas.microsoft.com/office/drawing/2014/main" id="{80D9259D-F7F2-4B8B-A6B7-94D051E214E0}"/>
              </a:ext>
            </a:extLst>
          </p:cNvPr>
          <p:cNvSpPr/>
          <p:nvPr userDrawn="1"/>
        </p:nvSpPr>
        <p:spPr>
          <a:xfrm>
            <a:off x="-9604" y="6596390"/>
            <a:ext cx="12201604" cy="261610"/>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2"/>
              </a:solidFill>
            </a:endParaRPr>
          </a:p>
        </p:txBody>
      </p:sp>
      <p:sp>
        <p:nvSpPr>
          <p:cNvPr id="7" name="Text Placeholder 6">
            <a:extLst>
              <a:ext uri="{FF2B5EF4-FFF2-40B4-BE49-F238E27FC236}">
                <a16:creationId xmlns:a16="http://schemas.microsoft.com/office/drawing/2014/main" id="{C742F4CA-4492-4003-B818-AA107C00A9CE}"/>
              </a:ext>
            </a:extLst>
          </p:cNvPr>
          <p:cNvSpPr>
            <a:spLocks noGrp="1"/>
          </p:cNvSpPr>
          <p:nvPr>
            <p:ph type="body" sz="quarter" idx="10" hasCustomPrompt="1"/>
          </p:nvPr>
        </p:nvSpPr>
        <p:spPr>
          <a:xfrm>
            <a:off x="590478" y="2076959"/>
            <a:ext cx="11025260" cy="357795"/>
          </a:xfrm>
          <a:prstGeom prst="rect">
            <a:avLst/>
          </a:prstGeom>
        </p:spPr>
        <p:txBody>
          <a:bodyPr/>
          <a:lstStyle>
            <a:lvl1pPr marL="0" indent="0">
              <a:buNone/>
              <a:defRPr>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endParaRPr lang="en-GB"/>
          </a:p>
        </p:txBody>
      </p:sp>
      <p:sp>
        <p:nvSpPr>
          <p:cNvPr id="5" name="TextBox 4">
            <a:extLst>
              <a:ext uri="{FF2B5EF4-FFF2-40B4-BE49-F238E27FC236}">
                <a16:creationId xmlns:a16="http://schemas.microsoft.com/office/drawing/2014/main" id="{C5802308-FD4B-4038-B1F3-08F24F543FCE}"/>
              </a:ext>
            </a:extLst>
          </p:cNvPr>
          <p:cNvSpPr txBox="1"/>
          <p:nvPr userDrawn="1"/>
        </p:nvSpPr>
        <p:spPr>
          <a:xfrm>
            <a:off x="5082574" y="6596390"/>
            <a:ext cx="6577542" cy="261610"/>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100">
                <a:solidFill>
                  <a:schemeClr val="bg2"/>
                </a:solidFill>
              </a:rPr>
              <a:t>CONTROL </a:t>
            </a:r>
            <a:r>
              <a:rPr lang="en-GB" sz="1100" b="1">
                <a:solidFill>
                  <a:schemeClr val="accent1"/>
                </a:solidFill>
              </a:rPr>
              <a:t>I</a:t>
            </a:r>
            <a:r>
              <a:rPr lang="en-GB" sz="1100">
                <a:solidFill>
                  <a:schemeClr val="bg2"/>
                </a:solidFill>
              </a:rPr>
              <a:t> MONITORING </a:t>
            </a:r>
            <a:r>
              <a:rPr lang="en-GB" sz="1100" b="1">
                <a:solidFill>
                  <a:schemeClr val="accent1"/>
                </a:solidFill>
              </a:rPr>
              <a:t>I</a:t>
            </a:r>
            <a:r>
              <a:rPr lang="en-GB" sz="1100" b="1">
                <a:solidFill>
                  <a:schemeClr val="bg2"/>
                </a:solidFill>
              </a:rPr>
              <a:t> </a:t>
            </a:r>
            <a:r>
              <a:rPr lang="en-GB" sz="1100" dirty="0">
                <a:solidFill>
                  <a:schemeClr val="bg2"/>
                </a:solidFill>
              </a:rPr>
              <a:t>INTELLIGENCE </a:t>
            </a:r>
            <a:r>
              <a:rPr lang="en-GB" sz="1100" b="1">
                <a:solidFill>
                  <a:schemeClr val="accent1"/>
                </a:solidFill>
              </a:rPr>
              <a:t>I</a:t>
            </a:r>
            <a:r>
              <a:rPr lang="en-GB" sz="1100">
                <a:solidFill>
                  <a:schemeClr val="bg2"/>
                </a:solidFill>
              </a:rPr>
              <a:t> OPTIMISATION</a:t>
            </a:r>
            <a:endParaRPr lang="en-GB" sz="1100" dirty="0">
              <a:solidFill>
                <a:schemeClr val="bg2"/>
              </a:solidFill>
            </a:endParaRPr>
          </a:p>
        </p:txBody>
      </p:sp>
    </p:spTree>
    <p:extLst>
      <p:ext uri="{BB962C8B-B14F-4D97-AF65-F5344CB8AC3E}">
        <p14:creationId xmlns:p14="http://schemas.microsoft.com/office/powerpoint/2010/main" val="2747540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Three Images">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8771467" y="1412876"/>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1" name="Picture Placeholder 9"/>
          <p:cNvSpPr>
            <a:spLocks noGrp="1"/>
          </p:cNvSpPr>
          <p:nvPr>
            <p:ph type="pic" sz="quarter" idx="16"/>
          </p:nvPr>
        </p:nvSpPr>
        <p:spPr>
          <a:xfrm>
            <a:off x="8771467" y="3078040"/>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2" name="Picture Placeholder 9"/>
          <p:cNvSpPr>
            <a:spLocks noGrp="1"/>
          </p:cNvSpPr>
          <p:nvPr>
            <p:ph type="pic" sz="quarter" idx="17"/>
          </p:nvPr>
        </p:nvSpPr>
        <p:spPr>
          <a:xfrm>
            <a:off x="8735485" y="4743204"/>
            <a:ext cx="2880783" cy="138613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9"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3" name="Content Placeholder 2">
            <a:extLst>
              <a:ext uri="{FF2B5EF4-FFF2-40B4-BE49-F238E27FC236}">
                <a16:creationId xmlns:a16="http://schemas.microsoft.com/office/drawing/2014/main" id="{9BDB166A-6095-41BC-9321-D097C9CC8495}"/>
              </a:ext>
            </a:extLst>
          </p:cNvPr>
          <p:cNvSpPr>
            <a:spLocks noGrp="1"/>
          </p:cNvSpPr>
          <p:nvPr>
            <p:ph idx="1" hasCustomPrompt="1"/>
          </p:nvPr>
        </p:nvSpPr>
        <p:spPr>
          <a:xfrm>
            <a:off x="575735" y="1412876"/>
            <a:ext cx="7439554"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717613174"/>
      </p:ext>
    </p:extLst>
  </p:cSld>
  <p:clrMapOvr>
    <a:masterClrMapping/>
  </p:clrMapOvr>
  <p:extLst>
    <p:ext uri="{DCECCB84-F9BA-43D5-87BE-67443E8EF086}">
      <p15:sldGuideLst xmlns:p15="http://schemas.microsoft.com/office/powerpoint/2012/main">
        <p15:guide id="1" pos="5049" userDrawn="1">
          <p15:clr>
            <a:srgbClr val="FBAE40"/>
          </p15:clr>
        </p15:guide>
        <p15:guide id="2" pos="5503" userDrawn="1">
          <p15:clr>
            <a:srgbClr val="FBAE40"/>
          </p15:clr>
        </p15:guide>
        <p15:guide id="5" orient="horz" pos="1752" userDrawn="1">
          <p15:clr>
            <a:srgbClr val="FBAE40"/>
          </p15:clr>
        </p15:guide>
        <p15:guide id="6" orient="horz" pos="1933" userDrawn="1">
          <p15:clr>
            <a:srgbClr val="FBAE40"/>
          </p15:clr>
        </p15:guide>
        <p15:guide id="7" orient="horz" pos="2795" userDrawn="1">
          <p15:clr>
            <a:srgbClr val="FBAE40"/>
          </p15:clr>
        </p15:guide>
        <p15:guide id="8" orient="horz" pos="297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Quadrant">
    <p:spTree>
      <p:nvGrpSpPr>
        <p:cNvPr id="1" name=""/>
        <p:cNvGrpSpPr/>
        <p:nvPr/>
      </p:nvGrpSpPr>
      <p:grpSpPr>
        <a:xfrm>
          <a:off x="0" y="0"/>
          <a:ext cx="0" cy="0"/>
          <a:chOff x="0" y="0"/>
          <a:chExt cx="0" cy="0"/>
        </a:xfrm>
      </p:grpSpPr>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2"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166089EB-559C-4DD7-9D36-3C019921652E}"/>
              </a:ext>
            </a:extLst>
          </p:cNvPr>
          <p:cNvSpPr>
            <a:spLocks noGrp="1"/>
          </p:cNvSpPr>
          <p:nvPr>
            <p:ph idx="1" hasCustomPrompt="1"/>
          </p:nvPr>
        </p:nvSpPr>
        <p:spPr>
          <a:xfrm>
            <a:off x="575734" y="1412876"/>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3" name="Content Placeholder 2">
            <a:extLst>
              <a:ext uri="{FF2B5EF4-FFF2-40B4-BE49-F238E27FC236}">
                <a16:creationId xmlns:a16="http://schemas.microsoft.com/office/drawing/2014/main" id="{182D49DC-D661-4033-B49F-CD9EE611716C}"/>
              </a:ext>
            </a:extLst>
          </p:cNvPr>
          <p:cNvSpPr>
            <a:spLocks noGrp="1"/>
          </p:cNvSpPr>
          <p:nvPr>
            <p:ph idx="11" hasCustomPrompt="1"/>
          </p:nvPr>
        </p:nvSpPr>
        <p:spPr>
          <a:xfrm>
            <a:off x="6335713" y="1412875"/>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4" name="Content Placeholder 2">
            <a:extLst>
              <a:ext uri="{FF2B5EF4-FFF2-40B4-BE49-F238E27FC236}">
                <a16:creationId xmlns:a16="http://schemas.microsoft.com/office/drawing/2014/main" id="{55109CBD-A409-4F9E-96BA-E271C47E48B4}"/>
              </a:ext>
            </a:extLst>
          </p:cNvPr>
          <p:cNvSpPr>
            <a:spLocks noGrp="1"/>
          </p:cNvSpPr>
          <p:nvPr>
            <p:ph idx="12" hasCustomPrompt="1"/>
          </p:nvPr>
        </p:nvSpPr>
        <p:spPr>
          <a:xfrm>
            <a:off x="6335713" y="3868927"/>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9" name="Content Placeholder 2">
            <a:extLst>
              <a:ext uri="{FF2B5EF4-FFF2-40B4-BE49-F238E27FC236}">
                <a16:creationId xmlns:a16="http://schemas.microsoft.com/office/drawing/2014/main" id="{D1BF556B-3B67-4F55-B83E-8168713A1CAB}"/>
              </a:ext>
            </a:extLst>
          </p:cNvPr>
          <p:cNvSpPr>
            <a:spLocks noGrp="1"/>
          </p:cNvSpPr>
          <p:nvPr>
            <p:ph idx="13" hasCustomPrompt="1"/>
          </p:nvPr>
        </p:nvSpPr>
        <p:spPr>
          <a:xfrm>
            <a:off x="576263" y="3860801"/>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498043435"/>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319" userDrawn="1">
          <p15:clr>
            <a:srgbClr val="FBAE40"/>
          </p15:clr>
        </p15:guide>
        <p15:guide id="6" orient="horz" pos="245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6A2A671B-4CC1-4C6C-9D7C-75B651882DC6}"/>
              </a:ext>
            </a:extLst>
          </p:cNvPr>
          <p:cNvSpPr>
            <a:spLocks noGrp="1"/>
          </p:cNvSpPr>
          <p:nvPr>
            <p:ph idx="12" hasCustomPrompt="1"/>
          </p:nvPr>
        </p:nvSpPr>
        <p:spPr>
          <a:xfrm>
            <a:off x="575734" y="1412875"/>
            <a:ext cx="11040004" cy="3816350"/>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1" name="Content Placeholder 2">
            <a:extLst>
              <a:ext uri="{FF2B5EF4-FFF2-40B4-BE49-F238E27FC236}">
                <a16:creationId xmlns:a16="http://schemas.microsoft.com/office/drawing/2014/main" id="{866C1AE7-2B95-4985-B2C0-BED8FEBC1D71}"/>
              </a:ext>
            </a:extLst>
          </p:cNvPr>
          <p:cNvSpPr>
            <a:spLocks noGrp="1"/>
          </p:cNvSpPr>
          <p:nvPr>
            <p:ph idx="13" hasCustomPrompt="1"/>
          </p:nvPr>
        </p:nvSpPr>
        <p:spPr>
          <a:xfrm>
            <a:off x="576263" y="5486331"/>
            <a:ext cx="11039475" cy="64300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62154404"/>
      </p:ext>
    </p:extLst>
  </p:cSld>
  <p:clrMapOvr>
    <a:masterClrMapping/>
  </p:clrMapOvr>
  <p:extLst>
    <p:ext uri="{DCECCB84-F9BA-43D5-87BE-67443E8EF086}">
      <p15:sldGuideLst xmlns:p15="http://schemas.microsoft.com/office/powerpoint/2012/main">
        <p15:guide id="3" orient="horz" pos="3294" userDrawn="1">
          <p15:clr>
            <a:srgbClr val="FBAE40"/>
          </p15:clr>
        </p15:guide>
        <p15:guide id="4" orient="horz" pos="343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Two Columns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F22341CA-4E63-4103-9669-7912B878DB03}"/>
              </a:ext>
            </a:extLst>
          </p:cNvPr>
          <p:cNvSpPr>
            <a:spLocks noGrp="1"/>
          </p:cNvSpPr>
          <p:nvPr>
            <p:ph idx="12" hasCustomPrompt="1"/>
          </p:nvPr>
        </p:nvSpPr>
        <p:spPr>
          <a:xfrm>
            <a:off x="575734" y="1412875"/>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Content Placeholder 2">
            <a:extLst>
              <a:ext uri="{FF2B5EF4-FFF2-40B4-BE49-F238E27FC236}">
                <a16:creationId xmlns:a16="http://schemas.microsoft.com/office/drawing/2014/main" id="{7966E851-0653-4C9F-922C-A770F000C1EB}"/>
              </a:ext>
            </a:extLst>
          </p:cNvPr>
          <p:cNvSpPr>
            <a:spLocks noGrp="1"/>
          </p:cNvSpPr>
          <p:nvPr>
            <p:ph idx="18" hasCustomPrompt="1"/>
          </p:nvPr>
        </p:nvSpPr>
        <p:spPr>
          <a:xfrm>
            <a:off x="6407131" y="1416050"/>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6" name="Content Placeholder 2">
            <a:extLst>
              <a:ext uri="{FF2B5EF4-FFF2-40B4-BE49-F238E27FC236}">
                <a16:creationId xmlns:a16="http://schemas.microsoft.com/office/drawing/2014/main" id="{08417937-85C6-41C3-874B-960E38A85D37}"/>
              </a:ext>
            </a:extLst>
          </p:cNvPr>
          <p:cNvSpPr>
            <a:spLocks noGrp="1"/>
          </p:cNvSpPr>
          <p:nvPr>
            <p:ph idx="19" hasCustomPrompt="1"/>
          </p:nvPr>
        </p:nvSpPr>
        <p:spPr>
          <a:xfrm>
            <a:off x="575734"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7" name="Content Placeholder 2">
            <a:extLst>
              <a:ext uri="{FF2B5EF4-FFF2-40B4-BE49-F238E27FC236}">
                <a16:creationId xmlns:a16="http://schemas.microsoft.com/office/drawing/2014/main" id="{8B3A36A0-C8EC-4620-ACB1-1172DD305F19}"/>
              </a:ext>
            </a:extLst>
          </p:cNvPr>
          <p:cNvSpPr>
            <a:spLocks noGrp="1"/>
          </p:cNvSpPr>
          <p:nvPr>
            <p:ph idx="20" hasCustomPrompt="1"/>
          </p:nvPr>
        </p:nvSpPr>
        <p:spPr>
          <a:xfrm>
            <a:off x="6383338"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095902550"/>
      </p:ext>
    </p:extLst>
  </p:cSld>
  <p:clrMapOvr>
    <a:masterClrMapping/>
  </p:clrMapOvr>
  <p:extLst>
    <p:ext uri="{DCECCB84-F9BA-43D5-87BE-67443E8EF086}">
      <p15:sldGuideLst xmlns:p15="http://schemas.microsoft.com/office/powerpoint/2012/main">
        <p15:guide id="1" pos="3659" userDrawn="1">
          <p15:clr>
            <a:srgbClr val="FBAE40"/>
          </p15:clr>
        </p15:guide>
        <p15:guide id="2" pos="402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a:t>Click icon to add picture</a:t>
            </a:r>
            <a:endParaRPr lang="en-GB"/>
          </a:p>
        </p:txBody>
      </p:sp>
      <p:sp>
        <p:nvSpPr>
          <p:cNvPr id="23" name="Content Placeholder 22"/>
          <p:cNvSpPr>
            <a:spLocks noGrp="1"/>
          </p:cNvSpPr>
          <p:nvPr>
            <p:ph sz="quarter" idx="14" hasCustomPrompt="1"/>
          </p:nvPr>
        </p:nvSpPr>
        <p:spPr>
          <a:xfrm>
            <a:off x="4127500" y="1412875"/>
            <a:ext cx="7488768"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a:p>
            <a:pPr lvl="0"/>
            <a:endParaRPr lang="en-GB"/>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Tree>
    <p:extLst>
      <p:ext uri="{BB962C8B-B14F-4D97-AF65-F5344CB8AC3E}">
        <p14:creationId xmlns:p14="http://schemas.microsoft.com/office/powerpoint/2010/main" val="3452160369"/>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Image Right">
    <p:spTree>
      <p:nvGrpSpPr>
        <p:cNvPr id="1" name=""/>
        <p:cNvGrpSpPr/>
        <p:nvPr/>
      </p:nvGrpSpPr>
      <p:grpSpPr>
        <a:xfrm>
          <a:off x="0" y="0"/>
          <a:ext cx="0" cy="0"/>
          <a:chOff x="0" y="0"/>
          <a:chExt cx="0" cy="0"/>
        </a:xfrm>
      </p:grpSpPr>
      <p:sp>
        <p:nvSpPr>
          <p:cNvPr id="4" name="Picture Placeholder 19"/>
          <p:cNvSpPr>
            <a:spLocks noGrp="1"/>
          </p:cNvSpPr>
          <p:nvPr>
            <p:ph type="pic" sz="quarter" idx="13"/>
          </p:nvPr>
        </p:nvSpPr>
        <p:spPr>
          <a:xfrm>
            <a:off x="8079318" y="1412875"/>
            <a:ext cx="3536949" cy="4716464"/>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5" name="Content Placeholder 22"/>
          <p:cNvSpPr>
            <a:spLocks noGrp="1"/>
          </p:cNvSpPr>
          <p:nvPr>
            <p:ph sz="quarter" idx="14" hasCustomPrompt="1"/>
          </p:nvPr>
        </p:nvSpPr>
        <p:spPr>
          <a:xfrm>
            <a:off x="575735" y="1412875"/>
            <a:ext cx="6959599"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a:p>
            <a:pPr lvl="0"/>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18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3543813972"/>
      </p:ext>
    </p:extLst>
  </p:cSld>
  <p:clrMapOvr>
    <a:masterClrMapping/>
  </p:clrMapOvr>
  <p:extLst>
    <p:ext uri="{DCECCB84-F9BA-43D5-87BE-67443E8EF086}">
      <p15:sldGuideLst xmlns:p15="http://schemas.microsoft.com/office/powerpoint/2012/main">
        <p15:guide id="1" pos="4747">
          <p15:clr>
            <a:srgbClr val="FBAE40"/>
          </p15:clr>
        </p15:guide>
        <p15:guide id="2" pos="50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ront Page">
    <p:spTree>
      <p:nvGrpSpPr>
        <p:cNvPr id="1" name=""/>
        <p:cNvGrpSpPr/>
        <p:nvPr/>
      </p:nvGrpSpPr>
      <p:grpSpPr>
        <a:xfrm>
          <a:off x="0" y="0"/>
          <a:ext cx="0" cy="0"/>
          <a:chOff x="0" y="0"/>
          <a:chExt cx="0" cy="0"/>
        </a:xfrm>
      </p:grpSpPr>
      <p:pic>
        <p:nvPicPr>
          <p:cNvPr id="10" name="Picture 9" descr="A close-up of a wave&#10;&#10;Description automatically generated with low confidence">
            <a:extLst>
              <a:ext uri="{FF2B5EF4-FFF2-40B4-BE49-F238E27FC236}">
                <a16:creationId xmlns:a16="http://schemas.microsoft.com/office/drawing/2014/main" id="{9AB1EEC8-A0B7-4038-89E0-CC0895B0B6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137" b="29638"/>
          <a:stretch/>
        </p:blipFill>
        <p:spPr>
          <a:xfrm>
            <a:off x="-9604" y="2397766"/>
            <a:ext cx="12191999" cy="4198623"/>
          </a:xfrm>
          <a:prstGeom prst="rect">
            <a:avLst/>
          </a:prstGeom>
        </p:spPr>
      </p:pic>
      <p:sp>
        <p:nvSpPr>
          <p:cNvPr id="2" name="Title 1">
            <a:extLst>
              <a:ext uri="{FF2B5EF4-FFF2-40B4-BE49-F238E27FC236}">
                <a16:creationId xmlns:a16="http://schemas.microsoft.com/office/drawing/2014/main" id="{3610CD3E-F0DC-401B-BD92-CCB90F73D29F}"/>
              </a:ext>
            </a:extLst>
          </p:cNvPr>
          <p:cNvSpPr>
            <a:spLocks noGrp="1"/>
          </p:cNvSpPr>
          <p:nvPr>
            <p:ph type="title" hasCustomPrompt="1"/>
          </p:nvPr>
        </p:nvSpPr>
        <p:spPr>
          <a:xfrm>
            <a:off x="590478" y="1405950"/>
            <a:ext cx="11069638" cy="671009"/>
          </a:xfrm>
          <a:prstGeom prst="rect">
            <a:avLst/>
          </a:prstGeom>
        </p:spPr>
        <p:txBody>
          <a:bodyPr anchor="ctr"/>
          <a:lstStyle>
            <a:lvl1pPr>
              <a:defRPr sz="3200">
                <a:solidFill>
                  <a:schemeClr val="tx2"/>
                </a:solidFill>
              </a:defRPr>
            </a:lvl1pPr>
          </a:lstStyle>
          <a:p>
            <a:pPr lvl="0"/>
            <a:r>
              <a:rPr lang="en-US"/>
              <a:t>Title</a:t>
            </a:r>
            <a:endParaRPr lang="en-US" dirty="0"/>
          </a:p>
        </p:txBody>
      </p:sp>
      <p:pic>
        <p:nvPicPr>
          <p:cNvPr id="4" name="Picture 3">
            <a:extLst>
              <a:ext uri="{FF2B5EF4-FFF2-40B4-BE49-F238E27FC236}">
                <a16:creationId xmlns:a16="http://schemas.microsoft.com/office/drawing/2014/main" id="{938EFFD8-5147-4DE3-8D78-53BC181945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739405" y="519720"/>
            <a:ext cx="1876862" cy="474542"/>
          </a:xfrm>
          <a:prstGeom prst="rect">
            <a:avLst/>
          </a:prstGeom>
        </p:spPr>
      </p:pic>
      <p:sp>
        <p:nvSpPr>
          <p:cNvPr id="6" name="Rectangle 5">
            <a:extLst>
              <a:ext uri="{FF2B5EF4-FFF2-40B4-BE49-F238E27FC236}">
                <a16:creationId xmlns:a16="http://schemas.microsoft.com/office/drawing/2014/main" id="{80D9259D-F7F2-4B8B-A6B7-94D051E214E0}"/>
              </a:ext>
            </a:extLst>
          </p:cNvPr>
          <p:cNvSpPr/>
          <p:nvPr userDrawn="1"/>
        </p:nvSpPr>
        <p:spPr>
          <a:xfrm>
            <a:off x="-9604" y="6596390"/>
            <a:ext cx="12201604" cy="261610"/>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2"/>
              </a:solidFill>
            </a:endParaRPr>
          </a:p>
        </p:txBody>
      </p:sp>
      <p:sp>
        <p:nvSpPr>
          <p:cNvPr id="7" name="Text Placeholder 6">
            <a:extLst>
              <a:ext uri="{FF2B5EF4-FFF2-40B4-BE49-F238E27FC236}">
                <a16:creationId xmlns:a16="http://schemas.microsoft.com/office/drawing/2014/main" id="{C742F4CA-4492-4003-B818-AA107C00A9CE}"/>
              </a:ext>
            </a:extLst>
          </p:cNvPr>
          <p:cNvSpPr>
            <a:spLocks noGrp="1"/>
          </p:cNvSpPr>
          <p:nvPr>
            <p:ph type="body" sz="quarter" idx="10" hasCustomPrompt="1"/>
          </p:nvPr>
        </p:nvSpPr>
        <p:spPr>
          <a:xfrm>
            <a:off x="590478" y="2076959"/>
            <a:ext cx="11025260" cy="357795"/>
          </a:xfrm>
          <a:prstGeom prst="rect">
            <a:avLst/>
          </a:prstGeom>
        </p:spPr>
        <p:txBody>
          <a:bodyPr/>
          <a:lstStyle>
            <a:lvl1pPr marL="0" indent="0">
              <a:buNone/>
              <a:defRPr>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endParaRPr lang="en-GB"/>
          </a:p>
        </p:txBody>
      </p:sp>
      <p:sp>
        <p:nvSpPr>
          <p:cNvPr id="5" name="TextBox 4">
            <a:extLst>
              <a:ext uri="{FF2B5EF4-FFF2-40B4-BE49-F238E27FC236}">
                <a16:creationId xmlns:a16="http://schemas.microsoft.com/office/drawing/2014/main" id="{C5802308-FD4B-4038-B1F3-08F24F543FCE}"/>
              </a:ext>
            </a:extLst>
          </p:cNvPr>
          <p:cNvSpPr txBox="1"/>
          <p:nvPr userDrawn="1"/>
        </p:nvSpPr>
        <p:spPr>
          <a:xfrm>
            <a:off x="5082574" y="6596390"/>
            <a:ext cx="6577542" cy="261610"/>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100">
                <a:solidFill>
                  <a:schemeClr val="bg2"/>
                </a:solidFill>
              </a:rPr>
              <a:t>CONTROL </a:t>
            </a:r>
            <a:r>
              <a:rPr lang="en-GB" sz="1100" b="1">
                <a:solidFill>
                  <a:schemeClr val="accent1"/>
                </a:solidFill>
              </a:rPr>
              <a:t>I</a:t>
            </a:r>
            <a:r>
              <a:rPr lang="en-GB" sz="1100">
                <a:solidFill>
                  <a:schemeClr val="bg2"/>
                </a:solidFill>
              </a:rPr>
              <a:t> MONITORING </a:t>
            </a:r>
            <a:r>
              <a:rPr lang="en-GB" sz="1100" b="1">
                <a:solidFill>
                  <a:schemeClr val="accent1"/>
                </a:solidFill>
              </a:rPr>
              <a:t>I</a:t>
            </a:r>
            <a:r>
              <a:rPr lang="en-GB" sz="1100" b="1">
                <a:solidFill>
                  <a:schemeClr val="bg2"/>
                </a:solidFill>
              </a:rPr>
              <a:t> </a:t>
            </a:r>
            <a:r>
              <a:rPr lang="en-GB" sz="1100" dirty="0">
                <a:solidFill>
                  <a:schemeClr val="bg2"/>
                </a:solidFill>
              </a:rPr>
              <a:t>INTELLIGENCE </a:t>
            </a:r>
            <a:r>
              <a:rPr lang="en-GB" sz="1100" b="1">
                <a:solidFill>
                  <a:schemeClr val="accent1"/>
                </a:solidFill>
              </a:rPr>
              <a:t>I</a:t>
            </a:r>
            <a:r>
              <a:rPr lang="en-GB" sz="1100">
                <a:solidFill>
                  <a:schemeClr val="bg2"/>
                </a:solidFill>
              </a:rPr>
              <a:t> OPTIMISATION</a:t>
            </a:r>
            <a:endParaRPr lang="en-GB" sz="1100" dirty="0">
              <a:solidFill>
                <a:schemeClr val="bg2"/>
              </a:solidFill>
            </a:endParaRPr>
          </a:p>
        </p:txBody>
      </p:sp>
    </p:spTree>
    <p:extLst>
      <p:ext uri="{BB962C8B-B14F-4D97-AF65-F5344CB8AC3E}">
        <p14:creationId xmlns:p14="http://schemas.microsoft.com/office/powerpoint/2010/main" val="1889451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1:3 Ratio">
    <p:spTree>
      <p:nvGrpSpPr>
        <p:cNvPr id="1" name=""/>
        <p:cNvGrpSpPr/>
        <p:nvPr/>
      </p:nvGrpSpPr>
      <p:grpSpPr>
        <a:xfrm>
          <a:off x="0" y="0"/>
          <a:ext cx="0" cy="0"/>
          <a:chOff x="0" y="0"/>
          <a:chExt cx="0" cy="0"/>
        </a:xfrm>
      </p:grpSpPr>
      <p:sp>
        <p:nvSpPr>
          <p:cNvPr id="6" name="Content Placeholder 5"/>
          <p:cNvSpPr>
            <a:spLocks noGrp="1"/>
          </p:cNvSpPr>
          <p:nvPr>
            <p:ph sz="quarter" idx="14" hasCustomPrompt="1"/>
          </p:nvPr>
        </p:nvSpPr>
        <p:spPr>
          <a:xfrm>
            <a:off x="575733" y="1412875"/>
            <a:ext cx="2927351"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b="0">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a:p>
            <a:pPr lvl="0"/>
            <a:endParaRPr lang="en-GB" dirty="0"/>
          </a:p>
        </p:txBody>
      </p:sp>
      <p:sp>
        <p:nvSpPr>
          <p:cNvPr id="8" name="Content Placeholder 7"/>
          <p:cNvSpPr>
            <a:spLocks noGrp="1"/>
          </p:cNvSpPr>
          <p:nvPr>
            <p:ph sz="quarter" idx="15" hasCustomPrompt="1"/>
          </p:nvPr>
        </p:nvSpPr>
        <p:spPr>
          <a:xfrm>
            <a:off x="4127501" y="1412876"/>
            <a:ext cx="7488767"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a:p>
            <a:pPr lvl="0"/>
            <a:endParaRPr lang="en-GB" dirty="0"/>
          </a:p>
        </p:txBody>
      </p:sp>
      <p:sp>
        <p:nvSpPr>
          <p:cNvPr id="15"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18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1452045368"/>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575734" y="720536"/>
            <a:ext cx="11040533" cy="382587"/>
          </a:xfrm>
          <a:prstGeom prst="rect">
            <a:avLst/>
          </a:prstGeom>
        </p:spPr>
        <p:txBody>
          <a:bodyPr/>
          <a:lstStyle>
            <a:lvl1pPr algn="l">
              <a:defRPr sz="2000" b="0">
                <a:solidFill>
                  <a:schemeClr val="bg1"/>
                </a:solidFill>
                <a:latin typeface="Arial" pitchFamily="34" charset="0"/>
                <a:cs typeface="Arial" pitchFamily="34" charset="0"/>
              </a:defRPr>
            </a:lvl1pPr>
          </a:lstStyle>
          <a:p>
            <a:pPr lvl="0"/>
            <a:r>
              <a:rPr lang="en-GB" dirty="0"/>
              <a:t>Table of Contents</a:t>
            </a:r>
          </a:p>
        </p:txBody>
      </p:sp>
      <p:sp>
        <p:nvSpPr>
          <p:cNvPr id="8" name="Picture Placeholder 7"/>
          <p:cNvSpPr>
            <a:spLocks noGrp="1"/>
          </p:cNvSpPr>
          <p:nvPr>
            <p:ph type="pic" sz="quarter" idx="11"/>
          </p:nvPr>
        </p:nvSpPr>
        <p:spPr>
          <a:xfrm>
            <a:off x="8466667" y="1412876"/>
            <a:ext cx="3149600" cy="4716463"/>
          </a:xfrm>
          <a:prstGeom prst="rect">
            <a:avLst/>
          </a:prstGeom>
        </p:spPr>
        <p:txBody>
          <a:bodyPr/>
          <a:lstStyle>
            <a:lvl1pPr>
              <a:defRPr>
                <a:solidFill>
                  <a:schemeClr val="accent2"/>
                </a:solidFill>
              </a:defRPr>
            </a:lvl1pPr>
          </a:lstStyle>
          <a:p>
            <a:r>
              <a:rPr lang="en-US"/>
              <a:t>Click icon to add picture</a:t>
            </a:r>
            <a:endParaRPr lang="en-GB" dirty="0"/>
          </a:p>
        </p:txBody>
      </p:sp>
      <p:sp>
        <p:nvSpPr>
          <p:cNvPr id="10" name="Text Placeholder 9"/>
          <p:cNvSpPr>
            <a:spLocks noGrp="1"/>
          </p:cNvSpPr>
          <p:nvPr>
            <p:ph type="body" sz="quarter" idx="12"/>
          </p:nvPr>
        </p:nvSpPr>
        <p:spPr>
          <a:xfrm>
            <a:off x="575733" y="1412876"/>
            <a:ext cx="7213600" cy="4716463"/>
          </a:xfrm>
          <a:prstGeom prst="rect">
            <a:avLst/>
          </a:prstGeom>
        </p:spPr>
        <p:txBody>
          <a:bodyPr/>
          <a:lstStyle>
            <a:lvl1pPr>
              <a:spcBef>
                <a:spcPts val="600"/>
              </a:spcBef>
              <a:spcAft>
                <a:spcPts val="600"/>
              </a:spcAft>
              <a:buFont typeface="+mj-lt"/>
              <a:buAutoNum type="arabicPeriod"/>
              <a:defRPr>
                <a:solidFill>
                  <a:schemeClr val="accent2"/>
                </a:solidFill>
              </a:defRPr>
            </a:lvl1pPr>
            <a:lvl2pPr marL="457200" indent="0">
              <a:buFont typeface="+mj-lt"/>
              <a:buNone/>
              <a:defRPr>
                <a:solidFill>
                  <a:schemeClr val="accent2"/>
                </a:solidFill>
              </a:defRPr>
            </a:lvl2pPr>
            <a:lvl3pPr marL="1257300" indent="-342900">
              <a:buFont typeface="+mj-lt"/>
              <a:buAutoNum type="arabicPeriod"/>
              <a:defRPr/>
            </a:lvl3pPr>
            <a:lvl4pPr>
              <a:buFont typeface="+mj-lt"/>
              <a:buAutoNum type="arabicPeriod"/>
              <a:defRPr/>
            </a:lvl4pPr>
            <a:lvl5pPr>
              <a:buFont typeface="+mj-lt"/>
              <a:buAutoNum type="arabicPeriod"/>
              <a:defRPr/>
            </a:lvl5pPr>
          </a:lstStyle>
          <a:p>
            <a:pPr lvl="0"/>
            <a:r>
              <a:rPr lang="en-US"/>
              <a:t>Click to edit Master text styles</a:t>
            </a:r>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lumMod val="75000"/>
                  </a:schemeClr>
                </a:solidFill>
              </a:defRPr>
            </a:lvl1pPr>
          </a:lstStyle>
          <a:p>
            <a:endParaRPr lang="en-GB" dirty="0"/>
          </a:p>
        </p:txBody>
      </p:sp>
    </p:spTree>
    <p:extLst>
      <p:ext uri="{BB962C8B-B14F-4D97-AF65-F5344CB8AC3E}">
        <p14:creationId xmlns:p14="http://schemas.microsoft.com/office/powerpoint/2010/main" val="2985763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Spli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8772C0-CD03-41FD-BC0B-95A010FF652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187" r="19046"/>
          <a:stretch/>
        </p:blipFill>
        <p:spPr>
          <a:xfrm>
            <a:off x="0" y="1196105"/>
            <a:ext cx="12192000" cy="5170513"/>
          </a:xfrm>
          <a:prstGeom prst="rect">
            <a:avLst/>
          </a:prstGeom>
        </p:spPr>
      </p:pic>
      <p:sp>
        <p:nvSpPr>
          <p:cNvPr id="9" name="TextBox 8"/>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err="1"/>
          </a:p>
        </p:txBody>
      </p:sp>
      <p:sp>
        <p:nvSpPr>
          <p:cNvPr id="11"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pic>
        <p:nvPicPr>
          <p:cNvPr id="12" name="Picture 1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13" name="Rectangle 12"/>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 name="Title 1">
            <a:extLst>
              <a:ext uri="{FF2B5EF4-FFF2-40B4-BE49-F238E27FC236}">
                <a16:creationId xmlns:a16="http://schemas.microsoft.com/office/drawing/2014/main" id="{3C624CAF-72DF-4715-A236-E37C282E2C50}"/>
              </a:ext>
            </a:extLst>
          </p:cNvPr>
          <p:cNvSpPr>
            <a:spLocks noGrp="1"/>
          </p:cNvSpPr>
          <p:nvPr>
            <p:ph type="title" hasCustomPrompt="1"/>
          </p:nvPr>
        </p:nvSpPr>
        <p:spPr>
          <a:xfrm>
            <a:off x="576262" y="561975"/>
            <a:ext cx="6281737" cy="2867025"/>
          </a:xfrm>
          <a:prstGeom prst="rect">
            <a:avLst/>
          </a:prstGeom>
        </p:spPr>
        <p:txBody>
          <a:bodyPr anchor="ctr"/>
          <a:lstStyle>
            <a:lvl1pPr>
              <a:defRPr sz="3600">
                <a:solidFill>
                  <a:schemeClr val="accent2"/>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54603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3"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0"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6" name="Content Placeholder 2">
            <a:extLst>
              <a:ext uri="{FF2B5EF4-FFF2-40B4-BE49-F238E27FC236}">
                <a16:creationId xmlns:a16="http://schemas.microsoft.com/office/drawing/2014/main" id="{CF864BAA-E8E7-4986-82ED-73AF20A4DF5D}"/>
              </a:ext>
            </a:extLst>
          </p:cNvPr>
          <p:cNvSpPr>
            <a:spLocks noGrp="1"/>
          </p:cNvSpPr>
          <p:nvPr>
            <p:ph idx="1" hasCustomPrompt="1"/>
          </p:nvPr>
        </p:nvSpPr>
        <p:spPr>
          <a:xfrm>
            <a:off x="575734" y="1412876"/>
            <a:ext cx="11040533"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11981799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81F813B6-7F77-406C-A766-74BC1847D187}"/>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876626681"/>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4" name="Picture Placeholder 19"/>
          <p:cNvSpPr>
            <a:spLocks noGrp="1"/>
          </p:cNvSpPr>
          <p:nvPr>
            <p:ph type="pic" sz="quarter" idx="13"/>
          </p:nvPr>
        </p:nvSpPr>
        <p:spPr>
          <a:xfrm>
            <a:off x="8079318" y="1412875"/>
            <a:ext cx="3536949" cy="4716464"/>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E90F63F0-B068-41D5-87ED-C56CBADC6507}"/>
              </a:ext>
            </a:extLst>
          </p:cNvPr>
          <p:cNvSpPr>
            <a:spLocks noGrp="1"/>
          </p:cNvSpPr>
          <p:nvPr>
            <p:ph idx="1" hasCustomPrompt="1"/>
          </p:nvPr>
        </p:nvSpPr>
        <p:spPr>
          <a:xfrm>
            <a:off x="575734" y="1412876"/>
            <a:ext cx="6960129"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27511660"/>
      </p:ext>
    </p:extLst>
  </p:cSld>
  <p:clrMapOvr>
    <a:masterClrMapping/>
  </p:clrMapOvr>
  <p:extLst>
    <p:ext uri="{DCECCB84-F9BA-43D5-87BE-67443E8EF086}">
      <p15:sldGuideLst xmlns:p15="http://schemas.microsoft.com/office/powerpoint/2012/main">
        <p15:guide id="1" pos="4747" userDrawn="1">
          <p15:clr>
            <a:srgbClr val="FBAE40"/>
          </p15:clr>
        </p15:guide>
        <p15:guide id="2" pos="50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1:3 Ratio">
    <p:spTree>
      <p:nvGrpSpPr>
        <p:cNvPr id="1" name=""/>
        <p:cNvGrpSpPr/>
        <p:nvPr/>
      </p:nvGrpSpPr>
      <p:grpSpPr>
        <a:xfrm>
          <a:off x="0" y="0"/>
          <a:ext cx="0" cy="0"/>
          <a:chOff x="0" y="0"/>
          <a:chExt cx="0" cy="0"/>
        </a:xfrm>
      </p:grpSpPr>
      <p:sp>
        <p:nvSpPr>
          <p:cNvPr id="6" name="Content Placeholder 5"/>
          <p:cNvSpPr>
            <a:spLocks noGrp="1"/>
          </p:cNvSpPr>
          <p:nvPr>
            <p:ph sz="quarter" idx="14" hasCustomPrompt="1"/>
          </p:nvPr>
        </p:nvSpPr>
        <p:spPr>
          <a:xfrm>
            <a:off x="575733" y="1412875"/>
            <a:ext cx="2927351" cy="4716464"/>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b="0">
                <a:solidFill>
                  <a:schemeClr val="accent2"/>
                </a:solidFill>
                <a:latin typeface="+mj-lt"/>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j-lt"/>
              </a:defRPr>
            </a:lvl2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4pPr>
            <a:lvl6pPr marL="25146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6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28AAA490-C3E2-49AD-91EE-5FDB54240488}"/>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96391154"/>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adrant Photos">
    <p:spTree>
      <p:nvGrpSpPr>
        <p:cNvPr id="1" name=""/>
        <p:cNvGrpSpPr/>
        <p:nvPr/>
      </p:nvGrpSpPr>
      <p:grpSpPr>
        <a:xfrm>
          <a:off x="0" y="0"/>
          <a:ext cx="0" cy="0"/>
          <a:chOff x="0" y="0"/>
          <a:chExt cx="0" cy="0"/>
        </a:xfrm>
      </p:grpSpPr>
      <p:sp>
        <p:nvSpPr>
          <p:cNvPr id="3" name="Picture Placeholder 2"/>
          <p:cNvSpPr>
            <a:spLocks noGrp="1"/>
          </p:cNvSpPr>
          <p:nvPr>
            <p:ph type="pic" sz="quarter" idx="19"/>
          </p:nvPr>
        </p:nvSpPr>
        <p:spPr>
          <a:xfrm>
            <a:off x="586870" y="1412876"/>
            <a:ext cx="5253567" cy="2160588"/>
          </a:xfrm>
          <a:prstGeom prst="rect">
            <a:avLst/>
          </a:prstGeom>
        </p:spPr>
        <p:txBody>
          <a:bodyPr/>
          <a:lstStyle>
            <a:lvl1pPr>
              <a:defRPr>
                <a:solidFill>
                  <a:schemeClr val="accent2"/>
                </a:solidFill>
              </a:defRPr>
            </a:lvl1pPr>
          </a:lstStyle>
          <a:p>
            <a:r>
              <a:rPr lang="en-US"/>
              <a:t>Click icon to add picture</a:t>
            </a:r>
            <a:endParaRPr lang="en-GB" dirty="0"/>
          </a:p>
        </p:txBody>
      </p:sp>
      <p:sp>
        <p:nvSpPr>
          <p:cNvPr id="10" name="Picture Placeholder 2"/>
          <p:cNvSpPr>
            <a:spLocks noGrp="1"/>
          </p:cNvSpPr>
          <p:nvPr>
            <p:ph type="pic" sz="quarter" idx="20"/>
          </p:nvPr>
        </p:nvSpPr>
        <p:spPr>
          <a:xfrm>
            <a:off x="6366935" y="1412875"/>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2" name="Picture Placeholder 2"/>
          <p:cNvSpPr>
            <a:spLocks noGrp="1"/>
          </p:cNvSpPr>
          <p:nvPr>
            <p:ph type="pic" sz="quarter" idx="21"/>
          </p:nvPr>
        </p:nvSpPr>
        <p:spPr>
          <a:xfrm>
            <a:off x="591788" y="3964404"/>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3" name="Picture Placeholder 2"/>
          <p:cNvSpPr>
            <a:spLocks noGrp="1"/>
          </p:cNvSpPr>
          <p:nvPr>
            <p:ph type="pic" sz="quarter" idx="22"/>
          </p:nvPr>
        </p:nvSpPr>
        <p:spPr>
          <a:xfrm>
            <a:off x="6362328" y="3968751"/>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7"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3481823150"/>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500" userDrawn="1">
          <p15:clr>
            <a:srgbClr val="FBAE40"/>
          </p15:clr>
        </p15:guide>
        <p15:guide id="6" orient="horz" pos="227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Image Below">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575734" y="5121276"/>
            <a:ext cx="11040533" cy="1008063"/>
          </a:xfrm>
          <a:prstGeom prst="rect">
            <a:avLst/>
          </a:prstGeom>
        </p:spPr>
        <p:txBody>
          <a:bodyPr/>
          <a:lstStyle>
            <a:lvl1pPr marL="0" indent="0">
              <a:buNone/>
              <a:defRPr>
                <a:solidFill>
                  <a:schemeClr val="accent2"/>
                </a:solidFill>
              </a:defRPr>
            </a:lvl1pPr>
          </a:lstStyle>
          <a:p>
            <a:r>
              <a:rPr lang="en-US"/>
              <a:t>Click icon to add picture</a:t>
            </a:r>
            <a:endParaRPr lang="en-GB" dirty="0"/>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1"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82A57090-3B3C-4669-91CD-5E8B94E6B7A9}"/>
              </a:ext>
            </a:extLst>
          </p:cNvPr>
          <p:cNvSpPr>
            <a:spLocks noGrp="1"/>
          </p:cNvSpPr>
          <p:nvPr>
            <p:ph idx="1" hasCustomPrompt="1"/>
          </p:nvPr>
        </p:nvSpPr>
        <p:spPr>
          <a:xfrm>
            <a:off x="575734" y="1412877"/>
            <a:ext cx="11040533" cy="352901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747228641"/>
      </p:ext>
    </p:extLst>
  </p:cSld>
  <p:clrMapOvr>
    <a:masterClrMapping/>
  </p:clrMapOvr>
  <p:extLst>
    <p:ext uri="{DCECCB84-F9BA-43D5-87BE-67443E8EF086}">
      <p15:sldGuideLst xmlns:p15="http://schemas.microsoft.com/office/powerpoint/2012/main">
        <p15:guide id="3" orient="horz" pos="3113" userDrawn="1">
          <p15:clr>
            <a:srgbClr val="FBAE40"/>
          </p15:clr>
        </p15:guide>
        <p15:guide id="4" orient="horz" pos="322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 y="720535"/>
            <a:ext cx="12191999" cy="38258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 name="TextBox 3"/>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solidFill>
                  <a:schemeClr val="accent2"/>
                </a:solidFill>
              </a:rPr>
              <a:pPr marL="0" indent="0" algn="l">
                <a:spcBef>
                  <a:spcPts val="600"/>
                </a:spcBef>
                <a:spcAft>
                  <a:spcPts val="600"/>
                </a:spcAft>
                <a:buClr>
                  <a:srgbClr val="F2A900"/>
                </a:buClr>
                <a:buFont typeface="Arial" panose="020B0604020202020204" pitchFamily="34" charset="0"/>
                <a:buNone/>
              </a:pPr>
              <a:t>‹#›</a:t>
            </a:fld>
            <a:endParaRPr lang="en-GB" sz="1000" dirty="0" err="1">
              <a:solidFill>
                <a:schemeClr val="accent2"/>
              </a:solidFill>
            </a:endParaRPr>
          </a:p>
        </p:txBody>
      </p:sp>
      <p:pic>
        <p:nvPicPr>
          <p:cNvPr id="2" name="Picture 1"/>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5" name="Rectangle 4"/>
          <p:cNvSpPr/>
          <p:nvPr userDrawn="1"/>
        </p:nvSpPr>
        <p:spPr>
          <a:xfrm>
            <a:off x="0" y="6742632"/>
            <a:ext cx="12192000" cy="11536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8" name="Graphic 7">
            <a:extLst>
              <a:ext uri="{FF2B5EF4-FFF2-40B4-BE49-F238E27FC236}">
                <a16:creationId xmlns:a16="http://schemas.microsoft.com/office/drawing/2014/main" id="{64EE897C-86A7-4EED-84BD-0F38696A0850}"/>
              </a:ext>
            </a:extLst>
          </p:cNvPr>
          <p:cNvPicPr>
            <a:picLocks noChangeAspect="1"/>
          </p:cNvPicPr>
          <p:nvPr userDrawn="1"/>
        </p:nvPicPr>
        <p:blipFill rotWithShape="1">
          <a:blip r:embed="rId20">
            <a:extLst>
              <a:ext uri="{96DAC541-7B7A-43D3-8B79-37D633B846F1}">
                <asvg:svgBlip xmlns:asvg="http://schemas.microsoft.com/office/drawing/2016/SVG/main" r:embed="rId21"/>
              </a:ext>
            </a:extLst>
          </a:blip>
          <a:srcRect l="12254" t="70158" r="17000" b="22649"/>
          <a:stretch/>
        </p:blipFill>
        <p:spPr>
          <a:xfrm>
            <a:off x="-3" y="720535"/>
            <a:ext cx="12192001" cy="382588"/>
          </a:xfrm>
          <a:prstGeom prst="rect">
            <a:avLst/>
          </a:prstGeom>
        </p:spPr>
      </p:pic>
      <p:sp>
        <p:nvSpPr>
          <p:cNvPr id="11" name="Rectangle 10">
            <a:extLst>
              <a:ext uri="{FF2B5EF4-FFF2-40B4-BE49-F238E27FC236}">
                <a16:creationId xmlns:a16="http://schemas.microsoft.com/office/drawing/2014/main" id="{E890D7DB-05FC-4509-BE8B-734FF7DD1E49}"/>
              </a:ext>
            </a:extLst>
          </p:cNvPr>
          <p:cNvSpPr/>
          <p:nvPr userDrawn="1"/>
        </p:nvSpPr>
        <p:spPr>
          <a:xfrm>
            <a:off x="-5829" y="1103123"/>
            <a:ext cx="12197830" cy="45719"/>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1530297380"/>
      </p:ext>
    </p:extLst>
  </p:cSld>
  <p:clrMap bg1="lt1" tx1="dk1" bg2="lt2" tx2="dk2" accent1="accent1" accent2="accent2" accent3="accent3" accent4="accent4" accent5="accent5" accent6="accent6" hlink="hlink" folHlink="folHlink"/>
  <p:sldLayoutIdLst>
    <p:sldLayoutId id="2147483715" r:id="rId1"/>
    <p:sldLayoutId id="2147483707" r:id="rId2"/>
    <p:sldLayoutId id="2147483695" r:id="rId3"/>
    <p:sldLayoutId id="2147483693" r:id="rId4"/>
    <p:sldLayoutId id="2147483691" r:id="rId5"/>
    <p:sldLayoutId id="2147483705" r:id="rId6"/>
    <p:sldLayoutId id="2147483692" r:id="rId7"/>
    <p:sldLayoutId id="2147483706" r:id="rId8"/>
    <p:sldLayoutId id="2147483698" r:id="rId9"/>
    <p:sldLayoutId id="2147483699" r:id="rId10"/>
    <p:sldLayoutId id="2147483702" r:id="rId11"/>
    <p:sldLayoutId id="2147483703" r:id="rId12"/>
    <p:sldLayoutId id="2147483704" r:id="rId13"/>
    <p:sldLayoutId id="2147483712" r:id="rId14"/>
    <p:sldLayoutId id="2147483713" r:id="rId15"/>
    <p:sldLayoutId id="2147483716" r:id="rId16"/>
    <p:sldLayoutId id="2147483717" r:id="rId17"/>
  </p:sldLayoutIdLst>
  <p:hf sldNum="0" hdr="0" ftr="0" dt="0"/>
  <p:txStyles>
    <p:titleStyle>
      <a:lvl1pPr algn="l" defTabSz="457200" rtl="0" eaLnBrk="1" fontAlgn="base" hangingPunct="1">
        <a:spcBef>
          <a:spcPct val="0"/>
        </a:spcBef>
        <a:spcAft>
          <a:spcPct val="0"/>
        </a:spcAft>
        <a:defRPr sz="2000"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17" userDrawn="1">
          <p15:clr>
            <a:srgbClr val="F26B43"/>
          </p15:clr>
        </p15:guide>
        <p15:guide id="2" pos="363" userDrawn="1">
          <p15:clr>
            <a:srgbClr val="F26B43"/>
          </p15:clr>
        </p15:guide>
        <p15:guide id="3" orient="horz" pos="3861" userDrawn="1">
          <p15:clr>
            <a:srgbClr val="F26B43"/>
          </p15:clr>
        </p15:guide>
        <p15:guide id="4"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png"/><Relationship Id="rId7" Type="http://schemas.openxmlformats.org/officeDocument/2006/relationships/image" Target="../media/image63.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62.jpeg"/><Relationship Id="rId5" Type="http://schemas.openxmlformats.org/officeDocument/2006/relationships/image" Target="../media/image61.png"/><Relationship Id="rId10" Type="http://schemas.openxmlformats.org/officeDocument/2006/relationships/image" Target="../media/image66.jpeg"/><Relationship Id="rId4" Type="http://schemas.openxmlformats.org/officeDocument/2006/relationships/image" Target="../media/image60.jpeg"/><Relationship Id="rId9" Type="http://schemas.openxmlformats.org/officeDocument/2006/relationships/image" Target="../media/image65.png"/></Relationships>
</file>

<file path=ppt/slides/_rels/slide12.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png"/><Relationship Id="rId7" Type="http://schemas.openxmlformats.org/officeDocument/2006/relationships/image" Target="../media/image72.jpeg"/><Relationship Id="rId2" Type="http://schemas.openxmlformats.org/officeDocument/2006/relationships/image" Target="../media/image67.jpeg"/><Relationship Id="rId1" Type="http://schemas.openxmlformats.org/officeDocument/2006/relationships/slideLayout" Target="../slideLayouts/slideLayout5.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 Id="rId9" Type="http://schemas.openxmlformats.org/officeDocument/2006/relationships/image" Target="../media/image7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7.sv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78.png"/><Relationship Id="rId5" Type="http://schemas.openxmlformats.org/officeDocument/2006/relationships/chart" Target="../charts/chart1.xml"/><Relationship Id="rId4" Type="http://schemas.openxmlformats.org/officeDocument/2006/relationships/image" Target="../media/image47.svg"/></Relationships>
</file>

<file path=ppt/slides/_rels/slide1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82.png"/></Relationships>
</file>

<file path=ppt/slides/_rels/slide2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2.png"/><Relationship Id="rId18" Type="http://schemas.openxmlformats.org/officeDocument/2006/relationships/image" Target="../media/image97.svg"/><Relationship Id="rId3" Type="http://schemas.openxmlformats.org/officeDocument/2006/relationships/image" Target="../media/image84.jpeg"/><Relationship Id="rId7" Type="http://schemas.openxmlformats.org/officeDocument/2006/relationships/image" Target="../media/image87.png"/><Relationship Id="rId12" Type="http://schemas.openxmlformats.org/officeDocument/2006/relationships/image" Target="../media/image91.png"/><Relationship Id="rId17" Type="http://schemas.openxmlformats.org/officeDocument/2006/relationships/image" Target="../media/image96.png"/><Relationship Id="rId2" Type="http://schemas.openxmlformats.org/officeDocument/2006/relationships/notesSlide" Target="../notesSlides/notesSlide11.xml"/><Relationship Id="rId16" Type="http://schemas.openxmlformats.org/officeDocument/2006/relationships/image" Target="../media/image95.svg"/><Relationship Id="rId1" Type="http://schemas.openxmlformats.org/officeDocument/2006/relationships/slideLayout" Target="../slideLayouts/slideLayout4.xml"/><Relationship Id="rId6" Type="http://schemas.openxmlformats.org/officeDocument/2006/relationships/image" Target="../media/image86.png"/><Relationship Id="rId11" Type="http://schemas.microsoft.com/office/2007/relationships/hdphoto" Target="../media/hdphoto2.wdp"/><Relationship Id="rId5" Type="http://schemas.microsoft.com/office/2007/relationships/hdphoto" Target="../media/hdphoto1.wdp"/><Relationship Id="rId15" Type="http://schemas.openxmlformats.org/officeDocument/2006/relationships/image" Target="../media/image94.png"/><Relationship Id="rId10" Type="http://schemas.openxmlformats.org/officeDocument/2006/relationships/image" Target="../media/image90.png"/><Relationship Id="rId4" Type="http://schemas.openxmlformats.org/officeDocument/2006/relationships/image" Target="../media/image85.png"/><Relationship Id="rId9" Type="http://schemas.openxmlformats.org/officeDocument/2006/relationships/image" Target="../media/image89.png"/><Relationship Id="rId14" Type="http://schemas.openxmlformats.org/officeDocument/2006/relationships/image" Target="../media/image93.png"/></Relationships>
</file>

<file path=ppt/slides/_rels/slide23.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46.png"/><Relationship Id="rId7" Type="http://schemas.openxmlformats.org/officeDocument/2006/relationships/image" Target="../media/image100.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99.png"/><Relationship Id="rId5" Type="http://schemas.openxmlformats.org/officeDocument/2006/relationships/image" Target="../media/image98.jpeg"/><Relationship Id="rId4" Type="http://schemas.openxmlformats.org/officeDocument/2006/relationships/image" Target="../media/image47.svg"/><Relationship Id="rId9" Type="http://schemas.openxmlformats.org/officeDocument/2006/relationships/image" Target="../media/image102.jpeg"/></Relationships>
</file>

<file path=ppt/slides/_rels/slide24.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png"/><Relationship Id="rId1" Type="http://schemas.openxmlformats.org/officeDocument/2006/relationships/slideLayout" Target="../slideLayouts/slideLayout4.xml"/><Relationship Id="rId5" Type="http://schemas.openxmlformats.org/officeDocument/2006/relationships/image" Target="../media/image106.jpeg"/><Relationship Id="rId4" Type="http://schemas.openxmlformats.org/officeDocument/2006/relationships/image" Target="../media/image105.png"/></Relationships>
</file>

<file path=ppt/slides/_rels/slide25.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jpeg"/><Relationship Id="rId7" Type="http://schemas.openxmlformats.org/officeDocument/2006/relationships/image" Target="../media/image108.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07.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109.png"/></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11.jpe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4.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png"/></Relationships>
</file>

<file path=ppt/slides/_rels/slide27.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hyperlink" Target="http://www.dril-quip.com/" TargetMode="External"/><Relationship Id="rId2" Type="http://schemas.openxmlformats.org/officeDocument/2006/relationships/image" Target="../media/image116.png"/><Relationship Id="rId1" Type="http://schemas.openxmlformats.org/officeDocument/2006/relationships/slideLayout" Target="../slideLayouts/slideLayout6.xml"/><Relationship Id="rId6" Type="http://schemas.openxmlformats.org/officeDocument/2006/relationships/image" Target="../media/image120.jpeg"/><Relationship Id="rId5" Type="http://schemas.openxmlformats.org/officeDocument/2006/relationships/image" Target="../media/image119.png"/><Relationship Id="rId4" Type="http://schemas.openxmlformats.org/officeDocument/2006/relationships/image" Target="../media/image1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22.pn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diagramData" Target="../diagrams/data1.xml"/><Relationship Id="rId12"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8.xml"/><Relationship Id="rId6" Type="http://schemas.openxmlformats.org/officeDocument/2006/relationships/image" Target="../media/image13.jpeg"/><Relationship Id="rId11" Type="http://schemas.microsoft.com/office/2007/relationships/diagramDrawing" Target="../diagrams/drawing1.xml"/><Relationship Id="rId5" Type="http://schemas.openxmlformats.org/officeDocument/2006/relationships/image" Target="../media/image12.jpeg"/><Relationship Id="rId15" Type="http://schemas.openxmlformats.org/officeDocument/2006/relationships/image" Target="../media/image17.png"/><Relationship Id="rId10" Type="http://schemas.openxmlformats.org/officeDocument/2006/relationships/diagramColors" Target="../diagrams/colors1.xml"/><Relationship Id="rId4" Type="http://schemas.openxmlformats.org/officeDocument/2006/relationships/image" Target="../media/image11.jpeg"/><Relationship Id="rId9" Type="http://schemas.openxmlformats.org/officeDocument/2006/relationships/diagramQuickStyle" Target="../diagrams/quickStyle1.xml"/><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24.jpeg"/></Relationships>
</file>

<file path=ppt/slides/_rels/slide3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125.jpeg"/></Relationships>
</file>

<file path=ppt/slides/_rels/slide32.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26.png"/><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image" Target="../media/image130.png"/><Relationship Id="rId5" Type="http://schemas.openxmlformats.org/officeDocument/2006/relationships/diagramQuickStyle" Target="../diagrams/quickStyle4.xml"/><Relationship Id="rId10" Type="http://schemas.openxmlformats.org/officeDocument/2006/relationships/image" Target="../media/image129.png"/><Relationship Id="rId4" Type="http://schemas.openxmlformats.org/officeDocument/2006/relationships/diagramLayout" Target="../diagrams/layout4.xml"/><Relationship Id="rId9" Type="http://schemas.openxmlformats.org/officeDocument/2006/relationships/image" Target="../media/image128.png"/></Relationships>
</file>

<file path=ppt/slides/_rels/slide33.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138.png"/><Relationship Id="rId4" Type="http://schemas.openxmlformats.org/officeDocument/2006/relationships/image" Target="../media/image137.png"/></Relationships>
</file>

<file path=ppt/slides/_rels/slide4.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3" Type="http://schemas.openxmlformats.org/officeDocument/2006/relationships/image" Target="../media/image18.png"/><Relationship Id="rId7" Type="http://schemas.openxmlformats.org/officeDocument/2006/relationships/image" Target="../media/image22.jpeg"/><Relationship Id="rId12" Type="http://schemas.openxmlformats.org/officeDocument/2006/relationships/image" Target="../media/image27.png"/><Relationship Id="rId2" Type="http://schemas.openxmlformats.org/officeDocument/2006/relationships/notesSlide" Target="../notesSlides/notesSlide2.xml"/><Relationship Id="rId16"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svg"/><Relationship Id="rId9" Type="http://schemas.openxmlformats.org/officeDocument/2006/relationships/image" Target="../media/image24.png"/><Relationship Id="rId1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diagramQuickStyle" Target="../diagrams/quickStyle2.xml"/><Relationship Id="rId18" Type="http://schemas.openxmlformats.org/officeDocument/2006/relationships/image" Target="../media/image42.png"/><Relationship Id="rId3" Type="http://schemas.openxmlformats.org/officeDocument/2006/relationships/image" Target="../media/image32.svg"/><Relationship Id="rId21" Type="http://schemas.openxmlformats.org/officeDocument/2006/relationships/image" Target="../media/image45.png"/><Relationship Id="rId7" Type="http://schemas.openxmlformats.org/officeDocument/2006/relationships/image" Target="../media/image36.svg"/><Relationship Id="rId12" Type="http://schemas.openxmlformats.org/officeDocument/2006/relationships/diagramLayout" Target="../diagrams/layout2.xml"/><Relationship Id="rId17" Type="http://schemas.openxmlformats.org/officeDocument/2006/relationships/image" Target="../media/image41.png"/><Relationship Id="rId2" Type="http://schemas.openxmlformats.org/officeDocument/2006/relationships/image" Target="../media/image31.png"/><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diagramData" Target="../diagrams/data2.xml"/><Relationship Id="rId5" Type="http://schemas.openxmlformats.org/officeDocument/2006/relationships/image" Target="../media/image34.svg"/><Relationship Id="rId15" Type="http://schemas.microsoft.com/office/2007/relationships/diagramDrawing" Target="../diagrams/drawing2.xml"/><Relationship Id="rId10" Type="http://schemas.openxmlformats.org/officeDocument/2006/relationships/image" Target="../media/image39.svg"/><Relationship Id="rId19" Type="http://schemas.openxmlformats.org/officeDocument/2006/relationships/image" Target="../media/image43.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svg"/><Relationship Id="rId9" Type="http://schemas.openxmlformats.org/officeDocument/2006/relationships/image" Target="../media/image52.png"/></Relationships>
</file>

<file path=ppt/slides/_rels/slide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Layout" Target="../diagrams/layout3.xml"/><Relationship Id="rId7" Type="http://schemas.openxmlformats.org/officeDocument/2006/relationships/image" Target="../media/image53.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5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634D21-165A-39FE-0D90-1E64750E5447}"/>
              </a:ext>
            </a:extLst>
          </p:cNvPr>
          <p:cNvSpPr>
            <a:spLocks noGrp="1"/>
          </p:cNvSpPr>
          <p:nvPr>
            <p:ph type="title"/>
          </p:nvPr>
        </p:nvSpPr>
        <p:spPr/>
        <p:txBody>
          <a:bodyPr/>
          <a:lstStyle/>
          <a:p>
            <a:r>
              <a:rPr lang="en-GB"/>
              <a:t>Subsea Controls</a:t>
            </a:r>
          </a:p>
        </p:txBody>
      </p:sp>
      <p:sp>
        <p:nvSpPr>
          <p:cNvPr id="4" name="Text Placeholder 3">
            <a:extLst>
              <a:ext uri="{FF2B5EF4-FFF2-40B4-BE49-F238E27FC236}">
                <a16:creationId xmlns:a16="http://schemas.microsoft.com/office/drawing/2014/main" id="{E6802E7A-8818-D16D-987E-898E7E383ABE}"/>
              </a:ext>
            </a:extLst>
          </p:cNvPr>
          <p:cNvSpPr>
            <a:spLocks noGrp="1"/>
          </p:cNvSpPr>
          <p:nvPr>
            <p:ph type="body" sz="quarter" idx="10"/>
          </p:nvPr>
        </p:nvSpPr>
        <p:spPr/>
        <p:txBody>
          <a:bodyPr/>
          <a:lstStyle/>
          <a:p>
            <a:r>
              <a:rPr lang="en-GB" sz="1600"/>
              <a:t>Control technologies for critical infrastructure</a:t>
            </a:r>
            <a:endParaRPr lang="en-GB"/>
          </a:p>
        </p:txBody>
      </p:sp>
    </p:spTree>
    <p:extLst>
      <p:ext uri="{BB962C8B-B14F-4D97-AF65-F5344CB8AC3E}">
        <p14:creationId xmlns:p14="http://schemas.microsoft.com/office/powerpoint/2010/main" val="1114591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A85A3A-6906-4E7D-8724-828D3768A581}"/>
              </a:ext>
            </a:extLst>
          </p:cNvPr>
          <p:cNvSpPr>
            <a:spLocks noGrp="1"/>
          </p:cNvSpPr>
          <p:nvPr>
            <p:ph sz="quarter" idx="14"/>
          </p:nvPr>
        </p:nvSpPr>
        <p:spPr>
          <a:solidFill>
            <a:schemeClr val="accent2"/>
          </a:solidFill>
        </p:spPr>
        <p:txBody>
          <a:bodyPr anchor="ctr"/>
          <a:lstStyle/>
          <a:p>
            <a:r>
              <a:rPr lang="en-US" b="1" dirty="0">
                <a:solidFill>
                  <a:schemeClr val="accent1"/>
                </a:solidFill>
              </a:rPr>
              <a:t>Market Share </a:t>
            </a:r>
          </a:p>
          <a:p>
            <a:endParaRPr lang="en-US" b="1" dirty="0">
              <a:solidFill>
                <a:schemeClr val="accent1"/>
              </a:solidFill>
            </a:endParaRPr>
          </a:p>
          <a:p>
            <a:pPr marL="285750" indent="-285750">
              <a:buFont typeface="Arial" panose="020B0604020202020204" pitchFamily="34" charset="0"/>
              <a:buChar char="•"/>
            </a:pPr>
            <a:r>
              <a:rPr lang="en-US" dirty="0">
                <a:solidFill>
                  <a:schemeClr val="bg2"/>
                </a:solidFill>
              </a:rPr>
              <a:t>At 26%*, second only to TFMC for subsea controls supply in GOM for past two years.</a:t>
            </a:r>
          </a:p>
          <a:p>
            <a:pPr marL="285750" indent="-285750">
              <a:buFont typeface="Arial" panose="020B0604020202020204" pitchFamily="34" charset="0"/>
              <a:buChar char="•"/>
            </a:pPr>
            <a:r>
              <a:rPr lang="en-US" dirty="0">
                <a:solidFill>
                  <a:schemeClr val="bg2"/>
                </a:solidFill>
              </a:rPr>
              <a:t>Market leader for subsea controls in UK North Sea.</a:t>
            </a:r>
          </a:p>
          <a:p>
            <a:pPr marL="285750" indent="-285750">
              <a:buFont typeface="Arial" panose="020B0604020202020204" pitchFamily="34" charset="0"/>
              <a:buChar char="•"/>
            </a:pPr>
            <a:r>
              <a:rPr lang="en-US" dirty="0">
                <a:solidFill>
                  <a:schemeClr val="bg2"/>
                </a:solidFill>
              </a:rPr>
              <a:t>28%* global market share with independents – over double that of Aker and Baker Hughes.</a:t>
            </a:r>
          </a:p>
        </p:txBody>
      </p:sp>
      <p:sp>
        <p:nvSpPr>
          <p:cNvPr id="3" name="Title 2">
            <a:extLst>
              <a:ext uri="{FF2B5EF4-FFF2-40B4-BE49-F238E27FC236}">
                <a16:creationId xmlns:a16="http://schemas.microsoft.com/office/drawing/2014/main" id="{E8D99EF5-A352-4478-A331-E18A5FBA0DB4}"/>
              </a:ext>
            </a:extLst>
          </p:cNvPr>
          <p:cNvSpPr>
            <a:spLocks noGrp="1"/>
          </p:cNvSpPr>
          <p:nvPr>
            <p:ph type="title"/>
          </p:nvPr>
        </p:nvSpPr>
        <p:spPr/>
        <p:txBody>
          <a:bodyPr/>
          <a:lstStyle/>
          <a:p>
            <a:r>
              <a:rPr lang="en-US"/>
              <a:t>Proserv specialises solely in controls, with over 60 years’ experience</a:t>
            </a:r>
            <a:endParaRPr lang="en-GB"/>
          </a:p>
        </p:txBody>
      </p:sp>
      <p:sp>
        <p:nvSpPr>
          <p:cNvPr id="10" name="Text Placeholder 9">
            <a:extLst>
              <a:ext uri="{FF2B5EF4-FFF2-40B4-BE49-F238E27FC236}">
                <a16:creationId xmlns:a16="http://schemas.microsoft.com/office/drawing/2014/main" id="{3DD1EF4F-6816-4D6B-BF1F-9DBE63B978D4}"/>
              </a:ext>
            </a:extLst>
          </p:cNvPr>
          <p:cNvSpPr>
            <a:spLocks noGrp="1"/>
          </p:cNvSpPr>
          <p:nvPr>
            <p:ph type="body" sz="quarter" idx="10"/>
          </p:nvPr>
        </p:nvSpPr>
        <p:spPr/>
        <p:txBody>
          <a:bodyPr/>
          <a:lstStyle/>
          <a:p>
            <a:endParaRPr lang="en-GB"/>
          </a:p>
        </p:txBody>
      </p:sp>
      <p:pic>
        <p:nvPicPr>
          <p:cNvPr id="6" name="Content Placeholder 5">
            <a:extLst>
              <a:ext uri="{FF2B5EF4-FFF2-40B4-BE49-F238E27FC236}">
                <a16:creationId xmlns:a16="http://schemas.microsoft.com/office/drawing/2014/main" id="{9FAF2D04-11E1-4B8D-80A0-F49C7277E8E6}"/>
              </a:ext>
            </a:extLst>
          </p:cNvPr>
          <p:cNvPicPr>
            <a:picLocks noGrp="1" noChangeAspect="1"/>
          </p:cNvPicPr>
          <p:nvPr>
            <p:ph idx="1"/>
          </p:nvPr>
        </p:nvPicPr>
        <p:blipFill>
          <a:blip r:embed="rId2"/>
          <a:stretch>
            <a:fillRect/>
          </a:stretch>
        </p:blipFill>
        <p:spPr>
          <a:xfrm>
            <a:off x="4127500" y="1478058"/>
            <a:ext cx="7488238" cy="4586097"/>
          </a:xfrm>
        </p:spPr>
      </p:pic>
      <p:sp>
        <p:nvSpPr>
          <p:cNvPr id="4" name="Footer Placeholder 10">
            <a:extLst>
              <a:ext uri="{FF2B5EF4-FFF2-40B4-BE49-F238E27FC236}">
                <a16:creationId xmlns:a16="http://schemas.microsoft.com/office/drawing/2014/main" id="{55254CDD-0010-7B70-D2E7-81FD01E6CF6B}"/>
              </a:ext>
            </a:extLst>
          </p:cNvPr>
          <p:cNvSpPr>
            <a:spLocks noGrp="1"/>
          </p:cNvSpPr>
          <p:nvPr>
            <p:ph type="ftr" sz="quarter" idx="3"/>
          </p:nvPr>
        </p:nvSpPr>
        <p:spPr>
          <a:xfrm>
            <a:off x="1638300" y="6369901"/>
            <a:ext cx="8102600" cy="206590"/>
          </a:xfrm>
        </p:spPr>
        <p:txBody>
          <a:bodyPr/>
          <a:lstStyle/>
          <a:p>
            <a:r>
              <a:rPr lang="en-GB" dirty="0">
                <a:latin typeface="+mj-lt"/>
              </a:rPr>
              <a:t>*2022 Kimberlite Subsea Equipment Supplier Performance Report </a:t>
            </a:r>
          </a:p>
        </p:txBody>
      </p:sp>
    </p:spTree>
    <p:extLst>
      <p:ext uri="{BB962C8B-B14F-4D97-AF65-F5344CB8AC3E}">
        <p14:creationId xmlns:p14="http://schemas.microsoft.com/office/powerpoint/2010/main" val="4294957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a:t>We are an award winning company</a:t>
            </a:r>
          </a:p>
        </p:txBody>
      </p:sp>
      <p:sp>
        <p:nvSpPr>
          <p:cNvPr id="4" name="Text Placeholder 3"/>
          <p:cNvSpPr>
            <a:spLocks noGrp="1"/>
          </p:cNvSpPr>
          <p:nvPr>
            <p:ph type="body" sz="quarter" idx="10"/>
          </p:nvPr>
        </p:nvSpPr>
        <p:spPr/>
        <p:txBody>
          <a:bodyPr/>
          <a:lstStyle/>
          <a:p>
            <a:r>
              <a:rPr lang="en-GB" dirty="0"/>
              <a:t>Why Proserv?</a:t>
            </a:r>
          </a:p>
        </p:txBody>
      </p:sp>
      <p:cxnSp>
        <p:nvCxnSpPr>
          <p:cNvPr id="14" name="Straight Connector 13"/>
          <p:cNvCxnSpPr>
            <a:cxnSpLocks/>
            <a:stCxn id="15" idx="0"/>
            <a:endCxn id="2" idx="2"/>
          </p:cNvCxnSpPr>
          <p:nvPr/>
        </p:nvCxnSpPr>
        <p:spPr>
          <a:xfrm flipV="1">
            <a:off x="4927105" y="1699328"/>
            <a:ext cx="0" cy="4142010"/>
          </a:xfrm>
          <a:prstGeom prst="line">
            <a:avLst/>
          </a:prstGeom>
          <a:noFill/>
          <a:ln w="3175" cap="flat" cmpd="sng" algn="ctr">
            <a:solidFill>
              <a:srgbClr val="F2A900"/>
            </a:solidFill>
            <a:prstDash val="lgDash"/>
            <a:tailEnd type="oval"/>
          </a:ln>
          <a:effectLst/>
        </p:spPr>
      </p:cxnSp>
      <p:sp>
        <p:nvSpPr>
          <p:cNvPr id="15" name="Rectangle 14"/>
          <p:cNvSpPr/>
          <p:nvPr/>
        </p:nvSpPr>
        <p:spPr>
          <a:xfrm>
            <a:off x="4331423" y="5841338"/>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2013</a:t>
            </a:r>
          </a:p>
        </p:txBody>
      </p:sp>
      <p:pic>
        <p:nvPicPr>
          <p:cNvPr id="24" name="Picture 2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56010" y="3215624"/>
            <a:ext cx="1425242" cy="639905"/>
          </a:xfrm>
          <a:prstGeom prst="rect">
            <a:avLst/>
          </a:prstGeom>
        </p:spPr>
      </p:pic>
      <p:pic>
        <p:nvPicPr>
          <p:cNvPr id="25" name="Picture 3" descr="C:\Users\Caroline.Merson\AppData\Local\Microsoft\Windows\Temporary Internet Files\Content.Outlook\AGLJYPOC\oaa_awards_2015winner (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873244" y="4205796"/>
            <a:ext cx="709245" cy="65234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OilGa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733046" y="4201817"/>
            <a:ext cx="593150" cy="66029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Spirit of Enterprise Award 2014"/>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9699324" y="4069053"/>
            <a:ext cx="828675" cy="92582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0" descr="Image result for ernst and young awards"/>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331833" y="5341167"/>
            <a:ext cx="1501892" cy="461574"/>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p:nvSpPr>
        <p:spPr>
          <a:xfrm>
            <a:off x="4331423" y="5349112"/>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2014</a:t>
            </a:r>
          </a:p>
        </p:txBody>
      </p:sp>
      <p:sp>
        <p:nvSpPr>
          <p:cNvPr id="32" name="Rectangle 31"/>
          <p:cNvSpPr/>
          <p:nvPr/>
        </p:nvSpPr>
        <p:spPr>
          <a:xfrm>
            <a:off x="4331423" y="4856889"/>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2015</a:t>
            </a:r>
          </a:p>
        </p:txBody>
      </p:sp>
      <p:sp>
        <p:nvSpPr>
          <p:cNvPr id="33" name="Rectangle 32"/>
          <p:cNvSpPr/>
          <p:nvPr/>
        </p:nvSpPr>
        <p:spPr>
          <a:xfrm>
            <a:off x="4331421" y="4364666"/>
            <a:ext cx="1191368"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2016</a:t>
            </a:r>
          </a:p>
        </p:txBody>
      </p:sp>
      <p:sp>
        <p:nvSpPr>
          <p:cNvPr id="34" name="Rectangle 33"/>
          <p:cNvSpPr/>
          <p:nvPr/>
        </p:nvSpPr>
        <p:spPr>
          <a:xfrm>
            <a:off x="4331421" y="3872443"/>
            <a:ext cx="1191368"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2017</a:t>
            </a:r>
          </a:p>
        </p:txBody>
      </p:sp>
      <p:sp>
        <p:nvSpPr>
          <p:cNvPr id="35" name="Rectangle 34"/>
          <p:cNvSpPr/>
          <p:nvPr/>
        </p:nvSpPr>
        <p:spPr>
          <a:xfrm>
            <a:off x="4331423" y="3380220"/>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2018</a:t>
            </a:r>
          </a:p>
        </p:txBody>
      </p:sp>
      <p:sp>
        <p:nvSpPr>
          <p:cNvPr id="36" name="Rectangle 35">
            <a:extLst>
              <a:ext uri="{FF2B5EF4-FFF2-40B4-BE49-F238E27FC236}">
                <a16:creationId xmlns:a16="http://schemas.microsoft.com/office/drawing/2014/main" id="{AFC89B73-FFB6-419F-8BFB-567C4892E492}"/>
              </a:ext>
            </a:extLst>
          </p:cNvPr>
          <p:cNvSpPr/>
          <p:nvPr/>
        </p:nvSpPr>
        <p:spPr>
          <a:xfrm>
            <a:off x="4331423" y="2887997"/>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2019</a:t>
            </a:r>
          </a:p>
        </p:txBody>
      </p:sp>
      <p:pic>
        <p:nvPicPr>
          <p:cNvPr id="7" name="Picture Placeholder 6" descr="Website&#10;&#10;Description automatically generated">
            <a:extLst>
              <a:ext uri="{FF2B5EF4-FFF2-40B4-BE49-F238E27FC236}">
                <a16:creationId xmlns:a16="http://schemas.microsoft.com/office/drawing/2014/main" id="{8189E6C4-ECA9-4EFE-B1CE-9FC9D5EDE185}"/>
              </a:ext>
            </a:extLst>
          </p:cNvPr>
          <p:cNvPicPr>
            <a:picLocks noGrp="1" noChangeAspect="1"/>
          </p:cNvPicPr>
          <p:nvPr>
            <p:ph type="pic" sz="quarter" idx="13"/>
          </p:nvPr>
        </p:nvPicPr>
        <p:blipFill rotWithShape="1">
          <a:blip r:embed="rId8" cstate="screen">
            <a:extLst>
              <a:ext uri="{28A0092B-C50C-407E-A947-70E740481C1C}">
                <a14:useLocalDpi xmlns:a14="http://schemas.microsoft.com/office/drawing/2010/main"/>
              </a:ext>
            </a:extLst>
          </a:blip>
          <a:srcRect/>
          <a:stretch/>
        </p:blipFill>
        <p:spPr>
          <a:xfrm>
            <a:off x="575732" y="1412875"/>
            <a:ext cx="2927352" cy="4724589"/>
          </a:xfrm>
        </p:spPr>
      </p:pic>
      <p:sp>
        <p:nvSpPr>
          <p:cNvPr id="38" name="Rectangle 37">
            <a:extLst>
              <a:ext uri="{FF2B5EF4-FFF2-40B4-BE49-F238E27FC236}">
                <a16:creationId xmlns:a16="http://schemas.microsoft.com/office/drawing/2014/main" id="{A8F37DA5-7E10-4192-BE03-53C362FB30C2}"/>
              </a:ext>
            </a:extLst>
          </p:cNvPr>
          <p:cNvSpPr/>
          <p:nvPr/>
        </p:nvSpPr>
        <p:spPr>
          <a:xfrm>
            <a:off x="4331423" y="1903551"/>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2021</a:t>
            </a:r>
          </a:p>
        </p:txBody>
      </p:sp>
      <p:sp>
        <p:nvSpPr>
          <p:cNvPr id="39" name="TextBox 38">
            <a:extLst>
              <a:ext uri="{FF2B5EF4-FFF2-40B4-BE49-F238E27FC236}">
                <a16:creationId xmlns:a16="http://schemas.microsoft.com/office/drawing/2014/main" id="{5E7B8E30-096D-4E5D-BD4E-D4293DDA242F}"/>
              </a:ext>
            </a:extLst>
          </p:cNvPr>
          <p:cNvSpPr txBox="1"/>
          <p:nvPr/>
        </p:nvSpPr>
        <p:spPr>
          <a:xfrm>
            <a:off x="5706716" y="1452584"/>
            <a:ext cx="2780686" cy="4693593"/>
          </a:xfrm>
          <a:prstGeom prst="rect">
            <a:avLst/>
          </a:prstGeom>
          <a:noFill/>
        </p:spPr>
        <p:txBody>
          <a:bodyPr wrap="square" rtlCol="0">
            <a:spAutoFit/>
          </a:bodyPr>
          <a:lstStyle/>
          <a:p>
            <a:pPr fontAlgn="auto">
              <a:spcBef>
                <a:spcPts val="0"/>
              </a:spcBef>
              <a:spcAft>
                <a:spcPts val="600"/>
              </a:spcAft>
            </a:pPr>
            <a:r>
              <a:rPr lang="en-US" sz="900" b="1" dirty="0">
                <a:solidFill>
                  <a:srgbClr val="5B6770"/>
                </a:solidFill>
                <a:latin typeface="Arial"/>
                <a:cs typeface="+mn-cs"/>
              </a:rPr>
              <a:t>Early Career Professional Of The Year</a:t>
            </a:r>
            <a:br>
              <a:rPr lang="en-US" sz="900" b="1" dirty="0">
                <a:solidFill>
                  <a:srgbClr val="5B6770"/>
                </a:solidFill>
                <a:latin typeface="Arial"/>
                <a:cs typeface="+mn-cs"/>
              </a:rPr>
            </a:br>
            <a:r>
              <a:rPr lang="en-US" sz="900" dirty="0">
                <a:solidFill>
                  <a:schemeClr val="accent1"/>
                </a:solidFill>
                <a:latin typeface="Arial"/>
                <a:cs typeface="+mn-cs"/>
              </a:rPr>
              <a:t>OEUK Awards 2022</a:t>
            </a:r>
          </a:p>
          <a:p>
            <a:pPr fontAlgn="auto">
              <a:spcBef>
                <a:spcPts val="0"/>
              </a:spcBef>
              <a:spcAft>
                <a:spcPts val="600"/>
              </a:spcAft>
            </a:pPr>
            <a:r>
              <a:rPr lang="en-US" sz="900" b="1" dirty="0">
                <a:solidFill>
                  <a:schemeClr val="tx2"/>
                </a:solidFill>
                <a:latin typeface="Arial"/>
                <a:cs typeface="+mn-cs"/>
              </a:rPr>
              <a:t>MEA Service Award</a:t>
            </a:r>
            <a:br>
              <a:rPr lang="en-US" sz="900" b="1" dirty="0">
                <a:solidFill>
                  <a:schemeClr val="tx2"/>
                </a:solidFill>
                <a:latin typeface="Arial"/>
                <a:cs typeface="+mn-cs"/>
              </a:rPr>
            </a:br>
            <a:r>
              <a:rPr lang="en-US" sz="900" dirty="0">
                <a:solidFill>
                  <a:schemeClr val="accent1"/>
                </a:solidFill>
                <a:latin typeface="Arial"/>
                <a:cs typeface="+mn-cs"/>
              </a:rPr>
              <a:t>EIC Awards 2022</a:t>
            </a:r>
            <a:endParaRPr lang="en-GB" sz="900" dirty="0">
              <a:solidFill>
                <a:schemeClr val="accent1"/>
              </a:solidFill>
              <a:latin typeface="Arial"/>
              <a:cs typeface="+mn-cs"/>
            </a:endParaRPr>
          </a:p>
          <a:p>
            <a:pPr fontAlgn="auto">
              <a:spcBef>
                <a:spcPts val="0"/>
              </a:spcBef>
              <a:spcAft>
                <a:spcPts val="600"/>
              </a:spcAft>
            </a:pPr>
            <a:r>
              <a:rPr lang="en-GB" sz="900" b="1" dirty="0">
                <a:solidFill>
                  <a:srgbClr val="5B6770"/>
                </a:solidFill>
                <a:latin typeface="Arial"/>
                <a:cs typeface="+mn-cs"/>
              </a:rPr>
              <a:t>Service and Solutions Award</a:t>
            </a:r>
            <a:br>
              <a:rPr lang="en-GB" sz="900" b="1" dirty="0">
                <a:solidFill>
                  <a:srgbClr val="5B6770"/>
                </a:solidFill>
                <a:latin typeface="Arial"/>
                <a:cs typeface="+mn-cs"/>
              </a:rPr>
            </a:br>
            <a:r>
              <a:rPr lang="en-GB" sz="900" dirty="0">
                <a:solidFill>
                  <a:srgbClr val="F2A900"/>
                </a:solidFill>
                <a:latin typeface="Arial"/>
                <a:cs typeface="+mn-cs"/>
              </a:rPr>
              <a:t>EIC Awards 2021</a:t>
            </a:r>
          </a:p>
          <a:p>
            <a:pPr fontAlgn="auto">
              <a:spcBef>
                <a:spcPts val="0"/>
              </a:spcBef>
              <a:spcAft>
                <a:spcPts val="600"/>
              </a:spcAft>
            </a:pPr>
            <a:r>
              <a:rPr lang="en-GB" sz="900" b="1" dirty="0">
                <a:solidFill>
                  <a:srgbClr val="5B6770"/>
                </a:solidFill>
                <a:latin typeface="Arial"/>
                <a:cs typeface="+mn-cs"/>
              </a:rPr>
              <a:t>Export Award </a:t>
            </a:r>
            <a:br>
              <a:rPr lang="en-GB" sz="900" b="1" dirty="0">
                <a:solidFill>
                  <a:srgbClr val="5B6770"/>
                </a:solidFill>
                <a:latin typeface="Arial"/>
                <a:cs typeface="+mn-cs"/>
              </a:rPr>
            </a:br>
            <a:r>
              <a:rPr lang="en-GB" sz="900" dirty="0">
                <a:solidFill>
                  <a:srgbClr val="F2A900"/>
                </a:solidFill>
                <a:latin typeface="Arial"/>
                <a:cs typeface="+mn-cs"/>
              </a:rPr>
              <a:t>EIC National Awards 2019</a:t>
            </a:r>
          </a:p>
          <a:p>
            <a:pPr fontAlgn="auto">
              <a:spcBef>
                <a:spcPts val="0"/>
              </a:spcBef>
              <a:spcAft>
                <a:spcPts val="600"/>
              </a:spcAft>
            </a:pPr>
            <a:r>
              <a:rPr lang="en-GB" sz="900" b="1" dirty="0">
                <a:solidFill>
                  <a:srgbClr val="5B6770"/>
                </a:solidFill>
                <a:latin typeface="Arial"/>
                <a:cs typeface="+mn-cs"/>
              </a:rPr>
              <a:t>Workforce Engagement Award </a:t>
            </a:r>
            <a:br>
              <a:rPr lang="en-GB" sz="900" b="1" dirty="0">
                <a:solidFill>
                  <a:srgbClr val="5B6770"/>
                </a:solidFill>
                <a:latin typeface="Arial"/>
                <a:cs typeface="+mn-cs"/>
              </a:rPr>
            </a:br>
            <a:r>
              <a:rPr lang="en-GB" sz="900" dirty="0">
                <a:solidFill>
                  <a:srgbClr val="F2A900"/>
                </a:solidFill>
                <a:latin typeface="Arial"/>
                <a:cs typeface="+mn-cs"/>
              </a:rPr>
              <a:t>Oil &amp; Gas UK Awards 2018</a:t>
            </a:r>
          </a:p>
          <a:p>
            <a:pPr fontAlgn="auto">
              <a:spcBef>
                <a:spcPts val="0"/>
              </a:spcBef>
              <a:spcAft>
                <a:spcPts val="600"/>
              </a:spcAft>
            </a:pPr>
            <a:r>
              <a:rPr lang="en-GB" sz="900" b="1" dirty="0">
                <a:solidFill>
                  <a:srgbClr val="5B6770"/>
                </a:solidFill>
                <a:latin typeface="Arial"/>
                <a:cs typeface="+mn-cs"/>
              </a:rPr>
              <a:t>Innovator &amp; Technology Award </a:t>
            </a:r>
          </a:p>
          <a:p>
            <a:pPr fontAlgn="auto">
              <a:spcBef>
                <a:spcPts val="0"/>
              </a:spcBef>
              <a:spcAft>
                <a:spcPts val="600"/>
              </a:spcAft>
            </a:pPr>
            <a:r>
              <a:rPr lang="en-GB" sz="900" dirty="0">
                <a:solidFill>
                  <a:srgbClr val="F2A900"/>
                </a:solidFill>
                <a:latin typeface="Arial"/>
                <a:cs typeface="+mn-cs"/>
              </a:rPr>
              <a:t>Subsea UK Awards 2017</a:t>
            </a:r>
          </a:p>
          <a:p>
            <a:pPr fontAlgn="auto">
              <a:spcBef>
                <a:spcPts val="0"/>
              </a:spcBef>
              <a:spcAft>
                <a:spcPts val="600"/>
              </a:spcAft>
            </a:pPr>
            <a:r>
              <a:rPr lang="en-GB" sz="900" b="1" dirty="0">
                <a:solidFill>
                  <a:srgbClr val="5B6770"/>
                </a:solidFill>
                <a:latin typeface="Arial"/>
                <a:cs typeface="+mn-cs"/>
              </a:rPr>
              <a:t>Subsea Company of the Year </a:t>
            </a:r>
            <a:br>
              <a:rPr lang="en-GB" sz="900" b="1" dirty="0">
                <a:solidFill>
                  <a:srgbClr val="5B6770"/>
                </a:solidFill>
                <a:latin typeface="Arial"/>
                <a:cs typeface="+mn-cs"/>
              </a:rPr>
            </a:br>
            <a:r>
              <a:rPr lang="en-GB" sz="900" dirty="0">
                <a:solidFill>
                  <a:srgbClr val="F2A900"/>
                </a:solidFill>
                <a:latin typeface="Arial"/>
                <a:cs typeface="+mn-cs"/>
              </a:rPr>
              <a:t>Subsea UK Awards 2015</a:t>
            </a:r>
          </a:p>
          <a:p>
            <a:pPr fontAlgn="auto">
              <a:spcBef>
                <a:spcPts val="0"/>
              </a:spcBef>
              <a:spcAft>
                <a:spcPts val="600"/>
              </a:spcAft>
            </a:pPr>
            <a:r>
              <a:rPr lang="en-GB" sz="900" b="1" dirty="0">
                <a:solidFill>
                  <a:srgbClr val="5B6770"/>
                </a:solidFill>
                <a:latin typeface="Arial"/>
                <a:cs typeface="+mn-cs"/>
              </a:rPr>
              <a:t>Great Large Company of the Year </a:t>
            </a:r>
            <a:br>
              <a:rPr lang="en-GB" sz="900" b="1" dirty="0">
                <a:solidFill>
                  <a:srgbClr val="5B6770"/>
                </a:solidFill>
                <a:latin typeface="Arial"/>
                <a:cs typeface="+mn-cs"/>
              </a:rPr>
            </a:br>
            <a:r>
              <a:rPr lang="en-GB" sz="900" dirty="0">
                <a:solidFill>
                  <a:srgbClr val="F2A900"/>
                </a:solidFill>
                <a:latin typeface="Arial"/>
                <a:cs typeface="+mn-cs"/>
              </a:rPr>
              <a:t>Offshore Achievement Awards 2015</a:t>
            </a:r>
          </a:p>
          <a:p>
            <a:pPr fontAlgn="auto">
              <a:spcBef>
                <a:spcPts val="0"/>
              </a:spcBef>
              <a:spcAft>
                <a:spcPts val="600"/>
              </a:spcAft>
            </a:pPr>
            <a:r>
              <a:rPr lang="en-GB" sz="900" b="1" dirty="0">
                <a:solidFill>
                  <a:srgbClr val="5B6770"/>
                </a:solidFill>
                <a:latin typeface="Arial"/>
                <a:cs typeface="+mn-cs"/>
              </a:rPr>
              <a:t>Apprentice of the Year </a:t>
            </a:r>
            <a:br>
              <a:rPr lang="en-GB" sz="900" b="1" dirty="0">
                <a:solidFill>
                  <a:srgbClr val="5B6770"/>
                </a:solidFill>
                <a:latin typeface="Arial"/>
                <a:cs typeface="+mn-cs"/>
              </a:rPr>
            </a:br>
            <a:r>
              <a:rPr lang="en-GB" sz="900" dirty="0">
                <a:solidFill>
                  <a:srgbClr val="F2A900"/>
                </a:solidFill>
                <a:latin typeface="Arial"/>
                <a:cs typeface="+mn-cs"/>
              </a:rPr>
              <a:t>Oil &amp; Gas UK Awards 2014</a:t>
            </a:r>
          </a:p>
          <a:p>
            <a:pPr fontAlgn="auto">
              <a:spcBef>
                <a:spcPts val="0"/>
              </a:spcBef>
              <a:spcAft>
                <a:spcPts val="600"/>
              </a:spcAft>
            </a:pPr>
            <a:r>
              <a:rPr lang="en-GB" sz="900" b="1" dirty="0">
                <a:solidFill>
                  <a:srgbClr val="5B6770"/>
                </a:solidFill>
                <a:latin typeface="Arial"/>
                <a:cs typeface="+mn-cs"/>
              </a:rPr>
              <a:t>Business of the Year </a:t>
            </a:r>
            <a:br>
              <a:rPr lang="en-GB" sz="900" b="1" dirty="0">
                <a:solidFill>
                  <a:srgbClr val="5B6770"/>
                </a:solidFill>
                <a:latin typeface="Arial"/>
                <a:cs typeface="+mn-cs"/>
              </a:rPr>
            </a:br>
            <a:r>
              <a:rPr lang="en-GB" sz="900" dirty="0">
                <a:solidFill>
                  <a:srgbClr val="F2A900"/>
                </a:solidFill>
                <a:latin typeface="Arial"/>
                <a:cs typeface="+mn-cs"/>
              </a:rPr>
              <a:t>Spirit of Enterprise Awards 2014</a:t>
            </a:r>
          </a:p>
          <a:p>
            <a:pPr fontAlgn="auto">
              <a:spcBef>
                <a:spcPts val="0"/>
              </a:spcBef>
              <a:spcAft>
                <a:spcPts val="600"/>
              </a:spcAft>
            </a:pPr>
            <a:r>
              <a:rPr lang="en-GB" sz="900" b="1" dirty="0">
                <a:solidFill>
                  <a:srgbClr val="5B6770"/>
                </a:solidFill>
                <a:latin typeface="Arial"/>
                <a:cs typeface="+mn-cs"/>
              </a:rPr>
              <a:t>Great Engineering &amp; Manufacturing Company </a:t>
            </a:r>
            <a:br>
              <a:rPr lang="en-GB" sz="900" b="1" dirty="0">
                <a:solidFill>
                  <a:srgbClr val="5B6770"/>
                </a:solidFill>
                <a:latin typeface="Arial"/>
                <a:cs typeface="+mn-cs"/>
              </a:rPr>
            </a:br>
            <a:r>
              <a:rPr lang="en-GB" sz="900" dirty="0">
                <a:solidFill>
                  <a:srgbClr val="F2A900"/>
                </a:solidFill>
                <a:latin typeface="Arial"/>
                <a:cs typeface="+mn-cs"/>
              </a:rPr>
              <a:t>Spirit of Enterprise Awards 2014</a:t>
            </a:r>
          </a:p>
          <a:p>
            <a:pPr fontAlgn="auto">
              <a:spcBef>
                <a:spcPts val="0"/>
              </a:spcBef>
              <a:spcAft>
                <a:spcPts val="600"/>
              </a:spcAft>
            </a:pPr>
            <a:r>
              <a:rPr lang="en-GB" sz="900" b="1" dirty="0">
                <a:solidFill>
                  <a:srgbClr val="5B6770"/>
                </a:solidFill>
                <a:latin typeface="Arial"/>
                <a:cs typeface="+mn-cs"/>
              </a:rPr>
              <a:t>Technology of the Year</a:t>
            </a:r>
            <a:br>
              <a:rPr lang="en-GB" sz="900" b="1" dirty="0">
                <a:solidFill>
                  <a:srgbClr val="5B6770"/>
                </a:solidFill>
                <a:latin typeface="Arial"/>
                <a:cs typeface="+mn-cs"/>
              </a:rPr>
            </a:br>
            <a:r>
              <a:rPr lang="en-GB" sz="900" dirty="0">
                <a:solidFill>
                  <a:srgbClr val="F2A900"/>
                </a:solidFill>
                <a:latin typeface="Arial"/>
                <a:cs typeface="+mn-cs"/>
              </a:rPr>
              <a:t>Middle East Oil &amp; Gas Awards 2013</a:t>
            </a:r>
          </a:p>
          <a:p>
            <a:pPr fontAlgn="auto">
              <a:spcBef>
                <a:spcPts val="0"/>
              </a:spcBef>
              <a:spcAft>
                <a:spcPts val="600"/>
              </a:spcAft>
            </a:pPr>
            <a:r>
              <a:rPr lang="en-GB" sz="900" b="1" dirty="0">
                <a:solidFill>
                  <a:srgbClr val="5B6770"/>
                </a:solidFill>
                <a:latin typeface="Arial"/>
                <a:cs typeface="+mn-cs"/>
              </a:rPr>
              <a:t>Entrepreneur of the Year </a:t>
            </a:r>
            <a:br>
              <a:rPr lang="en-GB" sz="900" b="1" dirty="0">
                <a:solidFill>
                  <a:srgbClr val="5B6770"/>
                </a:solidFill>
                <a:latin typeface="Arial"/>
                <a:cs typeface="+mn-cs"/>
              </a:rPr>
            </a:br>
            <a:r>
              <a:rPr lang="en-GB" sz="900" dirty="0">
                <a:solidFill>
                  <a:srgbClr val="F2A900"/>
                </a:solidFill>
                <a:latin typeface="Arial"/>
                <a:cs typeface="+mn-cs"/>
              </a:rPr>
              <a:t>Ernst &amp; Young Awards 2013</a:t>
            </a:r>
          </a:p>
        </p:txBody>
      </p:sp>
      <p:pic>
        <p:nvPicPr>
          <p:cNvPr id="5" name="Picture 4" descr="A picture containing text, sign&#10;&#10;Description automatically generated">
            <a:extLst>
              <a:ext uri="{FF2B5EF4-FFF2-40B4-BE49-F238E27FC236}">
                <a16:creationId xmlns:a16="http://schemas.microsoft.com/office/drawing/2014/main" id="{8DC58D16-6764-47FD-A2C9-270A219590F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378224" y="2278061"/>
            <a:ext cx="1266557" cy="661776"/>
          </a:xfrm>
          <a:prstGeom prst="rect">
            <a:avLst/>
          </a:prstGeom>
        </p:spPr>
      </p:pic>
      <p:sp>
        <p:nvSpPr>
          <p:cNvPr id="2" name="Rectangle 1">
            <a:extLst>
              <a:ext uri="{FF2B5EF4-FFF2-40B4-BE49-F238E27FC236}">
                <a16:creationId xmlns:a16="http://schemas.microsoft.com/office/drawing/2014/main" id="{8E39811F-2E13-5D58-8D3A-333290889B0F}"/>
              </a:ext>
            </a:extLst>
          </p:cNvPr>
          <p:cNvSpPr/>
          <p:nvPr/>
        </p:nvSpPr>
        <p:spPr>
          <a:xfrm>
            <a:off x="4331423" y="1411328"/>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2022</a:t>
            </a:r>
          </a:p>
        </p:txBody>
      </p:sp>
      <p:sp>
        <p:nvSpPr>
          <p:cNvPr id="8" name="Rectangle 7">
            <a:extLst>
              <a:ext uri="{FF2B5EF4-FFF2-40B4-BE49-F238E27FC236}">
                <a16:creationId xmlns:a16="http://schemas.microsoft.com/office/drawing/2014/main" id="{07C240F7-3AD7-15B1-8F20-AEDE3D2C2A5D}"/>
              </a:ext>
            </a:extLst>
          </p:cNvPr>
          <p:cNvSpPr/>
          <p:nvPr/>
        </p:nvSpPr>
        <p:spPr>
          <a:xfrm>
            <a:off x="4331423" y="2395774"/>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2022</a:t>
            </a:r>
          </a:p>
        </p:txBody>
      </p:sp>
      <p:pic>
        <p:nvPicPr>
          <p:cNvPr id="40" name="Picture 39" descr="Text, calendar&#10;&#10;Description automatically generated">
            <a:extLst>
              <a:ext uri="{FF2B5EF4-FFF2-40B4-BE49-F238E27FC236}">
                <a16:creationId xmlns:a16="http://schemas.microsoft.com/office/drawing/2014/main" id="{B8B739F5-9643-E14F-72EC-9B54539F883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356010" y="1414284"/>
            <a:ext cx="1335024" cy="667512"/>
          </a:xfrm>
          <a:prstGeom prst="rect">
            <a:avLst/>
          </a:prstGeom>
        </p:spPr>
      </p:pic>
    </p:spTree>
    <p:extLst>
      <p:ext uri="{BB962C8B-B14F-4D97-AF65-F5344CB8AC3E}">
        <p14:creationId xmlns:p14="http://schemas.microsoft.com/office/powerpoint/2010/main" val="2400299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picture containing building, ceiling, indoor, sitting&#10;&#10;Description automatically generated">
            <a:extLst>
              <a:ext uri="{FF2B5EF4-FFF2-40B4-BE49-F238E27FC236}">
                <a16:creationId xmlns:a16="http://schemas.microsoft.com/office/drawing/2014/main" id="{9BD9978E-B2FC-4E33-87DE-DEB2256A8015}"/>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5">
            <a:extLst>
              <a:ext uri="{FF2B5EF4-FFF2-40B4-BE49-F238E27FC236}">
                <a16:creationId xmlns:a16="http://schemas.microsoft.com/office/drawing/2014/main" id="{4F9B0551-51A6-4733-A304-D1E30CFAD514}"/>
              </a:ext>
            </a:extLst>
          </p:cNvPr>
          <p:cNvSpPr>
            <a:spLocks noGrp="1"/>
          </p:cNvSpPr>
          <p:nvPr>
            <p:ph type="title"/>
          </p:nvPr>
        </p:nvSpPr>
        <p:spPr/>
        <p:txBody>
          <a:bodyPr/>
          <a:lstStyle/>
          <a:p>
            <a:r>
              <a:rPr lang="en-GB" dirty="0"/>
              <a:t>Our Services</a:t>
            </a:r>
          </a:p>
        </p:txBody>
      </p:sp>
      <p:sp>
        <p:nvSpPr>
          <p:cNvPr id="24" name="Text Placeholder 23">
            <a:extLst>
              <a:ext uri="{FF2B5EF4-FFF2-40B4-BE49-F238E27FC236}">
                <a16:creationId xmlns:a16="http://schemas.microsoft.com/office/drawing/2014/main" id="{C1396764-4C7D-493B-82A5-93C23FB746DD}"/>
              </a:ext>
            </a:extLst>
          </p:cNvPr>
          <p:cNvSpPr>
            <a:spLocks noGrp="1"/>
          </p:cNvSpPr>
          <p:nvPr>
            <p:ph type="body" sz="quarter" idx="10"/>
          </p:nvPr>
        </p:nvSpPr>
        <p:spPr/>
        <p:txBody>
          <a:bodyPr/>
          <a:lstStyle/>
          <a:p>
            <a:r>
              <a:rPr lang="en-GB" dirty="0"/>
              <a:t>Our Offerings</a:t>
            </a:r>
          </a:p>
        </p:txBody>
      </p:sp>
      <p:grpSp>
        <p:nvGrpSpPr>
          <p:cNvPr id="17" name="Group 16">
            <a:extLst>
              <a:ext uri="{FF2B5EF4-FFF2-40B4-BE49-F238E27FC236}">
                <a16:creationId xmlns:a16="http://schemas.microsoft.com/office/drawing/2014/main" id="{ABF03638-FFA1-4320-95D0-17560758A65E}"/>
              </a:ext>
            </a:extLst>
          </p:cNvPr>
          <p:cNvGrpSpPr/>
          <p:nvPr/>
        </p:nvGrpSpPr>
        <p:grpSpPr>
          <a:xfrm>
            <a:off x="4897460" y="1883575"/>
            <a:ext cx="1752913" cy="436248"/>
            <a:chOff x="4169820" y="1024999"/>
            <a:chExt cx="1752913" cy="436248"/>
          </a:xfrm>
        </p:grpSpPr>
        <p:sp>
          <p:nvSpPr>
            <p:cNvPr id="18" name="Rectangle 17">
              <a:extLst>
                <a:ext uri="{FF2B5EF4-FFF2-40B4-BE49-F238E27FC236}">
                  <a16:creationId xmlns:a16="http://schemas.microsoft.com/office/drawing/2014/main" id="{35B91BCE-C3C1-4E36-BF9D-DC17D2A86A5F}"/>
                </a:ext>
              </a:extLst>
            </p:cNvPr>
            <p:cNvSpPr/>
            <p:nvPr/>
          </p:nvSpPr>
          <p:spPr>
            <a:xfrm>
              <a:off x="4337508" y="1024999"/>
              <a:ext cx="1412507" cy="362217"/>
            </a:xfrm>
            <a:prstGeom prst="rect">
              <a:avLst/>
            </a:prstGeom>
            <a:solidFill>
              <a:schemeClr val="bg1"/>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Topside Controls</a:t>
              </a:r>
            </a:p>
          </p:txBody>
        </p:sp>
        <p:pic>
          <p:nvPicPr>
            <p:cNvPr id="19" name="Picture 18">
              <a:extLst>
                <a:ext uri="{FF2B5EF4-FFF2-40B4-BE49-F238E27FC236}">
                  <a16:creationId xmlns:a16="http://schemas.microsoft.com/office/drawing/2014/main" id="{6FB0B7FF-B75F-4636-BF0B-8C988A99936C}"/>
                </a:ext>
              </a:extLst>
            </p:cNvPr>
            <p:cNvPicPr>
              <a:picLocks noChangeAspect="1"/>
            </p:cNvPicPr>
            <p:nvPr/>
          </p:nvPicPr>
          <p:blipFill rotWithShape="1">
            <a:blip r:embed="rId3" cstate="screen">
              <a:lum bright="70000" contrast="-70000"/>
              <a:extLst>
                <a:ext uri="{28A0092B-C50C-407E-A947-70E740481C1C}">
                  <a14:useLocalDpi xmlns:a14="http://schemas.microsoft.com/office/drawing/2010/main"/>
                </a:ext>
              </a:extLst>
            </a:blip>
            <a:srcRect/>
            <a:stretch/>
          </p:blipFill>
          <p:spPr>
            <a:xfrm>
              <a:off x="4169820" y="1069638"/>
              <a:ext cx="285524" cy="272938"/>
            </a:xfrm>
            <a:prstGeom prst="rect">
              <a:avLst/>
            </a:prstGeom>
          </p:spPr>
        </p:pic>
        <p:cxnSp>
          <p:nvCxnSpPr>
            <p:cNvPr id="20" name="Straight Connector 19">
              <a:extLst>
                <a:ext uri="{FF2B5EF4-FFF2-40B4-BE49-F238E27FC236}">
                  <a16:creationId xmlns:a16="http://schemas.microsoft.com/office/drawing/2014/main" id="{A408361D-DC28-4942-8354-5C1A78FCE473}"/>
                </a:ext>
              </a:extLst>
            </p:cNvPr>
            <p:cNvCxnSpPr/>
            <p:nvPr/>
          </p:nvCxnSpPr>
          <p:spPr>
            <a:xfrm>
              <a:off x="4171182" y="1461247"/>
              <a:ext cx="1751551" cy="0"/>
            </a:xfrm>
            <a:prstGeom prst="line">
              <a:avLst/>
            </a:prstGeom>
            <a:ln w="3175">
              <a:solidFill>
                <a:srgbClr val="FFC000"/>
              </a:solidFill>
            </a:ln>
            <a:effectLst/>
          </p:spPr>
          <p:style>
            <a:lnRef idx="2">
              <a:schemeClr val="accent1"/>
            </a:lnRef>
            <a:fillRef idx="0">
              <a:schemeClr val="accent1"/>
            </a:fillRef>
            <a:effectRef idx="1">
              <a:schemeClr val="accent1"/>
            </a:effectRef>
            <a:fontRef idx="minor">
              <a:schemeClr val="tx1"/>
            </a:fontRef>
          </p:style>
        </p:cxnSp>
      </p:grpSp>
      <p:grpSp>
        <p:nvGrpSpPr>
          <p:cNvPr id="21" name="Group 20">
            <a:extLst>
              <a:ext uri="{FF2B5EF4-FFF2-40B4-BE49-F238E27FC236}">
                <a16:creationId xmlns:a16="http://schemas.microsoft.com/office/drawing/2014/main" id="{E295EB4B-5EEF-43AC-99C6-DACE6AFBE743}"/>
              </a:ext>
            </a:extLst>
          </p:cNvPr>
          <p:cNvGrpSpPr/>
          <p:nvPr/>
        </p:nvGrpSpPr>
        <p:grpSpPr>
          <a:xfrm>
            <a:off x="6846863" y="1888797"/>
            <a:ext cx="1766070" cy="422413"/>
            <a:chOff x="6375474" y="1038834"/>
            <a:chExt cx="1766070" cy="422413"/>
          </a:xfrm>
        </p:grpSpPr>
        <p:sp>
          <p:nvSpPr>
            <p:cNvPr id="22" name="Rectangle 21">
              <a:extLst>
                <a:ext uri="{FF2B5EF4-FFF2-40B4-BE49-F238E27FC236}">
                  <a16:creationId xmlns:a16="http://schemas.microsoft.com/office/drawing/2014/main" id="{D2FA8827-DAD3-4E67-B511-AD6FA1687499}"/>
                </a:ext>
              </a:extLst>
            </p:cNvPr>
            <p:cNvSpPr/>
            <p:nvPr/>
          </p:nvSpPr>
          <p:spPr>
            <a:xfrm>
              <a:off x="6432408" y="1038834"/>
              <a:ext cx="1666721" cy="334546"/>
            </a:xfrm>
            <a:prstGeom prst="rect">
              <a:avLst/>
            </a:prstGeom>
            <a:solidFill>
              <a:schemeClr val="bg1"/>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Subsea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Controls</a:t>
              </a:r>
            </a:p>
          </p:txBody>
        </p:sp>
        <p:pic>
          <p:nvPicPr>
            <p:cNvPr id="23" name="Picture 22">
              <a:extLst>
                <a:ext uri="{FF2B5EF4-FFF2-40B4-BE49-F238E27FC236}">
                  <a16:creationId xmlns:a16="http://schemas.microsoft.com/office/drawing/2014/main" id="{F816AFE5-FFBF-4B4B-BF4A-166325694D87}"/>
                </a:ext>
              </a:extLst>
            </p:cNvPr>
            <p:cNvPicPr>
              <a:picLocks noChangeAspect="1"/>
            </p:cNvPicPr>
            <p:nvPr/>
          </p:nvPicPr>
          <p:blipFill rotWithShape="1">
            <a:blip r:embed="rId3" cstate="screen">
              <a:lum bright="70000" contrast="-70000"/>
              <a:extLst>
                <a:ext uri="{28A0092B-C50C-407E-A947-70E740481C1C}">
                  <a14:useLocalDpi xmlns:a14="http://schemas.microsoft.com/office/drawing/2010/main"/>
                </a:ext>
              </a:extLst>
            </a:blip>
            <a:srcRect/>
            <a:stretch/>
          </p:blipFill>
          <p:spPr>
            <a:xfrm>
              <a:off x="6375474" y="1069638"/>
              <a:ext cx="285524" cy="272938"/>
            </a:xfrm>
            <a:prstGeom prst="rect">
              <a:avLst/>
            </a:prstGeom>
          </p:spPr>
        </p:pic>
        <p:cxnSp>
          <p:nvCxnSpPr>
            <p:cNvPr id="26" name="Straight Connector 25">
              <a:extLst>
                <a:ext uri="{FF2B5EF4-FFF2-40B4-BE49-F238E27FC236}">
                  <a16:creationId xmlns:a16="http://schemas.microsoft.com/office/drawing/2014/main" id="{82D48DDD-6013-4F42-9382-D00C49338228}"/>
                </a:ext>
              </a:extLst>
            </p:cNvPr>
            <p:cNvCxnSpPr/>
            <p:nvPr/>
          </p:nvCxnSpPr>
          <p:spPr>
            <a:xfrm>
              <a:off x="6389993" y="1461247"/>
              <a:ext cx="1751551" cy="0"/>
            </a:xfrm>
            <a:prstGeom prst="line">
              <a:avLst/>
            </a:prstGeom>
            <a:ln w="3175">
              <a:solidFill>
                <a:srgbClr val="FFC000"/>
              </a:solidFill>
            </a:ln>
            <a:effectLst/>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E3DD39A6-B8E4-46E7-9778-F003A854B208}"/>
              </a:ext>
            </a:extLst>
          </p:cNvPr>
          <p:cNvGrpSpPr/>
          <p:nvPr/>
        </p:nvGrpSpPr>
        <p:grpSpPr>
          <a:xfrm>
            <a:off x="8692560" y="1900044"/>
            <a:ext cx="1758160" cy="403788"/>
            <a:chOff x="4164573" y="3037648"/>
            <a:chExt cx="1758160" cy="403788"/>
          </a:xfrm>
        </p:grpSpPr>
        <p:sp>
          <p:nvSpPr>
            <p:cNvPr id="30" name="Rectangle 29">
              <a:extLst>
                <a:ext uri="{FF2B5EF4-FFF2-40B4-BE49-F238E27FC236}">
                  <a16:creationId xmlns:a16="http://schemas.microsoft.com/office/drawing/2014/main" id="{862AC9BE-21A7-4E62-AB71-8295B3AE5E22}"/>
                </a:ext>
              </a:extLst>
            </p:cNvPr>
            <p:cNvSpPr/>
            <p:nvPr/>
          </p:nvSpPr>
          <p:spPr>
            <a:xfrm>
              <a:off x="4285000" y="3037648"/>
              <a:ext cx="1593483" cy="327209"/>
            </a:xfrm>
            <a:prstGeom prst="rect">
              <a:avLst/>
            </a:prstGeom>
            <a:solidFill>
              <a:schemeClr val="bg1"/>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Automation Systems</a:t>
              </a:r>
            </a:p>
          </p:txBody>
        </p:sp>
        <p:pic>
          <p:nvPicPr>
            <p:cNvPr id="38" name="Picture 37">
              <a:extLst>
                <a:ext uri="{FF2B5EF4-FFF2-40B4-BE49-F238E27FC236}">
                  <a16:creationId xmlns:a16="http://schemas.microsoft.com/office/drawing/2014/main" id="{A1D3D494-DD21-4C0E-A89A-2D142FA1BE3C}"/>
                </a:ext>
              </a:extLst>
            </p:cNvPr>
            <p:cNvPicPr>
              <a:picLocks noChangeAspect="1"/>
            </p:cNvPicPr>
            <p:nvPr/>
          </p:nvPicPr>
          <p:blipFill rotWithShape="1">
            <a:blip r:embed="rId3" cstate="screen">
              <a:lum bright="70000" contrast="-70000"/>
              <a:extLst>
                <a:ext uri="{28A0092B-C50C-407E-A947-70E740481C1C}">
                  <a14:useLocalDpi xmlns:a14="http://schemas.microsoft.com/office/drawing/2010/main"/>
                </a:ext>
              </a:extLst>
            </a:blip>
            <a:srcRect/>
            <a:stretch/>
          </p:blipFill>
          <p:spPr>
            <a:xfrm>
              <a:off x="4164573" y="3064783"/>
              <a:ext cx="285524" cy="272938"/>
            </a:xfrm>
            <a:prstGeom prst="rect">
              <a:avLst/>
            </a:prstGeom>
          </p:spPr>
        </p:pic>
        <p:cxnSp>
          <p:nvCxnSpPr>
            <p:cNvPr id="39" name="Straight Connector 38">
              <a:extLst>
                <a:ext uri="{FF2B5EF4-FFF2-40B4-BE49-F238E27FC236}">
                  <a16:creationId xmlns:a16="http://schemas.microsoft.com/office/drawing/2014/main" id="{9299735A-37EC-430F-BA31-C2591E1D2FD7}"/>
                </a:ext>
              </a:extLst>
            </p:cNvPr>
            <p:cNvCxnSpPr/>
            <p:nvPr/>
          </p:nvCxnSpPr>
          <p:spPr>
            <a:xfrm>
              <a:off x="4171182" y="3441436"/>
              <a:ext cx="1751551" cy="0"/>
            </a:xfrm>
            <a:prstGeom prst="line">
              <a:avLst/>
            </a:prstGeom>
            <a:ln w="3175">
              <a:solidFill>
                <a:srgbClr val="FFC000"/>
              </a:solidFill>
            </a:ln>
            <a:effectLst/>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3C79D18A-00FD-4EA9-BB4B-54ACE6A51413}"/>
              </a:ext>
            </a:extLst>
          </p:cNvPr>
          <p:cNvGrpSpPr/>
          <p:nvPr/>
        </p:nvGrpSpPr>
        <p:grpSpPr>
          <a:xfrm>
            <a:off x="4843126" y="3727209"/>
            <a:ext cx="1859877" cy="386221"/>
            <a:chOff x="6378539" y="3055215"/>
            <a:chExt cx="1859877" cy="386221"/>
          </a:xfrm>
        </p:grpSpPr>
        <p:sp>
          <p:nvSpPr>
            <p:cNvPr id="41" name="Rectangle 40">
              <a:extLst>
                <a:ext uri="{FF2B5EF4-FFF2-40B4-BE49-F238E27FC236}">
                  <a16:creationId xmlns:a16="http://schemas.microsoft.com/office/drawing/2014/main" id="{62370BF4-1281-4ADB-95CC-DDF0F439BF73}"/>
                </a:ext>
              </a:extLst>
            </p:cNvPr>
            <p:cNvSpPr/>
            <p:nvPr/>
          </p:nvSpPr>
          <p:spPr>
            <a:xfrm>
              <a:off x="6432408" y="3055215"/>
              <a:ext cx="1806008" cy="292074"/>
            </a:xfrm>
            <a:prstGeom prst="rect">
              <a:avLst/>
            </a:prstGeom>
            <a:solidFill>
              <a:schemeClr val="bg1"/>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IWOCS</a:t>
              </a:r>
            </a:p>
          </p:txBody>
        </p:sp>
        <p:pic>
          <p:nvPicPr>
            <p:cNvPr id="42" name="Picture 41">
              <a:extLst>
                <a:ext uri="{FF2B5EF4-FFF2-40B4-BE49-F238E27FC236}">
                  <a16:creationId xmlns:a16="http://schemas.microsoft.com/office/drawing/2014/main" id="{56810CA8-CBA9-42E3-B17A-CB16A1B37EBE}"/>
                </a:ext>
              </a:extLst>
            </p:cNvPr>
            <p:cNvPicPr>
              <a:picLocks noChangeAspect="1"/>
            </p:cNvPicPr>
            <p:nvPr/>
          </p:nvPicPr>
          <p:blipFill rotWithShape="1">
            <a:blip r:embed="rId3" cstate="screen">
              <a:lum bright="70000" contrast="-70000"/>
              <a:extLst>
                <a:ext uri="{28A0092B-C50C-407E-A947-70E740481C1C}">
                  <a14:useLocalDpi xmlns:a14="http://schemas.microsoft.com/office/drawing/2010/main"/>
                </a:ext>
              </a:extLst>
            </a:blip>
            <a:srcRect/>
            <a:stretch/>
          </p:blipFill>
          <p:spPr>
            <a:xfrm>
              <a:off x="6378539" y="3064783"/>
              <a:ext cx="285524" cy="272938"/>
            </a:xfrm>
            <a:prstGeom prst="rect">
              <a:avLst/>
            </a:prstGeom>
          </p:spPr>
        </p:pic>
        <p:cxnSp>
          <p:nvCxnSpPr>
            <p:cNvPr id="43" name="Straight Connector 42">
              <a:extLst>
                <a:ext uri="{FF2B5EF4-FFF2-40B4-BE49-F238E27FC236}">
                  <a16:creationId xmlns:a16="http://schemas.microsoft.com/office/drawing/2014/main" id="{2F7BDF39-FCC8-4669-BB83-CCE3CB80C863}"/>
                </a:ext>
              </a:extLst>
            </p:cNvPr>
            <p:cNvCxnSpPr/>
            <p:nvPr/>
          </p:nvCxnSpPr>
          <p:spPr>
            <a:xfrm>
              <a:off x="6389993" y="3441436"/>
              <a:ext cx="1751551" cy="0"/>
            </a:xfrm>
            <a:prstGeom prst="line">
              <a:avLst/>
            </a:prstGeom>
            <a:ln w="3175">
              <a:solidFill>
                <a:srgbClr val="FFC000"/>
              </a:solidFill>
            </a:ln>
            <a:effectLst/>
          </p:spPr>
          <p:style>
            <a:lnRef idx="2">
              <a:schemeClr val="accent1"/>
            </a:lnRef>
            <a:fillRef idx="0">
              <a:schemeClr val="accent1"/>
            </a:fillRef>
            <a:effectRef idx="1">
              <a:schemeClr val="accent1"/>
            </a:effectRef>
            <a:fontRef idx="minor">
              <a:schemeClr val="tx1"/>
            </a:fontRef>
          </p:style>
        </p:cxnSp>
      </p:grpSp>
      <p:grpSp>
        <p:nvGrpSpPr>
          <p:cNvPr id="44" name="Group 43">
            <a:extLst>
              <a:ext uri="{FF2B5EF4-FFF2-40B4-BE49-F238E27FC236}">
                <a16:creationId xmlns:a16="http://schemas.microsoft.com/office/drawing/2014/main" id="{94CB6B5F-183D-4EB1-AF4A-C97A5D00949F}"/>
              </a:ext>
            </a:extLst>
          </p:cNvPr>
          <p:cNvGrpSpPr/>
          <p:nvPr/>
        </p:nvGrpSpPr>
        <p:grpSpPr>
          <a:xfrm>
            <a:off x="6776284" y="3708168"/>
            <a:ext cx="1763004" cy="388599"/>
            <a:chOff x="4159729" y="5079110"/>
            <a:chExt cx="1763004" cy="388599"/>
          </a:xfrm>
        </p:grpSpPr>
        <p:sp>
          <p:nvSpPr>
            <p:cNvPr id="45" name="Rectangle 44">
              <a:extLst>
                <a:ext uri="{FF2B5EF4-FFF2-40B4-BE49-F238E27FC236}">
                  <a16:creationId xmlns:a16="http://schemas.microsoft.com/office/drawing/2014/main" id="{775CF092-1ECE-4DDC-827B-FD0D9730EF76}"/>
                </a:ext>
              </a:extLst>
            </p:cNvPr>
            <p:cNvSpPr/>
            <p:nvPr/>
          </p:nvSpPr>
          <p:spPr>
            <a:xfrm>
              <a:off x="4267935" y="5079110"/>
              <a:ext cx="1593483" cy="304227"/>
            </a:xfrm>
            <a:prstGeom prst="rect">
              <a:avLst/>
            </a:prstGeom>
            <a:solidFill>
              <a:schemeClr val="bg1"/>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Brownfield Upgrades</a:t>
              </a:r>
            </a:p>
          </p:txBody>
        </p:sp>
        <p:pic>
          <p:nvPicPr>
            <p:cNvPr id="46" name="Picture 45">
              <a:extLst>
                <a:ext uri="{FF2B5EF4-FFF2-40B4-BE49-F238E27FC236}">
                  <a16:creationId xmlns:a16="http://schemas.microsoft.com/office/drawing/2014/main" id="{C8841A2F-8B23-40B0-8A82-EDFFCAF61EFE}"/>
                </a:ext>
              </a:extLst>
            </p:cNvPr>
            <p:cNvPicPr>
              <a:picLocks noChangeAspect="1"/>
            </p:cNvPicPr>
            <p:nvPr/>
          </p:nvPicPr>
          <p:blipFill rotWithShape="1">
            <a:blip r:embed="rId3" cstate="screen">
              <a:lum bright="70000" contrast="-70000"/>
              <a:extLst>
                <a:ext uri="{28A0092B-C50C-407E-A947-70E740481C1C}">
                  <a14:useLocalDpi xmlns:a14="http://schemas.microsoft.com/office/drawing/2010/main"/>
                </a:ext>
              </a:extLst>
            </a:blip>
            <a:srcRect/>
            <a:stretch/>
          </p:blipFill>
          <p:spPr>
            <a:xfrm>
              <a:off x="4159729" y="5094754"/>
              <a:ext cx="285524" cy="272938"/>
            </a:xfrm>
            <a:prstGeom prst="rect">
              <a:avLst/>
            </a:prstGeom>
          </p:spPr>
        </p:pic>
        <p:cxnSp>
          <p:nvCxnSpPr>
            <p:cNvPr id="47" name="Straight Connector 46">
              <a:extLst>
                <a:ext uri="{FF2B5EF4-FFF2-40B4-BE49-F238E27FC236}">
                  <a16:creationId xmlns:a16="http://schemas.microsoft.com/office/drawing/2014/main" id="{02351CB6-818A-42F1-AC03-69A94D306B97}"/>
                </a:ext>
              </a:extLst>
            </p:cNvPr>
            <p:cNvCxnSpPr/>
            <p:nvPr/>
          </p:nvCxnSpPr>
          <p:spPr>
            <a:xfrm>
              <a:off x="4171182" y="5467709"/>
              <a:ext cx="1751551" cy="0"/>
            </a:xfrm>
            <a:prstGeom prst="line">
              <a:avLst/>
            </a:prstGeom>
            <a:ln w="3175">
              <a:solidFill>
                <a:srgbClr val="FFC000"/>
              </a:solidFill>
            </a:ln>
            <a:effectLst/>
          </p:spPr>
          <p:style>
            <a:lnRef idx="2">
              <a:schemeClr val="accent1"/>
            </a:lnRef>
            <a:fillRef idx="0">
              <a:schemeClr val="accent1"/>
            </a:fillRef>
            <a:effectRef idx="1">
              <a:schemeClr val="accent1"/>
            </a:effectRef>
            <a:fontRef idx="minor">
              <a:schemeClr val="tx1"/>
            </a:fontRef>
          </p:style>
        </p:cxnSp>
      </p:grpSp>
      <p:grpSp>
        <p:nvGrpSpPr>
          <p:cNvPr id="48" name="Group 47">
            <a:extLst>
              <a:ext uri="{FF2B5EF4-FFF2-40B4-BE49-F238E27FC236}">
                <a16:creationId xmlns:a16="http://schemas.microsoft.com/office/drawing/2014/main" id="{101BF748-FAB9-495C-BC5F-ABFC36EE781E}"/>
              </a:ext>
            </a:extLst>
          </p:cNvPr>
          <p:cNvGrpSpPr/>
          <p:nvPr/>
        </p:nvGrpSpPr>
        <p:grpSpPr>
          <a:xfrm>
            <a:off x="8681927" y="3723812"/>
            <a:ext cx="1756097" cy="372955"/>
            <a:chOff x="6389993" y="5094754"/>
            <a:chExt cx="1756097" cy="372955"/>
          </a:xfrm>
        </p:grpSpPr>
        <p:sp>
          <p:nvSpPr>
            <p:cNvPr id="49" name="Rectangle 48">
              <a:extLst>
                <a:ext uri="{FF2B5EF4-FFF2-40B4-BE49-F238E27FC236}">
                  <a16:creationId xmlns:a16="http://schemas.microsoft.com/office/drawing/2014/main" id="{4DE8E676-D4D0-4964-A9B4-0775FE07BBDD}"/>
                </a:ext>
              </a:extLst>
            </p:cNvPr>
            <p:cNvSpPr/>
            <p:nvPr/>
          </p:nvSpPr>
          <p:spPr>
            <a:xfrm>
              <a:off x="6552607" y="5189880"/>
              <a:ext cx="1593483" cy="68386"/>
            </a:xfrm>
            <a:prstGeom prst="rect">
              <a:avLst/>
            </a:prstGeom>
            <a:solidFill>
              <a:schemeClr val="bg1"/>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Maintenance &amp; Extension </a:t>
              </a:r>
            </a:p>
          </p:txBody>
        </p:sp>
        <p:pic>
          <p:nvPicPr>
            <p:cNvPr id="50" name="Picture 49">
              <a:extLst>
                <a:ext uri="{FF2B5EF4-FFF2-40B4-BE49-F238E27FC236}">
                  <a16:creationId xmlns:a16="http://schemas.microsoft.com/office/drawing/2014/main" id="{0CFB5D57-5B7A-448E-8FD3-103FBB3CFCB5}"/>
                </a:ext>
              </a:extLst>
            </p:cNvPr>
            <p:cNvPicPr>
              <a:picLocks noChangeAspect="1"/>
            </p:cNvPicPr>
            <p:nvPr/>
          </p:nvPicPr>
          <p:blipFill rotWithShape="1">
            <a:blip r:embed="rId3" cstate="screen">
              <a:lum bright="70000" contrast="-70000"/>
              <a:extLst>
                <a:ext uri="{28A0092B-C50C-407E-A947-70E740481C1C}">
                  <a14:useLocalDpi xmlns:a14="http://schemas.microsoft.com/office/drawing/2010/main"/>
                </a:ext>
              </a:extLst>
            </a:blip>
            <a:srcRect/>
            <a:stretch/>
          </p:blipFill>
          <p:spPr>
            <a:xfrm>
              <a:off x="6391768" y="5094754"/>
              <a:ext cx="285524" cy="272938"/>
            </a:xfrm>
            <a:prstGeom prst="rect">
              <a:avLst/>
            </a:prstGeom>
          </p:spPr>
        </p:pic>
        <p:cxnSp>
          <p:nvCxnSpPr>
            <p:cNvPr id="51" name="Straight Connector 50">
              <a:extLst>
                <a:ext uri="{FF2B5EF4-FFF2-40B4-BE49-F238E27FC236}">
                  <a16:creationId xmlns:a16="http://schemas.microsoft.com/office/drawing/2014/main" id="{B6982DAA-1D81-489E-859A-04DE7FA9D78D}"/>
                </a:ext>
              </a:extLst>
            </p:cNvPr>
            <p:cNvCxnSpPr/>
            <p:nvPr/>
          </p:nvCxnSpPr>
          <p:spPr>
            <a:xfrm>
              <a:off x="6389993" y="5467709"/>
              <a:ext cx="1751551" cy="0"/>
            </a:xfrm>
            <a:prstGeom prst="line">
              <a:avLst/>
            </a:prstGeom>
            <a:ln w="3175">
              <a:solidFill>
                <a:srgbClr val="FFC000"/>
              </a:solidFill>
            </a:ln>
            <a:effectLst/>
          </p:spPr>
          <p:style>
            <a:lnRef idx="2">
              <a:schemeClr val="accent1"/>
            </a:lnRef>
            <a:fillRef idx="0">
              <a:schemeClr val="accent1"/>
            </a:fillRef>
            <a:effectRef idx="1">
              <a:schemeClr val="accent1"/>
            </a:effectRef>
            <a:fontRef idx="minor">
              <a:schemeClr val="tx1"/>
            </a:fontRef>
          </p:style>
        </p:cxnSp>
      </p:grpSp>
      <p:pic>
        <p:nvPicPr>
          <p:cNvPr id="52" name="Picture 51">
            <a:extLst>
              <a:ext uri="{FF2B5EF4-FFF2-40B4-BE49-F238E27FC236}">
                <a16:creationId xmlns:a16="http://schemas.microsoft.com/office/drawing/2014/main" id="{9CDBC364-579B-472A-9991-61CDBD2FF3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4897460" y="2460173"/>
            <a:ext cx="1781715" cy="1037753"/>
          </a:xfrm>
          <a:prstGeom prst="rect">
            <a:avLst/>
          </a:prstGeom>
        </p:spPr>
      </p:pic>
      <p:pic>
        <p:nvPicPr>
          <p:cNvPr id="53" name="Picture 52">
            <a:extLst>
              <a:ext uri="{FF2B5EF4-FFF2-40B4-BE49-F238E27FC236}">
                <a16:creationId xmlns:a16="http://schemas.microsoft.com/office/drawing/2014/main" id="{0D74801D-A4B4-4ABF-B165-087B7595F61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64579" y="2436250"/>
            <a:ext cx="1778006" cy="1055551"/>
          </a:xfrm>
          <a:prstGeom prst="rect">
            <a:avLst/>
          </a:prstGeom>
        </p:spPr>
      </p:pic>
      <p:pic>
        <p:nvPicPr>
          <p:cNvPr id="54" name="Picture 53">
            <a:extLst>
              <a:ext uri="{FF2B5EF4-FFF2-40B4-BE49-F238E27FC236}">
                <a16:creationId xmlns:a16="http://schemas.microsoft.com/office/drawing/2014/main" id="{57EFE06A-A1AC-4F37-8BAB-5205D86E4E1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98822" y="4270277"/>
            <a:ext cx="1804181" cy="1039906"/>
          </a:xfrm>
          <a:prstGeom prst="rect">
            <a:avLst/>
          </a:prstGeom>
        </p:spPr>
      </p:pic>
      <p:pic>
        <p:nvPicPr>
          <p:cNvPr id="55" name="Picture 54">
            <a:extLst>
              <a:ext uri="{FF2B5EF4-FFF2-40B4-BE49-F238E27FC236}">
                <a16:creationId xmlns:a16="http://schemas.microsoft.com/office/drawing/2014/main" id="{F3732AC8-E1E8-47CF-B8F2-E265BC5716D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759043" y="4267744"/>
            <a:ext cx="1783542" cy="1032084"/>
          </a:xfrm>
          <a:prstGeom prst="rect">
            <a:avLst/>
          </a:prstGeom>
        </p:spPr>
      </p:pic>
      <p:pic>
        <p:nvPicPr>
          <p:cNvPr id="56" name="Picture 55">
            <a:extLst>
              <a:ext uri="{FF2B5EF4-FFF2-40B4-BE49-F238E27FC236}">
                <a16:creationId xmlns:a16="http://schemas.microsoft.com/office/drawing/2014/main" id="{4095BAB3-2781-461D-AF5F-2D8BF51FB7E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6861382" y="2459273"/>
            <a:ext cx="1781715" cy="1032528"/>
          </a:xfrm>
          <a:prstGeom prst="rect">
            <a:avLst/>
          </a:prstGeom>
        </p:spPr>
      </p:pic>
      <p:pic>
        <p:nvPicPr>
          <p:cNvPr id="57" name="Picture 56">
            <a:extLst>
              <a:ext uri="{FF2B5EF4-FFF2-40B4-BE49-F238E27FC236}">
                <a16:creationId xmlns:a16="http://schemas.microsoft.com/office/drawing/2014/main" id="{C994077E-C14D-4B81-9DE3-9B0D530D14D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61382" y="4249440"/>
            <a:ext cx="1763004" cy="1042566"/>
          </a:xfrm>
          <a:prstGeom prst="rect">
            <a:avLst/>
          </a:prstGeom>
        </p:spPr>
      </p:pic>
    </p:spTree>
    <p:extLst>
      <p:ext uri="{BB962C8B-B14F-4D97-AF65-F5344CB8AC3E}">
        <p14:creationId xmlns:p14="http://schemas.microsoft.com/office/powerpoint/2010/main" val="1154926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C9F3FB-59CF-46E8-9AD8-7453E94EE9EF}"/>
              </a:ext>
            </a:extLst>
          </p:cNvPr>
          <p:cNvSpPr>
            <a:spLocks noGrp="1"/>
          </p:cNvSpPr>
          <p:nvPr>
            <p:ph type="title"/>
          </p:nvPr>
        </p:nvSpPr>
        <p:spPr/>
        <p:txBody>
          <a:bodyPr/>
          <a:lstStyle/>
          <a:p>
            <a:r>
              <a:rPr lang="en-GB" dirty="0"/>
              <a:t>Subsea Controls</a:t>
            </a:r>
          </a:p>
        </p:txBody>
      </p:sp>
    </p:spTree>
    <p:extLst>
      <p:ext uri="{BB962C8B-B14F-4D97-AF65-F5344CB8AC3E}">
        <p14:creationId xmlns:p14="http://schemas.microsoft.com/office/powerpoint/2010/main" val="231133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1B3BE8-7547-0CA6-9D3E-3CDC7D75178B}"/>
              </a:ext>
            </a:extLst>
          </p:cNvPr>
          <p:cNvSpPr>
            <a:spLocks noGrp="1"/>
          </p:cNvSpPr>
          <p:nvPr>
            <p:ph type="title"/>
          </p:nvPr>
        </p:nvSpPr>
        <p:spPr/>
        <p:txBody>
          <a:bodyPr/>
          <a:lstStyle/>
          <a:p>
            <a:endParaRPr lang="en-GB"/>
          </a:p>
        </p:txBody>
      </p:sp>
      <p:sp>
        <p:nvSpPr>
          <p:cNvPr id="5" name="Text Placeholder 4">
            <a:extLst>
              <a:ext uri="{FF2B5EF4-FFF2-40B4-BE49-F238E27FC236}">
                <a16:creationId xmlns:a16="http://schemas.microsoft.com/office/drawing/2014/main" id="{D37E56B1-20A2-C15F-B671-C6FA8929A73E}"/>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012DAFFD-F59D-1C34-57CC-D9CCD8677380}"/>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E2982E35-2739-93DE-73E9-8DD1AA95FA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766560"/>
          </a:xfrm>
          <a:prstGeom prst="rect">
            <a:avLst/>
          </a:prstGeom>
        </p:spPr>
      </p:pic>
      <p:sp>
        <p:nvSpPr>
          <p:cNvPr id="7" name="Content Placeholder 2">
            <a:extLst>
              <a:ext uri="{FF2B5EF4-FFF2-40B4-BE49-F238E27FC236}">
                <a16:creationId xmlns:a16="http://schemas.microsoft.com/office/drawing/2014/main" id="{4B3FA01E-40D4-E2F0-5354-E5D6BF2796DF}"/>
              </a:ext>
            </a:extLst>
          </p:cNvPr>
          <p:cNvSpPr txBox="1">
            <a:spLocks/>
          </p:cNvSpPr>
          <p:nvPr/>
        </p:nvSpPr>
        <p:spPr>
          <a:xfrm>
            <a:off x="1524000" y="1707818"/>
            <a:ext cx="9144000" cy="3686069"/>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baseline="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914400" indent="0" algn="l" defTabSz="457200" rtl="0" eaLnBrk="1" fontAlgn="base" hangingPunct="1">
              <a:spcBef>
                <a:spcPct val="20000"/>
              </a:spcBef>
              <a:spcAft>
                <a:spcPct val="0"/>
              </a:spcAft>
              <a:buClr>
                <a:srgbClr val="F2A900"/>
              </a:buClr>
              <a:buFont typeface="Arial" panose="020B0604020202020204" pitchFamily="34" charset="0"/>
              <a:buNone/>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GB" sz="3200" dirty="0"/>
          </a:p>
          <a:p>
            <a:pPr marL="0" indent="0" algn="ctr">
              <a:buFont typeface="Arial" panose="020B0604020202020204" pitchFamily="34" charset="0"/>
              <a:buNone/>
            </a:pPr>
            <a:r>
              <a:rPr lang="en-GB" sz="3200" dirty="0">
                <a:solidFill>
                  <a:schemeClr val="bg1"/>
                </a:solidFill>
              </a:rPr>
              <a:t>Of all the </a:t>
            </a:r>
            <a:r>
              <a:rPr lang="en-GB" sz="3200" b="1" dirty="0">
                <a:solidFill>
                  <a:schemeClr val="bg1"/>
                </a:solidFill>
              </a:rPr>
              <a:t>challenges</a:t>
            </a:r>
            <a:r>
              <a:rPr lang="en-GB" sz="3200" dirty="0">
                <a:solidFill>
                  <a:schemeClr val="bg1"/>
                </a:solidFill>
              </a:rPr>
              <a:t> with </a:t>
            </a:r>
          </a:p>
          <a:p>
            <a:pPr marL="0" indent="0" algn="ctr">
              <a:buFont typeface="Arial" panose="020B0604020202020204" pitchFamily="34" charset="0"/>
              <a:buNone/>
            </a:pPr>
            <a:r>
              <a:rPr lang="en-GB" sz="3200" dirty="0">
                <a:solidFill>
                  <a:schemeClr val="bg1"/>
                </a:solidFill>
              </a:rPr>
              <a:t>subsea production equipment,</a:t>
            </a:r>
          </a:p>
          <a:p>
            <a:pPr marL="0" indent="0" algn="ctr">
              <a:buFont typeface="Arial" panose="020B0604020202020204" pitchFamily="34" charset="0"/>
              <a:buNone/>
            </a:pPr>
            <a:r>
              <a:rPr lang="en-GB" sz="3200" dirty="0">
                <a:solidFill>
                  <a:schemeClr val="bg1"/>
                </a:solidFill>
              </a:rPr>
              <a:t>industry data highlight that</a:t>
            </a:r>
          </a:p>
          <a:p>
            <a:pPr marL="0" indent="0" algn="ctr">
              <a:buFont typeface="Arial" panose="020B0604020202020204" pitchFamily="34" charset="0"/>
              <a:buNone/>
            </a:pPr>
            <a:r>
              <a:rPr lang="en-GB" sz="3200" b="1" dirty="0">
                <a:solidFill>
                  <a:srgbClr val="F2A900"/>
                </a:solidFill>
              </a:rPr>
              <a:t>subsea control systems</a:t>
            </a:r>
            <a:r>
              <a:rPr lang="en-GB" sz="3200" dirty="0">
                <a:solidFill>
                  <a:srgbClr val="F2A900"/>
                </a:solidFill>
              </a:rPr>
              <a:t> </a:t>
            </a:r>
          </a:p>
          <a:p>
            <a:pPr marL="0" indent="0" algn="ctr">
              <a:buFont typeface="Arial" panose="020B0604020202020204" pitchFamily="34" charset="0"/>
              <a:buNone/>
            </a:pPr>
            <a:r>
              <a:rPr lang="en-GB" sz="3200" dirty="0">
                <a:solidFill>
                  <a:schemeClr val="bg1"/>
                </a:solidFill>
              </a:rPr>
              <a:t>are the primary point of failure</a:t>
            </a:r>
          </a:p>
        </p:txBody>
      </p:sp>
      <p:pic>
        <p:nvPicPr>
          <p:cNvPr id="10" name="Picture 9" descr="Logo&#10;&#10;Description automatically generated">
            <a:extLst>
              <a:ext uri="{FF2B5EF4-FFF2-40B4-BE49-F238E27FC236}">
                <a16:creationId xmlns:a16="http://schemas.microsoft.com/office/drawing/2014/main" id="{3CDBEFB0-9158-1B89-F2DB-7341B2DA10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82628" y="5984935"/>
            <a:ext cx="1504572" cy="1063730"/>
          </a:xfrm>
          <a:prstGeom prst="rect">
            <a:avLst/>
          </a:prstGeom>
        </p:spPr>
      </p:pic>
    </p:spTree>
    <p:extLst>
      <p:ext uri="{BB962C8B-B14F-4D97-AF65-F5344CB8AC3E}">
        <p14:creationId xmlns:p14="http://schemas.microsoft.com/office/powerpoint/2010/main" val="180109856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phic 22">
            <a:extLst>
              <a:ext uri="{FF2B5EF4-FFF2-40B4-BE49-F238E27FC236}">
                <a16:creationId xmlns:a16="http://schemas.microsoft.com/office/drawing/2014/main" id="{1DC5AC68-0BC4-D38B-7E7E-F5B912C74728}"/>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2335" r="18423" b="23526"/>
          <a:stretch/>
        </p:blipFill>
        <p:spPr>
          <a:xfrm>
            <a:off x="-1" y="2364731"/>
            <a:ext cx="12192001" cy="3544403"/>
          </a:xfrm>
          <a:prstGeom prst="rect">
            <a:avLst/>
          </a:prstGeom>
        </p:spPr>
      </p:pic>
      <p:sp>
        <p:nvSpPr>
          <p:cNvPr id="8" name="Title 7">
            <a:extLst>
              <a:ext uri="{FF2B5EF4-FFF2-40B4-BE49-F238E27FC236}">
                <a16:creationId xmlns:a16="http://schemas.microsoft.com/office/drawing/2014/main" id="{8FC5984A-8FE4-E380-8F8A-1CD02BEEBF2C}"/>
              </a:ext>
            </a:extLst>
          </p:cNvPr>
          <p:cNvSpPr>
            <a:spLocks noGrp="1"/>
          </p:cNvSpPr>
          <p:nvPr>
            <p:ph type="title"/>
          </p:nvPr>
        </p:nvSpPr>
        <p:spPr/>
        <p:txBody>
          <a:bodyPr/>
          <a:lstStyle/>
          <a:p>
            <a:r>
              <a:rPr lang="en-GB" dirty="0">
                <a:latin typeface="+mj-lt"/>
              </a:rPr>
              <a:t>The industry is not satisfied with their SCS Suppliers</a:t>
            </a:r>
            <a:endParaRPr lang="en-GB" dirty="0"/>
          </a:p>
        </p:txBody>
      </p:sp>
      <p:sp>
        <p:nvSpPr>
          <p:cNvPr id="10" name="Text Placeholder 9">
            <a:extLst>
              <a:ext uri="{FF2B5EF4-FFF2-40B4-BE49-F238E27FC236}">
                <a16:creationId xmlns:a16="http://schemas.microsoft.com/office/drawing/2014/main" id="{C90A0CDA-8580-F996-5D2C-FA646FC60EC9}"/>
              </a:ext>
            </a:extLst>
          </p:cNvPr>
          <p:cNvSpPr>
            <a:spLocks noGrp="1"/>
          </p:cNvSpPr>
          <p:nvPr>
            <p:ph type="body" sz="quarter" idx="10"/>
          </p:nvPr>
        </p:nvSpPr>
        <p:spPr/>
        <p:txBody>
          <a:bodyPr/>
          <a:lstStyle/>
          <a:p>
            <a:endParaRPr lang="en-GB"/>
          </a:p>
        </p:txBody>
      </p:sp>
      <p:sp>
        <p:nvSpPr>
          <p:cNvPr id="11" name="Footer Placeholder 10">
            <a:extLst>
              <a:ext uri="{FF2B5EF4-FFF2-40B4-BE49-F238E27FC236}">
                <a16:creationId xmlns:a16="http://schemas.microsoft.com/office/drawing/2014/main" id="{7907F1D4-4A71-BC99-6F74-67C083FE4479}"/>
              </a:ext>
            </a:extLst>
          </p:cNvPr>
          <p:cNvSpPr>
            <a:spLocks noGrp="1"/>
          </p:cNvSpPr>
          <p:nvPr>
            <p:ph type="ftr" sz="quarter" idx="3"/>
          </p:nvPr>
        </p:nvSpPr>
        <p:spPr/>
        <p:txBody>
          <a:bodyPr/>
          <a:lstStyle/>
          <a:p>
            <a:r>
              <a:rPr lang="en-GB" dirty="0">
                <a:latin typeface="+mj-lt"/>
              </a:rPr>
              <a:t>2022 Kimberlite Subsea Equipment Supplier Performance Report </a:t>
            </a:r>
          </a:p>
        </p:txBody>
      </p:sp>
      <p:sp>
        <p:nvSpPr>
          <p:cNvPr id="12" name="Content Placeholder 18">
            <a:extLst>
              <a:ext uri="{FF2B5EF4-FFF2-40B4-BE49-F238E27FC236}">
                <a16:creationId xmlns:a16="http://schemas.microsoft.com/office/drawing/2014/main" id="{D41AF6BF-8C2E-FE68-08FA-FC85C9F56CEB}"/>
              </a:ext>
            </a:extLst>
          </p:cNvPr>
          <p:cNvSpPr txBox="1">
            <a:spLocks/>
          </p:cNvSpPr>
          <p:nvPr/>
        </p:nvSpPr>
        <p:spPr>
          <a:xfrm>
            <a:off x="664394" y="5040890"/>
            <a:ext cx="10951343" cy="1131956"/>
          </a:xfrm>
          <a:prstGeom prst="rect">
            <a:avLst/>
          </a:prstGeom>
          <a:solidFill>
            <a:schemeClr val="accent2"/>
          </a:solidFill>
        </p:spPr>
        <p:txBody>
          <a:bodyPr anchor="ctr"/>
          <a:lst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b="1" dirty="0">
                <a:solidFill>
                  <a:schemeClr val="accent1"/>
                </a:solidFill>
                <a:latin typeface="+mj-lt"/>
              </a:rPr>
              <a:t>104</a:t>
            </a:r>
            <a:r>
              <a:rPr lang="en-GB" sz="1400" dirty="0">
                <a:solidFill>
                  <a:schemeClr val="accent1"/>
                </a:solidFill>
                <a:latin typeface="+mj-lt"/>
              </a:rPr>
              <a:t> </a:t>
            </a:r>
            <a:r>
              <a:rPr lang="en-GB" sz="1400" dirty="0">
                <a:solidFill>
                  <a:schemeClr val="bg1"/>
                </a:solidFill>
                <a:latin typeface="+mj-lt"/>
              </a:rPr>
              <a:t>key technical and commercial decision makers </a:t>
            </a:r>
          </a:p>
          <a:p>
            <a:pPr marL="0" indent="0">
              <a:buFont typeface="Arial" panose="020B0604020202020204" pitchFamily="34" charset="0"/>
              <a:buNone/>
            </a:pPr>
            <a:r>
              <a:rPr lang="en-GB" sz="1400" dirty="0">
                <a:solidFill>
                  <a:schemeClr val="bg1"/>
                </a:solidFill>
                <a:latin typeface="+mj-lt"/>
              </a:rPr>
              <a:t>Covering </a:t>
            </a:r>
            <a:r>
              <a:rPr lang="en-GB" sz="1400" b="1" dirty="0">
                <a:solidFill>
                  <a:schemeClr val="accent1"/>
                </a:solidFill>
                <a:latin typeface="+mj-lt"/>
              </a:rPr>
              <a:t>4,826</a:t>
            </a:r>
            <a:r>
              <a:rPr lang="en-GB" sz="1400" dirty="0">
                <a:solidFill>
                  <a:schemeClr val="bg1"/>
                </a:solidFill>
                <a:latin typeface="+mj-lt"/>
              </a:rPr>
              <a:t> subsea wells across the globe</a:t>
            </a:r>
          </a:p>
          <a:p>
            <a:pPr marL="0" indent="0">
              <a:buFont typeface="Arial" panose="020B0604020202020204" pitchFamily="34" charset="0"/>
              <a:buNone/>
            </a:pPr>
            <a:r>
              <a:rPr lang="en-GB" sz="1400" dirty="0">
                <a:solidFill>
                  <a:schemeClr val="bg1"/>
                </a:solidFill>
                <a:latin typeface="+mj-lt"/>
              </a:rPr>
              <a:t>Representing </a:t>
            </a:r>
            <a:r>
              <a:rPr lang="en-GB" sz="1400" b="1" dirty="0">
                <a:solidFill>
                  <a:schemeClr val="accent1"/>
                </a:solidFill>
                <a:latin typeface="+mj-lt"/>
              </a:rPr>
              <a:t>50</a:t>
            </a:r>
            <a:r>
              <a:rPr lang="en-GB" sz="1400" dirty="0">
                <a:solidFill>
                  <a:schemeClr val="bg1"/>
                </a:solidFill>
                <a:latin typeface="+mj-lt"/>
              </a:rPr>
              <a:t> unique subsea oil and gas operators</a:t>
            </a:r>
          </a:p>
        </p:txBody>
      </p:sp>
      <p:sp>
        <p:nvSpPr>
          <p:cNvPr id="13" name="Content Placeholder 9">
            <a:extLst>
              <a:ext uri="{FF2B5EF4-FFF2-40B4-BE49-F238E27FC236}">
                <a16:creationId xmlns:a16="http://schemas.microsoft.com/office/drawing/2014/main" id="{7DF5960F-FC3E-D771-81BD-FBCA39CF4BA0}"/>
              </a:ext>
            </a:extLst>
          </p:cNvPr>
          <p:cNvSpPr txBox="1">
            <a:spLocks/>
          </p:cNvSpPr>
          <p:nvPr/>
        </p:nvSpPr>
        <p:spPr>
          <a:xfrm>
            <a:off x="855266" y="3232503"/>
            <a:ext cx="3359751" cy="830997"/>
          </a:xfrm>
          <a:prstGeom prst="rect">
            <a:avLst/>
          </a:prstGeom>
        </p:spPr>
        <p:txBody>
          <a:bodyPr anchor="ctr"/>
          <a:lst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solidFill>
                  <a:schemeClr val="tx2"/>
                </a:solidFill>
                <a:latin typeface="+mj-lt"/>
              </a:rPr>
              <a:t>Believe that subsea equipment reliability has the single biggest impact on improving subsea operations.</a:t>
            </a:r>
          </a:p>
        </p:txBody>
      </p:sp>
      <p:sp>
        <p:nvSpPr>
          <p:cNvPr id="14" name="TextBox 13">
            <a:extLst>
              <a:ext uri="{FF2B5EF4-FFF2-40B4-BE49-F238E27FC236}">
                <a16:creationId xmlns:a16="http://schemas.microsoft.com/office/drawing/2014/main" id="{81E6C5E1-F58A-EF61-2D4A-DA52C2B83A9F}"/>
              </a:ext>
            </a:extLst>
          </p:cNvPr>
          <p:cNvSpPr txBox="1"/>
          <p:nvPr/>
        </p:nvSpPr>
        <p:spPr>
          <a:xfrm>
            <a:off x="1796175" y="2302978"/>
            <a:ext cx="1477931" cy="830997"/>
          </a:xfrm>
          <a:prstGeom prst="rect">
            <a:avLst/>
          </a:prstGeom>
          <a:noFill/>
        </p:spPr>
        <p:txBody>
          <a:bodyPr wrap="square" rtlCol="0">
            <a:spAutoFit/>
          </a:bodyPr>
          <a:lstStyle/>
          <a:p>
            <a:pPr algn="ctr" fontAlgn="auto">
              <a:spcBef>
                <a:spcPts val="0"/>
              </a:spcBef>
              <a:spcAft>
                <a:spcPts val="0"/>
              </a:spcAft>
              <a:defRPr/>
            </a:pPr>
            <a:r>
              <a:rPr lang="en-GB" sz="4800" b="1" dirty="0">
                <a:solidFill>
                  <a:srgbClr val="F2A900"/>
                </a:solidFill>
                <a:latin typeface="+mj-lt"/>
              </a:rPr>
              <a:t>21%</a:t>
            </a:r>
            <a:endParaRPr lang="en-GB" sz="4800" dirty="0">
              <a:solidFill>
                <a:prstClr val="black"/>
              </a:solidFill>
              <a:latin typeface="+mj-lt"/>
            </a:endParaRPr>
          </a:p>
        </p:txBody>
      </p:sp>
      <p:sp>
        <p:nvSpPr>
          <p:cNvPr id="15" name="TextBox 14">
            <a:extLst>
              <a:ext uri="{FF2B5EF4-FFF2-40B4-BE49-F238E27FC236}">
                <a16:creationId xmlns:a16="http://schemas.microsoft.com/office/drawing/2014/main" id="{4EB22C75-E9DC-95B4-F8A0-E37331177F9F}"/>
              </a:ext>
            </a:extLst>
          </p:cNvPr>
          <p:cNvSpPr txBox="1"/>
          <p:nvPr/>
        </p:nvSpPr>
        <p:spPr>
          <a:xfrm>
            <a:off x="5290411" y="2302978"/>
            <a:ext cx="1477931" cy="830997"/>
          </a:xfrm>
          <a:prstGeom prst="rect">
            <a:avLst/>
          </a:prstGeom>
          <a:noFill/>
        </p:spPr>
        <p:txBody>
          <a:bodyPr wrap="square" rtlCol="0">
            <a:spAutoFit/>
          </a:bodyPr>
          <a:lstStyle/>
          <a:p>
            <a:pPr algn="ctr" fontAlgn="auto">
              <a:spcBef>
                <a:spcPts val="0"/>
              </a:spcBef>
              <a:spcAft>
                <a:spcPts val="0"/>
              </a:spcAft>
              <a:defRPr/>
            </a:pPr>
            <a:r>
              <a:rPr lang="en-GB" sz="4800" b="1" dirty="0">
                <a:solidFill>
                  <a:srgbClr val="F2A900"/>
                </a:solidFill>
                <a:latin typeface="+mj-lt"/>
              </a:rPr>
              <a:t>53%</a:t>
            </a:r>
            <a:endParaRPr lang="en-GB" sz="4800" dirty="0">
              <a:solidFill>
                <a:prstClr val="black"/>
              </a:solidFill>
              <a:latin typeface="+mj-lt"/>
            </a:endParaRPr>
          </a:p>
        </p:txBody>
      </p:sp>
      <p:sp>
        <p:nvSpPr>
          <p:cNvPr id="20" name="Content Placeholder 9">
            <a:extLst>
              <a:ext uri="{FF2B5EF4-FFF2-40B4-BE49-F238E27FC236}">
                <a16:creationId xmlns:a16="http://schemas.microsoft.com/office/drawing/2014/main" id="{7E8C4DD2-DEF8-413E-87E9-D95C9CE046A8}"/>
              </a:ext>
            </a:extLst>
          </p:cNvPr>
          <p:cNvSpPr txBox="1">
            <a:spLocks/>
          </p:cNvSpPr>
          <p:nvPr/>
        </p:nvSpPr>
        <p:spPr>
          <a:xfrm>
            <a:off x="4569236" y="3182634"/>
            <a:ext cx="2688771" cy="830997"/>
          </a:xfrm>
          <a:prstGeom prst="rect">
            <a:avLst/>
          </a:prstGeom>
        </p:spPr>
        <p:txBody>
          <a:bodyPr numCol="1" spcCol="360000" anchor="ctr"/>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solidFill>
                  <a:schemeClr val="tx2"/>
                </a:solidFill>
                <a:latin typeface="+mj-lt"/>
              </a:rPr>
              <a:t>Believe that subsea controls systems need advancement through better reliability.</a:t>
            </a:r>
          </a:p>
        </p:txBody>
      </p:sp>
      <p:pic>
        <p:nvPicPr>
          <p:cNvPr id="21" name="Picture 20">
            <a:extLst>
              <a:ext uri="{FF2B5EF4-FFF2-40B4-BE49-F238E27FC236}">
                <a16:creationId xmlns:a16="http://schemas.microsoft.com/office/drawing/2014/main" id="{E7A7A086-4EEC-D662-F1C9-353D57105C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78311" y="5606868"/>
            <a:ext cx="1598802" cy="434874"/>
          </a:xfrm>
          <a:prstGeom prst="rect">
            <a:avLst/>
          </a:prstGeom>
        </p:spPr>
      </p:pic>
      <p:sp>
        <p:nvSpPr>
          <p:cNvPr id="22" name="TextBox 21">
            <a:extLst>
              <a:ext uri="{FF2B5EF4-FFF2-40B4-BE49-F238E27FC236}">
                <a16:creationId xmlns:a16="http://schemas.microsoft.com/office/drawing/2014/main" id="{CD2F46D7-F019-EF56-6B1C-0B2A618055BD}"/>
              </a:ext>
            </a:extLst>
          </p:cNvPr>
          <p:cNvSpPr txBox="1"/>
          <p:nvPr/>
        </p:nvSpPr>
        <p:spPr>
          <a:xfrm>
            <a:off x="620279" y="4741147"/>
            <a:ext cx="2100255" cy="338554"/>
          </a:xfrm>
          <a:prstGeom prst="rect">
            <a:avLst/>
          </a:prstGeom>
          <a:noFill/>
        </p:spPr>
        <p:txBody>
          <a:bodyPr wrap="none" rtlCol="0">
            <a:spAutoFit/>
          </a:bodyPr>
          <a:lstStyle/>
          <a:p>
            <a:pPr>
              <a:spcBef>
                <a:spcPts val="600"/>
              </a:spcBef>
              <a:spcAft>
                <a:spcPts val="600"/>
              </a:spcAft>
              <a:buClr>
                <a:srgbClr val="F2A900"/>
              </a:buClr>
            </a:pPr>
            <a:r>
              <a:rPr lang="en-GB" sz="1600" dirty="0">
                <a:solidFill>
                  <a:schemeClr val="accent1"/>
                </a:solidFill>
              </a:rPr>
              <a:t>The Kimberlite report</a:t>
            </a:r>
          </a:p>
        </p:txBody>
      </p:sp>
      <p:sp>
        <p:nvSpPr>
          <p:cNvPr id="24" name="TextBox 3">
            <a:extLst>
              <a:ext uri="{FF2B5EF4-FFF2-40B4-BE49-F238E27FC236}">
                <a16:creationId xmlns:a16="http://schemas.microsoft.com/office/drawing/2014/main" id="{1E9A457C-5437-63BE-5550-A8E47114E3EF}"/>
              </a:ext>
            </a:extLst>
          </p:cNvPr>
          <p:cNvSpPr txBox="1"/>
          <p:nvPr/>
        </p:nvSpPr>
        <p:spPr>
          <a:xfrm>
            <a:off x="7845332" y="2198660"/>
            <a:ext cx="3770935" cy="1969770"/>
          </a:xfrm>
          <a:prstGeom prst="rect">
            <a:avLst/>
          </a:prstGeom>
          <a:noFill/>
          <a:ln>
            <a:noFill/>
          </a:ln>
        </p:spPr>
        <p:txBody>
          <a:bodyPr vert="horz" wrap="square" lIns="91440" tIns="45720" rIns="91440" bIns="45720" anchor="t" anchorCtr="0" compatLnSpc="1">
            <a:spAutoFit/>
          </a:bodyPr>
          <a:lstStyle/>
          <a:p>
            <a:pPr marL="0" marR="0" lvl="0" indent="0" algn="r" defTabSz="457200" rtl="0" fontAlgn="auto" hangingPunct="1">
              <a:lnSpc>
                <a:spcPct val="100000"/>
              </a:lnSpc>
              <a:spcBef>
                <a:spcPts val="600"/>
              </a:spcBef>
              <a:spcAft>
                <a:spcPts val="600"/>
              </a:spcAft>
              <a:buNone/>
              <a:tabLst/>
              <a:defRPr sz="1800" b="0" i="0" u="none" strike="noStrike" kern="0" cap="none" spc="0" baseline="0">
                <a:solidFill>
                  <a:srgbClr val="000000"/>
                </a:solidFill>
                <a:uFillTx/>
              </a:defRPr>
            </a:pPr>
            <a:r>
              <a:rPr lang="en-GB" sz="1600" b="1" i="0" u="none" strike="noStrike" kern="1200" cap="none" spc="0" baseline="0" dirty="0">
                <a:solidFill>
                  <a:srgbClr val="F2A900"/>
                </a:solidFill>
                <a:uFillTx/>
                <a:latin typeface="Arial"/>
                <a:cs typeface="Arial"/>
              </a:rPr>
              <a:t>Proserv Analysis</a:t>
            </a:r>
          </a:p>
          <a:p>
            <a:pPr marL="0" marR="0" lvl="0" indent="0" algn="r" defTabSz="457200" rtl="0" fontAlgn="auto" hangingPunct="1">
              <a:lnSpc>
                <a:spcPct val="100000"/>
              </a:lnSpc>
              <a:spcBef>
                <a:spcPts val="600"/>
              </a:spcBef>
              <a:spcAft>
                <a:spcPts val="600"/>
              </a:spcAft>
              <a:buNone/>
              <a:tabLst/>
              <a:defRPr sz="1800" b="0" i="0" u="none" strike="noStrike" kern="0" cap="none" spc="0" baseline="0">
                <a:solidFill>
                  <a:srgbClr val="000000"/>
                </a:solidFill>
                <a:uFillTx/>
              </a:defRPr>
            </a:pPr>
            <a:r>
              <a:rPr lang="en-GB" sz="1600" b="0" i="0" u="none" strike="noStrike" kern="1200" cap="none" spc="0" baseline="0" dirty="0">
                <a:solidFill>
                  <a:srgbClr val="5B6770"/>
                </a:solidFill>
                <a:uFillTx/>
                <a:latin typeface="Arial"/>
                <a:cs typeface="Arial"/>
              </a:rPr>
              <a:t>These figures are improving but reliability of a subsea controls system remains as one of the biggest issues  and contributors to Total Cost of Ownership for operators producing from a subsea field</a:t>
            </a:r>
          </a:p>
        </p:txBody>
      </p:sp>
      <p:sp>
        <p:nvSpPr>
          <p:cNvPr id="26" name="TextBox 25">
            <a:extLst>
              <a:ext uri="{FF2B5EF4-FFF2-40B4-BE49-F238E27FC236}">
                <a16:creationId xmlns:a16="http://schemas.microsoft.com/office/drawing/2014/main" id="{69CF8123-8F23-BB15-9B01-42598B28ECEE}"/>
              </a:ext>
            </a:extLst>
          </p:cNvPr>
          <p:cNvSpPr txBox="1"/>
          <p:nvPr/>
        </p:nvSpPr>
        <p:spPr>
          <a:xfrm>
            <a:off x="1167017" y="1606251"/>
            <a:ext cx="6096000" cy="369332"/>
          </a:xfrm>
          <a:prstGeom prst="rect">
            <a:avLst/>
          </a:prstGeom>
          <a:noFill/>
        </p:spPr>
        <p:txBody>
          <a:bodyPr wrap="square">
            <a:spAutoFit/>
          </a:bodyPr>
          <a:lstStyle/>
          <a:p>
            <a:pPr marL="0" marR="0" lvl="0" indent="0" algn="ctr" defTabSz="4572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solidFill>
                  <a:schemeClr val="tx2"/>
                </a:solidFill>
                <a:uFillTx/>
                <a:latin typeface="Arial" pitchFamily="34"/>
                <a:cs typeface="Arial" pitchFamily="34"/>
              </a:rPr>
              <a:t>LISTENING TO INDUSTRY WIDE OPINIONS</a:t>
            </a:r>
          </a:p>
        </p:txBody>
      </p:sp>
    </p:spTree>
    <p:extLst>
      <p:ext uri="{BB962C8B-B14F-4D97-AF65-F5344CB8AC3E}">
        <p14:creationId xmlns:p14="http://schemas.microsoft.com/office/powerpoint/2010/main" val="171428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22" presetClass="entr" presetSubtype="1"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22" presetClass="entr" presetSubtype="1"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up)">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right)">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20"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6FD9FEDE-DF0B-5322-73F8-8AF023F0AB2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2335" r="18423" b="23526"/>
          <a:stretch/>
        </p:blipFill>
        <p:spPr>
          <a:xfrm>
            <a:off x="-1" y="2364731"/>
            <a:ext cx="12192001" cy="3544403"/>
          </a:xfrm>
          <a:prstGeom prst="rect">
            <a:avLst/>
          </a:prstGeom>
        </p:spPr>
      </p:pic>
      <p:sp>
        <p:nvSpPr>
          <p:cNvPr id="2" name="Title 1">
            <a:extLst>
              <a:ext uri="{FF2B5EF4-FFF2-40B4-BE49-F238E27FC236}">
                <a16:creationId xmlns:a16="http://schemas.microsoft.com/office/drawing/2014/main" id="{98B8A5B0-E358-81D2-1CCB-6AE169EF2E5F}"/>
              </a:ext>
            </a:extLst>
          </p:cNvPr>
          <p:cNvSpPr>
            <a:spLocks noGrp="1"/>
          </p:cNvSpPr>
          <p:nvPr>
            <p:ph type="title"/>
          </p:nvPr>
        </p:nvSpPr>
        <p:spPr/>
        <p:txBody>
          <a:bodyPr/>
          <a:lstStyle/>
          <a:p>
            <a:r>
              <a:rPr lang="en-GB" dirty="0"/>
              <a:t>And for good reason</a:t>
            </a:r>
          </a:p>
        </p:txBody>
      </p:sp>
      <p:sp>
        <p:nvSpPr>
          <p:cNvPr id="3" name="Text Placeholder 2">
            <a:extLst>
              <a:ext uri="{FF2B5EF4-FFF2-40B4-BE49-F238E27FC236}">
                <a16:creationId xmlns:a16="http://schemas.microsoft.com/office/drawing/2014/main" id="{32CBDD09-E2C3-5FB1-17CF-0B1A0E039F6A}"/>
              </a:ext>
            </a:extLst>
          </p:cNvPr>
          <p:cNvSpPr>
            <a:spLocks noGrp="1"/>
          </p:cNvSpPr>
          <p:nvPr>
            <p:ph type="body" sz="quarter" idx="10"/>
          </p:nvPr>
        </p:nvSpPr>
        <p:spPr/>
        <p:txBody>
          <a:bodyPr/>
          <a:lstStyle/>
          <a:p>
            <a:endParaRPr lang="en-GB"/>
          </a:p>
        </p:txBody>
      </p:sp>
      <p:sp>
        <p:nvSpPr>
          <p:cNvPr id="5" name="Footer Placeholder 10">
            <a:extLst>
              <a:ext uri="{FF2B5EF4-FFF2-40B4-BE49-F238E27FC236}">
                <a16:creationId xmlns:a16="http://schemas.microsoft.com/office/drawing/2014/main" id="{8B48BB17-F95A-B453-EE6F-9B64BEEBF544}"/>
              </a:ext>
            </a:extLst>
          </p:cNvPr>
          <p:cNvSpPr>
            <a:spLocks noGrp="1"/>
          </p:cNvSpPr>
          <p:nvPr>
            <p:ph type="ftr" sz="quarter" idx="3"/>
          </p:nvPr>
        </p:nvSpPr>
        <p:spPr>
          <a:xfrm>
            <a:off x="1638300" y="6369901"/>
            <a:ext cx="8102600" cy="206590"/>
          </a:xfrm>
        </p:spPr>
        <p:txBody>
          <a:bodyPr/>
          <a:lstStyle/>
          <a:p>
            <a:r>
              <a:rPr lang="en-GB" dirty="0">
                <a:latin typeface="+mj-lt"/>
              </a:rPr>
              <a:t>2022 Kimberlite Subsea Equipment Supplier Performance Report </a:t>
            </a:r>
          </a:p>
        </p:txBody>
      </p:sp>
      <p:sp>
        <p:nvSpPr>
          <p:cNvPr id="6" name="Content Placeholder 9">
            <a:extLst>
              <a:ext uri="{FF2B5EF4-FFF2-40B4-BE49-F238E27FC236}">
                <a16:creationId xmlns:a16="http://schemas.microsoft.com/office/drawing/2014/main" id="{1E80B2DF-D149-F464-7C0F-23EBE1E6AACA}"/>
              </a:ext>
            </a:extLst>
          </p:cNvPr>
          <p:cNvSpPr txBox="1">
            <a:spLocks/>
          </p:cNvSpPr>
          <p:nvPr/>
        </p:nvSpPr>
        <p:spPr>
          <a:xfrm>
            <a:off x="697391" y="3232503"/>
            <a:ext cx="3359751" cy="830997"/>
          </a:xfrm>
          <a:prstGeom prst="rect">
            <a:avLst/>
          </a:prstGeom>
        </p:spPr>
        <p:txBody>
          <a:bodyPr anchor="ctr"/>
          <a:lst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400" dirty="0">
                <a:solidFill>
                  <a:schemeClr val="tx2"/>
                </a:solidFill>
                <a:latin typeface="+mj-lt"/>
              </a:rPr>
              <a:t>The average mean time between failure of a SCS is approximately 22 months.</a:t>
            </a:r>
            <a:endParaRPr lang="en-GB" sz="1400" dirty="0">
              <a:solidFill>
                <a:schemeClr val="tx2"/>
              </a:solidFill>
              <a:latin typeface="+mj-lt"/>
            </a:endParaRPr>
          </a:p>
        </p:txBody>
      </p:sp>
      <p:sp>
        <p:nvSpPr>
          <p:cNvPr id="7" name="TextBox 6">
            <a:extLst>
              <a:ext uri="{FF2B5EF4-FFF2-40B4-BE49-F238E27FC236}">
                <a16:creationId xmlns:a16="http://schemas.microsoft.com/office/drawing/2014/main" id="{95902C70-7BD6-9617-558C-D17A46B55D55}"/>
              </a:ext>
            </a:extLst>
          </p:cNvPr>
          <p:cNvSpPr txBox="1"/>
          <p:nvPr/>
        </p:nvSpPr>
        <p:spPr>
          <a:xfrm>
            <a:off x="1638300" y="2302978"/>
            <a:ext cx="1477931" cy="830997"/>
          </a:xfrm>
          <a:prstGeom prst="rect">
            <a:avLst/>
          </a:prstGeom>
          <a:noFill/>
        </p:spPr>
        <p:txBody>
          <a:bodyPr wrap="square" rtlCol="0">
            <a:spAutoFit/>
          </a:bodyPr>
          <a:lstStyle/>
          <a:p>
            <a:pPr algn="ctr" fontAlgn="auto">
              <a:spcBef>
                <a:spcPts val="0"/>
              </a:spcBef>
              <a:spcAft>
                <a:spcPts val="0"/>
              </a:spcAft>
              <a:defRPr/>
            </a:pPr>
            <a:r>
              <a:rPr lang="en-GB" sz="4800" b="1" dirty="0">
                <a:solidFill>
                  <a:srgbClr val="F2A900"/>
                </a:solidFill>
                <a:latin typeface="+mj-lt"/>
              </a:rPr>
              <a:t>22</a:t>
            </a:r>
            <a:endParaRPr lang="en-GB" sz="4800" dirty="0">
              <a:solidFill>
                <a:prstClr val="black"/>
              </a:solidFill>
              <a:latin typeface="+mj-lt"/>
            </a:endParaRPr>
          </a:p>
        </p:txBody>
      </p:sp>
      <p:sp>
        <p:nvSpPr>
          <p:cNvPr id="8" name="TextBox 7">
            <a:extLst>
              <a:ext uri="{FF2B5EF4-FFF2-40B4-BE49-F238E27FC236}">
                <a16:creationId xmlns:a16="http://schemas.microsoft.com/office/drawing/2014/main" id="{F936C4DE-D9E9-2CE4-F8ED-4BFF6AA293E7}"/>
              </a:ext>
            </a:extLst>
          </p:cNvPr>
          <p:cNvSpPr txBox="1"/>
          <p:nvPr/>
        </p:nvSpPr>
        <p:spPr>
          <a:xfrm>
            <a:off x="5937301" y="2302978"/>
            <a:ext cx="1477931" cy="830997"/>
          </a:xfrm>
          <a:prstGeom prst="rect">
            <a:avLst/>
          </a:prstGeom>
          <a:noFill/>
        </p:spPr>
        <p:txBody>
          <a:bodyPr wrap="square" rtlCol="0">
            <a:spAutoFit/>
          </a:bodyPr>
          <a:lstStyle/>
          <a:p>
            <a:pPr algn="ctr" fontAlgn="auto">
              <a:spcBef>
                <a:spcPts val="0"/>
              </a:spcBef>
              <a:spcAft>
                <a:spcPts val="0"/>
              </a:spcAft>
              <a:defRPr/>
            </a:pPr>
            <a:r>
              <a:rPr lang="en-GB" sz="4800" b="1" dirty="0">
                <a:solidFill>
                  <a:srgbClr val="F2A900"/>
                </a:solidFill>
                <a:latin typeface="+mj-lt"/>
              </a:rPr>
              <a:t>45%</a:t>
            </a:r>
            <a:endParaRPr lang="en-GB" sz="4800" dirty="0">
              <a:solidFill>
                <a:prstClr val="black"/>
              </a:solidFill>
              <a:latin typeface="+mj-lt"/>
            </a:endParaRPr>
          </a:p>
        </p:txBody>
      </p:sp>
      <p:sp>
        <p:nvSpPr>
          <p:cNvPr id="9" name="Content Placeholder 9">
            <a:extLst>
              <a:ext uri="{FF2B5EF4-FFF2-40B4-BE49-F238E27FC236}">
                <a16:creationId xmlns:a16="http://schemas.microsoft.com/office/drawing/2014/main" id="{70153486-ACAD-64C1-36A7-7113B2B8C5C3}"/>
              </a:ext>
            </a:extLst>
          </p:cNvPr>
          <p:cNvSpPr txBox="1">
            <a:spLocks/>
          </p:cNvSpPr>
          <p:nvPr/>
        </p:nvSpPr>
        <p:spPr>
          <a:xfrm>
            <a:off x="4513354" y="3243927"/>
            <a:ext cx="3837518" cy="830997"/>
          </a:xfrm>
          <a:prstGeom prst="rect">
            <a:avLst/>
          </a:prstGeom>
        </p:spPr>
        <p:txBody>
          <a:bodyPr numCol="1" spcCol="360000" anchor="ctr"/>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400" dirty="0">
                <a:solidFill>
                  <a:schemeClr val="tx2"/>
                </a:solidFill>
                <a:latin typeface="+mj-lt"/>
              </a:rPr>
              <a:t>Of subsea control system purchases in the next two years are anticipated to be for retrofit and/or replacement of existing systems.</a:t>
            </a:r>
            <a:endParaRPr lang="en-GB" sz="1400" dirty="0">
              <a:solidFill>
                <a:schemeClr val="tx2"/>
              </a:solidFill>
              <a:latin typeface="+mj-lt"/>
            </a:endParaRPr>
          </a:p>
        </p:txBody>
      </p:sp>
      <p:sp>
        <p:nvSpPr>
          <p:cNvPr id="10" name="Rectangle 9">
            <a:extLst>
              <a:ext uri="{FF2B5EF4-FFF2-40B4-BE49-F238E27FC236}">
                <a16:creationId xmlns:a16="http://schemas.microsoft.com/office/drawing/2014/main" id="{555EE723-1E02-9E63-D20D-6B35931F14A5}"/>
              </a:ext>
            </a:extLst>
          </p:cNvPr>
          <p:cNvSpPr/>
          <p:nvPr/>
        </p:nvSpPr>
        <p:spPr>
          <a:xfrm>
            <a:off x="575734" y="4505535"/>
            <a:ext cx="10970087" cy="947450"/>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800" b="0" i="0" u="none" strike="noStrike" baseline="0" dirty="0">
                <a:latin typeface="+mj-lt"/>
              </a:rPr>
              <a:t>The most common failing components include electrical components such as control modules/</a:t>
            </a:r>
          </a:p>
          <a:p>
            <a:pPr algn="ctr"/>
            <a:r>
              <a:rPr lang="en-US" sz="1800" b="0" i="0" u="none" strike="noStrike" baseline="0" dirty="0">
                <a:latin typeface="+mj-lt"/>
              </a:rPr>
              <a:t>SCMs along with SEMs and sensors and gauges.</a:t>
            </a:r>
            <a:endParaRPr lang="en-GB" dirty="0">
              <a:latin typeface="+mj-lt"/>
            </a:endParaRPr>
          </a:p>
        </p:txBody>
      </p:sp>
      <p:sp>
        <p:nvSpPr>
          <p:cNvPr id="12" name="TextBox 3">
            <a:extLst>
              <a:ext uri="{FF2B5EF4-FFF2-40B4-BE49-F238E27FC236}">
                <a16:creationId xmlns:a16="http://schemas.microsoft.com/office/drawing/2014/main" id="{8D3ADF5E-6135-C759-87E7-8FABEFF9A72E}"/>
              </a:ext>
            </a:extLst>
          </p:cNvPr>
          <p:cNvSpPr txBox="1"/>
          <p:nvPr/>
        </p:nvSpPr>
        <p:spPr>
          <a:xfrm>
            <a:off x="8775700" y="2567440"/>
            <a:ext cx="2840567" cy="1477328"/>
          </a:xfrm>
          <a:prstGeom prst="rect">
            <a:avLst/>
          </a:prstGeom>
          <a:noFill/>
          <a:ln>
            <a:noFill/>
          </a:ln>
        </p:spPr>
        <p:txBody>
          <a:bodyPr vert="horz" wrap="square" lIns="91440" tIns="45720" rIns="91440" bIns="45720" anchor="t" anchorCtr="0" compatLnSpc="1">
            <a:spAutoFit/>
          </a:bodyPr>
          <a:lstStyle/>
          <a:p>
            <a:pPr marL="0" marR="0" lvl="0" indent="0" algn="r" defTabSz="457200" rtl="0" fontAlgn="auto" hangingPunct="1">
              <a:lnSpc>
                <a:spcPct val="100000"/>
              </a:lnSpc>
              <a:spcBef>
                <a:spcPts val="600"/>
              </a:spcBef>
              <a:spcAft>
                <a:spcPts val="600"/>
              </a:spcAft>
              <a:buNone/>
              <a:tabLst/>
              <a:defRPr sz="1800" b="0" i="0" u="none" strike="noStrike" kern="0" cap="none" spc="0" baseline="0">
                <a:solidFill>
                  <a:srgbClr val="000000"/>
                </a:solidFill>
                <a:uFillTx/>
              </a:defRPr>
            </a:pPr>
            <a:r>
              <a:rPr lang="en-GB" sz="1600" b="1" i="0" u="none" strike="noStrike" kern="1200" cap="none" spc="0" baseline="0" dirty="0">
                <a:solidFill>
                  <a:srgbClr val="F2A900"/>
                </a:solidFill>
                <a:uFillTx/>
                <a:latin typeface="Arial"/>
                <a:cs typeface="Arial"/>
              </a:rPr>
              <a:t>Proserv Analysis</a:t>
            </a:r>
          </a:p>
          <a:p>
            <a:pPr lvl="0" algn="r" fontAlgn="auto">
              <a:spcBef>
                <a:spcPts val="600"/>
              </a:spcBef>
              <a:spcAft>
                <a:spcPts val="600"/>
              </a:spcAft>
              <a:defRPr sz="1800" b="0" i="0" u="none" strike="noStrike" kern="0" cap="none" spc="0" baseline="0">
                <a:solidFill>
                  <a:srgbClr val="000000"/>
                </a:solidFill>
                <a:uFillTx/>
              </a:defRPr>
            </a:pPr>
            <a:r>
              <a:rPr lang="en-US" sz="1600" dirty="0">
                <a:solidFill>
                  <a:srgbClr val="5B6770"/>
                </a:solidFill>
                <a:latin typeface="Arial"/>
                <a:cs typeface="Arial"/>
              </a:rPr>
              <a:t>91% of all Proserv SCMs installed on producing subsea wells have never been recovered.</a:t>
            </a:r>
          </a:p>
        </p:txBody>
      </p:sp>
      <p:sp>
        <p:nvSpPr>
          <p:cNvPr id="13" name="TextBox 12">
            <a:extLst>
              <a:ext uri="{FF2B5EF4-FFF2-40B4-BE49-F238E27FC236}">
                <a16:creationId xmlns:a16="http://schemas.microsoft.com/office/drawing/2014/main" id="{185BB735-22DE-6506-EAAE-B57566869BB2}"/>
              </a:ext>
            </a:extLst>
          </p:cNvPr>
          <p:cNvSpPr txBox="1"/>
          <p:nvPr/>
        </p:nvSpPr>
        <p:spPr>
          <a:xfrm>
            <a:off x="1465354" y="1606251"/>
            <a:ext cx="6096000" cy="369332"/>
          </a:xfrm>
          <a:prstGeom prst="rect">
            <a:avLst/>
          </a:prstGeom>
          <a:noFill/>
        </p:spPr>
        <p:txBody>
          <a:bodyPr wrap="square">
            <a:spAutoFit/>
          </a:bodyPr>
          <a:lstStyle/>
          <a:p>
            <a:pPr marL="0" marR="0" lvl="0" indent="0" algn="ctr" defTabSz="4572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solidFill>
                  <a:schemeClr val="tx2"/>
                </a:solidFill>
                <a:uFillTx/>
                <a:latin typeface="Arial" pitchFamily="34"/>
                <a:cs typeface="Arial" pitchFamily="34"/>
              </a:rPr>
              <a:t>LISTENING TO INDUSTRY WIDE </a:t>
            </a:r>
            <a:r>
              <a:rPr lang="en-GB" b="1" dirty="0">
                <a:solidFill>
                  <a:schemeClr val="tx2"/>
                </a:solidFill>
                <a:latin typeface="Arial" pitchFamily="34"/>
                <a:cs typeface="Arial" pitchFamily="34"/>
              </a:rPr>
              <a:t>PROBLEMS</a:t>
            </a:r>
            <a:endParaRPr lang="en-GB" sz="1800" b="1" i="0" u="none" strike="noStrike" kern="1200" cap="none" spc="0" baseline="0" dirty="0">
              <a:solidFill>
                <a:schemeClr val="tx2"/>
              </a:solidFill>
              <a:uFillTx/>
              <a:latin typeface="Arial" pitchFamily="34"/>
              <a:cs typeface="Arial" pitchFamily="34"/>
            </a:endParaRPr>
          </a:p>
        </p:txBody>
      </p:sp>
    </p:spTree>
    <p:extLst>
      <p:ext uri="{BB962C8B-B14F-4D97-AF65-F5344CB8AC3E}">
        <p14:creationId xmlns:p14="http://schemas.microsoft.com/office/powerpoint/2010/main" val="106797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22" presetClass="entr" presetSubtype="1"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22" presetClass="entr" presetSubtype="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right)">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BA1C0881-3200-C9EA-83E4-151AE242900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2335" r="18423" b="23526"/>
          <a:stretch/>
        </p:blipFill>
        <p:spPr>
          <a:xfrm>
            <a:off x="-1" y="2364731"/>
            <a:ext cx="12192001" cy="3544403"/>
          </a:xfrm>
          <a:prstGeom prst="rect">
            <a:avLst/>
          </a:prstGeom>
        </p:spPr>
      </p:pic>
      <p:sp>
        <p:nvSpPr>
          <p:cNvPr id="2" name="Title 1">
            <a:extLst>
              <a:ext uri="{FF2B5EF4-FFF2-40B4-BE49-F238E27FC236}">
                <a16:creationId xmlns:a16="http://schemas.microsoft.com/office/drawing/2014/main" id="{358E78FA-12BC-ECDD-1FE4-E7A28A4992AD}"/>
              </a:ext>
            </a:extLst>
          </p:cNvPr>
          <p:cNvSpPr>
            <a:spLocks noGrp="1"/>
          </p:cNvSpPr>
          <p:nvPr>
            <p:ph type="title"/>
          </p:nvPr>
        </p:nvSpPr>
        <p:spPr/>
        <p:txBody>
          <a:bodyPr/>
          <a:lstStyle/>
          <a:p>
            <a:r>
              <a:rPr lang="en-GB" dirty="0"/>
              <a:t>Control system reliability</a:t>
            </a:r>
          </a:p>
        </p:txBody>
      </p:sp>
      <p:sp>
        <p:nvSpPr>
          <p:cNvPr id="3" name="Text Placeholder 2">
            <a:extLst>
              <a:ext uri="{FF2B5EF4-FFF2-40B4-BE49-F238E27FC236}">
                <a16:creationId xmlns:a16="http://schemas.microsoft.com/office/drawing/2014/main" id="{0B4DB465-59E4-B464-9CFD-D3C1BBE43677}"/>
              </a:ext>
            </a:extLst>
          </p:cNvPr>
          <p:cNvSpPr>
            <a:spLocks noGrp="1"/>
          </p:cNvSpPr>
          <p:nvPr>
            <p:ph type="body" sz="quarter" idx="10"/>
          </p:nvPr>
        </p:nvSpPr>
        <p:spPr/>
        <p:txBody>
          <a:bodyPr/>
          <a:lstStyle/>
          <a:p>
            <a:endParaRPr lang="en-GB" dirty="0"/>
          </a:p>
        </p:txBody>
      </p:sp>
      <p:graphicFrame>
        <p:nvGraphicFramePr>
          <p:cNvPr id="5" name="Content Placeholder 14">
            <a:extLst>
              <a:ext uri="{FF2B5EF4-FFF2-40B4-BE49-F238E27FC236}">
                <a16:creationId xmlns:a16="http://schemas.microsoft.com/office/drawing/2014/main" id="{CA87DF35-3CD5-94CE-8D76-55D59B1AD212}"/>
              </a:ext>
            </a:extLst>
          </p:cNvPr>
          <p:cNvGraphicFramePr>
            <a:graphicFrameLocks noGrp="1"/>
          </p:cNvGraphicFramePr>
          <p:nvPr>
            <p:ph idx="1"/>
          </p:nvPr>
        </p:nvGraphicFramePr>
        <p:xfrm>
          <a:off x="2619946" y="1412875"/>
          <a:ext cx="7794932" cy="4716463"/>
        </p:xfrm>
        <a:graphic>
          <a:graphicData uri="http://schemas.openxmlformats.org/drawingml/2006/chart">
            <c:chart xmlns:c="http://schemas.openxmlformats.org/drawingml/2006/chart" xmlns:r="http://schemas.openxmlformats.org/officeDocument/2006/relationships" r:id="rId5"/>
          </a:graphicData>
        </a:graphic>
      </p:graphicFrame>
      <p:pic>
        <p:nvPicPr>
          <p:cNvPr id="7" name="Picture 2" descr="Image result for OREDA reliability logo">
            <a:extLst>
              <a:ext uri="{FF2B5EF4-FFF2-40B4-BE49-F238E27FC236}">
                <a16:creationId xmlns:a16="http://schemas.microsoft.com/office/drawing/2014/main" id="{7D7580C6-7138-F6C1-2876-A1A1FE2982E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615795" y="5665576"/>
            <a:ext cx="1598166" cy="271489"/>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a:extLst>
              <a:ext uri="{FF2B5EF4-FFF2-40B4-BE49-F238E27FC236}">
                <a16:creationId xmlns:a16="http://schemas.microsoft.com/office/drawing/2014/main" id="{E8DA43F5-0D0C-6291-5F65-C0AC63E805F2}"/>
              </a:ext>
            </a:extLst>
          </p:cNvPr>
          <p:cNvSpPr>
            <a:spLocks noGrp="1"/>
          </p:cNvSpPr>
          <p:nvPr>
            <p:ph type="ftr" sz="quarter" idx="3"/>
          </p:nvPr>
        </p:nvSpPr>
        <p:spPr/>
        <p:txBody>
          <a:bodyPr/>
          <a:lstStyle/>
          <a:p>
            <a:pPr marL="0" indent="0">
              <a:buFont typeface="Arial" panose="020B0604020202020204" pitchFamily="34" charset="0"/>
              <a:buNone/>
            </a:pPr>
            <a:r>
              <a:rPr lang="en-GB" sz="1000" dirty="0">
                <a:solidFill>
                  <a:srgbClr val="5B6770"/>
                </a:solidFill>
              </a:rPr>
              <a:t>OREDA (Offshore Reliability Data) 2015</a:t>
            </a:r>
            <a:endParaRPr lang="en-GB" dirty="0"/>
          </a:p>
        </p:txBody>
      </p:sp>
    </p:spTree>
    <p:extLst>
      <p:ext uri="{BB962C8B-B14F-4D97-AF65-F5344CB8AC3E}">
        <p14:creationId xmlns:p14="http://schemas.microsoft.com/office/powerpoint/2010/main" val="863008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3B917C-1229-CD17-59CB-2C1A573B1BDE}"/>
              </a:ext>
            </a:extLst>
          </p:cNvPr>
          <p:cNvSpPr/>
          <p:nvPr/>
        </p:nvSpPr>
        <p:spPr>
          <a:xfrm>
            <a:off x="576263" y="1412875"/>
            <a:ext cx="11039475" cy="4724589"/>
          </a:xfrm>
          <a:prstGeom prst="rect">
            <a:avLst/>
          </a:prstGeom>
          <a:blipFill dpi="0" rotWithShape="1">
            <a:blip r:embed="rId3" cstate="screen">
              <a:alphaModFix amt="9000"/>
              <a:extLst>
                <a:ext uri="{28A0092B-C50C-407E-A947-70E740481C1C}">
                  <a14:useLocalDpi xmlns:a14="http://schemas.microsoft.com/office/drawing/2010/main"/>
                </a:ext>
              </a:extLst>
            </a:blip>
            <a:srcRect/>
            <a:tile tx="0" ty="0" sx="100000" sy="100000" flip="none" algn="ctr"/>
          </a:blip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Title 3"/>
          <p:cNvSpPr>
            <a:spLocks noGrp="1"/>
          </p:cNvSpPr>
          <p:nvPr>
            <p:ph type="title"/>
          </p:nvPr>
        </p:nvSpPr>
        <p:spPr/>
        <p:txBody>
          <a:bodyPr/>
          <a:lstStyle/>
          <a:p>
            <a:r>
              <a:rPr lang="en-GB" dirty="0"/>
              <a:t>Subsea control module  MTBF* (critical** failures)</a:t>
            </a:r>
          </a:p>
        </p:txBody>
      </p:sp>
      <p:sp>
        <p:nvSpPr>
          <p:cNvPr id="5" name="Text Placeholder 4"/>
          <p:cNvSpPr>
            <a:spLocks noGrp="1"/>
          </p:cNvSpPr>
          <p:nvPr>
            <p:ph type="body" sz="quarter" idx="10"/>
          </p:nvPr>
        </p:nvSpPr>
        <p:spPr/>
        <p:txBody>
          <a:bodyPr/>
          <a:lstStyle/>
          <a:p>
            <a:r>
              <a:rPr lang="en-GB" dirty="0"/>
              <a:t>SPCS</a:t>
            </a:r>
          </a:p>
        </p:txBody>
      </p:sp>
      <p:sp>
        <p:nvSpPr>
          <p:cNvPr id="16" name="TextBox 15">
            <a:extLst>
              <a:ext uri="{FF2B5EF4-FFF2-40B4-BE49-F238E27FC236}">
                <a16:creationId xmlns:a16="http://schemas.microsoft.com/office/drawing/2014/main" id="{09045D7E-645C-4000-BB51-ED13DDE90732}"/>
              </a:ext>
            </a:extLst>
          </p:cNvPr>
          <p:cNvSpPr txBox="1"/>
          <p:nvPr/>
        </p:nvSpPr>
        <p:spPr>
          <a:xfrm>
            <a:off x="1626089" y="3386244"/>
            <a:ext cx="2743200"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fontAlgn="auto">
              <a:spcBef>
                <a:spcPts val="0"/>
              </a:spcBef>
              <a:spcAft>
                <a:spcPts val="0"/>
              </a:spcAft>
              <a:defRPr/>
            </a:pPr>
            <a:r>
              <a:rPr lang="en-US" sz="2800" b="1" dirty="0">
                <a:solidFill>
                  <a:schemeClr val="tx2"/>
                </a:solidFill>
                <a:latin typeface="Arial" panose="020B0604020202020204" pitchFamily="34" charset="0"/>
                <a:cs typeface="Arial" panose="020B0604020202020204" pitchFamily="34" charset="0"/>
              </a:rPr>
              <a:t>18.5</a:t>
            </a:r>
            <a:r>
              <a:rPr lang="en-US" sz="2800" dirty="0">
                <a:solidFill>
                  <a:schemeClr val="tx2"/>
                </a:solidFill>
                <a:latin typeface="Arial" panose="020B0604020202020204" pitchFamily="34" charset="0"/>
                <a:cs typeface="Arial" panose="020B0604020202020204" pitchFamily="34" charset="0"/>
              </a:rPr>
              <a:t> Years</a:t>
            </a:r>
            <a:endParaRPr lang="en-US" dirty="0">
              <a:solidFill>
                <a:schemeClr val="tx2"/>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99061FC7-794B-4930-9D3B-FBC2DD435402}"/>
              </a:ext>
            </a:extLst>
          </p:cNvPr>
          <p:cNvSpPr txBox="1"/>
          <p:nvPr/>
        </p:nvSpPr>
        <p:spPr>
          <a:xfrm>
            <a:off x="1626089" y="2329150"/>
            <a:ext cx="2743200"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fontAlgn="auto">
              <a:spcBef>
                <a:spcPts val="0"/>
              </a:spcBef>
              <a:spcAft>
                <a:spcPts val="0"/>
              </a:spcAft>
              <a:defRPr/>
            </a:pPr>
            <a:r>
              <a:rPr lang="en-US" sz="2000" b="1" dirty="0">
                <a:solidFill>
                  <a:schemeClr val="tx2"/>
                </a:solidFill>
                <a:latin typeface="Arial" panose="020B0604020202020204" pitchFamily="34" charset="0"/>
                <a:cs typeface="Arial" panose="020B0604020202020204" pitchFamily="34" charset="0"/>
              </a:rPr>
              <a:t>3-5</a:t>
            </a:r>
            <a:r>
              <a:rPr lang="en-US" sz="2000" dirty="0">
                <a:solidFill>
                  <a:schemeClr val="tx2"/>
                </a:solidFill>
                <a:latin typeface="Arial" panose="020B0604020202020204" pitchFamily="34" charset="0"/>
                <a:cs typeface="Arial" panose="020B0604020202020204" pitchFamily="34" charset="0"/>
              </a:rPr>
              <a:t> Years</a:t>
            </a:r>
            <a:endParaRPr lang="en-US" sz="1400" dirty="0">
              <a:solidFill>
                <a:schemeClr val="tx2"/>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9D2A758-EFB7-47FD-91CE-D34B8E00EBB5}"/>
              </a:ext>
            </a:extLst>
          </p:cNvPr>
          <p:cNvSpPr txBox="1"/>
          <p:nvPr/>
        </p:nvSpPr>
        <p:spPr>
          <a:xfrm>
            <a:off x="1751953" y="4402973"/>
            <a:ext cx="2743200"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fontAlgn="auto">
              <a:spcBef>
                <a:spcPts val="0"/>
              </a:spcBef>
              <a:spcAft>
                <a:spcPts val="0"/>
              </a:spcAft>
              <a:defRPr/>
            </a:pPr>
            <a:r>
              <a:rPr lang="en-US" sz="4800" b="1" dirty="0">
                <a:solidFill>
                  <a:schemeClr val="accent1"/>
                </a:solidFill>
                <a:latin typeface="Arial" panose="020B0604020202020204" pitchFamily="34" charset="0"/>
                <a:cs typeface="Arial" panose="020B0604020202020204" pitchFamily="34" charset="0"/>
              </a:rPr>
              <a:t>45</a:t>
            </a:r>
            <a:r>
              <a:rPr lang="en-US" sz="4800" dirty="0">
                <a:solidFill>
                  <a:schemeClr val="accent1"/>
                </a:solidFill>
                <a:latin typeface="Arial" panose="020B0604020202020204" pitchFamily="34" charset="0"/>
                <a:cs typeface="Arial" panose="020B0604020202020204" pitchFamily="34" charset="0"/>
              </a:rPr>
              <a:t> Years</a:t>
            </a:r>
            <a:endParaRPr lang="en-US" dirty="0">
              <a:solidFill>
                <a:schemeClr val="accent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404B425-5886-4AE2-8A6B-5F0FF84377D9}"/>
              </a:ext>
            </a:extLst>
          </p:cNvPr>
          <p:cNvSpPr txBox="1"/>
          <p:nvPr/>
        </p:nvSpPr>
        <p:spPr>
          <a:xfrm>
            <a:off x="5019708" y="3321606"/>
            <a:ext cx="533536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auto">
              <a:spcBef>
                <a:spcPts val="0"/>
              </a:spcBef>
              <a:spcAft>
                <a:spcPts val="0"/>
              </a:spcAft>
              <a:defRPr/>
            </a:pPr>
            <a:r>
              <a:rPr lang="en-US" b="1" dirty="0">
                <a:solidFill>
                  <a:schemeClr val="tx2"/>
                </a:solidFill>
                <a:latin typeface="Arial" panose="020B0604020202020204" pitchFamily="34" charset="0"/>
                <a:cs typeface="Arial" panose="020B0604020202020204" pitchFamily="34" charset="0"/>
              </a:rPr>
              <a:t>Calculated</a:t>
            </a:r>
            <a:r>
              <a:rPr lang="en-US" dirty="0">
                <a:solidFill>
                  <a:schemeClr val="tx2"/>
                </a:solidFill>
                <a:latin typeface="Arial" panose="020B0604020202020204" pitchFamily="34" charset="0"/>
                <a:cs typeface="Arial" panose="020B0604020202020204" pitchFamily="34" charset="0"/>
              </a:rPr>
              <a:t> </a:t>
            </a:r>
            <a:r>
              <a:rPr lang="en-US" b="1" dirty="0">
                <a:solidFill>
                  <a:schemeClr val="tx2"/>
                </a:solidFill>
                <a:latin typeface="Arial" panose="020B0604020202020204" pitchFamily="34" charset="0"/>
                <a:cs typeface="Arial" panose="020B0604020202020204" pitchFamily="34" charset="0"/>
              </a:rPr>
              <a:t>industry</a:t>
            </a:r>
            <a:r>
              <a:rPr lang="en-US" dirty="0">
                <a:solidFill>
                  <a:schemeClr val="tx2"/>
                </a:solidFill>
                <a:latin typeface="Arial" panose="020B0604020202020204" pitchFamily="34" charset="0"/>
                <a:cs typeface="Arial" panose="020B0604020202020204" pitchFamily="34" charset="0"/>
              </a:rPr>
              <a:t> mean time between failure </a:t>
            </a:r>
          </a:p>
          <a:p>
            <a:pPr fontAlgn="auto">
              <a:spcBef>
                <a:spcPts val="0"/>
              </a:spcBef>
              <a:spcAft>
                <a:spcPts val="0"/>
              </a:spcAft>
              <a:defRPr/>
            </a:pPr>
            <a:r>
              <a:rPr lang="en-US" dirty="0">
                <a:solidFill>
                  <a:schemeClr val="tx2"/>
                </a:solidFill>
                <a:latin typeface="Arial" panose="020B0604020202020204" pitchFamily="34" charset="0"/>
                <a:cs typeface="Arial" panose="020B0604020202020204" pitchFamily="34" charset="0"/>
              </a:rPr>
              <a:t>= 575 SCMs / 2,224 operational years</a:t>
            </a:r>
          </a:p>
        </p:txBody>
      </p:sp>
      <p:sp>
        <p:nvSpPr>
          <p:cNvPr id="20" name="TextBox 19">
            <a:extLst>
              <a:ext uri="{FF2B5EF4-FFF2-40B4-BE49-F238E27FC236}">
                <a16:creationId xmlns:a16="http://schemas.microsoft.com/office/drawing/2014/main" id="{56B9D129-0F43-46C7-8C23-DF6414FA5019}"/>
              </a:ext>
            </a:extLst>
          </p:cNvPr>
          <p:cNvSpPr txBox="1"/>
          <p:nvPr/>
        </p:nvSpPr>
        <p:spPr>
          <a:xfrm>
            <a:off x="5019708" y="2347607"/>
            <a:ext cx="533536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auto">
              <a:spcBef>
                <a:spcPts val="0"/>
              </a:spcBef>
              <a:spcAft>
                <a:spcPts val="0"/>
              </a:spcAft>
              <a:defRPr/>
            </a:pPr>
            <a:r>
              <a:rPr lang="en-US" b="1" dirty="0">
                <a:solidFill>
                  <a:schemeClr val="tx2"/>
                </a:solidFill>
                <a:latin typeface="Arial" panose="020B0604020202020204" pitchFamily="34" charset="0"/>
                <a:cs typeface="Arial" panose="020B0604020202020204" pitchFamily="34" charset="0"/>
              </a:rPr>
              <a:t>Typical</a:t>
            </a:r>
            <a:r>
              <a:rPr lang="en-US" dirty="0">
                <a:solidFill>
                  <a:schemeClr val="tx2"/>
                </a:solidFill>
                <a:latin typeface="Arial" panose="020B0604020202020204" pitchFamily="34" charset="0"/>
                <a:cs typeface="Arial" panose="020B0604020202020204" pitchFamily="34" charset="0"/>
              </a:rPr>
              <a:t> ”major international operator” mean time between failure</a:t>
            </a:r>
          </a:p>
        </p:txBody>
      </p:sp>
      <p:sp>
        <p:nvSpPr>
          <p:cNvPr id="21" name="TextBox 20">
            <a:extLst>
              <a:ext uri="{FF2B5EF4-FFF2-40B4-BE49-F238E27FC236}">
                <a16:creationId xmlns:a16="http://schemas.microsoft.com/office/drawing/2014/main" id="{246EC74F-4A45-4818-8CA9-3FB1C182974B}"/>
              </a:ext>
            </a:extLst>
          </p:cNvPr>
          <p:cNvSpPr txBox="1"/>
          <p:nvPr/>
        </p:nvSpPr>
        <p:spPr>
          <a:xfrm>
            <a:off x="5019708" y="4572605"/>
            <a:ext cx="533536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auto">
              <a:spcBef>
                <a:spcPts val="0"/>
              </a:spcBef>
              <a:spcAft>
                <a:spcPts val="0"/>
              </a:spcAft>
              <a:defRPr/>
            </a:pPr>
            <a:r>
              <a:rPr lang="en-US" b="1" dirty="0">
                <a:solidFill>
                  <a:schemeClr val="tx2"/>
                </a:solidFill>
                <a:latin typeface="Arial" panose="020B0604020202020204" pitchFamily="34" charset="0"/>
                <a:cs typeface="Arial" panose="020B0604020202020204" pitchFamily="34" charset="0"/>
              </a:rPr>
              <a:t>Proserv</a:t>
            </a:r>
            <a:r>
              <a:rPr lang="en-US" dirty="0">
                <a:solidFill>
                  <a:schemeClr val="tx2"/>
                </a:solidFill>
                <a:latin typeface="Arial" panose="020B0604020202020204" pitchFamily="34" charset="0"/>
                <a:cs typeface="Arial" panose="020B0604020202020204" pitchFamily="34" charset="0"/>
              </a:rPr>
              <a:t> mean time between failure</a:t>
            </a:r>
          </a:p>
          <a:p>
            <a:pPr fontAlgn="auto">
              <a:spcBef>
                <a:spcPts val="0"/>
              </a:spcBef>
              <a:spcAft>
                <a:spcPts val="0"/>
              </a:spcAft>
              <a:defRPr/>
            </a:pPr>
            <a:r>
              <a:rPr lang="en-US" dirty="0">
                <a:solidFill>
                  <a:schemeClr val="tx2"/>
                </a:solidFill>
                <a:latin typeface="Arial" panose="020B0604020202020204" pitchFamily="34" charset="0"/>
                <a:cs typeface="Arial" panose="020B0604020202020204" pitchFamily="34" charset="0"/>
              </a:rPr>
              <a:t>= 195 SCMs / 1,158 operational years</a:t>
            </a:r>
          </a:p>
        </p:txBody>
      </p:sp>
      <p:cxnSp>
        <p:nvCxnSpPr>
          <p:cNvPr id="22" name="Straight Arrow Connector 21">
            <a:extLst>
              <a:ext uri="{FF2B5EF4-FFF2-40B4-BE49-F238E27FC236}">
                <a16:creationId xmlns:a16="http://schemas.microsoft.com/office/drawing/2014/main" id="{F739B87B-D54E-456B-A55A-EC9660EE2161}"/>
              </a:ext>
            </a:extLst>
          </p:cNvPr>
          <p:cNvCxnSpPr/>
          <p:nvPr/>
        </p:nvCxnSpPr>
        <p:spPr>
          <a:xfrm>
            <a:off x="4760494" y="2285346"/>
            <a:ext cx="37421" cy="2913290"/>
          </a:xfrm>
          <a:prstGeom prst="straightConnector1">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sp>
        <p:nvSpPr>
          <p:cNvPr id="3" name="Footer Placeholder 2">
            <a:extLst>
              <a:ext uri="{FF2B5EF4-FFF2-40B4-BE49-F238E27FC236}">
                <a16:creationId xmlns:a16="http://schemas.microsoft.com/office/drawing/2014/main" id="{2453C0FD-5E85-1117-0CF6-681C60BCAEC4}"/>
              </a:ext>
            </a:extLst>
          </p:cNvPr>
          <p:cNvSpPr>
            <a:spLocks noGrp="1"/>
          </p:cNvSpPr>
          <p:nvPr>
            <p:ph type="ftr" sz="quarter" idx="3"/>
          </p:nvPr>
        </p:nvSpPr>
        <p:spPr/>
        <p:txBody>
          <a:bodyPr/>
          <a:lstStyle/>
          <a:p>
            <a:r>
              <a:rPr lang="en-US" sz="800" dirty="0">
                <a:solidFill>
                  <a:schemeClr val="tx2"/>
                </a:solidFill>
                <a:latin typeface="+mj-lt"/>
              </a:rPr>
              <a:t>*MTBF is calculated by dividing the cumulative operating time by the number of failures over that time.  </a:t>
            </a:r>
            <a:br>
              <a:rPr lang="en-US" sz="800" dirty="0">
                <a:solidFill>
                  <a:schemeClr val="tx2"/>
                </a:solidFill>
                <a:latin typeface="+mj-lt"/>
              </a:rPr>
            </a:br>
            <a:r>
              <a:rPr lang="en-US" sz="800" dirty="0">
                <a:solidFill>
                  <a:schemeClr val="tx2"/>
                </a:solidFill>
                <a:latin typeface="+mj-lt"/>
              </a:rPr>
              <a:t>**A critical failure is a failure which causes immediate and complete loss of production.</a:t>
            </a:r>
          </a:p>
        </p:txBody>
      </p:sp>
    </p:spTree>
    <p:extLst>
      <p:ext uri="{BB962C8B-B14F-4D97-AF65-F5344CB8AC3E}">
        <p14:creationId xmlns:p14="http://schemas.microsoft.com/office/powerpoint/2010/main" val="108733730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9E9C5A-B0B9-4F85-BB0F-27B68BAAB262}"/>
              </a:ext>
            </a:extLst>
          </p:cNvPr>
          <p:cNvSpPr>
            <a:spLocks noGrp="1"/>
          </p:cNvSpPr>
          <p:nvPr>
            <p:ph type="title"/>
          </p:nvPr>
        </p:nvSpPr>
        <p:spPr/>
        <p:txBody>
          <a:bodyPr/>
          <a:lstStyle/>
          <a:p>
            <a:r>
              <a:rPr lang="en-GB" dirty="0"/>
              <a:t>Proserv subsea controls</a:t>
            </a:r>
          </a:p>
        </p:txBody>
      </p:sp>
      <p:sp>
        <p:nvSpPr>
          <p:cNvPr id="5" name="Text Placeholder 4">
            <a:extLst>
              <a:ext uri="{FF2B5EF4-FFF2-40B4-BE49-F238E27FC236}">
                <a16:creationId xmlns:a16="http://schemas.microsoft.com/office/drawing/2014/main" id="{2C43E2CC-2B6B-4DDA-8AFB-553848F5C436}"/>
              </a:ext>
            </a:extLst>
          </p:cNvPr>
          <p:cNvSpPr>
            <a:spLocks noGrp="1"/>
          </p:cNvSpPr>
          <p:nvPr>
            <p:ph type="body" sz="quarter" idx="10"/>
          </p:nvPr>
        </p:nvSpPr>
        <p:spPr/>
        <p:txBody>
          <a:bodyPr/>
          <a:lstStyle/>
          <a:p>
            <a:endParaRPr lang="en-GB"/>
          </a:p>
        </p:txBody>
      </p:sp>
      <p:pic>
        <p:nvPicPr>
          <p:cNvPr id="7" name="Content Placeholder 6" descr="A body of water with a city in the background&#10;&#10;Description automatically generated">
            <a:extLst>
              <a:ext uri="{FF2B5EF4-FFF2-40B4-BE49-F238E27FC236}">
                <a16:creationId xmlns:a16="http://schemas.microsoft.com/office/drawing/2014/main" id="{73F0C07E-957B-401F-AA37-E00327865AEC}"/>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75205" y="1412875"/>
            <a:ext cx="11040534" cy="4716463"/>
          </a:xfrm>
        </p:spPr>
      </p:pic>
    </p:spTree>
    <p:extLst>
      <p:ext uri="{BB962C8B-B14F-4D97-AF65-F5344CB8AC3E}">
        <p14:creationId xmlns:p14="http://schemas.microsoft.com/office/powerpoint/2010/main" val="3785151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0FCA2E8-4971-4B50-9E4A-1B7380733BC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12" name="Content Placeholder 11"/>
          <p:cNvSpPr>
            <a:spLocks noGrp="1"/>
          </p:cNvSpPr>
          <p:nvPr>
            <p:ph sz="quarter" idx="14"/>
          </p:nvPr>
        </p:nvSpPr>
        <p:spPr>
          <a:xfrm>
            <a:off x="4127499" y="1412875"/>
            <a:ext cx="6547845" cy="4716464"/>
          </a:xfrm>
        </p:spPr>
        <p:txBody>
          <a:bodyPr/>
          <a:lstStyle/>
          <a:p>
            <a:pPr marL="0" indent="0">
              <a:buNone/>
            </a:pPr>
            <a:endParaRPr lang="en-GB" sz="2400" b="1" dirty="0">
              <a:solidFill>
                <a:schemeClr val="accent1"/>
              </a:solidFill>
            </a:endParaRPr>
          </a:p>
          <a:p>
            <a:pPr marL="0" indent="0">
              <a:buNone/>
            </a:pPr>
            <a:r>
              <a:rPr lang="en-GB" sz="2400" b="1" dirty="0">
                <a:solidFill>
                  <a:schemeClr val="accent1"/>
                </a:solidFill>
              </a:rPr>
              <a:t>Proserv is a controls technology company.</a:t>
            </a:r>
          </a:p>
          <a:p>
            <a:endParaRPr lang="en-GB" dirty="0"/>
          </a:p>
          <a:p>
            <a:pPr marL="0" indent="0">
              <a:buNone/>
            </a:pPr>
            <a:r>
              <a:rPr lang="en-US" dirty="0"/>
              <a:t>We improve the reliability, integrity, efficiency and productivity of critical infrastructure with industry leading controls technology.</a:t>
            </a:r>
          </a:p>
          <a:p>
            <a:endParaRPr lang="en-GB" dirty="0"/>
          </a:p>
          <a:p>
            <a:endParaRPr lang="en-GB" dirty="0"/>
          </a:p>
          <a:p>
            <a:endParaRPr lang="en-GB" dirty="0"/>
          </a:p>
          <a:p>
            <a:endParaRPr lang="en-GB" dirty="0"/>
          </a:p>
          <a:p>
            <a:endParaRPr lang="en-GB" dirty="0"/>
          </a:p>
          <a:p>
            <a:endParaRPr lang="en-GB" dirty="0"/>
          </a:p>
        </p:txBody>
      </p:sp>
      <p:sp>
        <p:nvSpPr>
          <p:cNvPr id="9" name="Title 8"/>
          <p:cNvSpPr>
            <a:spLocks noGrp="1"/>
          </p:cNvSpPr>
          <p:nvPr>
            <p:ph type="title"/>
          </p:nvPr>
        </p:nvSpPr>
        <p:spPr/>
        <p:txBody>
          <a:bodyPr/>
          <a:lstStyle/>
          <a:p>
            <a:r>
              <a:rPr lang="en-GB" sz="1800"/>
              <a:t>Control technologies for critical infrastructure</a:t>
            </a:r>
            <a:endParaRPr lang="en-GB" dirty="0"/>
          </a:p>
        </p:txBody>
      </p:sp>
      <p:sp>
        <p:nvSpPr>
          <p:cNvPr id="5" name="Text Placeholder 4"/>
          <p:cNvSpPr>
            <a:spLocks noGrp="1"/>
          </p:cNvSpPr>
          <p:nvPr>
            <p:ph type="body" sz="quarter" idx="10"/>
          </p:nvPr>
        </p:nvSpPr>
        <p:spPr/>
        <p:txBody>
          <a:bodyPr/>
          <a:lstStyle/>
          <a:p>
            <a:r>
              <a:rPr lang="en-GB"/>
              <a:t>Introduction</a:t>
            </a:r>
          </a:p>
        </p:txBody>
      </p:sp>
      <p:sp>
        <p:nvSpPr>
          <p:cNvPr id="8" name="Content Placeholder 7">
            <a:extLst>
              <a:ext uri="{FF2B5EF4-FFF2-40B4-BE49-F238E27FC236}">
                <a16:creationId xmlns:a16="http://schemas.microsoft.com/office/drawing/2014/main" id="{0BFC5BD8-CBC7-483D-A240-8A025C25C4D1}"/>
              </a:ext>
            </a:extLst>
          </p:cNvPr>
          <p:cNvSpPr txBox="1">
            <a:spLocks/>
          </p:cNvSpPr>
          <p:nvPr/>
        </p:nvSpPr>
        <p:spPr>
          <a:xfrm>
            <a:off x="4127500" y="3771107"/>
            <a:ext cx="2284174" cy="1575583"/>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b="1"/>
              <a:t>Our Values</a:t>
            </a:r>
          </a:p>
          <a:p>
            <a:pPr marL="0" indent="0">
              <a:buFont typeface="Arial" panose="020B0604020202020204" pitchFamily="34" charset="0"/>
              <a:buNone/>
            </a:pPr>
            <a:endParaRPr lang="en-GB" sz="1200" b="1"/>
          </a:p>
          <a:p>
            <a:pPr marL="0" indent="0">
              <a:buFont typeface="Arial" panose="020B0604020202020204" pitchFamily="34" charset="0"/>
              <a:buNone/>
            </a:pPr>
            <a:r>
              <a:rPr lang="en-GB" sz="1200" b="1">
                <a:solidFill>
                  <a:schemeClr val="accent1"/>
                </a:solidFill>
              </a:rPr>
              <a:t>F</a:t>
            </a:r>
            <a:r>
              <a:rPr lang="en-GB" sz="1200"/>
              <a:t>orward as a Team</a:t>
            </a:r>
          </a:p>
          <a:p>
            <a:pPr marL="0" indent="0">
              <a:buFont typeface="Arial" panose="020B0604020202020204" pitchFamily="34" charset="0"/>
              <a:buNone/>
            </a:pPr>
            <a:r>
              <a:rPr lang="en-GB" sz="1200" b="1">
                <a:solidFill>
                  <a:schemeClr val="accent1"/>
                </a:solidFill>
              </a:rPr>
              <a:t>R</a:t>
            </a:r>
            <a:r>
              <a:rPr lang="en-GB" sz="1200"/>
              <a:t>ight Thing, Right Way</a:t>
            </a:r>
          </a:p>
          <a:p>
            <a:pPr marL="0" indent="0">
              <a:buFont typeface="Arial" panose="020B0604020202020204" pitchFamily="34" charset="0"/>
              <a:buNone/>
            </a:pPr>
            <a:r>
              <a:rPr lang="en-GB" sz="1200" b="1">
                <a:solidFill>
                  <a:schemeClr val="accent1"/>
                </a:solidFill>
              </a:rPr>
              <a:t>E</a:t>
            </a:r>
            <a:r>
              <a:rPr lang="en-GB" sz="1200"/>
              <a:t>ntrepreneurial Spirit</a:t>
            </a:r>
          </a:p>
          <a:p>
            <a:pPr marL="0" indent="0">
              <a:buFont typeface="Arial" panose="020B0604020202020204" pitchFamily="34" charset="0"/>
              <a:buNone/>
            </a:pPr>
            <a:r>
              <a:rPr lang="en-GB" sz="1200" b="1">
                <a:solidFill>
                  <a:schemeClr val="accent1"/>
                </a:solidFill>
              </a:rPr>
              <a:t>S</a:t>
            </a:r>
            <a:r>
              <a:rPr lang="en-GB" sz="1200"/>
              <a:t>erious about Service</a:t>
            </a:r>
          </a:p>
          <a:p>
            <a:pPr marL="0" indent="0">
              <a:buFont typeface="Arial" panose="020B0604020202020204" pitchFamily="34" charset="0"/>
              <a:buNone/>
            </a:pPr>
            <a:r>
              <a:rPr lang="en-GB" sz="1200" b="1">
                <a:solidFill>
                  <a:schemeClr val="accent1"/>
                </a:solidFill>
              </a:rPr>
              <a:t>H</a:t>
            </a:r>
            <a:r>
              <a:rPr lang="en-GB" sz="1200"/>
              <a:t>elp, Share and Communicate</a:t>
            </a:r>
            <a:endParaRPr lang="en-GB" sz="1200" b="1"/>
          </a:p>
        </p:txBody>
      </p:sp>
      <p:pic>
        <p:nvPicPr>
          <p:cNvPr id="19" name="Picture Placeholder 18" descr="The outside of a building&#10;&#10;Description automatically generated">
            <a:extLst>
              <a:ext uri="{FF2B5EF4-FFF2-40B4-BE49-F238E27FC236}">
                <a16:creationId xmlns:a16="http://schemas.microsoft.com/office/drawing/2014/main" id="{781B8F1F-1B92-4438-AB8F-D0796BC91A7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575732" y="1412875"/>
            <a:ext cx="2927352" cy="4724589"/>
          </a:xfrm>
        </p:spPr>
      </p:pic>
      <p:sp>
        <p:nvSpPr>
          <p:cNvPr id="11" name="Oval 10">
            <a:extLst>
              <a:ext uri="{FF2B5EF4-FFF2-40B4-BE49-F238E27FC236}">
                <a16:creationId xmlns:a16="http://schemas.microsoft.com/office/drawing/2014/main" id="{FB881239-20F8-40DC-AE0F-CBAA13DAD76E}"/>
              </a:ext>
            </a:extLst>
          </p:cNvPr>
          <p:cNvSpPr/>
          <p:nvPr/>
        </p:nvSpPr>
        <p:spPr>
          <a:xfrm>
            <a:off x="6738789"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Nearly </a:t>
            </a:r>
          </a:p>
          <a:p>
            <a:pPr algn="ctr"/>
            <a:r>
              <a:rPr lang="en-GB" sz="2000" b="1"/>
              <a:t>60</a:t>
            </a:r>
          </a:p>
          <a:p>
            <a:pPr algn="ctr"/>
            <a:r>
              <a:rPr lang="en-GB" sz="1200"/>
              <a:t>years’ experience</a:t>
            </a:r>
          </a:p>
        </p:txBody>
      </p:sp>
      <p:sp>
        <p:nvSpPr>
          <p:cNvPr id="13" name="Oval 12">
            <a:extLst>
              <a:ext uri="{FF2B5EF4-FFF2-40B4-BE49-F238E27FC236}">
                <a16:creationId xmlns:a16="http://schemas.microsoft.com/office/drawing/2014/main" id="{DB77E1B1-5AED-4D95-A481-B1CBB8156722}"/>
              </a:ext>
            </a:extLst>
          </p:cNvPr>
          <p:cNvSpPr/>
          <p:nvPr/>
        </p:nvSpPr>
        <p:spPr>
          <a:xfrm>
            <a:off x="8366760"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dirty="0"/>
              <a:t> </a:t>
            </a:r>
            <a:r>
              <a:rPr lang="en-GB" sz="2000" b="1" dirty="0"/>
              <a:t>13</a:t>
            </a:r>
          </a:p>
          <a:p>
            <a:pPr algn="ctr"/>
            <a:r>
              <a:rPr lang="en-GB" sz="1200" dirty="0"/>
              <a:t>global locations</a:t>
            </a:r>
          </a:p>
        </p:txBody>
      </p:sp>
      <p:sp>
        <p:nvSpPr>
          <p:cNvPr id="14" name="Oval 13">
            <a:extLst>
              <a:ext uri="{FF2B5EF4-FFF2-40B4-BE49-F238E27FC236}">
                <a16:creationId xmlns:a16="http://schemas.microsoft.com/office/drawing/2014/main" id="{53FD901F-FEE3-4D1C-9BF9-D305F7E30278}"/>
              </a:ext>
            </a:extLst>
          </p:cNvPr>
          <p:cNvSpPr/>
          <p:nvPr/>
        </p:nvSpPr>
        <p:spPr>
          <a:xfrm>
            <a:off x="9994731"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Operating in </a:t>
            </a:r>
          </a:p>
          <a:p>
            <a:pPr algn="ctr"/>
            <a:r>
              <a:rPr lang="en-GB" sz="2000" b="1"/>
              <a:t>60+</a:t>
            </a:r>
          </a:p>
          <a:p>
            <a:pPr algn="ctr"/>
            <a:r>
              <a:rPr lang="en-GB" sz="1200"/>
              <a:t>countries</a:t>
            </a:r>
          </a:p>
        </p:txBody>
      </p:sp>
    </p:spTree>
    <p:extLst>
      <p:ext uri="{BB962C8B-B14F-4D97-AF65-F5344CB8AC3E}">
        <p14:creationId xmlns:p14="http://schemas.microsoft.com/office/powerpoint/2010/main" val="1652327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picture containing toy&#10;&#10;Description automatically generated">
            <a:extLst>
              <a:ext uri="{FF2B5EF4-FFF2-40B4-BE49-F238E27FC236}">
                <a16:creationId xmlns:a16="http://schemas.microsoft.com/office/drawing/2014/main" id="{70BA373B-B9CF-664E-8E65-E69091412922}"/>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prstGeom prst="rect">
            <a:avLst/>
          </a:prstGeom>
        </p:spPr>
      </p:pic>
      <p:sp>
        <p:nvSpPr>
          <p:cNvPr id="2" name="Title 1">
            <a:extLst>
              <a:ext uri="{FF2B5EF4-FFF2-40B4-BE49-F238E27FC236}">
                <a16:creationId xmlns:a16="http://schemas.microsoft.com/office/drawing/2014/main" id="{4210D7CB-2857-012A-7864-023F6E313F5B}"/>
              </a:ext>
            </a:extLst>
          </p:cNvPr>
          <p:cNvSpPr>
            <a:spLocks noGrp="1"/>
          </p:cNvSpPr>
          <p:nvPr>
            <p:ph type="title"/>
          </p:nvPr>
        </p:nvSpPr>
        <p:spPr/>
        <p:txBody>
          <a:bodyPr/>
          <a:lstStyle/>
          <a:p>
            <a:r>
              <a:rPr lang="en-GB" dirty="0"/>
              <a:t>Seven year warranty</a:t>
            </a:r>
          </a:p>
        </p:txBody>
      </p:sp>
      <p:sp>
        <p:nvSpPr>
          <p:cNvPr id="19" name="Text Placeholder 18">
            <a:extLst>
              <a:ext uri="{FF2B5EF4-FFF2-40B4-BE49-F238E27FC236}">
                <a16:creationId xmlns:a16="http://schemas.microsoft.com/office/drawing/2014/main" id="{A10F0A7F-CF70-75C2-55D8-701A71FDEBD8}"/>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8ABE5B2B-0B77-2503-FFFF-49A0E79ACB55}"/>
              </a:ext>
            </a:extLst>
          </p:cNvPr>
          <p:cNvSpPr>
            <a:spLocks noGrp="1"/>
          </p:cNvSpPr>
          <p:nvPr>
            <p:ph idx="1"/>
          </p:nvPr>
        </p:nvSpPr>
        <p:spPr/>
        <p:txBody>
          <a:bodyPr/>
          <a:lstStyle/>
          <a:p>
            <a:r>
              <a:rPr lang="en-US" sz="6000" dirty="0"/>
              <a:t>Our subsea controls </a:t>
            </a:r>
            <a:br>
              <a:rPr lang="en-US" sz="6000" dirty="0"/>
            </a:br>
            <a:endParaRPr lang="en-US" sz="3200" dirty="0"/>
          </a:p>
          <a:p>
            <a:endParaRPr lang="en-US" sz="3200" dirty="0"/>
          </a:p>
          <a:p>
            <a:endParaRPr lang="en-US" sz="3200" dirty="0"/>
          </a:p>
          <a:p>
            <a:endParaRPr lang="en-GB" sz="3200" dirty="0"/>
          </a:p>
        </p:txBody>
      </p:sp>
      <p:pic>
        <p:nvPicPr>
          <p:cNvPr id="6" name="Picture 5" descr="Graphical user interface&#10;&#10;Description automatically generated with medium confidence">
            <a:extLst>
              <a:ext uri="{FF2B5EF4-FFF2-40B4-BE49-F238E27FC236}">
                <a16:creationId xmlns:a16="http://schemas.microsoft.com/office/drawing/2014/main" id="{E6188319-7AD6-4C36-1C3C-D6CB0444BDC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10650" y="3530168"/>
            <a:ext cx="2590800" cy="2471598"/>
          </a:xfrm>
          <a:prstGeom prst="rect">
            <a:avLst/>
          </a:prstGeom>
        </p:spPr>
      </p:pic>
      <p:sp>
        <p:nvSpPr>
          <p:cNvPr id="11" name="TextBox 10">
            <a:extLst>
              <a:ext uri="{FF2B5EF4-FFF2-40B4-BE49-F238E27FC236}">
                <a16:creationId xmlns:a16="http://schemas.microsoft.com/office/drawing/2014/main" id="{B772DE1E-6D5B-5F4E-B169-5E7496AD7C68}"/>
              </a:ext>
            </a:extLst>
          </p:cNvPr>
          <p:cNvSpPr txBox="1"/>
          <p:nvPr/>
        </p:nvSpPr>
        <p:spPr>
          <a:xfrm>
            <a:off x="4127500" y="2378722"/>
            <a:ext cx="6096000" cy="923330"/>
          </a:xfrm>
          <a:prstGeom prst="rect">
            <a:avLst/>
          </a:prstGeom>
          <a:noFill/>
        </p:spPr>
        <p:txBody>
          <a:bodyPr wrap="square">
            <a:spAutoFit/>
          </a:bodyPr>
          <a:lstStyle/>
          <a:p>
            <a:r>
              <a:rPr lang="en-US" sz="5400" b="1" dirty="0">
                <a:ln w="22225">
                  <a:solidFill>
                    <a:schemeClr val="accent1"/>
                  </a:solidFill>
                  <a:prstDash val="solid"/>
                </a:ln>
                <a:solidFill>
                  <a:schemeClr val="tx2"/>
                </a:solidFill>
              </a:rPr>
              <a:t>GO FURTHER</a:t>
            </a:r>
          </a:p>
        </p:txBody>
      </p:sp>
      <p:sp>
        <p:nvSpPr>
          <p:cNvPr id="13" name="TextBox 12">
            <a:extLst>
              <a:ext uri="{FF2B5EF4-FFF2-40B4-BE49-F238E27FC236}">
                <a16:creationId xmlns:a16="http://schemas.microsoft.com/office/drawing/2014/main" id="{92C79E31-3B6C-0061-C7FF-75C62CD56B15}"/>
              </a:ext>
            </a:extLst>
          </p:cNvPr>
          <p:cNvSpPr txBox="1"/>
          <p:nvPr/>
        </p:nvSpPr>
        <p:spPr>
          <a:xfrm>
            <a:off x="4127500" y="3611805"/>
            <a:ext cx="4258734" cy="2308324"/>
          </a:xfrm>
          <a:prstGeom prst="rect">
            <a:avLst/>
          </a:prstGeom>
          <a:noFill/>
        </p:spPr>
        <p:txBody>
          <a:bodyPr wrap="square">
            <a:spAutoFit/>
          </a:bodyPr>
          <a:lstStyle/>
          <a:p>
            <a:r>
              <a:rPr lang="en-US" sz="2400" dirty="0">
                <a:solidFill>
                  <a:schemeClr val="tx2"/>
                </a:solidFill>
              </a:rPr>
              <a:t>As we believe our innovative technology is the most reliable on the market, our subsea control systems are now backed by a seven-year warranty.*</a:t>
            </a:r>
          </a:p>
        </p:txBody>
      </p:sp>
    </p:spTree>
    <p:extLst>
      <p:ext uri="{BB962C8B-B14F-4D97-AF65-F5344CB8AC3E}">
        <p14:creationId xmlns:p14="http://schemas.microsoft.com/office/powerpoint/2010/main" val="4242939767"/>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5FC04-4FAE-4F56-8EA2-5F56723182F9}"/>
              </a:ext>
            </a:extLst>
          </p:cNvPr>
          <p:cNvSpPr>
            <a:spLocks noGrp="1"/>
          </p:cNvSpPr>
          <p:nvPr>
            <p:ph type="title"/>
          </p:nvPr>
        </p:nvSpPr>
        <p:spPr/>
        <p:txBody>
          <a:bodyPr/>
          <a:lstStyle/>
          <a:p>
            <a:r>
              <a:rPr lang="en-GB"/>
              <a:t>Never obsolete</a:t>
            </a:r>
          </a:p>
        </p:txBody>
      </p:sp>
      <p:sp>
        <p:nvSpPr>
          <p:cNvPr id="4" name="Text Placeholder 3">
            <a:extLst>
              <a:ext uri="{FF2B5EF4-FFF2-40B4-BE49-F238E27FC236}">
                <a16:creationId xmlns:a16="http://schemas.microsoft.com/office/drawing/2014/main" id="{B5426EC5-735D-4758-B390-02E35D110862}"/>
              </a:ext>
            </a:extLst>
          </p:cNvPr>
          <p:cNvSpPr>
            <a:spLocks noGrp="1"/>
          </p:cNvSpPr>
          <p:nvPr>
            <p:ph type="body" sz="quarter" idx="10"/>
          </p:nvPr>
        </p:nvSpPr>
        <p:spPr/>
        <p:txBody>
          <a:bodyPr/>
          <a:lstStyle/>
          <a:p>
            <a:endParaRPr lang="en-GB"/>
          </a:p>
        </p:txBody>
      </p:sp>
      <p:pic>
        <p:nvPicPr>
          <p:cNvPr id="16" name="Content Placeholder 15">
            <a:extLst>
              <a:ext uri="{FF2B5EF4-FFF2-40B4-BE49-F238E27FC236}">
                <a16:creationId xmlns:a16="http://schemas.microsoft.com/office/drawing/2014/main" id="{1EE7845A-B2E6-4CA1-BE76-B0241377ACE9}"/>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0" y="0"/>
            <a:ext cx="12192000" cy="6743700"/>
          </a:xfrm>
          <a:prstGeom prst="rect">
            <a:avLst/>
          </a:prstGeom>
        </p:spPr>
      </p:pic>
      <p:sp>
        <p:nvSpPr>
          <p:cNvPr id="17" name="TextBox 16">
            <a:extLst>
              <a:ext uri="{FF2B5EF4-FFF2-40B4-BE49-F238E27FC236}">
                <a16:creationId xmlns:a16="http://schemas.microsoft.com/office/drawing/2014/main" id="{EE5F9DA6-0D72-4F2D-AB9E-DEC88F3E84F4}"/>
              </a:ext>
            </a:extLst>
          </p:cNvPr>
          <p:cNvSpPr txBox="1"/>
          <p:nvPr/>
        </p:nvSpPr>
        <p:spPr>
          <a:xfrm>
            <a:off x="1323974" y="2797712"/>
            <a:ext cx="5876925" cy="400110"/>
          </a:xfrm>
          <a:prstGeom prst="rect">
            <a:avLst/>
          </a:prstGeom>
          <a:noFill/>
        </p:spPr>
        <p:txBody>
          <a:bodyPr wrap="squar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2000" b="1" i="0" u="none" strike="noStrike" kern="1200" cap="none" spc="0" normalizeH="0" baseline="0" noProof="0">
                <a:ln>
                  <a:noFill/>
                </a:ln>
                <a:solidFill>
                  <a:srgbClr val="FFFFFF"/>
                </a:solidFill>
                <a:effectLst/>
                <a:uLnTx/>
                <a:uFillTx/>
                <a:latin typeface="Arial" charset="0"/>
                <a:ea typeface="+mn-ea"/>
                <a:cs typeface="Arial" charset="0"/>
              </a:rPr>
              <a:t>When we say </a:t>
            </a:r>
            <a:r>
              <a:rPr kumimoji="0" lang="en-GB" sz="2000" b="1" i="0" u="none" strike="noStrike" kern="1200" cap="none" spc="0" normalizeH="0" baseline="0" noProof="0">
                <a:ln>
                  <a:noFill/>
                </a:ln>
                <a:solidFill>
                  <a:srgbClr val="F2A900"/>
                </a:solidFill>
                <a:effectLst/>
                <a:uLnTx/>
                <a:uFillTx/>
                <a:latin typeface="Arial" charset="0"/>
                <a:ea typeface="+mn-ea"/>
                <a:cs typeface="Arial" charset="0"/>
              </a:rPr>
              <a:t>NO</a:t>
            </a:r>
            <a:r>
              <a:rPr kumimoji="0" lang="en-GB" sz="2000" b="1" i="0" u="none" strike="noStrike" kern="1200" cap="none" spc="0" normalizeH="0" baseline="0" noProof="0">
                <a:ln>
                  <a:noFill/>
                </a:ln>
                <a:solidFill>
                  <a:srgbClr val="FFFFFF"/>
                </a:solidFill>
                <a:effectLst/>
                <a:uLnTx/>
                <a:uFillTx/>
                <a:latin typeface="Arial" charset="0"/>
                <a:ea typeface="+mn-ea"/>
                <a:cs typeface="Arial" charset="0"/>
              </a:rPr>
              <a:t> we mean</a:t>
            </a:r>
          </a:p>
        </p:txBody>
      </p:sp>
      <p:sp>
        <p:nvSpPr>
          <p:cNvPr id="18" name="TextBox 17">
            <a:extLst>
              <a:ext uri="{FF2B5EF4-FFF2-40B4-BE49-F238E27FC236}">
                <a16:creationId xmlns:a16="http://schemas.microsoft.com/office/drawing/2014/main" id="{34D1193D-2110-4215-B6B9-4CEE8679874F}"/>
              </a:ext>
            </a:extLst>
          </p:cNvPr>
          <p:cNvSpPr txBox="1"/>
          <p:nvPr/>
        </p:nvSpPr>
        <p:spPr>
          <a:xfrm>
            <a:off x="1323974" y="3307519"/>
            <a:ext cx="5876925" cy="2123658"/>
          </a:xfrm>
          <a:prstGeom prst="rect">
            <a:avLst/>
          </a:prstGeom>
          <a:noFill/>
        </p:spPr>
        <p:txBody>
          <a:bodyPr wrap="squar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6600" b="1" i="0" u="none" strike="noStrike" kern="1200" cap="none" spc="0" normalizeH="0" baseline="0" noProof="0">
                <a:ln>
                  <a:noFill/>
                </a:ln>
                <a:solidFill>
                  <a:srgbClr val="F2A900"/>
                </a:solidFill>
                <a:effectLst/>
                <a:uLnTx/>
                <a:uFillTx/>
                <a:latin typeface="Arial" charset="0"/>
                <a:ea typeface="+mn-ea"/>
                <a:cs typeface="Arial" charset="0"/>
              </a:rPr>
              <a:t>N</a:t>
            </a:r>
            <a:r>
              <a:rPr kumimoji="0" lang="en-GB" sz="6600" b="1" i="0" u="none" strike="noStrike" kern="1200" cap="none" spc="0" normalizeH="0" baseline="0" noProof="0">
                <a:ln>
                  <a:noFill/>
                </a:ln>
                <a:solidFill>
                  <a:srgbClr val="FFFFFF"/>
                </a:solidFill>
                <a:effectLst/>
                <a:uLnTx/>
                <a:uFillTx/>
                <a:latin typeface="Arial" charset="0"/>
                <a:ea typeface="+mn-ea"/>
                <a:cs typeface="Arial" charset="0"/>
              </a:rPr>
              <a:t>EVER</a:t>
            </a:r>
            <a:br>
              <a:rPr kumimoji="0" lang="en-GB" sz="6600" b="1" i="0" u="none" strike="noStrike" kern="1200" cap="none" spc="0" normalizeH="0" baseline="0" noProof="0">
                <a:ln>
                  <a:noFill/>
                </a:ln>
                <a:solidFill>
                  <a:srgbClr val="FFFFFF"/>
                </a:solidFill>
                <a:effectLst/>
                <a:uLnTx/>
                <a:uFillTx/>
                <a:latin typeface="Arial" charset="0"/>
                <a:ea typeface="+mn-ea"/>
                <a:cs typeface="Arial" charset="0"/>
              </a:rPr>
            </a:br>
            <a:r>
              <a:rPr kumimoji="0" lang="en-GB" sz="6600" b="1" i="0" u="none" strike="noStrike" kern="1200" cap="none" spc="0" normalizeH="0" baseline="0" noProof="0">
                <a:ln>
                  <a:noFill/>
                </a:ln>
                <a:solidFill>
                  <a:srgbClr val="F2A900"/>
                </a:solidFill>
                <a:effectLst/>
                <a:uLnTx/>
                <a:uFillTx/>
                <a:latin typeface="Arial" charset="0"/>
                <a:ea typeface="+mn-ea"/>
                <a:cs typeface="Arial" charset="0"/>
              </a:rPr>
              <a:t>O</a:t>
            </a:r>
            <a:r>
              <a:rPr kumimoji="0" lang="en-GB" sz="6600" b="1" i="0" u="none" strike="noStrike" kern="1200" cap="none" spc="0" normalizeH="0" baseline="0" noProof="0">
                <a:ln>
                  <a:noFill/>
                </a:ln>
                <a:solidFill>
                  <a:srgbClr val="FFFFFF"/>
                </a:solidFill>
                <a:effectLst/>
                <a:uLnTx/>
                <a:uFillTx/>
                <a:latin typeface="Arial" charset="0"/>
                <a:ea typeface="+mn-ea"/>
                <a:cs typeface="Arial" charset="0"/>
              </a:rPr>
              <a:t>BSOLETE</a:t>
            </a:r>
          </a:p>
        </p:txBody>
      </p:sp>
      <p:pic>
        <p:nvPicPr>
          <p:cNvPr id="14" name="Picture 13" descr="Logo&#10;&#10;Description automatically generated">
            <a:extLst>
              <a:ext uri="{FF2B5EF4-FFF2-40B4-BE49-F238E27FC236}">
                <a16:creationId xmlns:a16="http://schemas.microsoft.com/office/drawing/2014/main" id="{DE63C4A8-E97C-BB42-923B-44AAA5BC7F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82628" y="5984935"/>
            <a:ext cx="1504572" cy="1063730"/>
          </a:xfrm>
          <a:prstGeom prst="rect">
            <a:avLst/>
          </a:prstGeom>
        </p:spPr>
      </p:pic>
    </p:spTree>
    <p:extLst>
      <p:ext uri="{BB962C8B-B14F-4D97-AF65-F5344CB8AC3E}">
        <p14:creationId xmlns:p14="http://schemas.microsoft.com/office/powerpoint/2010/main" val="139630544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C27A07D-D129-25EF-C4A8-BFEB4123FE76}"/>
              </a:ext>
            </a:extLst>
          </p:cNvPr>
          <p:cNvSpPr/>
          <p:nvPr/>
        </p:nvSpPr>
        <p:spPr>
          <a:xfrm>
            <a:off x="576263" y="1393450"/>
            <a:ext cx="11040004" cy="4735888"/>
          </a:xfrm>
          <a:prstGeom prst="rect">
            <a:avLst/>
          </a:prstGeom>
          <a:blipFill dpi="0" rotWithShape="1">
            <a:blip r:embed="rId3" cstate="screen">
              <a:alphaModFix amt="13000"/>
              <a:extLst>
                <a:ext uri="{28A0092B-C50C-407E-A947-70E740481C1C}">
                  <a14:useLocalDpi xmlns:a14="http://schemas.microsoft.com/office/drawing/2010/main"/>
                </a:ext>
              </a:extLst>
            </a:blip>
            <a:srcRect/>
            <a:tile tx="0" ty="0" sx="100000" sy="100000" flip="none" algn="ctr"/>
          </a:blip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pic>
        <p:nvPicPr>
          <p:cNvPr id="117" name="Picture 116" descr="A close up of a box&#10;&#10;Description automatically generated">
            <a:extLst>
              <a:ext uri="{FF2B5EF4-FFF2-40B4-BE49-F238E27FC236}">
                <a16:creationId xmlns:a16="http://schemas.microsoft.com/office/drawing/2014/main" id="{BA027A2A-03DA-C022-556F-8E747171EF6C}"/>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2532" b="94937" l="8140" r="93605">
                        <a14:foregroundMark x1="5814" y1="23418" x2="35465" y2="7595"/>
                        <a14:foregroundMark x1="35465" y1="7595" x2="73256" y2="16456"/>
                        <a14:foregroundMark x1="73256" y1="16456" x2="94186" y2="60759"/>
                        <a14:foregroundMark x1="94186" y1="60759" x2="78488" y2="91772"/>
                        <a14:foregroundMark x1="78488" y1="91772" x2="11628" y2="68987"/>
                        <a14:foregroundMark x1="11628" y1="68987" x2="8140" y2="25316"/>
                        <a14:foregroundMark x1="84302" y1="18987" x2="93023" y2="67089"/>
                        <a14:foregroundMark x1="91860" y1="18354" x2="94767" y2="53797"/>
                        <a14:foregroundMark x1="79651" y1="92405" x2="11628" y2="84177"/>
                        <a14:foregroundMark x1="62791" y1="87975" x2="75000" y2="94937"/>
                        <a14:foregroundMark x1="85465" y1="41772" x2="85465" y2="58861"/>
                        <a14:foregroundMark x1="29651" y1="8228" x2="29070" y2="2532"/>
                      </a14:backgroundRemoval>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5157066" y="1732701"/>
            <a:ext cx="825115" cy="758044"/>
          </a:xfrm>
          <a:prstGeom prst="rect">
            <a:avLst/>
          </a:prstGeom>
        </p:spPr>
      </p:pic>
      <p:pic>
        <p:nvPicPr>
          <p:cNvPr id="116" name="Picture 115" descr="A picture containing toy&#10;&#10;Description automatically generated">
            <a:extLst>
              <a:ext uri="{FF2B5EF4-FFF2-40B4-BE49-F238E27FC236}">
                <a16:creationId xmlns:a16="http://schemas.microsoft.com/office/drawing/2014/main" id="{EA3D29DF-9211-7185-20A0-6CE90A67176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57302" y="1770804"/>
            <a:ext cx="1263626" cy="710790"/>
          </a:xfrm>
          <a:prstGeom prst="rect">
            <a:avLst/>
          </a:prstGeom>
        </p:spPr>
      </p:pic>
      <p:sp>
        <p:nvSpPr>
          <p:cNvPr id="2" name="Title 1">
            <a:extLst>
              <a:ext uri="{FF2B5EF4-FFF2-40B4-BE49-F238E27FC236}">
                <a16:creationId xmlns:a16="http://schemas.microsoft.com/office/drawing/2014/main" id="{D4D542C4-95DB-449D-FE5D-C03FC1BA7B13}"/>
              </a:ext>
            </a:extLst>
          </p:cNvPr>
          <p:cNvSpPr>
            <a:spLocks noGrp="1"/>
          </p:cNvSpPr>
          <p:nvPr>
            <p:ph type="title"/>
          </p:nvPr>
        </p:nvSpPr>
        <p:spPr/>
        <p:txBody>
          <a:bodyPr/>
          <a:lstStyle/>
          <a:p>
            <a:r>
              <a:rPr lang="en-US" dirty="0"/>
              <a:t>We control our full subsea control system</a:t>
            </a:r>
            <a:endParaRPr lang="en-GB" dirty="0"/>
          </a:p>
        </p:txBody>
      </p:sp>
      <p:sp>
        <p:nvSpPr>
          <p:cNvPr id="3" name="Text Placeholder 2">
            <a:extLst>
              <a:ext uri="{FF2B5EF4-FFF2-40B4-BE49-F238E27FC236}">
                <a16:creationId xmlns:a16="http://schemas.microsoft.com/office/drawing/2014/main" id="{BAE931E4-9A4A-9C2F-18C0-32DE332EE942}"/>
              </a:ext>
            </a:extLst>
          </p:cNvPr>
          <p:cNvSpPr>
            <a:spLocks noGrp="1"/>
          </p:cNvSpPr>
          <p:nvPr>
            <p:ph type="body" sz="quarter" idx="10"/>
          </p:nvPr>
        </p:nvSpPr>
        <p:spPr/>
        <p:txBody>
          <a:bodyPr/>
          <a:lstStyle/>
          <a:p>
            <a:endParaRPr lang="en-GB"/>
          </a:p>
        </p:txBody>
      </p:sp>
      <p:sp>
        <p:nvSpPr>
          <p:cNvPr id="25" name="TextBox 24">
            <a:extLst>
              <a:ext uri="{FF2B5EF4-FFF2-40B4-BE49-F238E27FC236}">
                <a16:creationId xmlns:a16="http://schemas.microsoft.com/office/drawing/2014/main" id="{92452CD0-E1D6-972E-34E9-B61EACDC54B5}"/>
              </a:ext>
            </a:extLst>
          </p:cNvPr>
          <p:cNvSpPr txBox="1"/>
          <p:nvPr/>
        </p:nvSpPr>
        <p:spPr>
          <a:xfrm>
            <a:off x="587288" y="3383898"/>
            <a:ext cx="970137" cy="338554"/>
          </a:xfrm>
          <a:prstGeom prst="rect">
            <a:avLst/>
          </a:prstGeom>
          <a:solidFill>
            <a:schemeClr val="accent1"/>
          </a:solidFill>
          <a:ln>
            <a:noFill/>
          </a:ln>
        </p:spPr>
        <p:txBody>
          <a:bodyPr wrap="none" rtlCol="0">
            <a:spAutoFit/>
          </a:bodyPr>
          <a:lstStyle/>
          <a:p>
            <a:pPr>
              <a:spcBef>
                <a:spcPts val="600"/>
              </a:spcBef>
              <a:spcAft>
                <a:spcPts val="600"/>
              </a:spcAft>
              <a:buClr>
                <a:srgbClr val="F2A900"/>
              </a:buClr>
            </a:pPr>
            <a:r>
              <a:rPr lang="en-GB" sz="1600" dirty="0">
                <a:solidFill>
                  <a:schemeClr val="bg2"/>
                </a:solidFill>
              </a:rPr>
              <a:t>DESIGN</a:t>
            </a:r>
          </a:p>
        </p:txBody>
      </p:sp>
      <p:pic>
        <p:nvPicPr>
          <p:cNvPr id="26" name="Picture 25" descr="A close-up of a machine&#10;&#10;Description automatically generated with low confidence">
            <a:extLst>
              <a:ext uri="{FF2B5EF4-FFF2-40B4-BE49-F238E27FC236}">
                <a16:creationId xmlns:a16="http://schemas.microsoft.com/office/drawing/2014/main" id="{AD315246-2F33-FC14-47F2-8F080291A33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5400000">
            <a:off x="10819218" y="1850620"/>
            <a:ext cx="900242" cy="506386"/>
          </a:xfrm>
          <a:prstGeom prst="rect">
            <a:avLst/>
          </a:prstGeom>
        </p:spPr>
      </p:pic>
      <p:pic>
        <p:nvPicPr>
          <p:cNvPr id="28" name="Picture 27" descr="A picture containing orange&#10;&#10;Description automatically generated">
            <a:extLst>
              <a:ext uri="{FF2B5EF4-FFF2-40B4-BE49-F238E27FC236}">
                <a16:creationId xmlns:a16="http://schemas.microsoft.com/office/drawing/2014/main" id="{86F3C63E-F6E7-0738-9AE3-05ACF927966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660919" y="1703468"/>
            <a:ext cx="938078" cy="751296"/>
          </a:xfrm>
          <a:prstGeom prst="rect">
            <a:avLst/>
          </a:prstGeom>
        </p:spPr>
      </p:pic>
      <p:pic>
        <p:nvPicPr>
          <p:cNvPr id="29" name="Picture 28" descr="A picture containing indoor, toy&#10;&#10;Description automatically generated">
            <a:extLst>
              <a:ext uri="{FF2B5EF4-FFF2-40B4-BE49-F238E27FC236}">
                <a16:creationId xmlns:a16="http://schemas.microsoft.com/office/drawing/2014/main" id="{8C1C0600-2C6F-B29F-1C8B-93F03A5EABD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268451" y="1779389"/>
            <a:ext cx="1122423" cy="631363"/>
          </a:xfrm>
          <a:prstGeom prst="rect">
            <a:avLst/>
          </a:prstGeom>
        </p:spPr>
      </p:pic>
      <p:sp>
        <p:nvSpPr>
          <p:cNvPr id="42" name="TextBox 41">
            <a:extLst>
              <a:ext uri="{FF2B5EF4-FFF2-40B4-BE49-F238E27FC236}">
                <a16:creationId xmlns:a16="http://schemas.microsoft.com/office/drawing/2014/main" id="{17624088-AB6A-45C6-387D-15F7E73C3A5A}"/>
              </a:ext>
            </a:extLst>
          </p:cNvPr>
          <p:cNvSpPr txBox="1"/>
          <p:nvPr/>
        </p:nvSpPr>
        <p:spPr>
          <a:xfrm>
            <a:off x="575733" y="3843502"/>
            <a:ext cx="981692" cy="338554"/>
          </a:xfrm>
          <a:prstGeom prst="rect">
            <a:avLst/>
          </a:prstGeom>
          <a:solidFill>
            <a:schemeClr val="accent1"/>
          </a:solidFill>
          <a:ln>
            <a:noFill/>
          </a:ln>
        </p:spPr>
        <p:txBody>
          <a:bodyPr wrap="square" rtlCol="0">
            <a:spAutoFit/>
          </a:bodyPr>
          <a:lstStyle/>
          <a:p>
            <a:pPr>
              <a:spcBef>
                <a:spcPts val="600"/>
              </a:spcBef>
              <a:spcAft>
                <a:spcPts val="600"/>
              </a:spcAft>
              <a:buClr>
                <a:srgbClr val="F2A900"/>
              </a:buClr>
            </a:pPr>
            <a:r>
              <a:rPr lang="en-GB" sz="1600" dirty="0">
                <a:solidFill>
                  <a:schemeClr val="bg2"/>
                </a:solidFill>
              </a:rPr>
              <a:t>BUILD</a:t>
            </a:r>
          </a:p>
        </p:txBody>
      </p:sp>
      <p:sp>
        <p:nvSpPr>
          <p:cNvPr id="43" name="TextBox 42">
            <a:extLst>
              <a:ext uri="{FF2B5EF4-FFF2-40B4-BE49-F238E27FC236}">
                <a16:creationId xmlns:a16="http://schemas.microsoft.com/office/drawing/2014/main" id="{C2F6E876-CF9B-5E49-F8A8-E64E0D34116A}"/>
              </a:ext>
            </a:extLst>
          </p:cNvPr>
          <p:cNvSpPr txBox="1"/>
          <p:nvPr/>
        </p:nvSpPr>
        <p:spPr>
          <a:xfrm>
            <a:off x="587288" y="4789606"/>
            <a:ext cx="970137" cy="338554"/>
          </a:xfrm>
          <a:prstGeom prst="rect">
            <a:avLst/>
          </a:prstGeom>
          <a:solidFill>
            <a:schemeClr val="tx2"/>
          </a:solidFill>
          <a:ln>
            <a:noFill/>
          </a:ln>
        </p:spPr>
        <p:txBody>
          <a:bodyPr wrap="none" rtlCol="0">
            <a:spAutoFit/>
          </a:bodyPr>
          <a:lstStyle/>
          <a:p>
            <a:pPr>
              <a:spcBef>
                <a:spcPts val="600"/>
              </a:spcBef>
              <a:spcAft>
                <a:spcPts val="600"/>
              </a:spcAft>
              <a:buClr>
                <a:srgbClr val="F2A900"/>
              </a:buClr>
            </a:pPr>
            <a:r>
              <a:rPr lang="en-GB" sz="1600" dirty="0">
                <a:solidFill>
                  <a:schemeClr val="bg2"/>
                </a:solidFill>
              </a:rPr>
              <a:t>DESIGN</a:t>
            </a:r>
          </a:p>
        </p:txBody>
      </p:sp>
      <p:sp>
        <p:nvSpPr>
          <p:cNvPr id="44" name="TextBox 43">
            <a:extLst>
              <a:ext uri="{FF2B5EF4-FFF2-40B4-BE49-F238E27FC236}">
                <a16:creationId xmlns:a16="http://schemas.microsoft.com/office/drawing/2014/main" id="{1293BF29-7DCB-49E0-82BF-EB72DEC1E51F}"/>
              </a:ext>
            </a:extLst>
          </p:cNvPr>
          <p:cNvSpPr txBox="1"/>
          <p:nvPr/>
        </p:nvSpPr>
        <p:spPr>
          <a:xfrm>
            <a:off x="575733" y="5249210"/>
            <a:ext cx="981692" cy="338554"/>
          </a:xfrm>
          <a:prstGeom prst="rect">
            <a:avLst/>
          </a:prstGeom>
          <a:solidFill>
            <a:schemeClr val="tx2"/>
          </a:solidFill>
          <a:ln>
            <a:noFill/>
          </a:ln>
        </p:spPr>
        <p:txBody>
          <a:bodyPr wrap="square" rtlCol="0">
            <a:spAutoFit/>
          </a:bodyPr>
          <a:lstStyle/>
          <a:p>
            <a:pPr>
              <a:spcBef>
                <a:spcPts val="600"/>
              </a:spcBef>
              <a:spcAft>
                <a:spcPts val="600"/>
              </a:spcAft>
              <a:buClr>
                <a:srgbClr val="F2A900"/>
              </a:buClr>
            </a:pPr>
            <a:r>
              <a:rPr lang="en-GB" sz="1600" dirty="0">
                <a:solidFill>
                  <a:schemeClr val="bg2"/>
                </a:solidFill>
              </a:rPr>
              <a:t>BUILD</a:t>
            </a:r>
          </a:p>
        </p:txBody>
      </p:sp>
      <p:sp>
        <p:nvSpPr>
          <p:cNvPr id="96" name="TextBox 95">
            <a:extLst>
              <a:ext uri="{FF2B5EF4-FFF2-40B4-BE49-F238E27FC236}">
                <a16:creationId xmlns:a16="http://schemas.microsoft.com/office/drawing/2014/main" id="{4ED8B161-0BAB-04A7-DAC8-7BFDCF07235F}"/>
              </a:ext>
            </a:extLst>
          </p:cNvPr>
          <p:cNvSpPr txBox="1"/>
          <p:nvPr/>
        </p:nvSpPr>
        <p:spPr>
          <a:xfrm>
            <a:off x="575734" y="4325740"/>
            <a:ext cx="11040534" cy="338554"/>
          </a:xfrm>
          <a:prstGeom prst="rect">
            <a:avLst/>
          </a:prstGeom>
          <a:solidFill>
            <a:schemeClr val="accent2"/>
          </a:solidFill>
        </p:spPr>
        <p:txBody>
          <a:bodyPr wrap="square" rtlCol="0" anchor="ctr">
            <a:spAutoFit/>
          </a:bodyPr>
          <a:lstStyle/>
          <a:p>
            <a:pPr algn="ctr">
              <a:spcBef>
                <a:spcPts val="600"/>
              </a:spcBef>
              <a:spcAft>
                <a:spcPts val="600"/>
              </a:spcAft>
              <a:buClr>
                <a:srgbClr val="F2A900"/>
              </a:buClr>
            </a:pPr>
            <a:r>
              <a:rPr lang="en-GB" sz="1600" dirty="0">
                <a:solidFill>
                  <a:schemeClr val="bg2"/>
                </a:solidFill>
              </a:rPr>
              <a:t>TYPICAL OEM</a:t>
            </a:r>
          </a:p>
        </p:txBody>
      </p:sp>
      <p:sp>
        <p:nvSpPr>
          <p:cNvPr id="97" name="TextBox 96">
            <a:extLst>
              <a:ext uri="{FF2B5EF4-FFF2-40B4-BE49-F238E27FC236}">
                <a16:creationId xmlns:a16="http://schemas.microsoft.com/office/drawing/2014/main" id="{EF6FBB1C-96D4-3910-75D4-63C4DE05B809}"/>
              </a:ext>
            </a:extLst>
          </p:cNvPr>
          <p:cNvSpPr txBox="1"/>
          <p:nvPr/>
        </p:nvSpPr>
        <p:spPr>
          <a:xfrm>
            <a:off x="575734" y="2902254"/>
            <a:ext cx="11040534" cy="338554"/>
          </a:xfrm>
          <a:prstGeom prst="rect">
            <a:avLst/>
          </a:prstGeom>
          <a:solidFill>
            <a:schemeClr val="accent1"/>
          </a:solidFill>
        </p:spPr>
        <p:txBody>
          <a:bodyPr wrap="square" rtlCol="0" anchor="ctr">
            <a:spAutoFit/>
          </a:bodyPr>
          <a:lstStyle/>
          <a:p>
            <a:pPr algn="ctr">
              <a:spcBef>
                <a:spcPts val="600"/>
              </a:spcBef>
              <a:spcAft>
                <a:spcPts val="600"/>
              </a:spcAft>
              <a:buClr>
                <a:srgbClr val="F2A900"/>
              </a:buClr>
            </a:pPr>
            <a:r>
              <a:rPr lang="en-GB" sz="1600" dirty="0">
                <a:solidFill>
                  <a:schemeClr val="bg2"/>
                </a:solidFill>
              </a:rPr>
              <a:t>PROSERV</a:t>
            </a:r>
          </a:p>
        </p:txBody>
      </p:sp>
      <p:pic>
        <p:nvPicPr>
          <p:cNvPr id="108" name="Picture 107" descr="Text&#10;&#10;Description automatically generated with low confidence">
            <a:extLst>
              <a:ext uri="{FF2B5EF4-FFF2-40B4-BE49-F238E27FC236}">
                <a16:creationId xmlns:a16="http://schemas.microsoft.com/office/drawing/2014/main" id="{D7A366C7-C9B5-ACDB-6D44-AA7BE430D1ED}"/>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ackgroundRemoval t="9719" b="100000" l="9832" r="89909">
                        <a14:foregroundMark x1="61320" y1="89201" x2="68176" y2="83585"/>
                        <a14:foregroundMark x1="58473" y1="86393" x2="71022" y2="74946"/>
                        <a14:foregroundMark x1="65071" y1="81641" x2="65201" y2="99784"/>
                      </a14:backgroundRemoval>
                    </a14:imgEffect>
                  </a14:imgLayer>
                </a14:imgProps>
              </a:ext>
              <a:ext uri="{28A0092B-C50C-407E-A947-70E740481C1C}">
                <a14:useLocalDpi xmlns:a14="http://schemas.microsoft.com/office/drawing/2010/main"/>
              </a:ext>
            </a:extLst>
          </a:blip>
          <a:srcRect/>
          <a:stretch/>
        </p:blipFill>
        <p:spPr>
          <a:xfrm>
            <a:off x="8419922" y="1694533"/>
            <a:ext cx="1092869" cy="655369"/>
          </a:xfrm>
          <a:prstGeom prst="rect">
            <a:avLst/>
          </a:prstGeom>
        </p:spPr>
      </p:pic>
      <p:pic>
        <p:nvPicPr>
          <p:cNvPr id="110" name="Picture 109">
            <a:extLst>
              <a:ext uri="{FF2B5EF4-FFF2-40B4-BE49-F238E27FC236}">
                <a16:creationId xmlns:a16="http://schemas.microsoft.com/office/drawing/2014/main" id="{241EC4BB-BCEA-EA7B-E4EC-9E94FC33978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377645" y="1651454"/>
            <a:ext cx="710735" cy="892551"/>
          </a:xfrm>
          <a:prstGeom prst="rect">
            <a:avLst/>
          </a:prstGeom>
        </p:spPr>
      </p:pic>
      <p:pic>
        <p:nvPicPr>
          <p:cNvPr id="112" name="Picture 111" descr="A picture containing text, indoor&#10;&#10;Description automatically generated">
            <a:extLst>
              <a:ext uri="{FF2B5EF4-FFF2-40B4-BE49-F238E27FC236}">
                <a16:creationId xmlns:a16="http://schemas.microsoft.com/office/drawing/2014/main" id="{2019BF47-CBCF-D9E8-47B6-7EFAE113119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537761" y="1694533"/>
            <a:ext cx="1341843" cy="754787"/>
          </a:xfrm>
          <a:prstGeom prst="rect">
            <a:avLst/>
          </a:prstGeom>
        </p:spPr>
      </p:pic>
      <p:pic>
        <p:nvPicPr>
          <p:cNvPr id="114" name="Picture 113" descr="A picture containing indoor&#10;&#10;Description automatically generated">
            <a:extLst>
              <a:ext uri="{FF2B5EF4-FFF2-40B4-BE49-F238E27FC236}">
                <a16:creationId xmlns:a16="http://schemas.microsoft.com/office/drawing/2014/main" id="{6BC784D6-948F-0360-54AC-8A51752A71CA}"/>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731550" y="1779389"/>
            <a:ext cx="1118832" cy="629343"/>
          </a:xfrm>
          <a:prstGeom prst="rect">
            <a:avLst/>
          </a:prstGeom>
        </p:spPr>
      </p:pic>
      <p:grpSp>
        <p:nvGrpSpPr>
          <p:cNvPr id="103" name="Group 102">
            <a:extLst>
              <a:ext uri="{FF2B5EF4-FFF2-40B4-BE49-F238E27FC236}">
                <a16:creationId xmlns:a16="http://schemas.microsoft.com/office/drawing/2014/main" id="{04817245-A5D1-276B-0127-53A903EB4E7C}"/>
              </a:ext>
            </a:extLst>
          </p:cNvPr>
          <p:cNvGrpSpPr/>
          <p:nvPr/>
        </p:nvGrpSpPr>
        <p:grpSpPr>
          <a:xfrm>
            <a:off x="9761980" y="2338190"/>
            <a:ext cx="720000" cy="3271020"/>
            <a:chOff x="9761980" y="2338190"/>
            <a:chExt cx="720000" cy="3271020"/>
          </a:xfrm>
        </p:grpSpPr>
        <p:sp>
          <p:nvSpPr>
            <p:cNvPr id="30" name="TextBox 29">
              <a:extLst>
                <a:ext uri="{FF2B5EF4-FFF2-40B4-BE49-F238E27FC236}">
                  <a16:creationId xmlns:a16="http://schemas.microsoft.com/office/drawing/2014/main" id="{A66BFFAD-B3BF-6A4F-7A14-487AD08D6054}"/>
                </a:ext>
              </a:extLst>
            </p:cNvPr>
            <p:cNvSpPr txBox="1"/>
            <p:nvPr/>
          </p:nvSpPr>
          <p:spPr>
            <a:xfrm>
              <a:off x="9761980" y="2338190"/>
              <a:ext cx="720000" cy="338554"/>
            </a:xfrm>
            <a:prstGeom prst="rect">
              <a:avLst/>
            </a:prstGeom>
            <a:solidFill>
              <a:schemeClr val="accent2"/>
            </a:solidFill>
          </p:spPr>
          <p:txBody>
            <a:bodyPr wrap="none" rtlCol="0" anchor="ctr">
              <a:spAutoFit/>
            </a:bodyPr>
            <a:lstStyle/>
            <a:p>
              <a:pPr algn="ctr">
                <a:spcBef>
                  <a:spcPts val="600"/>
                </a:spcBef>
                <a:spcAft>
                  <a:spcPts val="600"/>
                </a:spcAft>
                <a:buClr>
                  <a:srgbClr val="F2A900"/>
                </a:buClr>
              </a:pPr>
              <a:r>
                <a:rPr lang="en-GB" sz="1600" b="1" dirty="0">
                  <a:solidFill>
                    <a:schemeClr val="accent1"/>
                  </a:solidFill>
                </a:rPr>
                <a:t>SCM</a:t>
              </a:r>
            </a:p>
          </p:txBody>
        </p:sp>
        <p:pic>
          <p:nvPicPr>
            <p:cNvPr id="55" name="Graphic 54" descr="Checkmark with solid fill">
              <a:extLst>
                <a:ext uri="{FF2B5EF4-FFF2-40B4-BE49-F238E27FC236}">
                  <a16:creationId xmlns:a16="http://schemas.microsoft.com/office/drawing/2014/main" id="{98088537-C9F7-8EAC-5E88-E84ED344B8D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941980" y="3373175"/>
              <a:ext cx="360000" cy="360000"/>
            </a:xfrm>
            <a:prstGeom prst="rect">
              <a:avLst/>
            </a:prstGeom>
          </p:spPr>
        </p:pic>
        <p:pic>
          <p:nvPicPr>
            <p:cNvPr id="64" name="Graphic 63" descr="Checkmark with solid fill">
              <a:extLst>
                <a:ext uri="{FF2B5EF4-FFF2-40B4-BE49-F238E27FC236}">
                  <a16:creationId xmlns:a16="http://schemas.microsoft.com/office/drawing/2014/main" id="{6E3FAA99-8E51-91F7-E099-9C7420E19EA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941980" y="3801524"/>
              <a:ext cx="360000" cy="360000"/>
            </a:xfrm>
            <a:prstGeom prst="rect">
              <a:avLst/>
            </a:prstGeom>
          </p:spPr>
        </p:pic>
        <p:pic>
          <p:nvPicPr>
            <p:cNvPr id="73" name="Graphic 72" descr="Checkmark with solid fill">
              <a:extLst>
                <a:ext uri="{FF2B5EF4-FFF2-40B4-BE49-F238E27FC236}">
                  <a16:creationId xmlns:a16="http://schemas.microsoft.com/office/drawing/2014/main" id="{5BDA8CB9-5812-3F05-8407-D76C67C678E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941980" y="4754287"/>
              <a:ext cx="360000" cy="360000"/>
            </a:xfrm>
            <a:prstGeom prst="rect">
              <a:avLst/>
            </a:prstGeom>
          </p:spPr>
        </p:pic>
        <p:pic>
          <p:nvPicPr>
            <p:cNvPr id="82" name="Graphic 81" descr="Checkmark with solid fill">
              <a:extLst>
                <a:ext uri="{FF2B5EF4-FFF2-40B4-BE49-F238E27FC236}">
                  <a16:creationId xmlns:a16="http://schemas.microsoft.com/office/drawing/2014/main" id="{91DFFF59-2B52-571C-EE2D-07C5E31EEFD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941980" y="5249210"/>
              <a:ext cx="360000" cy="360000"/>
            </a:xfrm>
            <a:prstGeom prst="rect">
              <a:avLst/>
            </a:prstGeom>
          </p:spPr>
        </p:pic>
      </p:grpSp>
      <p:grpSp>
        <p:nvGrpSpPr>
          <p:cNvPr id="102" name="Group 101">
            <a:extLst>
              <a:ext uri="{FF2B5EF4-FFF2-40B4-BE49-F238E27FC236}">
                <a16:creationId xmlns:a16="http://schemas.microsoft.com/office/drawing/2014/main" id="{73564188-BF2F-6A9E-1676-74EB86747A9C}"/>
              </a:ext>
            </a:extLst>
          </p:cNvPr>
          <p:cNvGrpSpPr/>
          <p:nvPr/>
        </p:nvGrpSpPr>
        <p:grpSpPr>
          <a:xfrm>
            <a:off x="10899130" y="2338190"/>
            <a:ext cx="720000" cy="3271020"/>
            <a:chOff x="10899130" y="2338190"/>
            <a:chExt cx="720000" cy="3271020"/>
          </a:xfrm>
        </p:grpSpPr>
        <p:sp>
          <p:nvSpPr>
            <p:cNvPr id="32" name="TextBox 31">
              <a:extLst>
                <a:ext uri="{FF2B5EF4-FFF2-40B4-BE49-F238E27FC236}">
                  <a16:creationId xmlns:a16="http://schemas.microsoft.com/office/drawing/2014/main" id="{6A97D616-F2E3-842E-D0A1-CDCD22274F48}"/>
                </a:ext>
              </a:extLst>
            </p:cNvPr>
            <p:cNvSpPr txBox="1"/>
            <p:nvPr/>
          </p:nvSpPr>
          <p:spPr>
            <a:xfrm>
              <a:off x="10899130" y="2338190"/>
              <a:ext cx="720000" cy="338554"/>
            </a:xfrm>
            <a:prstGeom prst="rect">
              <a:avLst/>
            </a:prstGeom>
            <a:solidFill>
              <a:schemeClr val="accent2"/>
            </a:solidFill>
          </p:spPr>
          <p:txBody>
            <a:bodyPr wrap="none" rtlCol="0" anchor="ctr">
              <a:spAutoFit/>
            </a:bodyPr>
            <a:lstStyle/>
            <a:p>
              <a:pPr algn="ctr">
                <a:spcBef>
                  <a:spcPts val="600"/>
                </a:spcBef>
                <a:spcAft>
                  <a:spcPts val="600"/>
                </a:spcAft>
                <a:buClr>
                  <a:srgbClr val="F2A900"/>
                </a:buClr>
              </a:pPr>
              <a:r>
                <a:rPr lang="en-GB" sz="1600" b="1" dirty="0">
                  <a:solidFill>
                    <a:schemeClr val="accent1"/>
                  </a:solidFill>
                </a:rPr>
                <a:t>SEM</a:t>
              </a:r>
            </a:p>
          </p:txBody>
        </p:sp>
        <p:pic>
          <p:nvPicPr>
            <p:cNvPr id="56" name="Graphic 55" descr="Checkmark with solid fill">
              <a:extLst>
                <a:ext uri="{FF2B5EF4-FFF2-40B4-BE49-F238E27FC236}">
                  <a16:creationId xmlns:a16="http://schemas.microsoft.com/office/drawing/2014/main" id="{B52CF6AB-DF5E-E276-A482-D43F62CAB3E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079130" y="3373175"/>
              <a:ext cx="360000" cy="360000"/>
            </a:xfrm>
            <a:prstGeom prst="rect">
              <a:avLst/>
            </a:prstGeom>
          </p:spPr>
        </p:pic>
        <p:pic>
          <p:nvPicPr>
            <p:cNvPr id="65" name="Graphic 64" descr="Checkmark with solid fill">
              <a:extLst>
                <a:ext uri="{FF2B5EF4-FFF2-40B4-BE49-F238E27FC236}">
                  <a16:creationId xmlns:a16="http://schemas.microsoft.com/office/drawing/2014/main" id="{89A62CD0-5B91-C6B3-99EC-3F45A775C20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079130" y="3801524"/>
              <a:ext cx="360000" cy="360000"/>
            </a:xfrm>
            <a:prstGeom prst="rect">
              <a:avLst/>
            </a:prstGeom>
          </p:spPr>
        </p:pic>
        <p:pic>
          <p:nvPicPr>
            <p:cNvPr id="74" name="Graphic 73" descr="Checkmark with solid fill">
              <a:extLst>
                <a:ext uri="{FF2B5EF4-FFF2-40B4-BE49-F238E27FC236}">
                  <a16:creationId xmlns:a16="http://schemas.microsoft.com/office/drawing/2014/main" id="{57C38AA3-89C1-BCC6-5461-BD2F6281F80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079130" y="4754287"/>
              <a:ext cx="360000" cy="360000"/>
            </a:xfrm>
            <a:prstGeom prst="rect">
              <a:avLst/>
            </a:prstGeom>
          </p:spPr>
        </p:pic>
        <p:pic>
          <p:nvPicPr>
            <p:cNvPr id="83" name="Graphic 82" descr="Checkmark with solid fill">
              <a:extLst>
                <a:ext uri="{FF2B5EF4-FFF2-40B4-BE49-F238E27FC236}">
                  <a16:creationId xmlns:a16="http://schemas.microsoft.com/office/drawing/2014/main" id="{2C53CB25-40C6-98CB-B3A4-F34AC168B44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079130" y="5249210"/>
              <a:ext cx="360000" cy="360000"/>
            </a:xfrm>
            <a:prstGeom prst="rect">
              <a:avLst/>
            </a:prstGeom>
          </p:spPr>
        </p:pic>
      </p:grpSp>
      <p:grpSp>
        <p:nvGrpSpPr>
          <p:cNvPr id="98" name="Group 97">
            <a:extLst>
              <a:ext uri="{FF2B5EF4-FFF2-40B4-BE49-F238E27FC236}">
                <a16:creationId xmlns:a16="http://schemas.microsoft.com/office/drawing/2014/main" id="{C0315EEA-651B-B09D-69BB-91CDEF2C389C}"/>
              </a:ext>
            </a:extLst>
          </p:cNvPr>
          <p:cNvGrpSpPr/>
          <p:nvPr/>
        </p:nvGrpSpPr>
        <p:grpSpPr>
          <a:xfrm>
            <a:off x="1801937" y="2338190"/>
            <a:ext cx="720000" cy="3271020"/>
            <a:chOff x="1801937" y="2338190"/>
            <a:chExt cx="720000" cy="3271020"/>
          </a:xfrm>
        </p:grpSpPr>
        <p:sp>
          <p:nvSpPr>
            <p:cNvPr id="12" name="TextBox 11">
              <a:extLst>
                <a:ext uri="{FF2B5EF4-FFF2-40B4-BE49-F238E27FC236}">
                  <a16:creationId xmlns:a16="http://schemas.microsoft.com/office/drawing/2014/main" id="{261BB7B6-7666-7222-7DA1-3BB9949E4F5A}"/>
                </a:ext>
              </a:extLst>
            </p:cNvPr>
            <p:cNvSpPr txBox="1"/>
            <p:nvPr/>
          </p:nvSpPr>
          <p:spPr>
            <a:xfrm>
              <a:off x="1801937" y="2338190"/>
              <a:ext cx="720000" cy="338554"/>
            </a:xfrm>
            <a:prstGeom prst="rect">
              <a:avLst/>
            </a:prstGeom>
            <a:solidFill>
              <a:schemeClr val="accent2"/>
            </a:solidFill>
          </p:spPr>
          <p:txBody>
            <a:bodyPr wrap="none" rtlCol="0" anchor="ctr">
              <a:spAutoFit/>
            </a:bodyPr>
            <a:lstStyle/>
            <a:p>
              <a:pPr algn="ctr">
                <a:spcBef>
                  <a:spcPts val="600"/>
                </a:spcBef>
                <a:spcAft>
                  <a:spcPts val="600"/>
                </a:spcAft>
                <a:buClr>
                  <a:srgbClr val="F2A900"/>
                </a:buClr>
              </a:pPr>
              <a:r>
                <a:rPr lang="en-GB" sz="1600" b="1" dirty="0">
                  <a:solidFill>
                    <a:schemeClr val="accent1"/>
                  </a:solidFill>
                </a:rPr>
                <a:t>MCS</a:t>
              </a:r>
            </a:p>
          </p:txBody>
        </p:sp>
        <p:pic>
          <p:nvPicPr>
            <p:cNvPr id="48" name="Graphic 47" descr="Checkmark with solid fill">
              <a:extLst>
                <a:ext uri="{FF2B5EF4-FFF2-40B4-BE49-F238E27FC236}">
                  <a16:creationId xmlns:a16="http://schemas.microsoft.com/office/drawing/2014/main" id="{4D7E7E87-D1D0-1BEC-3B1F-3C5FDFDEF67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81937" y="3373175"/>
              <a:ext cx="360000" cy="360000"/>
            </a:xfrm>
            <a:prstGeom prst="rect">
              <a:avLst/>
            </a:prstGeom>
          </p:spPr>
        </p:pic>
        <p:pic>
          <p:nvPicPr>
            <p:cNvPr id="57" name="Graphic 56" descr="Checkmark with solid fill">
              <a:extLst>
                <a:ext uri="{FF2B5EF4-FFF2-40B4-BE49-F238E27FC236}">
                  <a16:creationId xmlns:a16="http://schemas.microsoft.com/office/drawing/2014/main" id="{EBB5725E-6B7F-E347-1E74-95CC85CA823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81937" y="3801524"/>
              <a:ext cx="360000" cy="360000"/>
            </a:xfrm>
            <a:prstGeom prst="rect">
              <a:avLst/>
            </a:prstGeom>
          </p:spPr>
        </p:pic>
        <p:pic>
          <p:nvPicPr>
            <p:cNvPr id="66" name="Graphic 65" descr="Checkmark with solid fill">
              <a:extLst>
                <a:ext uri="{FF2B5EF4-FFF2-40B4-BE49-F238E27FC236}">
                  <a16:creationId xmlns:a16="http://schemas.microsoft.com/office/drawing/2014/main" id="{B17FE829-1112-D947-6FCD-0319450B1AE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81937" y="4754287"/>
              <a:ext cx="360000" cy="360000"/>
            </a:xfrm>
            <a:prstGeom prst="rect">
              <a:avLst/>
            </a:prstGeom>
          </p:spPr>
        </p:pic>
        <p:pic>
          <p:nvPicPr>
            <p:cNvPr id="89" name="Graphic 88" descr="Close with solid fill">
              <a:extLst>
                <a:ext uri="{FF2B5EF4-FFF2-40B4-BE49-F238E27FC236}">
                  <a16:creationId xmlns:a16="http://schemas.microsoft.com/office/drawing/2014/main" id="{D3A5F082-3941-4759-C2B1-3A78F03308A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81937" y="5249210"/>
              <a:ext cx="360000" cy="360000"/>
            </a:xfrm>
            <a:prstGeom prst="rect">
              <a:avLst/>
            </a:prstGeom>
          </p:spPr>
        </p:pic>
      </p:grpSp>
      <p:grpSp>
        <p:nvGrpSpPr>
          <p:cNvPr id="99" name="Group 98">
            <a:extLst>
              <a:ext uri="{FF2B5EF4-FFF2-40B4-BE49-F238E27FC236}">
                <a16:creationId xmlns:a16="http://schemas.microsoft.com/office/drawing/2014/main" id="{DF19484B-ED86-2A36-2BC5-02733E6164BE}"/>
              </a:ext>
            </a:extLst>
          </p:cNvPr>
          <p:cNvGrpSpPr/>
          <p:nvPr/>
        </p:nvGrpSpPr>
        <p:grpSpPr>
          <a:xfrm>
            <a:off x="2939086" y="2338190"/>
            <a:ext cx="720000" cy="3271020"/>
            <a:chOff x="2939086" y="2338190"/>
            <a:chExt cx="720000" cy="3271020"/>
          </a:xfrm>
        </p:grpSpPr>
        <p:sp>
          <p:nvSpPr>
            <p:cNvPr id="14" name="TextBox 13">
              <a:extLst>
                <a:ext uri="{FF2B5EF4-FFF2-40B4-BE49-F238E27FC236}">
                  <a16:creationId xmlns:a16="http://schemas.microsoft.com/office/drawing/2014/main" id="{46C6DCD1-4AFB-C2D5-ACC6-F229834FDEB2}"/>
                </a:ext>
              </a:extLst>
            </p:cNvPr>
            <p:cNvSpPr txBox="1"/>
            <p:nvPr/>
          </p:nvSpPr>
          <p:spPr>
            <a:xfrm>
              <a:off x="2939086" y="2338190"/>
              <a:ext cx="720000" cy="338554"/>
            </a:xfrm>
            <a:prstGeom prst="rect">
              <a:avLst/>
            </a:prstGeom>
            <a:solidFill>
              <a:schemeClr val="accent2"/>
            </a:solidFill>
          </p:spPr>
          <p:txBody>
            <a:bodyPr wrap="none" rtlCol="0" anchor="ctr">
              <a:spAutoFit/>
            </a:bodyPr>
            <a:lstStyle/>
            <a:p>
              <a:pPr algn="ctr">
                <a:spcBef>
                  <a:spcPts val="600"/>
                </a:spcBef>
                <a:spcAft>
                  <a:spcPts val="600"/>
                </a:spcAft>
                <a:buClr>
                  <a:srgbClr val="F2A900"/>
                </a:buClr>
              </a:pPr>
              <a:r>
                <a:rPr lang="en-GB" sz="1600" b="1" dirty="0">
                  <a:solidFill>
                    <a:schemeClr val="accent1"/>
                  </a:solidFill>
                </a:rPr>
                <a:t>HPU</a:t>
              </a:r>
            </a:p>
          </p:txBody>
        </p:sp>
        <p:pic>
          <p:nvPicPr>
            <p:cNvPr id="49" name="Graphic 48" descr="Checkmark with solid fill">
              <a:extLst>
                <a:ext uri="{FF2B5EF4-FFF2-40B4-BE49-F238E27FC236}">
                  <a16:creationId xmlns:a16="http://schemas.microsoft.com/office/drawing/2014/main" id="{3C2D6E1A-4907-203A-70CD-494C8C73087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119086" y="3373175"/>
              <a:ext cx="360000" cy="360000"/>
            </a:xfrm>
            <a:prstGeom prst="rect">
              <a:avLst/>
            </a:prstGeom>
          </p:spPr>
        </p:pic>
        <p:pic>
          <p:nvPicPr>
            <p:cNvPr id="58" name="Graphic 57" descr="Checkmark with solid fill">
              <a:extLst>
                <a:ext uri="{FF2B5EF4-FFF2-40B4-BE49-F238E27FC236}">
                  <a16:creationId xmlns:a16="http://schemas.microsoft.com/office/drawing/2014/main" id="{B145E3B1-CECA-45E3-562A-24800DBB0AD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119086" y="3801524"/>
              <a:ext cx="360000" cy="360000"/>
            </a:xfrm>
            <a:prstGeom prst="rect">
              <a:avLst/>
            </a:prstGeom>
          </p:spPr>
        </p:pic>
        <p:pic>
          <p:nvPicPr>
            <p:cNvPr id="86" name="Graphic 85" descr="Close with solid fill">
              <a:extLst>
                <a:ext uri="{FF2B5EF4-FFF2-40B4-BE49-F238E27FC236}">
                  <a16:creationId xmlns:a16="http://schemas.microsoft.com/office/drawing/2014/main" id="{6D472E4F-BA23-9A0E-A660-AF20E729A55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119086" y="4754287"/>
              <a:ext cx="360000" cy="360000"/>
            </a:xfrm>
            <a:prstGeom prst="rect">
              <a:avLst/>
            </a:prstGeom>
          </p:spPr>
        </p:pic>
        <p:pic>
          <p:nvPicPr>
            <p:cNvPr id="90" name="Graphic 89" descr="Close with solid fill">
              <a:extLst>
                <a:ext uri="{FF2B5EF4-FFF2-40B4-BE49-F238E27FC236}">
                  <a16:creationId xmlns:a16="http://schemas.microsoft.com/office/drawing/2014/main" id="{AC378FD0-24CA-54B1-5B33-79EF8039362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119086" y="5249210"/>
              <a:ext cx="360000" cy="360000"/>
            </a:xfrm>
            <a:prstGeom prst="rect">
              <a:avLst/>
            </a:prstGeom>
          </p:spPr>
        </p:pic>
      </p:grpSp>
      <p:grpSp>
        <p:nvGrpSpPr>
          <p:cNvPr id="100" name="Group 99">
            <a:extLst>
              <a:ext uri="{FF2B5EF4-FFF2-40B4-BE49-F238E27FC236}">
                <a16:creationId xmlns:a16="http://schemas.microsoft.com/office/drawing/2014/main" id="{748D2B7F-1621-5A90-18A6-C135D8630209}"/>
              </a:ext>
            </a:extLst>
          </p:cNvPr>
          <p:cNvGrpSpPr/>
          <p:nvPr/>
        </p:nvGrpSpPr>
        <p:grpSpPr>
          <a:xfrm>
            <a:off x="4076235" y="2338190"/>
            <a:ext cx="720000" cy="3271020"/>
            <a:chOff x="4076235" y="2338190"/>
            <a:chExt cx="720000" cy="3271020"/>
          </a:xfrm>
        </p:grpSpPr>
        <p:pic>
          <p:nvPicPr>
            <p:cNvPr id="50" name="Graphic 49" descr="Checkmark with solid fill">
              <a:extLst>
                <a:ext uri="{FF2B5EF4-FFF2-40B4-BE49-F238E27FC236}">
                  <a16:creationId xmlns:a16="http://schemas.microsoft.com/office/drawing/2014/main" id="{4794AD6A-DF8D-7988-CEE0-902360C50BA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56235" y="3373175"/>
              <a:ext cx="360000" cy="360000"/>
            </a:xfrm>
            <a:prstGeom prst="rect">
              <a:avLst/>
            </a:prstGeom>
          </p:spPr>
        </p:pic>
        <p:pic>
          <p:nvPicPr>
            <p:cNvPr id="59" name="Graphic 58" descr="Checkmark with solid fill">
              <a:extLst>
                <a:ext uri="{FF2B5EF4-FFF2-40B4-BE49-F238E27FC236}">
                  <a16:creationId xmlns:a16="http://schemas.microsoft.com/office/drawing/2014/main" id="{81876592-3E78-397C-DC5A-40BE2C43402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56235" y="3801524"/>
              <a:ext cx="360000" cy="360000"/>
            </a:xfrm>
            <a:prstGeom prst="rect">
              <a:avLst/>
            </a:prstGeom>
          </p:spPr>
        </p:pic>
        <p:pic>
          <p:nvPicPr>
            <p:cNvPr id="87" name="Graphic 86" descr="Close with solid fill">
              <a:extLst>
                <a:ext uri="{FF2B5EF4-FFF2-40B4-BE49-F238E27FC236}">
                  <a16:creationId xmlns:a16="http://schemas.microsoft.com/office/drawing/2014/main" id="{5CB7B1A7-AEDB-ECEE-CB2A-82C1B8DDDF8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256235" y="4754287"/>
              <a:ext cx="360000" cy="360000"/>
            </a:xfrm>
            <a:prstGeom prst="rect">
              <a:avLst/>
            </a:prstGeom>
          </p:spPr>
        </p:pic>
        <p:pic>
          <p:nvPicPr>
            <p:cNvPr id="91" name="Graphic 90" descr="Close with solid fill">
              <a:extLst>
                <a:ext uri="{FF2B5EF4-FFF2-40B4-BE49-F238E27FC236}">
                  <a16:creationId xmlns:a16="http://schemas.microsoft.com/office/drawing/2014/main" id="{C264597A-E7E9-C9BA-4EF1-F63C1BD0295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256235" y="5249210"/>
              <a:ext cx="360000" cy="360000"/>
            </a:xfrm>
            <a:prstGeom prst="rect">
              <a:avLst/>
            </a:prstGeom>
          </p:spPr>
        </p:pic>
        <p:sp>
          <p:nvSpPr>
            <p:cNvPr id="15" name="TextBox 14">
              <a:extLst>
                <a:ext uri="{FF2B5EF4-FFF2-40B4-BE49-F238E27FC236}">
                  <a16:creationId xmlns:a16="http://schemas.microsoft.com/office/drawing/2014/main" id="{123565B9-6037-2100-162D-4592A19C9BC6}"/>
                </a:ext>
              </a:extLst>
            </p:cNvPr>
            <p:cNvSpPr txBox="1"/>
            <p:nvPr/>
          </p:nvSpPr>
          <p:spPr>
            <a:xfrm>
              <a:off x="4076235" y="2338190"/>
              <a:ext cx="720000" cy="338554"/>
            </a:xfrm>
            <a:prstGeom prst="rect">
              <a:avLst/>
            </a:prstGeom>
            <a:solidFill>
              <a:schemeClr val="accent2"/>
            </a:solidFill>
          </p:spPr>
          <p:txBody>
            <a:bodyPr wrap="none" rtlCol="0" anchor="ctr">
              <a:spAutoFit/>
            </a:bodyPr>
            <a:lstStyle/>
            <a:p>
              <a:pPr algn="ctr">
                <a:spcBef>
                  <a:spcPts val="600"/>
                </a:spcBef>
                <a:spcAft>
                  <a:spcPts val="600"/>
                </a:spcAft>
                <a:buClr>
                  <a:srgbClr val="F2A900"/>
                </a:buClr>
              </a:pPr>
              <a:r>
                <a:rPr lang="en-GB" sz="1600" b="1" dirty="0">
                  <a:solidFill>
                    <a:schemeClr val="accent1"/>
                  </a:solidFill>
                </a:rPr>
                <a:t>SUTU</a:t>
              </a:r>
            </a:p>
          </p:txBody>
        </p:sp>
      </p:grpSp>
      <p:grpSp>
        <p:nvGrpSpPr>
          <p:cNvPr id="101" name="Group 100">
            <a:extLst>
              <a:ext uri="{FF2B5EF4-FFF2-40B4-BE49-F238E27FC236}">
                <a16:creationId xmlns:a16="http://schemas.microsoft.com/office/drawing/2014/main" id="{5DC2447B-C5EA-1191-8A14-7C693777E362}"/>
              </a:ext>
            </a:extLst>
          </p:cNvPr>
          <p:cNvGrpSpPr/>
          <p:nvPr/>
        </p:nvGrpSpPr>
        <p:grpSpPr>
          <a:xfrm>
            <a:off x="5213384" y="2338190"/>
            <a:ext cx="720000" cy="3271020"/>
            <a:chOff x="5213384" y="2338190"/>
            <a:chExt cx="720000" cy="3271020"/>
          </a:xfrm>
        </p:grpSpPr>
        <p:sp>
          <p:nvSpPr>
            <p:cNvPr id="16" name="TextBox 15">
              <a:extLst>
                <a:ext uri="{FF2B5EF4-FFF2-40B4-BE49-F238E27FC236}">
                  <a16:creationId xmlns:a16="http://schemas.microsoft.com/office/drawing/2014/main" id="{C73817E8-D0F1-A6FD-AE54-DB8461F53315}"/>
                </a:ext>
              </a:extLst>
            </p:cNvPr>
            <p:cNvSpPr txBox="1"/>
            <p:nvPr/>
          </p:nvSpPr>
          <p:spPr>
            <a:xfrm>
              <a:off x="5213384" y="2338190"/>
              <a:ext cx="720000" cy="338554"/>
            </a:xfrm>
            <a:prstGeom prst="rect">
              <a:avLst/>
            </a:prstGeom>
            <a:solidFill>
              <a:schemeClr val="accent2"/>
            </a:solidFill>
          </p:spPr>
          <p:txBody>
            <a:bodyPr wrap="none" rtlCol="0" anchor="ctr">
              <a:spAutoFit/>
            </a:bodyPr>
            <a:lstStyle/>
            <a:p>
              <a:pPr algn="ctr">
                <a:spcBef>
                  <a:spcPts val="600"/>
                </a:spcBef>
                <a:spcAft>
                  <a:spcPts val="600"/>
                </a:spcAft>
                <a:buClr>
                  <a:srgbClr val="F2A900"/>
                </a:buClr>
              </a:pPr>
              <a:r>
                <a:rPr lang="en-GB" sz="1600" b="1" dirty="0">
                  <a:solidFill>
                    <a:schemeClr val="accent1"/>
                  </a:solidFill>
                </a:rPr>
                <a:t>CIU</a:t>
              </a:r>
            </a:p>
          </p:txBody>
        </p:sp>
        <p:pic>
          <p:nvPicPr>
            <p:cNvPr id="51" name="Graphic 50" descr="Checkmark with solid fill">
              <a:extLst>
                <a:ext uri="{FF2B5EF4-FFF2-40B4-BE49-F238E27FC236}">
                  <a16:creationId xmlns:a16="http://schemas.microsoft.com/office/drawing/2014/main" id="{D52C9AA8-F6B5-C840-F716-03E24FDA8DF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393384" y="3373175"/>
              <a:ext cx="360000" cy="360000"/>
            </a:xfrm>
            <a:prstGeom prst="rect">
              <a:avLst/>
            </a:prstGeom>
          </p:spPr>
        </p:pic>
        <p:pic>
          <p:nvPicPr>
            <p:cNvPr id="60" name="Graphic 59" descr="Checkmark with solid fill">
              <a:extLst>
                <a:ext uri="{FF2B5EF4-FFF2-40B4-BE49-F238E27FC236}">
                  <a16:creationId xmlns:a16="http://schemas.microsoft.com/office/drawing/2014/main" id="{DA9EEE6D-99D4-BF8C-7437-44D05335891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393384" y="3801524"/>
              <a:ext cx="360000" cy="360000"/>
            </a:xfrm>
            <a:prstGeom prst="rect">
              <a:avLst/>
            </a:prstGeom>
          </p:spPr>
        </p:pic>
        <p:pic>
          <p:nvPicPr>
            <p:cNvPr id="88" name="Graphic 87" descr="Close with solid fill">
              <a:extLst>
                <a:ext uri="{FF2B5EF4-FFF2-40B4-BE49-F238E27FC236}">
                  <a16:creationId xmlns:a16="http://schemas.microsoft.com/office/drawing/2014/main" id="{5BB8E076-902F-2322-B9F5-2EDD8240531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393384" y="4754287"/>
              <a:ext cx="360000" cy="360000"/>
            </a:xfrm>
            <a:prstGeom prst="rect">
              <a:avLst/>
            </a:prstGeom>
          </p:spPr>
        </p:pic>
        <p:pic>
          <p:nvPicPr>
            <p:cNvPr id="92" name="Graphic 91" descr="Close with solid fill">
              <a:extLst>
                <a:ext uri="{FF2B5EF4-FFF2-40B4-BE49-F238E27FC236}">
                  <a16:creationId xmlns:a16="http://schemas.microsoft.com/office/drawing/2014/main" id="{2052EDB8-75B0-C053-78A5-8DCF4BB5B51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393384" y="5249210"/>
              <a:ext cx="360000" cy="360000"/>
            </a:xfrm>
            <a:prstGeom prst="rect">
              <a:avLst/>
            </a:prstGeom>
          </p:spPr>
        </p:pic>
      </p:grpSp>
      <p:grpSp>
        <p:nvGrpSpPr>
          <p:cNvPr id="106" name="Group 105">
            <a:extLst>
              <a:ext uri="{FF2B5EF4-FFF2-40B4-BE49-F238E27FC236}">
                <a16:creationId xmlns:a16="http://schemas.microsoft.com/office/drawing/2014/main" id="{9F8D0109-1739-3F27-AB3C-BDDABDF6E9B9}"/>
              </a:ext>
            </a:extLst>
          </p:cNvPr>
          <p:cNvGrpSpPr/>
          <p:nvPr/>
        </p:nvGrpSpPr>
        <p:grpSpPr>
          <a:xfrm>
            <a:off x="6350533" y="2338190"/>
            <a:ext cx="720000" cy="3271020"/>
            <a:chOff x="6350533" y="2338190"/>
            <a:chExt cx="720000" cy="3271020"/>
          </a:xfrm>
        </p:grpSpPr>
        <p:sp>
          <p:nvSpPr>
            <p:cNvPr id="18" name="TextBox 17">
              <a:extLst>
                <a:ext uri="{FF2B5EF4-FFF2-40B4-BE49-F238E27FC236}">
                  <a16:creationId xmlns:a16="http://schemas.microsoft.com/office/drawing/2014/main" id="{A20DCE11-931E-6F8E-B1DC-578A04F87E6D}"/>
                </a:ext>
              </a:extLst>
            </p:cNvPr>
            <p:cNvSpPr txBox="1"/>
            <p:nvPr/>
          </p:nvSpPr>
          <p:spPr>
            <a:xfrm>
              <a:off x="6350533" y="2338190"/>
              <a:ext cx="720000" cy="338554"/>
            </a:xfrm>
            <a:prstGeom prst="rect">
              <a:avLst/>
            </a:prstGeom>
            <a:solidFill>
              <a:schemeClr val="accent2"/>
            </a:solidFill>
          </p:spPr>
          <p:txBody>
            <a:bodyPr wrap="none" rtlCol="0" anchor="ctr">
              <a:spAutoFit/>
            </a:bodyPr>
            <a:lstStyle/>
            <a:p>
              <a:pPr algn="ctr">
                <a:spcBef>
                  <a:spcPts val="600"/>
                </a:spcBef>
                <a:spcAft>
                  <a:spcPts val="600"/>
                </a:spcAft>
                <a:buClr>
                  <a:srgbClr val="F2A900"/>
                </a:buClr>
              </a:pPr>
              <a:r>
                <a:rPr lang="en-GB" sz="1600" b="1" dirty="0">
                  <a:solidFill>
                    <a:schemeClr val="accent1"/>
                  </a:solidFill>
                </a:rPr>
                <a:t>TUTU</a:t>
              </a:r>
            </a:p>
          </p:txBody>
        </p:sp>
        <p:pic>
          <p:nvPicPr>
            <p:cNvPr id="52" name="Graphic 51" descr="Checkmark with solid fill">
              <a:extLst>
                <a:ext uri="{FF2B5EF4-FFF2-40B4-BE49-F238E27FC236}">
                  <a16:creationId xmlns:a16="http://schemas.microsoft.com/office/drawing/2014/main" id="{D87FA063-03B0-D87B-047F-98C6372F9B3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30533" y="3373175"/>
              <a:ext cx="360000" cy="360000"/>
            </a:xfrm>
            <a:prstGeom prst="rect">
              <a:avLst/>
            </a:prstGeom>
          </p:spPr>
        </p:pic>
        <p:pic>
          <p:nvPicPr>
            <p:cNvPr id="61" name="Graphic 60" descr="Checkmark with solid fill">
              <a:extLst>
                <a:ext uri="{FF2B5EF4-FFF2-40B4-BE49-F238E27FC236}">
                  <a16:creationId xmlns:a16="http://schemas.microsoft.com/office/drawing/2014/main" id="{78BC9BF7-10ED-4D09-8DDA-387D9914C81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30533" y="3801524"/>
              <a:ext cx="360000" cy="360000"/>
            </a:xfrm>
            <a:prstGeom prst="rect">
              <a:avLst/>
            </a:prstGeom>
          </p:spPr>
        </p:pic>
        <p:pic>
          <p:nvPicPr>
            <p:cNvPr id="70" name="Graphic 69" descr="Checkmark with solid fill">
              <a:extLst>
                <a:ext uri="{FF2B5EF4-FFF2-40B4-BE49-F238E27FC236}">
                  <a16:creationId xmlns:a16="http://schemas.microsoft.com/office/drawing/2014/main" id="{E45260E0-704E-25D1-B57D-12CA691A703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30533" y="4754287"/>
              <a:ext cx="360000" cy="360000"/>
            </a:xfrm>
            <a:prstGeom prst="rect">
              <a:avLst/>
            </a:prstGeom>
          </p:spPr>
        </p:pic>
        <p:pic>
          <p:nvPicPr>
            <p:cNvPr id="93" name="Graphic 92" descr="Close with solid fill">
              <a:extLst>
                <a:ext uri="{FF2B5EF4-FFF2-40B4-BE49-F238E27FC236}">
                  <a16:creationId xmlns:a16="http://schemas.microsoft.com/office/drawing/2014/main" id="{4EC21E15-6184-78FA-6E54-512757338DE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530533" y="5249210"/>
              <a:ext cx="360000" cy="360000"/>
            </a:xfrm>
            <a:prstGeom prst="rect">
              <a:avLst/>
            </a:prstGeom>
          </p:spPr>
        </p:pic>
      </p:grpSp>
      <p:grpSp>
        <p:nvGrpSpPr>
          <p:cNvPr id="105" name="Group 104">
            <a:extLst>
              <a:ext uri="{FF2B5EF4-FFF2-40B4-BE49-F238E27FC236}">
                <a16:creationId xmlns:a16="http://schemas.microsoft.com/office/drawing/2014/main" id="{3262567D-4AF0-81F8-3767-010808389554}"/>
              </a:ext>
            </a:extLst>
          </p:cNvPr>
          <p:cNvGrpSpPr/>
          <p:nvPr/>
        </p:nvGrpSpPr>
        <p:grpSpPr>
          <a:xfrm>
            <a:off x="7487682" y="2338190"/>
            <a:ext cx="720000" cy="3271020"/>
            <a:chOff x="7487682" y="2338190"/>
            <a:chExt cx="720000" cy="3271020"/>
          </a:xfrm>
        </p:grpSpPr>
        <p:sp>
          <p:nvSpPr>
            <p:cNvPr id="13" name="TextBox 12">
              <a:extLst>
                <a:ext uri="{FF2B5EF4-FFF2-40B4-BE49-F238E27FC236}">
                  <a16:creationId xmlns:a16="http://schemas.microsoft.com/office/drawing/2014/main" id="{CBF5F86B-F113-C75E-2B4D-36BF64567A84}"/>
                </a:ext>
              </a:extLst>
            </p:cNvPr>
            <p:cNvSpPr txBox="1"/>
            <p:nvPr/>
          </p:nvSpPr>
          <p:spPr>
            <a:xfrm>
              <a:off x="7487682" y="2338190"/>
              <a:ext cx="720000" cy="338554"/>
            </a:xfrm>
            <a:prstGeom prst="rect">
              <a:avLst/>
            </a:prstGeom>
            <a:solidFill>
              <a:schemeClr val="accent2"/>
            </a:solidFill>
          </p:spPr>
          <p:txBody>
            <a:bodyPr wrap="none" rtlCol="0" anchor="ctr">
              <a:spAutoFit/>
            </a:bodyPr>
            <a:lstStyle/>
            <a:p>
              <a:pPr algn="ctr">
                <a:spcBef>
                  <a:spcPts val="600"/>
                </a:spcBef>
                <a:spcAft>
                  <a:spcPts val="600"/>
                </a:spcAft>
                <a:buClr>
                  <a:srgbClr val="F2A900"/>
                </a:buClr>
              </a:pPr>
              <a:r>
                <a:rPr lang="en-GB" sz="1600" b="1" dirty="0">
                  <a:solidFill>
                    <a:schemeClr val="accent1"/>
                  </a:solidFill>
                </a:rPr>
                <a:t>S/EDU</a:t>
              </a:r>
            </a:p>
          </p:txBody>
        </p:sp>
        <p:pic>
          <p:nvPicPr>
            <p:cNvPr id="53" name="Graphic 52" descr="Checkmark with solid fill">
              <a:extLst>
                <a:ext uri="{FF2B5EF4-FFF2-40B4-BE49-F238E27FC236}">
                  <a16:creationId xmlns:a16="http://schemas.microsoft.com/office/drawing/2014/main" id="{A4EC15AE-FFAF-BBAF-3236-F4BAE06F649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667682" y="3373175"/>
              <a:ext cx="360000" cy="360000"/>
            </a:xfrm>
            <a:prstGeom prst="rect">
              <a:avLst/>
            </a:prstGeom>
          </p:spPr>
        </p:pic>
        <p:pic>
          <p:nvPicPr>
            <p:cNvPr id="62" name="Graphic 61" descr="Checkmark with solid fill">
              <a:extLst>
                <a:ext uri="{FF2B5EF4-FFF2-40B4-BE49-F238E27FC236}">
                  <a16:creationId xmlns:a16="http://schemas.microsoft.com/office/drawing/2014/main" id="{1C24AEED-94E8-96A4-C20B-B163E4D657C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667682" y="3801524"/>
              <a:ext cx="360000" cy="360000"/>
            </a:xfrm>
            <a:prstGeom prst="rect">
              <a:avLst/>
            </a:prstGeom>
          </p:spPr>
        </p:pic>
        <p:pic>
          <p:nvPicPr>
            <p:cNvPr id="71" name="Graphic 70" descr="Checkmark with solid fill">
              <a:extLst>
                <a:ext uri="{FF2B5EF4-FFF2-40B4-BE49-F238E27FC236}">
                  <a16:creationId xmlns:a16="http://schemas.microsoft.com/office/drawing/2014/main" id="{53AAF67A-B3CD-3807-F0D9-6BB471E35B1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667682" y="4754287"/>
              <a:ext cx="360000" cy="360000"/>
            </a:xfrm>
            <a:prstGeom prst="rect">
              <a:avLst/>
            </a:prstGeom>
          </p:spPr>
        </p:pic>
        <p:pic>
          <p:nvPicPr>
            <p:cNvPr id="94" name="Graphic 93" descr="Close with solid fill">
              <a:extLst>
                <a:ext uri="{FF2B5EF4-FFF2-40B4-BE49-F238E27FC236}">
                  <a16:creationId xmlns:a16="http://schemas.microsoft.com/office/drawing/2014/main" id="{E9A3EF6F-2CEB-4D2A-3FD6-9D6AA303682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667682" y="5249210"/>
              <a:ext cx="360000" cy="360000"/>
            </a:xfrm>
            <a:prstGeom prst="rect">
              <a:avLst/>
            </a:prstGeom>
          </p:spPr>
        </p:pic>
      </p:grpSp>
      <p:grpSp>
        <p:nvGrpSpPr>
          <p:cNvPr id="104" name="Group 103">
            <a:extLst>
              <a:ext uri="{FF2B5EF4-FFF2-40B4-BE49-F238E27FC236}">
                <a16:creationId xmlns:a16="http://schemas.microsoft.com/office/drawing/2014/main" id="{8BFB4050-ADD4-C84B-7ACC-9D8FAA525EC6}"/>
              </a:ext>
            </a:extLst>
          </p:cNvPr>
          <p:cNvGrpSpPr/>
          <p:nvPr/>
        </p:nvGrpSpPr>
        <p:grpSpPr>
          <a:xfrm>
            <a:off x="8624831" y="2338190"/>
            <a:ext cx="720000" cy="3271020"/>
            <a:chOff x="8624831" y="2338190"/>
            <a:chExt cx="720000" cy="3271020"/>
          </a:xfrm>
        </p:grpSpPr>
        <p:sp>
          <p:nvSpPr>
            <p:cNvPr id="31" name="TextBox 30">
              <a:extLst>
                <a:ext uri="{FF2B5EF4-FFF2-40B4-BE49-F238E27FC236}">
                  <a16:creationId xmlns:a16="http://schemas.microsoft.com/office/drawing/2014/main" id="{65D4CE78-435C-7791-E108-929120608AFF}"/>
                </a:ext>
              </a:extLst>
            </p:cNvPr>
            <p:cNvSpPr txBox="1"/>
            <p:nvPr/>
          </p:nvSpPr>
          <p:spPr>
            <a:xfrm>
              <a:off x="8624831" y="2338190"/>
              <a:ext cx="720000" cy="338554"/>
            </a:xfrm>
            <a:prstGeom prst="rect">
              <a:avLst/>
            </a:prstGeom>
            <a:solidFill>
              <a:schemeClr val="accent2"/>
            </a:solidFill>
          </p:spPr>
          <p:txBody>
            <a:bodyPr wrap="none" rtlCol="0" anchor="ctr">
              <a:spAutoFit/>
            </a:bodyPr>
            <a:lstStyle/>
            <a:p>
              <a:pPr algn="ctr">
                <a:spcBef>
                  <a:spcPts val="600"/>
                </a:spcBef>
                <a:spcAft>
                  <a:spcPts val="600"/>
                </a:spcAft>
                <a:buClr>
                  <a:srgbClr val="F2A900"/>
                </a:buClr>
              </a:pPr>
              <a:r>
                <a:rPr lang="en-GB" sz="1600" b="1" dirty="0">
                  <a:solidFill>
                    <a:schemeClr val="accent1"/>
                  </a:solidFill>
                </a:rPr>
                <a:t>H/EFL</a:t>
              </a:r>
            </a:p>
          </p:txBody>
        </p:sp>
        <p:pic>
          <p:nvPicPr>
            <p:cNvPr id="54" name="Graphic 53" descr="Checkmark with solid fill">
              <a:extLst>
                <a:ext uri="{FF2B5EF4-FFF2-40B4-BE49-F238E27FC236}">
                  <a16:creationId xmlns:a16="http://schemas.microsoft.com/office/drawing/2014/main" id="{CA41212D-B06A-54F3-7631-9DA36951507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804831" y="3373175"/>
              <a:ext cx="360000" cy="360000"/>
            </a:xfrm>
            <a:prstGeom prst="rect">
              <a:avLst/>
            </a:prstGeom>
          </p:spPr>
        </p:pic>
        <p:pic>
          <p:nvPicPr>
            <p:cNvPr id="63" name="Graphic 62" descr="Checkmark with solid fill">
              <a:extLst>
                <a:ext uri="{FF2B5EF4-FFF2-40B4-BE49-F238E27FC236}">
                  <a16:creationId xmlns:a16="http://schemas.microsoft.com/office/drawing/2014/main" id="{EED034C4-7467-7F14-0B67-F74BD24CF51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804831" y="3801524"/>
              <a:ext cx="360000" cy="360000"/>
            </a:xfrm>
            <a:prstGeom prst="rect">
              <a:avLst/>
            </a:prstGeom>
          </p:spPr>
        </p:pic>
        <p:pic>
          <p:nvPicPr>
            <p:cNvPr id="72" name="Graphic 71" descr="Checkmark with solid fill">
              <a:extLst>
                <a:ext uri="{FF2B5EF4-FFF2-40B4-BE49-F238E27FC236}">
                  <a16:creationId xmlns:a16="http://schemas.microsoft.com/office/drawing/2014/main" id="{7B3778EA-B206-F959-D48B-F1EBFA9D37F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804831" y="4754287"/>
              <a:ext cx="360000" cy="360000"/>
            </a:xfrm>
            <a:prstGeom prst="rect">
              <a:avLst/>
            </a:prstGeom>
          </p:spPr>
        </p:pic>
        <p:pic>
          <p:nvPicPr>
            <p:cNvPr id="95" name="Graphic 94" descr="Close with solid fill">
              <a:extLst>
                <a:ext uri="{FF2B5EF4-FFF2-40B4-BE49-F238E27FC236}">
                  <a16:creationId xmlns:a16="http://schemas.microsoft.com/office/drawing/2014/main" id="{CEE58BA0-5A4E-ED87-B065-AD6947E1F6A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04831" y="5249210"/>
              <a:ext cx="360000" cy="360000"/>
            </a:xfrm>
            <a:prstGeom prst="rect">
              <a:avLst/>
            </a:prstGeom>
          </p:spPr>
        </p:pic>
      </p:grpSp>
    </p:spTree>
    <p:extLst>
      <p:ext uri="{BB962C8B-B14F-4D97-AF65-F5344CB8AC3E}">
        <p14:creationId xmlns:p14="http://schemas.microsoft.com/office/powerpoint/2010/main" val="372294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ipe(left)">
                                      <p:cBhvr>
                                        <p:cTn id="7" dur="500"/>
                                        <p:tgtEl>
                                          <p:spTgt spid="9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6"/>
                                        </p:tgtEl>
                                        <p:attrNameLst>
                                          <p:attrName>style.visibility</p:attrName>
                                        </p:attrNameLst>
                                      </p:cBhvr>
                                      <p:to>
                                        <p:strVal val="visible"/>
                                      </p:to>
                                    </p:set>
                                    <p:animEffect transition="in" filter="wipe(left)">
                                      <p:cBhvr>
                                        <p:cTn id="10" dur="500"/>
                                        <p:tgtEl>
                                          <p:spTgt spid="96"/>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98"/>
                                        </p:tgtEl>
                                        <p:attrNameLst>
                                          <p:attrName>style.visibility</p:attrName>
                                        </p:attrNameLst>
                                      </p:cBhvr>
                                      <p:to>
                                        <p:strVal val="visible"/>
                                      </p:to>
                                    </p:set>
                                    <p:animEffect transition="in" filter="wipe(up)">
                                      <p:cBhvr>
                                        <p:cTn id="14" dur="500"/>
                                        <p:tgtEl>
                                          <p:spTgt spid="98"/>
                                        </p:tgtEl>
                                      </p:cBhvr>
                                    </p:animEffect>
                                  </p:childTnLst>
                                </p:cTn>
                              </p:par>
                              <p:par>
                                <p:cTn id="15" presetID="22" presetClass="entr" presetSubtype="4" fill="hold" nodeType="withEffect">
                                  <p:stCondLst>
                                    <p:cond delay="0"/>
                                  </p:stCondLst>
                                  <p:childTnLst>
                                    <p:set>
                                      <p:cBhvr>
                                        <p:cTn id="16" dur="1" fill="hold">
                                          <p:stCondLst>
                                            <p:cond delay="0"/>
                                          </p:stCondLst>
                                        </p:cTn>
                                        <p:tgtEl>
                                          <p:spTgt spid="112"/>
                                        </p:tgtEl>
                                        <p:attrNameLst>
                                          <p:attrName>style.visibility</p:attrName>
                                        </p:attrNameLst>
                                      </p:cBhvr>
                                      <p:to>
                                        <p:strVal val="visible"/>
                                      </p:to>
                                    </p:set>
                                    <p:animEffect transition="in" filter="wipe(down)">
                                      <p:cBhvr>
                                        <p:cTn id="17" dur="500"/>
                                        <p:tgtEl>
                                          <p:spTgt spid="112"/>
                                        </p:tgtEl>
                                      </p:cBhvr>
                                    </p:animEffect>
                                  </p:childTnLst>
                                </p:cTn>
                              </p:par>
                            </p:childTnLst>
                          </p:cTn>
                        </p:par>
                        <p:par>
                          <p:cTn id="18" fill="hold">
                            <p:stCondLst>
                              <p:cond delay="1000"/>
                            </p:stCondLst>
                            <p:childTnLst>
                              <p:par>
                                <p:cTn id="19" presetID="22" presetClass="entr" presetSubtype="1" fill="hold" nodeType="afterEffect">
                                  <p:stCondLst>
                                    <p:cond delay="0"/>
                                  </p:stCondLst>
                                  <p:childTnLst>
                                    <p:set>
                                      <p:cBhvr>
                                        <p:cTn id="20" dur="1" fill="hold">
                                          <p:stCondLst>
                                            <p:cond delay="0"/>
                                          </p:stCondLst>
                                        </p:cTn>
                                        <p:tgtEl>
                                          <p:spTgt spid="99"/>
                                        </p:tgtEl>
                                        <p:attrNameLst>
                                          <p:attrName>style.visibility</p:attrName>
                                        </p:attrNameLst>
                                      </p:cBhvr>
                                      <p:to>
                                        <p:strVal val="visible"/>
                                      </p:to>
                                    </p:set>
                                    <p:animEffect transition="in" filter="wipe(up)">
                                      <p:cBhvr>
                                        <p:cTn id="21" dur="500"/>
                                        <p:tgtEl>
                                          <p:spTgt spid="99"/>
                                        </p:tgtEl>
                                      </p:cBhvr>
                                    </p:animEffect>
                                  </p:childTnLst>
                                </p:cTn>
                              </p:par>
                              <p:par>
                                <p:cTn id="22" presetID="22" presetClass="entr" presetSubtype="4" fill="hold" nodeType="withEffect">
                                  <p:stCondLst>
                                    <p:cond delay="0"/>
                                  </p:stCondLst>
                                  <p:childTnLst>
                                    <p:set>
                                      <p:cBhvr>
                                        <p:cTn id="23" dur="1" fill="hold">
                                          <p:stCondLst>
                                            <p:cond delay="0"/>
                                          </p:stCondLst>
                                        </p:cTn>
                                        <p:tgtEl>
                                          <p:spTgt spid="114"/>
                                        </p:tgtEl>
                                        <p:attrNameLst>
                                          <p:attrName>style.visibility</p:attrName>
                                        </p:attrNameLst>
                                      </p:cBhvr>
                                      <p:to>
                                        <p:strVal val="visible"/>
                                      </p:to>
                                    </p:set>
                                    <p:animEffect transition="in" filter="wipe(down)">
                                      <p:cBhvr>
                                        <p:cTn id="24" dur="500"/>
                                        <p:tgtEl>
                                          <p:spTgt spid="114"/>
                                        </p:tgtEl>
                                      </p:cBhvr>
                                    </p:animEffect>
                                  </p:childTnLst>
                                </p:cTn>
                              </p:par>
                            </p:childTnLst>
                          </p:cTn>
                        </p:par>
                        <p:par>
                          <p:cTn id="25" fill="hold">
                            <p:stCondLst>
                              <p:cond delay="1500"/>
                            </p:stCondLst>
                            <p:childTnLst>
                              <p:par>
                                <p:cTn id="26" presetID="22" presetClass="entr" presetSubtype="4" fill="hold" nodeType="afterEffect">
                                  <p:stCondLst>
                                    <p:cond delay="0"/>
                                  </p:stCondLst>
                                  <p:childTnLst>
                                    <p:set>
                                      <p:cBhvr>
                                        <p:cTn id="27" dur="1" fill="hold">
                                          <p:stCondLst>
                                            <p:cond delay="0"/>
                                          </p:stCondLst>
                                        </p:cTn>
                                        <p:tgtEl>
                                          <p:spTgt spid="116"/>
                                        </p:tgtEl>
                                        <p:attrNameLst>
                                          <p:attrName>style.visibility</p:attrName>
                                        </p:attrNameLst>
                                      </p:cBhvr>
                                      <p:to>
                                        <p:strVal val="visible"/>
                                      </p:to>
                                    </p:set>
                                    <p:animEffect transition="in" filter="wipe(down)">
                                      <p:cBhvr>
                                        <p:cTn id="28" dur="500"/>
                                        <p:tgtEl>
                                          <p:spTgt spid="116"/>
                                        </p:tgtEl>
                                      </p:cBhvr>
                                    </p:animEffect>
                                  </p:childTnLst>
                                </p:cTn>
                              </p:par>
                              <p:par>
                                <p:cTn id="29" presetID="22" presetClass="entr" presetSubtype="1" fill="hold" nodeType="withEffect">
                                  <p:stCondLst>
                                    <p:cond delay="0"/>
                                  </p:stCondLst>
                                  <p:childTnLst>
                                    <p:set>
                                      <p:cBhvr>
                                        <p:cTn id="30" dur="1" fill="hold">
                                          <p:stCondLst>
                                            <p:cond delay="0"/>
                                          </p:stCondLst>
                                        </p:cTn>
                                        <p:tgtEl>
                                          <p:spTgt spid="100"/>
                                        </p:tgtEl>
                                        <p:attrNameLst>
                                          <p:attrName>style.visibility</p:attrName>
                                        </p:attrNameLst>
                                      </p:cBhvr>
                                      <p:to>
                                        <p:strVal val="visible"/>
                                      </p:to>
                                    </p:set>
                                    <p:animEffect transition="in" filter="wipe(up)">
                                      <p:cBhvr>
                                        <p:cTn id="31" dur="500"/>
                                        <p:tgtEl>
                                          <p:spTgt spid="100"/>
                                        </p:tgtEl>
                                      </p:cBhvr>
                                    </p:animEffect>
                                  </p:childTnLst>
                                </p:cTn>
                              </p:par>
                            </p:childTnLst>
                          </p:cTn>
                        </p:par>
                        <p:par>
                          <p:cTn id="32" fill="hold">
                            <p:stCondLst>
                              <p:cond delay="2000"/>
                            </p:stCondLst>
                            <p:childTnLst>
                              <p:par>
                                <p:cTn id="33" presetID="22" presetClass="entr" presetSubtype="1" fill="hold" nodeType="afterEffect">
                                  <p:stCondLst>
                                    <p:cond delay="0"/>
                                  </p:stCondLst>
                                  <p:childTnLst>
                                    <p:set>
                                      <p:cBhvr>
                                        <p:cTn id="34" dur="1" fill="hold">
                                          <p:stCondLst>
                                            <p:cond delay="0"/>
                                          </p:stCondLst>
                                        </p:cTn>
                                        <p:tgtEl>
                                          <p:spTgt spid="101"/>
                                        </p:tgtEl>
                                        <p:attrNameLst>
                                          <p:attrName>style.visibility</p:attrName>
                                        </p:attrNameLst>
                                      </p:cBhvr>
                                      <p:to>
                                        <p:strVal val="visible"/>
                                      </p:to>
                                    </p:set>
                                    <p:animEffect transition="in" filter="wipe(up)">
                                      <p:cBhvr>
                                        <p:cTn id="35" dur="500"/>
                                        <p:tgtEl>
                                          <p:spTgt spid="101"/>
                                        </p:tgtEl>
                                      </p:cBhvr>
                                    </p:animEffect>
                                  </p:childTnLst>
                                </p:cTn>
                              </p:par>
                              <p:par>
                                <p:cTn id="36" presetID="22" presetClass="entr" presetSubtype="4" fill="hold" nodeType="withEffect">
                                  <p:stCondLst>
                                    <p:cond delay="0"/>
                                  </p:stCondLst>
                                  <p:childTnLst>
                                    <p:set>
                                      <p:cBhvr>
                                        <p:cTn id="37" dur="1" fill="hold">
                                          <p:stCondLst>
                                            <p:cond delay="0"/>
                                          </p:stCondLst>
                                        </p:cTn>
                                        <p:tgtEl>
                                          <p:spTgt spid="117"/>
                                        </p:tgtEl>
                                        <p:attrNameLst>
                                          <p:attrName>style.visibility</p:attrName>
                                        </p:attrNameLst>
                                      </p:cBhvr>
                                      <p:to>
                                        <p:strVal val="visible"/>
                                      </p:to>
                                    </p:set>
                                    <p:animEffect transition="in" filter="wipe(down)">
                                      <p:cBhvr>
                                        <p:cTn id="38" dur="500"/>
                                        <p:tgtEl>
                                          <p:spTgt spid="117"/>
                                        </p:tgtEl>
                                      </p:cBhvr>
                                    </p:animEffect>
                                  </p:childTnLst>
                                </p:cTn>
                              </p:par>
                            </p:childTnLst>
                          </p:cTn>
                        </p:par>
                        <p:par>
                          <p:cTn id="39" fill="hold">
                            <p:stCondLst>
                              <p:cond delay="2500"/>
                            </p:stCondLst>
                            <p:childTnLst>
                              <p:par>
                                <p:cTn id="40" presetID="22" presetClass="entr" presetSubtype="1" fill="hold" nodeType="afterEffect">
                                  <p:stCondLst>
                                    <p:cond delay="0"/>
                                  </p:stCondLst>
                                  <p:childTnLst>
                                    <p:set>
                                      <p:cBhvr>
                                        <p:cTn id="41" dur="1" fill="hold">
                                          <p:stCondLst>
                                            <p:cond delay="0"/>
                                          </p:stCondLst>
                                        </p:cTn>
                                        <p:tgtEl>
                                          <p:spTgt spid="106"/>
                                        </p:tgtEl>
                                        <p:attrNameLst>
                                          <p:attrName>style.visibility</p:attrName>
                                        </p:attrNameLst>
                                      </p:cBhvr>
                                      <p:to>
                                        <p:strVal val="visible"/>
                                      </p:to>
                                    </p:set>
                                    <p:animEffect transition="in" filter="wipe(up)">
                                      <p:cBhvr>
                                        <p:cTn id="42" dur="500"/>
                                        <p:tgtEl>
                                          <p:spTgt spid="106"/>
                                        </p:tgtEl>
                                      </p:cBhvr>
                                    </p:animEffect>
                                  </p:childTnLst>
                                </p:cTn>
                              </p:par>
                              <p:par>
                                <p:cTn id="43" presetID="22" presetClass="entr" presetSubtype="4" fill="hold" nodeType="withEffect">
                                  <p:stCondLst>
                                    <p:cond delay="0"/>
                                  </p:stCondLst>
                                  <p:childTnLst>
                                    <p:set>
                                      <p:cBhvr>
                                        <p:cTn id="44" dur="1" fill="hold">
                                          <p:stCondLst>
                                            <p:cond delay="0"/>
                                          </p:stCondLst>
                                        </p:cTn>
                                        <p:tgtEl>
                                          <p:spTgt spid="110"/>
                                        </p:tgtEl>
                                        <p:attrNameLst>
                                          <p:attrName>style.visibility</p:attrName>
                                        </p:attrNameLst>
                                      </p:cBhvr>
                                      <p:to>
                                        <p:strVal val="visible"/>
                                      </p:to>
                                    </p:set>
                                    <p:animEffect transition="in" filter="wipe(down)">
                                      <p:cBhvr>
                                        <p:cTn id="45" dur="500"/>
                                        <p:tgtEl>
                                          <p:spTgt spid="110"/>
                                        </p:tgtEl>
                                      </p:cBhvr>
                                    </p:animEffect>
                                  </p:childTnLst>
                                </p:cTn>
                              </p:par>
                            </p:childTnLst>
                          </p:cTn>
                        </p:par>
                        <p:par>
                          <p:cTn id="46" fill="hold">
                            <p:stCondLst>
                              <p:cond delay="3000"/>
                            </p:stCondLst>
                            <p:childTnLst>
                              <p:par>
                                <p:cTn id="47" presetID="22" presetClass="entr" presetSubtype="1" fill="hold" nodeType="afterEffect">
                                  <p:stCondLst>
                                    <p:cond delay="0"/>
                                  </p:stCondLst>
                                  <p:childTnLst>
                                    <p:set>
                                      <p:cBhvr>
                                        <p:cTn id="48" dur="1" fill="hold">
                                          <p:stCondLst>
                                            <p:cond delay="0"/>
                                          </p:stCondLst>
                                        </p:cTn>
                                        <p:tgtEl>
                                          <p:spTgt spid="105"/>
                                        </p:tgtEl>
                                        <p:attrNameLst>
                                          <p:attrName>style.visibility</p:attrName>
                                        </p:attrNameLst>
                                      </p:cBhvr>
                                      <p:to>
                                        <p:strVal val="visible"/>
                                      </p:to>
                                    </p:set>
                                    <p:animEffect transition="in" filter="wipe(up)">
                                      <p:cBhvr>
                                        <p:cTn id="49" dur="500"/>
                                        <p:tgtEl>
                                          <p:spTgt spid="105"/>
                                        </p:tgtEl>
                                      </p:cBhvr>
                                    </p:animEffect>
                                  </p:childTnLst>
                                </p:cTn>
                              </p:par>
                              <p:par>
                                <p:cTn id="50" presetID="22" presetClass="entr" presetSubtype="4"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down)">
                                      <p:cBhvr>
                                        <p:cTn id="52" dur="500"/>
                                        <p:tgtEl>
                                          <p:spTgt spid="29"/>
                                        </p:tgtEl>
                                      </p:cBhvr>
                                    </p:animEffect>
                                  </p:childTnLst>
                                </p:cTn>
                              </p:par>
                            </p:childTnLst>
                          </p:cTn>
                        </p:par>
                        <p:par>
                          <p:cTn id="53" fill="hold">
                            <p:stCondLst>
                              <p:cond delay="3500"/>
                            </p:stCondLst>
                            <p:childTnLst>
                              <p:par>
                                <p:cTn id="54" presetID="22" presetClass="entr" presetSubtype="1" fill="hold" nodeType="afterEffect">
                                  <p:stCondLst>
                                    <p:cond delay="0"/>
                                  </p:stCondLst>
                                  <p:childTnLst>
                                    <p:set>
                                      <p:cBhvr>
                                        <p:cTn id="55" dur="1" fill="hold">
                                          <p:stCondLst>
                                            <p:cond delay="0"/>
                                          </p:stCondLst>
                                        </p:cTn>
                                        <p:tgtEl>
                                          <p:spTgt spid="104"/>
                                        </p:tgtEl>
                                        <p:attrNameLst>
                                          <p:attrName>style.visibility</p:attrName>
                                        </p:attrNameLst>
                                      </p:cBhvr>
                                      <p:to>
                                        <p:strVal val="visible"/>
                                      </p:to>
                                    </p:set>
                                    <p:animEffect transition="in" filter="wipe(up)">
                                      <p:cBhvr>
                                        <p:cTn id="56" dur="500"/>
                                        <p:tgtEl>
                                          <p:spTgt spid="104"/>
                                        </p:tgtEl>
                                      </p:cBhvr>
                                    </p:animEffect>
                                  </p:childTnLst>
                                </p:cTn>
                              </p:par>
                              <p:par>
                                <p:cTn id="57" presetID="22" presetClass="entr" presetSubtype="4" fill="hold" nodeType="withEffect">
                                  <p:stCondLst>
                                    <p:cond delay="0"/>
                                  </p:stCondLst>
                                  <p:childTnLst>
                                    <p:set>
                                      <p:cBhvr>
                                        <p:cTn id="58" dur="1" fill="hold">
                                          <p:stCondLst>
                                            <p:cond delay="0"/>
                                          </p:stCondLst>
                                        </p:cTn>
                                        <p:tgtEl>
                                          <p:spTgt spid="108"/>
                                        </p:tgtEl>
                                        <p:attrNameLst>
                                          <p:attrName>style.visibility</p:attrName>
                                        </p:attrNameLst>
                                      </p:cBhvr>
                                      <p:to>
                                        <p:strVal val="visible"/>
                                      </p:to>
                                    </p:set>
                                    <p:animEffect transition="in" filter="wipe(down)">
                                      <p:cBhvr>
                                        <p:cTn id="59" dur="500"/>
                                        <p:tgtEl>
                                          <p:spTgt spid="108"/>
                                        </p:tgtEl>
                                      </p:cBhvr>
                                    </p:animEffect>
                                  </p:childTnLst>
                                </p:cTn>
                              </p:par>
                            </p:childTnLst>
                          </p:cTn>
                        </p:par>
                        <p:par>
                          <p:cTn id="60" fill="hold">
                            <p:stCondLst>
                              <p:cond delay="4000"/>
                            </p:stCondLst>
                            <p:childTnLst>
                              <p:par>
                                <p:cTn id="61" presetID="22" presetClass="entr" presetSubtype="1" fill="hold" nodeType="afterEffect">
                                  <p:stCondLst>
                                    <p:cond delay="0"/>
                                  </p:stCondLst>
                                  <p:childTnLst>
                                    <p:set>
                                      <p:cBhvr>
                                        <p:cTn id="62" dur="1" fill="hold">
                                          <p:stCondLst>
                                            <p:cond delay="0"/>
                                          </p:stCondLst>
                                        </p:cTn>
                                        <p:tgtEl>
                                          <p:spTgt spid="103"/>
                                        </p:tgtEl>
                                        <p:attrNameLst>
                                          <p:attrName>style.visibility</p:attrName>
                                        </p:attrNameLst>
                                      </p:cBhvr>
                                      <p:to>
                                        <p:strVal val="visible"/>
                                      </p:to>
                                    </p:set>
                                    <p:animEffect transition="in" filter="wipe(up)">
                                      <p:cBhvr>
                                        <p:cTn id="63" dur="500"/>
                                        <p:tgtEl>
                                          <p:spTgt spid="103"/>
                                        </p:tgtEl>
                                      </p:cBhvr>
                                    </p:animEffect>
                                  </p:childTnLst>
                                </p:cTn>
                              </p:par>
                              <p:par>
                                <p:cTn id="64" presetID="22" presetClass="entr" presetSubtype="4" fill="hold" nodeType="with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wipe(down)">
                                      <p:cBhvr>
                                        <p:cTn id="66" dur="500"/>
                                        <p:tgtEl>
                                          <p:spTgt spid="28"/>
                                        </p:tgtEl>
                                      </p:cBhvr>
                                    </p:animEffect>
                                  </p:childTnLst>
                                </p:cTn>
                              </p:par>
                            </p:childTnLst>
                          </p:cTn>
                        </p:par>
                        <p:par>
                          <p:cTn id="67" fill="hold">
                            <p:stCondLst>
                              <p:cond delay="4500"/>
                            </p:stCondLst>
                            <p:childTnLst>
                              <p:par>
                                <p:cTn id="68" presetID="22" presetClass="entr" presetSubtype="1" fill="hold" nodeType="afterEffect">
                                  <p:stCondLst>
                                    <p:cond delay="0"/>
                                  </p:stCondLst>
                                  <p:childTnLst>
                                    <p:set>
                                      <p:cBhvr>
                                        <p:cTn id="69" dur="1" fill="hold">
                                          <p:stCondLst>
                                            <p:cond delay="0"/>
                                          </p:stCondLst>
                                        </p:cTn>
                                        <p:tgtEl>
                                          <p:spTgt spid="102"/>
                                        </p:tgtEl>
                                        <p:attrNameLst>
                                          <p:attrName>style.visibility</p:attrName>
                                        </p:attrNameLst>
                                      </p:cBhvr>
                                      <p:to>
                                        <p:strVal val="visible"/>
                                      </p:to>
                                    </p:set>
                                    <p:animEffect transition="in" filter="wipe(up)">
                                      <p:cBhvr>
                                        <p:cTn id="70" dur="500"/>
                                        <p:tgtEl>
                                          <p:spTgt spid="102"/>
                                        </p:tgtEl>
                                      </p:cBhvr>
                                    </p:animEffect>
                                  </p:childTnLst>
                                </p:cTn>
                              </p:par>
                              <p:par>
                                <p:cTn id="71" presetID="22" presetClass="entr" presetSubtype="4"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wipe(down)">
                                      <p:cBhvr>
                                        <p:cTn id="7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8688898-7429-8BF4-ADD4-EB4CA5E11C7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2335" r="18423" b="23526"/>
          <a:stretch/>
        </p:blipFill>
        <p:spPr>
          <a:xfrm>
            <a:off x="-1" y="2364731"/>
            <a:ext cx="12192001" cy="3544403"/>
          </a:xfrm>
          <a:prstGeom prst="rect">
            <a:avLst/>
          </a:prstGeom>
        </p:spPr>
      </p:pic>
      <p:sp>
        <p:nvSpPr>
          <p:cNvPr id="3" name="Title 2">
            <a:extLst>
              <a:ext uri="{FF2B5EF4-FFF2-40B4-BE49-F238E27FC236}">
                <a16:creationId xmlns:a16="http://schemas.microsoft.com/office/drawing/2014/main" id="{FF9629BA-35DB-4DFC-A908-9879AD4F2C12}"/>
              </a:ext>
            </a:extLst>
          </p:cNvPr>
          <p:cNvSpPr>
            <a:spLocks noGrp="1"/>
          </p:cNvSpPr>
          <p:nvPr>
            <p:ph type="title"/>
          </p:nvPr>
        </p:nvSpPr>
        <p:spPr/>
        <p:txBody>
          <a:bodyPr/>
          <a:lstStyle/>
          <a:p>
            <a:r>
              <a:rPr lang="en-GB" dirty="0"/>
              <a:t> Brownfield upgrade options with Proserv means that you are no longer tied to the OEM</a:t>
            </a:r>
          </a:p>
        </p:txBody>
      </p:sp>
      <p:sp>
        <p:nvSpPr>
          <p:cNvPr id="4" name="Text Placeholder 3">
            <a:extLst>
              <a:ext uri="{FF2B5EF4-FFF2-40B4-BE49-F238E27FC236}">
                <a16:creationId xmlns:a16="http://schemas.microsoft.com/office/drawing/2014/main" id="{BEE31BE3-6873-4E12-801B-754519182DB2}"/>
              </a:ext>
            </a:extLst>
          </p:cNvPr>
          <p:cNvSpPr>
            <a:spLocks noGrp="1"/>
          </p:cNvSpPr>
          <p:nvPr>
            <p:ph type="body" sz="quarter" idx="10"/>
          </p:nvPr>
        </p:nvSpPr>
        <p:spPr/>
        <p:txBody>
          <a:bodyPr/>
          <a:lstStyle/>
          <a:p>
            <a:endParaRPr lang="en-GB"/>
          </a:p>
        </p:txBody>
      </p:sp>
      <p:sp>
        <p:nvSpPr>
          <p:cNvPr id="8" name="Rectangle 7">
            <a:extLst>
              <a:ext uri="{FF2B5EF4-FFF2-40B4-BE49-F238E27FC236}">
                <a16:creationId xmlns:a16="http://schemas.microsoft.com/office/drawing/2014/main" id="{6D26E6A0-F188-4802-A042-78CAFBF442EF}"/>
              </a:ext>
            </a:extLst>
          </p:cNvPr>
          <p:cNvSpPr/>
          <p:nvPr/>
        </p:nvSpPr>
        <p:spPr>
          <a:xfrm>
            <a:off x="2137857" y="1846413"/>
            <a:ext cx="1344197" cy="943276"/>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200" dirty="0">
                <a:solidFill>
                  <a:schemeClr val="bg2"/>
                </a:solidFill>
              </a:rPr>
              <a:t>Obsolete equipment or OEM support</a:t>
            </a:r>
          </a:p>
        </p:txBody>
      </p:sp>
      <p:sp>
        <p:nvSpPr>
          <p:cNvPr id="9" name="TextBox 8">
            <a:extLst>
              <a:ext uri="{FF2B5EF4-FFF2-40B4-BE49-F238E27FC236}">
                <a16:creationId xmlns:a16="http://schemas.microsoft.com/office/drawing/2014/main" id="{162EE624-8040-49BA-8DA6-825B54704C46}"/>
              </a:ext>
            </a:extLst>
          </p:cNvPr>
          <p:cNvSpPr txBox="1"/>
          <p:nvPr/>
        </p:nvSpPr>
        <p:spPr>
          <a:xfrm>
            <a:off x="2137858" y="1412875"/>
            <a:ext cx="7977131" cy="369332"/>
          </a:xfrm>
          <a:prstGeom prst="rect">
            <a:avLst/>
          </a:prstGeom>
          <a:noFill/>
        </p:spPr>
        <p:txBody>
          <a:bodyPr wrap="square" rtlCol="0">
            <a:spAutoFit/>
          </a:bodyPr>
          <a:lstStyle/>
          <a:p>
            <a:pPr algn="ctr" fontAlgn="auto">
              <a:spcBef>
                <a:spcPts val="0"/>
              </a:spcBef>
              <a:spcAft>
                <a:spcPts val="0"/>
              </a:spcAft>
              <a:defRPr/>
            </a:pPr>
            <a:r>
              <a:rPr lang="en-GB" b="1" dirty="0">
                <a:solidFill>
                  <a:schemeClr val="accent2"/>
                </a:solidFill>
                <a:latin typeface="Arial"/>
                <a:cs typeface="Arial"/>
              </a:rPr>
              <a:t>OPERATOR CHALLENGES</a:t>
            </a:r>
          </a:p>
        </p:txBody>
      </p:sp>
      <p:pic>
        <p:nvPicPr>
          <p:cNvPr id="24" name="Picture 4" descr="P:\GT Yarmouth\P Drive - Projects\2013 Projects\8972 Ithaca Anglia\8972-Photos\SCM-002 Feb 2014\101_2297.JPG">
            <a:extLst>
              <a:ext uri="{FF2B5EF4-FFF2-40B4-BE49-F238E27FC236}">
                <a16:creationId xmlns:a16="http://schemas.microsoft.com/office/drawing/2014/main" id="{11992DFF-0A3F-4DC3-9B70-6DC94E5D5C6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137857" y="4319645"/>
            <a:ext cx="1348297" cy="1262155"/>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3F5D63D0-136A-45C2-B8F6-D68348684E8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811813" y="4319645"/>
            <a:ext cx="1345838" cy="1259854"/>
          </a:xfrm>
          <a:prstGeom prst="rect">
            <a:avLst/>
          </a:prstGeom>
          <a:effectLst>
            <a:outerShdw blurRad="50800" dist="38100" dir="5400000" algn="t" rotWithShape="0">
              <a:prstClr val="black">
                <a:alpha val="40000"/>
              </a:prstClr>
            </a:outerShdw>
          </a:effectLst>
        </p:spPr>
      </p:pic>
      <p:sp>
        <p:nvSpPr>
          <p:cNvPr id="55" name="Rectangle 54">
            <a:extLst>
              <a:ext uri="{FF2B5EF4-FFF2-40B4-BE49-F238E27FC236}">
                <a16:creationId xmlns:a16="http://schemas.microsoft.com/office/drawing/2014/main" id="{EDF46641-D2B0-4269-AD66-DBB050BE42E2}"/>
              </a:ext>
            </a:extLst>
          </p:cNvPr>
          <p:cNvSpPr/>
          <p:nvPr/>
        </p:nvSpPr>
        <p:spPr>
          <a:xfrm>
            <a:off x="3812878" y="1846413"/>
            <a:ext cx="1344772" cy="948381"/>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200" dirty="0">
                <a:solidFill>
                  <a:schemeClr val="bg2"/>
                </a:solidFill>
              </a:rPr>
              <a:t>Risk of failure and poor reliability</a:t>
            </a:r>
          </a:p>
        </p:txBody>
      </p:sp>
      <p:sp>
        <p:nvSpPr>
          <p:cNvPr id="56" name="Rectangle 55">
            <a:extLst>
              <a:ext uri="{FF2B5EF4-FFF2-40B4-BE49-F238E27FC236}">
                <a16:creationId xmlns:a16="http://schemas.microsoft.com/office/drawing/2014/main" id="{76D69722-CD8A-40B2-BF9D-EEB3D74D5482}"/>
              </a:ext>
            </a:extLst>
          </p:cNvPr>
          <p:cNvSpPr/>
          <p:nvPr/>
        </p:nvSpPr>
        <p:spPr>
          <a:xfrm>
            <a:off x="5488474" y="1846413"/>
            <a:ext cx="1332871" cy="941035"/>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200" dirty="0">
                <a:solidFill>
                  <a:schemeClr val="bg2"/>
                </a:solidFill>
              </a:rPr>
              <a:t>Extend field for additional wells</a:t>
            </a:r>
          </a:p>
        </p:txBody>
      </p:sp>
      <p:sp>
        <p:nvSpPr>
          <p:cNvPr id="57" name="Rectangle 56">
            <a:extLst>
              <a:ext uri="{FF2B5EF4-FFF2-40B4-BE49-F238E27FC236}">
                <a16:creationId xmlns:a16="http://schemas.microsoft.com/office/drawing/2014/main" id="{C4EF4337-3B4D-4B2A-A0D7-DB8A97DBE690}"/>
              </a:ext>
            </a:extLst>
          </p:cNvPr>
          <p:cNvSpPr/>
          <p:nvPr/>
        </p:nvSpPr>
        <p:spPr>
          <a:xfrm>
            <a:off x="7152169" y="1846413"/>
            <a:ext cx="1328433" cy="941035"/>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200" dirty="0">
                <a:solidFill>
                  <a:schemeClr val="bg2"/>
                </a:solidFill>
              </a:rPr>
              <a:t>Extend well life</a:t>
            </a:r>
          </a:p>
        </p:txBody>
      </p:sp>
      <p:sp>
        <p:nvSpPr>
          <p:cNvPr id="58" name="Rectangle 57">
            <a:extLst>
              <a:ext uri="{FF2B5EF4-FFF2-40B4-BE49-F238E27FC236}">
                <a16:creationId xmlns:a16="http://schemas.microsoft.com/office/drawing/2014/main" id="{4D51F436-E127-41D5-B243-C571B9F805FF}"/>
              </a:ext>
            </a:extLst>
          </p:cNvPr>
          <p:cNvSpPr/>
          <p:nvPr/>
        </p:nvSpPr>
        <p:spPr>
          <a:xfrm>
            <a:off x="8811425" y="1846413"/>
            <a:ext cx="1303565" cy="935722"/>
          </a:xfrm>
          <a:prstGeom prst="rect">
            <a:avLst/>
          </a:prstGeom>
          <a:solidFill>
            <a:schemeClr val="accent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200" dirty="0">
                <a:solidFill>
                  <a:schemeClr val="bg2"/>
                </a:solidFill>
              </a:rPr>
              <a:t>Additional instrumentation for production </a:t>
            </a:r>
            <a:r>
              <a:rPr lang="en-US" sz="1200" dirty="0" err="1">
                <a:solidFill>
                  <a:schemeClr val="bg2"/>
                </a:solidFill>
              </a:rPr>
              <a:t>optimisation</a:t>
            </a:r>
            <a:endParaRPr lang="en-US" sz="1200" dirty="0">
              <a:solidFill>
                <a:schemeClr val="bg2"/>
              </a:solidFill>
            </a:endParaRPr>
          </a:p>
        </p:txBody>
      </p:sp>
      <p:sp>
        <p:nvSpPr>
          <p:cNvPr id="59" name="Rectangle 58">
            <a:extLst>
              <a:ext uri="{FF2B5EF4-FFF2-40B4-BE49-F238E27FC236}">
                <a16:creationId xmlns:a16="http://schemas.microsoft.com/office/drawing/2014/main" id="{2748F3D3-C3D2-435F-8390-E1DD3D07911A}"/>
              </a:ext>
            </a:extLst>
          </p:cNvPr>
          <p:cNvSpPr/>
          <p:nvPr/>
        </p:nvSpPr>
        <p:spPr>
          <a:xfrm>
            <a:off x="2133759" y="3479099"/>
            <a:ext cx="1344197" cy="657834"/>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400" b="1" dirty="0">
                <a:solidFill>
                  <a:schemeClr val="bg1"/>
                </a:solidFill>
              </a:rPr>
              <a:t>Retrofit A2G SEM Upgrade</a:t>
            </a:r>
          </a:p>
        </p:txBody>
      </p:sp>
      <p:sp>
        <p:nvSpPr>
          <p:cNvPr id="60" name="Rectangle 59">
            <a:extLst>
              <a:ext uri="{FF2B5EF4-FFF2-40B4-BE49-F238E27FC236}">
                <a16:creationId xmlns:a16="http://schemas.microsoft.com/office/drawing/2014/main" id="{775AAFBE-1B14-496D-9FAE-23442DB8FB5B}"/>
              </a:ext>
            </a:extLst>
          </p:cNvPr>
          <p:cNvSpPr/>
          <p:nvPr/>
        </p:nvSpPr>
        <p:spPr>
          <a:xfrm>
            <a:off x="5483310" y="3479099"/>
            <a:ext cx="1332871" cy="655606"/>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400" b="1" dirty="0">
                <a:solidFill>
                  <a:schemeClr val="bg1"/>
                </a:solidFill>
              </a:rPr>
              <a:t>Co-exist</a:t>
            </a:r>
          </a:p>
        </p:txBody>
      </p:sp>
      <p:sp>
        <p:nvSpPr>
          <p:cNvPr id="61" name="Rectangle 60">
            <a:extLst>
              <a:ext uri="{FF2B5EF4-FFF2-40B4-BE49-F238E27FC236}">
                <a16:creationId xmlns:a16="http://schemas.microsoft.com/office/drawing/2014/main" id="{7AEAEDD4-8021-4737-95CD-4BDB9A383CBD}"/>
              </a:ext>
            </a:extLst>
          </p:cNvPr>
          <p:cNvSpPr/>
          <p:nvPr/>
        </p:nvSpPr>
        <p:spPr>
          <a:xfrm>
            <a:off x="7150037" y="3479099"/>
            <a:ext cx="1327530" cy="655606"/>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400" b="1" dirty="0">
                <a:solidFill>
                  <a:schemeClr val="bg1"/>
                </a:solidFill>
              </a:rPr>
              <a:t>Topside upgrade</a:t>
            </a:r>
          </a:p>
        </p:txBody>
      </p:sp>
      <p:sp>
        <p:nvSpPr>
          <p:cNvPr id="62" name="Rectangle 61">
            <a:extLst>
              <a:ext uri="{FF2B5EF4-FFF2-40B4-BE49-F238E27FC236}">
                <a16:creationId xmlns:a16="http://schemas.microsoft.com/office/drawing/2014/main" id="{C496E4AC-7608-4ADE-91C5-501ACECF2DB6}"/>
              </a:ext>
            </a:extLst>
          </p:cNvPr>
          <p:cNvSpPr/>
          <p:nvPr/>
        </p:nvSpPr>
        <p:spPr>
          <a:xfrm>
            <a:off x="8811424" y="3479099"/>
            <a:ext cx="1303565" cy="657834"/>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400" b="1" dirty="0">
                <a:solidFill>
                  <a:schemeClr val="bg1"/>
                </a:solidFill>
              </a:rPr>
              <a:t>Adaptable solutions</a:t>
            </a:r>
          </a:p>
        </p:txBody>
      </p:sp>
      <p:sp>
        <p:nvSpPr>
          <p:cNvPr id="63" name="Rectangle 62">
            <a:extLst>
              <a:ext uri="{FF2B5EF4-FFF2-40B4-BE49-F238E27FC236}">
                <a16:creationId xmlns:a16="http://schemas.microsoft.com/office/drawing/2014/main" id="{C13B012E-DAC4-4BA9-B3C6-32FEE6CAFD34}"/>
              </a:ext>
            </a:extLst>
          </p:cNvPr>
          <p:cNvSpPr/>
          <p:nvPr/>
        </p:nvSpPr>
        <p:spPr>
          <a:xfrm>
            <a:off x="3811812" y="3479099"/>
            <a:ext cx="1337642" cy="657834"/>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defRPr/>
            </a:pPr>
            <a:r>
              <a:rPr lang="en-US" sz="1400" b="1" dirty="0">
                <a:solidFill>
                  <a:schemeClr val="bg1"/>
                </a:solidFill>
              </a:rPr>
              <a:t>SCM </a:t>
            </a:r>
            <a:r>
              <a:rPr lang="en-US" sz="1400" b="1" spc="-30" dirty="0">
                <a:solidFill>
                  <a:schemeClr val="bg1"/>
                </a:solidFill>
              </a:rPr>
              <a:t>refurbishment</a:t>
            </a:r>
          </a:p>
        </p:txBody>
      </p:sp>
      <p:pic>
        <p:nvPicPr>
          <p:cNvPr id="68" name="Picture 67">
            <a:extLst>
              <a:ext uri="{FF2B5EF4-FFF2-40B4-BE49-F238E27FC236}">
                <a16:creationId xmlns:a16="http://schemas.microsoft.com/office/drawing/2014/main" id="{BCF2AAC0-4EF8-494A-97BC-CFA799C9052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150037" y="4319645"/>
            <a:ext cx="1330565" cy="1245555"/>
          </a:xfrm>
          <a:prstGeom prst="rect">
            <a:avLst/>
          </a:prstGeom>
          <a:effectLst>
            <a:outerShdw blurRad="50800" dist="38100" dir="5400000" algn="t" rotWithShape="0">
              <a:prstClr val="black">
                <a:alpha val="40000"/>
              </a:prstClr>
            </a:outerShdw>
          </a:effectLst>
        </p:spPr>
      </p:pic>
      <p:pic>
        <p:nvPicPr>
          <p:cNvPr id="69" name="Picture 7">
            <a:extLst>
              <a:ext uri="{FF2B5EF4-FFF2-40B4-BE49-F238E27FC236}">
                <a16:creationId xmlns:a16="http://schemas.microsoft.com/office/drawing/2014/main" id="{87635E9A-9B61-42E2-9361-723E8CE5876C}"/>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8812669" y="4319645"/>
            <a:ext cx="1302322" cy="1219117"/>
          </a:xfrm>
          <a:prstGeom prst="rect">
            <a:avLst/>
          </a:prstGeom>
          <a:noFill/>
          <a:ln w="9525">
            <a:noFill/>
            <a:miter lim="800000"/>
            <a:headEnd/>
            <a:tailEnd/>
          </a:ln>
          <a:effectLst>
            <a:outerShdw blurRad="50800" dist="38100" dir="5400000" algn="t" rotWithShape="0">
              <a:prstClr val="black">
                <a:alpha val="40000"/>
              </a:prstClr>
            </a:outerShdw>
          </a:effectLst>
        </p:spPr>
      </p:pic>
      <p:sp>
        <p:nvSpPr>
          <p:cNvPr id="75" name="Arrow: Down 74">
            <a:extLst>
              <a:ext uri="{FF2B5EF4-FFF2-40B4-BE49-F238E27FC236}">
                <a16:creationId xmlns:a16="http://schemas.microsoft.com/office/drawing/2014/main" id="{366E3303-A45C-4426-BD61-B44596B6B8F7}"/>
              </a:ext>
            </a:extLst>
          </p:cNvPr>
          <p:cNvSpPr/>
          <p:nvPr/>
        </p:nvSpPr>
        <p:spPr>
          <a:xfrm>
            <a:off x="3164096" y="2738296"/>
            <a:ext cx="422202" cy="743682"/>
          </a:xfrm>
          <a:prstGeom prst="downArrow">
            <a:avLst/>
          </a:prstGeom>
          <a:gradFill>
            <a:gsLst>
              <a:gs pos="0">
                <a:schemeClr val="tx2"/>
              </a:gs>
              <a:gs pos="100000">
                <a:srgbClr val="F8A901"/>
              </a:gs>
            </a:gsLst>
            <a:lin ang="5400000" scaled="0"/>
          </a:gradFill>
          <a:ln w="57150">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6" name="Arrow: Down 75">
            <a:extLst>
              <a:ext uri="{FF2B5EF4-FFF2-40B4-BE49-F238E27FC236}">
                <a16:creationId xmlns:a16="http://schemas.microsoft.com/office/drawing/2014/main" id="{4D6B2D27-ED7B-456C-934F-8FAC4A53B3CB}"/>
              </a:ext>
            </a:extLst>
          </p:cNvPr>
          <p:cNvSpPr/>
          <p:nvPr/>
        </p:nvSpPr>
        <p:spPr>
          <a:xfrm>
            <a:off x="4839996" y="2738296"/>
            <a:ext cx="422202" cy="743682"/>
          </a:xfrm>
          <a:prstGeom prst="downArrow">
            <a:avLst/>
          </a:prstGeom>
          <a:gradFill>
            <a:gsLst>
              <a:gs pos="0">
                <a:schemeClr val="tx2"/>
              </a:gs>
              <a:gs pos="100000">
                <a:srgbClr val="F8A901"/>
              </a:gs>
            </a:gsLst>
            <a:lin ang="5400000" scaled="0"/>
          </a:gradFill>
          <a:ln w="57150">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 name="Arrow: Down 76">
            <a:extLst>
              <a:ext uri="{FF2B5EF4-FFF2-40B4-BE49-F238E27FC236}">
                <a16:creationId xmlns:a16="http://schemas.microsoft.com/office/drawing/2014/main" id="{CC566755-08AE-4B48-8BA5-4D5DB21ED77E}"/>
              </a:ext>
            </a:extLst>
          </p:cNvPr>
          <p:cNvSpPr/>
          <p:nvPr/>
        </p:nvSpPr>
        <p:spPr>
          <a:xfrm>
            <a:off x="6505425" y="2738296"/>
            <a:ext cx="422202" cy="743682"/>
          </a:xfrm>
          <a:prstGeom prst="downArrow">
            <a:avLst/>
          </a:prstGeom>
          <a:gradFill>
            <a:gsLst>
              <a:gs pos="0">
                <a:schemeClr val="tx2"/>
              </a:gs>
              <a:gs pos="100000">
                <a:srgbClr val="F8A901"/>
              </a:gs>
            </a:gsLst>
            <a:lin ang="5400000" scaled="0"/>
          </a:gradFill>
          <a:ln w="57150">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 name="Arrow: Down 77">
            <a:extLst>
              <a:ext uri="{FF2B5EF4-FFF2-40B4-BE49-F238E27FC236}">
                <a16:creationId xmlns:a16="http://schemas.microsoft.com/office/drawing/2014/main" id="{B19355A8-FA17-47FD-B7E5-BBF6A4AEE514}"/>
              </a:ext>
            </a:extLst>
          </p:cNvPr>
          <p:cNvSpPr/>
          <p:nvPr/>
        </p:nvSpPr>
        <p:spPr>
          <a:xfrm>
            <a:off x="8162673" y="2738296"/>
            <a:ext cx="422202" cy="743682"/>
          </a:xfrm>
          <a:prstGeom prst="downArrow">
            <a:avLst/>
          </a:prstGeom>
          <a:gradFill>
            <a:gsLst>
              <a:gs pos="0">
                <a:schemeClr val="tx2"/>
              </a:gs>
              <a:gs pos="100000">
                <a:srgbClr val="F8A901"/>
              </a:gs>
            </a:gsLst>
            <a:lin ang="5400000" scaled="0"/>
          </a:gradFill>
          <a:ln w="57150">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 name="Arrow: Down 78">
            <a:extLst>
              <a:ext uri="{FF2B5EF4-FFF2-40B4-BE49-F238E27FC236}">
                <a16:creationId xmlns:a16="http://schemas.microsoft.com/office/drawing/2014/main" id="{32108770-0DE9-4646-A0B7-29DC80343DF5}"/>
              </a:ext>
            </a:extLst>
          </p:cNvPr>
          <p:cNvSpPr/>
          <p:nvPr/>
        </p:nvSpPr>
        <p:spPr>
          <a:xfrm>
            <a:off x="9795430" y="2738296"/>
            <a:ext cx="422202" cy="743682"/>
          </a:xfrm>
          <a:prstGeom prst="downArrow">
            <a:avLst/>
          </a:prstGeom>
          <a:gradFill>
            <a:gsLst>
              <a:gs pos="0">
                <a:schemeClr val="tx2"/>
              </a:gs>
              <a:gs pos="100000">
                <a:srgbClr val="F8A901"/>
              </a:gs>
            </a:gsLst>
            <a:lin ang="5400000" scaled="0"/>
          </a:gradFill>
          <a:ln w="57150">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80" name="TextBox 79">
            <a:extLst>
              <a:ext uri="{FF2B5EF4-FFF2-40B4-BE49-F238E27FC236}">
                <a16:creationId xmlns:a16="http://schemas.microsoft.com/office/drawing/2014/main" id="{61CDE98A-C211-44D5-8DEF-4F19EC156E07}"/>
              </a:ext>
            </a:extLst>
          </p:cNvPr>
          <p:cNvSpPr txBox="1"/>
          <p:nvPr/>
        </p:nvSpPr>
        <p:spPr>
          <a:xfrm>
            <a:off x="2137858" y="5687641"/>
            <a:ext cx="7977134" cy="400110"/>
          </a:xfrm>
          <a:prstGeom prst="rect">
            <a:avLst/>
          </a:prstGeom>
          <a:noFill/>
        </p:spPr>
        <p:txBody>
          <a:bodyPr wrap="square" rtlCol="0">
            <a:spAutoFit/>
          </a:bodyPr>
          <a:lstStyle/>
          <a:p>
            <a:pPr algn="ctr" fontAlgn="auto">
              <a:spcBef>
                <a:spcPts val="0"/>
              </a:spcBef>
              <a:spcAft>
                <a:spcPts val="0"/>
              </a:spcAft>
              <a:defRPr/>
            </a:pPr>
            <a:r>
              <a:rPr lang="en-GB" sz="2000" b="1" dirty="0">
                <a:solidFill>
                  <a:schemeClr val="accent1"/>
                </a:solidFill>
                <a:latin typeface="Arial"/>
                <a:cs typeface="Arial"/>
              </a:rPr>
              <a:t>Proserv Augmented Controls Technology (ACT)</a:t>
            </a:r>
          </a:p>
        </p:txBody>
      </p:sp>
      <p:pic>
        <p:nvPicPr>
          <p:cNvPr id="83" name="Picture 82" descr="A picture containing wall, indoor, table, tableware&#10;&#10;Description automatically generated">
            <a:extLst>
              <a:ext uri="{FF2B5EF4-FFF2-40B4-BE49-F238E27FC236}">
                <a16:creationId xmlns:a16="http://schemas.microsoft.com/office/drawing/2014/main" id="{1548454D-FFEB-4361-A0D6-59555FD6412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489718" y="4319646"/>
            <a:ext cx="1345838" cy="125985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14093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wipe(up)">
                                      <p:cBhvr>
                                        <p:cTn id="12" dur="500"/>
                                        <p:tgtEl>
                                          <p:spTgt spid="7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59"/>
                                        </p:tgtEl>
                                        <p:attrNameLst>
                                          <p:attrName>style.visibility</p:attrName>
                                        </p:attrNameLst>
                                      </p:cBhvr>
                                      <p:to>
                                        <p:strVal val="visible"/>
                                      </p:to>
                                    </p:set>
                                    <p:animEffect transition="in" filter="wipe(up)">
                                      <p:cBhvr>
                                        <p:cTn id="16" dur="500"/>
                                        <p:tgtEl>
                                          <p:spTgt spid="59"/>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up)">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fade">
                                      <p:cBhvr>
                                        <p:cTn id="25" dur="500"/>
                                        <p:tgtEl>
                                          <p:spTgt spid="5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76"/>
                                        </p:tgtEl>
                                        <p:attrNameLst>
                                          <p:attrName>style.visibility</p:attrName>
                                        </p:attrNameLst>
                                      </p:cBhvr>
                                      <p:to>
                                        <p:strVal val="visible"/>
                                      </p:to>
                                    </p:set>
                                    <p:animEffect transition="in" filter="wipe(up)">
                                      <p:cBhvr>
                                        <p:cTn id="30" dur="500"/>
                                        <p:tgtEl>
                                          <p:spTgt spid="76"/>
                                        </p:tgtEl>
                                      </p:cBhvr>
                                    </p:animEffect>
                                  </p:childTnLst>
                                </p:cTn>
                              </p:par>
                            </p:childTnLst>
                          </p:cTn>
                        </p:par>
                        <p:par>
                          <p:cTn id="31" fill="hold">
                            <p:stCondLst>
                              <p:cond delay="500"/>
                            </p:stCondLst>
                            <p:childTnLst>
                              <p:par>
                                <p:cTn id="32" presetID="22" presetClass="entr" presetSubtype="1" fill="hold" grpId="0" nodeType="after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wipe(up)">
                                      <p:cBhvr>
                                        <p:cTn id="34" dur="500"/>
                                        <p:tgtEl>
                                          <p:spTgt spid="63"/>
                                        </p:tgtEl>
                                      </p:cBhvr>
                                    </p:animEffect>
                                  </p:childTnLst>
                                </p:cTn>
                              </p:par>
                            </p:childTnLst>
                          </p:cTn>
                        </p:par>
                        <p:par>
                          <p:cTn id="35" fill="hold">
                            <p:stCondLst>
                              <p:cond delay="1000"/>
                            </p:stCondLst>
                            <p:childTnLst>
                              <p:par>
                                <p:cTn id="36" presetID="22" presetClass="entr" presetSubtype="1" fill="hold"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wipe(up)">
                                      <p:cBhvr>
                                        <p:cTn id="38" dur="5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fade">
                                      <p:cBhvr>
                                        <p:cTn id="43" dur="500"/>
                                        <p:tgtEl>
                                          <p:spTgt spid="5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77"/>
                                        </p:tgtEl>
                                        <p:attrNameLst>
                                          <p:attrName>style.visibility</p:attrName>
                                        </p:attrNameLst>
                                      </p:cBhvr>
                                      <p:to>
                                        <p:strVal val="visible"/>
                                      </p:to>
                                    </p:set>
                                    <p:animEffect transition="in" filter="wipe(up)">
                                      <p:cBhvr>
                                        <p:cTn id="48" dur="500"/>
                                        <p:tgtEl>
                                          <p:spTgt spid="77"/>
                                        </p:tgtEl>
                                      </p:cBhvr>
                                    </p:animEffect>
                                  </p:childTnLst>
                                </p:cTn>
                              </p:par>
                            </p:childTnLst>
                          </p:cTn>
                        </p:par>
                        <p:par>
                          <p:cTn id="49" fill="hold">
                            <p:stCondLst>
                              <p:cond delay="500"/>
                            </p:stCondLst>
                            <p:childTnLst>
                              <p:par>
                                <p:cTn id="50" presetID="22" presetClass="entr" presetSubtype="1" fill="hold" grpId="0" nodeType="afterEffect">
                                  <p:stCondLst>
                                    <p:cond delay="0"/>
                                  </p:stCondLst>
                                  <p:childTnLst>
                                    <p:set>
                                      <p:cBhvr>
                                        <p:cTn id="51" dur="1" fill="hold">
                                          <p:stCondLst>
                                            <p:cond delay="0"/>
                                          </p:stCondLst>
                                        </p:cTn>
                                        <p:tgtEl>
                                          <p:spTgt spid="60"/>
                                        </p:tgtEl>
                                        <p:attrNameLst>
                                          <p:attrName>style.visibility</p:attrName>
                                        </p:attrNameLst>
                                      </p:cBhvr>
                                      <p:to>
                                        <p:strVal val="visible"/>
                                      </p:to>
                                    </p:set>
                                    <p:animEffect transition="in" filter="wipe(up)">
                                      <p:cBhvr>
                                        <p:cTn id="52" dur="500"/>
                                        <p:tgtEl>
                                          <p:spTgt spid="60"/>
                                        </p:tgtEl>
                                      </p:cBhvr>
                                    </p:animEffect>
                                  </p:childTnLst>
                                </p:cTn>
                              </p:par>
                            </p:childTnLst>
                          </p:cTn>
                        </p:par>
                        <p:par>
                          <p:cTn id="53" fill="hold">
                            <p:stCondLst>
                              <p:cond delay="1000"/>
                            </p:stCondLst>
                            <p:childTnLst>
                              <p:par>
                                <p:cTn id="54" presetID="22" presetClass="entr" presetSubtype="1" fill="hold" nodeType="afterEffect">
                                  <p:stCondLst>
                                    <p:cond delay="0"/>
                                  </p:stCondLst>
                                  <p:childTnLst>
                                    <p:set>
                                      <p:cBhvr>
                                        <p:cTn id="55" dur="1" fill="hold">
                                          <p:stCondLst>
                                            <p:cond delay="0"/>
                                          </p:stCondLst>
                                        </p:cTn>
                                        <p:tgtEl>
                                          <p:spTgt spid="83"/>
                                        </p:tgtEl>
                                        <p:attrNameLst>
                                          <p:attrName>style.visibility</p:attrName>
                                        </p:attrNameLst>
                                      </p:cBhvr>
                                      <p:to>
                                        <p:strVal val="visible"/>
                                      </p:to>
                                    </p:set>
                                    <p:animEffect transition="in" filter="wipe(up)">
                                      <p:cBhvr>
                                        <p:cTn id="56" dur="500"/>
                                        <p:tgtEl>
                                          <p:spTgt spid="8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57"/>
                                        </p:tgtEl>
                                        <p:attrNameLst>
                                          <p:attrName>style.visibility</p:attrName>
                                        </p:attrNameLst>
                                      </p:cBhvr>
                                      <p:to>
                                        <p:strVal val="visible"/>
                                      </p:to>
                                    </p:set>
                                    <p:animEffect transition="in" filter="fade">
                                      <p:cBhvr>
                                        <p:cTn id="61" dur="500"/>
                                        <p:tgtEl>
                                          <p:spTgt spid="5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grpId="0" nodeType="clickEffect">
                                  <p:stCondLst>
                                    <p:cond delay="0"/>
                                  </p:stCondLst>
                                  <p:childTnLst>
                                    <p:set>
                                      <p:cBhvr>
                                        <p:cTn id="65" dur="1" fill="hold">
                                          <p:stCondLst>
                                            <p:cond delay="0"/>
                                          </p:stCondLst>
                                        </p:cTn>
                                        <p:tgtEl>
                                          <p:spTgt spid="78"/>
                                        </p:tgtEl>
                                        <p:attrNameLst>
                                          <p:attrName>style.visibility</p:attrName>
                                        </p:attrNameLst>
                                      </p:cBhvr>
                                      <p:to>
                                        <p:strVal val="visible"/>
                                      </p:to>
                                    </p:set>
                                    <p:animEffect transition="in" filter="wipe(up)">
                                      <p:cBhvr>
                                        <p:cTn id="66" dur="500"/>
                                        <p:tgtEl>
                                          <p:spTgt spid="78"/>
                                        </p:tgtEl>
                                      </p:cBhvr>
                                    </p:animEffect>
                                  </p:childTnLst>
                                </p:cTn>
                              </p:par>
                            </p:childTnLst>
                          </p:cTn>
                        </p:par>
                        <p:par>
                          <p:cTn id="67" fill="hold">
                            <p:stCondLst>
                              <p:cond delay="500"/>
                            </p:stCondLst>
                            <p:childTnLst>
                              <p:par>
                                <p:cTn id="68" presetID="22" presetClass="entr" presetSubtype="1" fill="hold" grpId="0" nodeType="afterEffect">
                                  <p:stCondLst>
                                    <p:cond delay="0"/>
                                  </p:stCondLst>
                                  <p:childTnLst>
                                    <p:set>
                                      <p:cBhvr>
                                        <p:cTn id="69" dur="1" fill="hold">
                                          <p:stCondLst>
                                            <p:cond delay="0"/>
                                          </p:stCondLst>
                                        </p:cTn>
                                        <p:tgtEl>
                                          <p:spTgt spid="61"/>
                                        </p:tgtEl>
                                        <p:attrNameLst>
                                          <p:attrName>style.visibility</p:attrName>
                                        </p:attrNameLst>
                                      </p:cBhvr>
                                      <p:to>
                                        <p:strVal val="visible"/>
                                      </p:to>
                                    </p:set>
                                    <p:animEffect transition="in" filter="wipe(up)">
                                      <p:cBhvr>
                                        <p:cTn id="70" dur="500"/>
                                        <p:tgtEl>
                                          <p:spTgt spid="61"/>
                                        </p:tgtEl>
                                      </p:cBhvr>
                                    </p:animEffect>
                                  </p:childTnLst>
                                </p:cTn>
                              </p:par>
                            </p:childTnLst>
                          </p:cTn>
                        </p:par>
                        <p:par>
                          <p:cTn id="71" fill="hold">
                            <p:stCondLst>
                              <p:cond delay="1000"/>
                            </p:stCondLst>
                            <p:childTnLst>
                              <p:par>
                                <p:cTn id="72" presetID="22" presetClass="entr" presetSubtype="1" fill="hold" nodeType="afterEffect">
                                  <p:stCondLst>
                                    <p:cond delay="0"/>
                                  </p:stCondLst>
                                  <p:childTnLst>
                                    <p:set>
                                      <p:cBhvr>
                                        <p:cTn id="73" dur="1" fill="hold">
                                          <p:stCondLst>
                                            <p:cond delay="0"/>
                                          </p:stCondLst>
                                        </p:cTn>
                                        <p:tgtEl>
                                          <p:spTgt spid="68"/>
                                        </p:tgtEl>
                                        <p:attrNameLst>
                                          <p:attrName>style.visibility</p:attrName>
                                        </p:attrNameLst>
                                      </p:cBhvr>
                                      <p:to>
                                        <p:strVal val="visible"/>
                                      </p:to>
                                    </p:set>
                                    <p:animEffect transition="in" filter="wipe(up)">
                                      <p:cBhvr>
                                        <p:cTn id="74" dur="500"/>
                                        <p:tgtEl>
                                          <p:spTgt spid="68"/>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58"/>
                                        </p:tgtEl>
                                        <p:attrNameLst>
                                          <p:attrName>style.visibility</p:attrName>
                                        </p:attrNameLst>
                                      </p:cBhvr>
                                      <p:to>
                                        <p:strVal val="visible"/>
                                      </p:to>
                                    </p:set>
                                    <p:animEffect transition="in" filter="fade">
                                      <p:cBhvr>
                                        <p:cTn id="79" dur="500"/>
                                        <p:tgtEl>
                                          <p:spTgt spid="58"/>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grpId="0" nodeType="clickEffect">
                                  <p:stCondLst>
                                    <p:cond delay="0"/>
                                  </p:stCondLst>
                                  <p:childTnLst>
                                    <p:set>
                                      <p:cBhvr>
                                        <p:cTn id="83" dur="1" fill="hold">
                                          <p:stCondLst>
                                            <p:cond delay="0"/>
                                          </p:stCondLst>
                                        </p:cTn>
                                        <p:tgtEl>
                                          <p:spTgt spid="79"/>
                                        </p:tgtEl>
                                        <p:attrNameLst>
                                          <p:attrName>style.visibility</p:attrName>
                                        </p:attrNameLst>
                                      </p:cBhvr>
                                      <p:to>
                                        <p:strVal val="visible"/>
                                      </p:to>
                                    </p:set>
                                    <p:animEffect transition="in" filter="wipe(up)">
                                      <p:cBhvr>
                                        <p:cTn id="84" dur="500"/>
                                        <p:tgtEl>
                                          <p:spTgt spid="79"/>
                                        </p:tgtEl>
                                      </p:cBhvr>
                                    </p:animEffect>
                                  </p:childTnLst>
                                </p:cTn>
                              </p:par>
                            </p:childTnLst>
                          </p:cTn>
                        </p:par>
                        <p:par>
                          <p:cTn id="85" fill="hold">
                            <p:stCondLst>
                              <p:cond delay="500"/>
                            </p:stCondLst>
                            <p:childTnLst>
                              <p:par>
                                <p:cTn id="86" presetID="22" presetClass="entr" presetSubtype="1" fill="hold" grpId="0" nodeType="afterEffect">
                                  <p:stCondLst>
                                    <p:cond delay="0"/>
                                  </p:stCondLst>
                                  <p:childTnLst>
                                    <p:set>
                                      <p:cBhvr>
                                        <p:cTn id="87" dur="1" fill="hold">
                                          <p:stCondLst>
                                            <p:cond delay="0"/>
                                          </p:stCondLst>
                                        </p:cTn>
                                        <p:tgtEl>
                                          <p:spTgt spid="62"/>
                                        </p:tgtEl>
                                        <p:attrNameLst>
                                          <p:attrName>style.visibility</p:attrName>
                                        </p:attrNameLst>
                                      </p:cBhvr>
                                      <p:to>
                                        <p:strVal val="visible"/>
                                      </p:to>
                                    </p:set>
                                    <p:animEffect transition="in" filter="wipe(up)">
                                      <p:cBhvr>
                                        <p:cTn id="88" dur="500"/>
                                        <p:tgtEl>
                                          <p:spTgt spid="62"/>
                                        </p:tgtEl>
                                      </p:cBhvr>
                                    </p:animEffect>
                                  </p:childTnLst>
                                </p:cTn>
                              </p:par>
                            </p:childTnLst>
                          </p:cTn>
                        </p:par>
                        <p:par>
                          <p:cTn id="89" fill="hold">
                            <p:stCondLst>
                              <p:cond delay="1000"/>
                            </p:stCondLst>
                            <p:childTnLst>
                              <p:par>
                                <p:cTn id="90" presetID="22" presetClass="entr" presetSubtype="1" fill="hold" nodeType="afterEffect">
                                  <p:stCondLst>
                                    <p:cond delay="0"/>
                                  </p:stCondLst>
                                  <p:childTnLst>
                                    <p:set>
                                      <p:cBhvr>
                                        <p:cTn id="91" dur="1" fill="hold">
                                          <p:stCondLst>
                                            <p:cond delay="0"/>
                                          </p:stCondLst>
                                        </p:cTn>
                                        <p:tgtEl>
                                          <p:spTgt spid="69"/>
                                        </p:tgtEl>
                                        <p:attrNameLst>
                                          <p:attrName>style.visibility</p:attrName>
                                        </p:attrNameLst>
                                      </p:cBhvr>
                                      <p:to>
                                        <p:strVal val="visible"/>
                                      </p:to>
                                    </p:set>
                                    <p:animEffect transition="in" filter="wipe(up)">
                                      <p:cBhvr>
                                        <p:cTn id="92" dur="500"/>
                                        <p:tgtEl>
                                          <p:spTgt spid="69"/>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80"/>
                                        </p:tgtEl>
                                        <p:attrNameLst>
                                          <p:attrName>style.visibility</p:attrName>
                                        </p:attrNameLst>
                                      </p:cBhvr>
                                      <p:to>
                                        <p:strVal val="visible"/>
                                      </p:to>
                                    </p:set>
                                    <p:animEffect transition="in" filter="fade">
                                      <p:cBhvr>
                                        <p:cTn id="97" dur="500"/>
                                        <p:tgtEl>
                                          <p:spTgt spid="80"/>
                                        </p:tgtEl>
                                      </p:cBhvr>
                                    </p:animEffect>
                                  </p:childTnLst>
                                </p:cTn>
                              </p:par>
                            </p:childTnLst>
                          </p:cTn>
                        </p:par>
                      </p:childTnLst>
                    </p:cTn>
                  </p:par>
                  <p:par>
                    <p:cTn id="98" fill="hold">
                      <p:stCondLst>
                        <p:cond delay="indefinite"/>
                      </p:stCondLst>
                      <p:childTnLst>
                        <p:par>
                          <p:cTn id="99" fill="hold">
                            <p:stCondLst>
                              <p:cond delay="0"/>
                            </p:stCondLst>
                            <p:childTnLst>
                              <p:par>
                                <p:cTn id="100" presetID="26" presetClass="emph" presetSubtype="0" fill="hold" grpId="1" nodeType="clickEffect">
                                  <p:stCondLst>
                                    <p:cond delay="0"/>
                                  </p:stCondLst>
                                  <p:childTnLst>
                                    <p:animEffect transition="out" filter="fade">
                                      <p:cBhvr>
                                        <p:cTn id="101" dur="500" tmFilter="0, 0; .2, .5; .8, .5; 1, 0"/>
                                        <p:tgtEl>
                                          <p:spTgt spid="80"/>
                                        </p:tgtEl>
                                      </p:cBhvr>
                                    </p:animEffect>
                                    <p:animScale>
                                      <p:cBhvr>
                                        <p:cTn id="102" dur="250" autoRev="1" fill="hold"/>
                                        <p:tgtEl>
                                          <p:spTgt spid="8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5" grpId="0" animBg="1"/>
      <p:bldP spid="56" grpId="0" animBg="1"/>
      <p:bldP spid="57" grpId="0" animBg="1"/>
      <p:bldP spid="58" grpId="0" animBg="1"/>
      <p:bldP spid="59" grpId="0" animBg="1"/>
      <p:bldP spid="60" grpId="0" animBg="1"/>
      <p:bldP spid="61" grpId="0" animBg="1"/>
      <p:bldP spid="62" grpId="0" animBg="1"/>
      <p:bldP spid="63" grpId="0" animBg="1"/>
      <p:bldP spid="75" grpId="0" animBg="1"/>
      <p:bldP spid="76" grpId="0" animBg="1"/>
      <p:bldP spid="77" grpId="0" animBg="1"/>
      <p:bldP spid="78" grpId="0" animBg="1"/>
      <p:bldP spid="79" grpId="0" animBg="1"/>
      <p:bldP spid="80" grpId="0"/>
      <p:bldP spid="80"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CA7BF-2B4D-4F1A-A5BD-8A38CDDFAF64}"/>
              </a:ext>
            </a:extLst>
          </p:cNvPr>
          <p:cNvSpPr>
            <a:spLocks noGrp="1"/>
          </p:cNvSpPr>
          <p:nvPr>
            <p:ph type="title"/>
          </p:nvPr>
        </p:nvSpPr>
        <p:spPr/>
        <p:txBody>
          <a:bodyPr/>
          <a:lstStyle/>
          <a:p>
            <a:r>
              <a:rPr lang="en-GB" dirty="0"/>
              <a:t>How Proserv can co-exist on any subsea field</a:t>
            </a:r>
          </a:p>
        </p:txBody>
      </p:sp>
      <p:sp>
        <p:nvSpPr>
          <p:cNvPr id="4" name="Text Placeholder 3">
            <a:extLst>
              <a:ext uri="{FF2B5EF4-FFF2-40B4-BE49-F238E27FC236}">
                <a16:creationId xmlns:a16="http://schemas.microsoft.com/office/drawing/2014/main" id="{0E5A4CAE-E193-4912-862F-6A395C34FABD}"/>
              </a:ext>
            </a:extLst>
          </p:cNvPr>
          <p:cNvSpPr>
            <a:spLocks noGrp="1"/>
          </p:cNvSpPr>
          <p:nvPr>
            <p:ph type="body" sz="quarter" idx="10"/>
          </p:nvPr>
        </p:nvSpPr>
        <p:spPr/>
        <p:txBody>
          <a:bodyPr/>
          <a:lstStyle/>
          <a:p>
            <a:endParaRPr lang="en-GB"/>
          </a:p>
        </p:txBody>
      </p:sp>
      <p:cxnSp>
        <p:nvCxnSpPr>
          <p:cNvPr id="5" name="Straight Connector 4">
            <a:extLst>
              <a:ext uri="{FF2B5EF4-FFF2-40B4-BE49-F238E27FC236}">
                <a16:creationId xmlns:a16="http://schemas.microsoft.com/office/drawing/2014/main" id="{4EC9FC28-2BB5-47E3-A1CF-34FB423C3196}"/>
              </a:ext>
            </a:extLst>
          </p:cNvPr>
          <p:cNvCxnSpPr/>
          <p:nvPr/>
        </p:nvCxnSpPr>
        <p:spPr>
          <a:xfrm flipV="1">
            <a:off x="2120142" y="4209198"/>
            <a:ext cx="3928283" cy="8709"/>
          </a:xfrm>
          <a:prstGeom prst="line">
            <a:avLst/>
          </a:prstGeom>
          <a:ln w="571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6250FFEB-FE25-4E17-A737-71DA07BF6193}"/>
              </a:ext>
            </a:extLst>
          </p:cNvPr>
          <p:cNvSpPr txBox="1"/>
          <p:nvPr/>
        </p:nvSpPr>
        <p:spPr>
          <a:xfrm>
            <a:off x="6436532" y="3574546"/>
            <a:ext cx="505879" cy="276999"/>
          </a:xfrm>
          <a:prstGeom prst="rect">
            <a:avLst/>
          </a:prstGeom>
          <a:no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SDU</a:t>
            </a:r>
          </a:p>
        </p:txBody>
      </p:sp>
      <p:sp>
        <p:nvSpPr>
          <p:cNvPr id="7" name="TextBox 6">
            <a:extLst>
              <a:ext uri="{FF2B5EF4-FFF2-40B4-BE49-F238E27FC236}">
                <a16:creationId xmlns:a16="http://schemas.microsoft.com/office/drawing/2014/main" id="{7E1516CA-F791-4FA6-BA9B-84C1FFE9A49A}"/>
              </a:ext>
            </a:extLst>
          </p:cNvPr>
          <p:cNvSpPr txBox="1"/>
          <p:nvPr/>
        </p:nvSpPr>
        <p:spPr>
          <a:xfrm>
            <a:off x="3331813" y="3675891"/>
            <a:ext cx="1345342" cy="461665"/>
          </a:xfrm>
          <a:prstGeom prst="rect">
            <a:avLst/>
          </a:prstGeom>
          <a:solidFill>
            <a:schemeClr val="bg1"/>
          </a:solidFill>
        </p:spPr>
        <p:txBody>
          <a:bodyPr wrap="square" rtlCol="0">
            <a:spAutoFit/>
          </a:bodyPr>
          <a:lstStyle/>
          <a:p>
            <a:pPr algn="ctr"/>
            <a:r>
              <a:rPr lang="en-GB" sz="1200" b="1" dirty="0">
                <a:solidFill>
                  <a:schemeClr val="accent2">
                    <a:lumMod val="75000"/>
                  </a:schemeClr>
                </a:solidFill>
                <a:latin typeface="Arial" panose="020B0604020202020204" pitchFamily="34" charset="0"/>
                <a:cs typeface="Arial" panose="020B0604020202020204" pitchFamily="34" charset="0"/>
              </a:rPr>
              <a:t>Existing Umbilical</a:t>
            </a:r>
          </a:p>
        </p:txBody>
      </p:sp>
      <p:sp>
        <p:nvSpPr>
          <p:cNvPr id="8" name="Rectangle 7">
            <a:extLst>
              <a:ext uri="{FF2B5EF4-FFF2-40B4-BE49-F238E27FC236}">
                <a16:creationId xmlns:a16="http://schemas.microsoft.com/office/drawing/2014/main" id="{85D6C95D-0B56-4DCD-9097-9C6950C3DCDC}"/>
              </a:ext>
            </a:extLst>
          </p:cNvPr>
          <p:cNvSpPr/>
          <p:nvPr/>
        </p:nvSpPr>
        <p:spPr>
          <a:xfrm>
            <a:off x="1810771" y="2539980"/>
            <a:ext cx="647981" cy="386485"/>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a:latin typeface="Arial" panose="020B0604020202020204" pitchFamily="34" charset="0"/>
                <a:cs typeface="Arial" panose="020B0604020202020204" pitchFamily="34" charset="0"/>
              </a:rPr>
              <a:t>TUTU</a:t>
            </a:r>
          </a:p>
        </p:txBody>
      </p:sp>
      <p:sp>
        <p:nvSpPr>
          <p:cNvPr id="9" name="TextBox 8">
            <a:extLst>
              <a:ext uri="{FF2B5EF4-FFF2-40B4-BE49-F238E27FC236}">
                <a16:creationId xmlns:a16="http://schemas.microsoft.com/office/drawing/2014/main" id="{DE6A040E-7C10-4A16-B7C5-B3B626ADAE63}"/>
              </a:ext>
            </a:extLst>
          </p:cNvPr>
          <p:cNvSpPr txBox="1"/>
          <p:nvPr/>
        </p:nvSpPr>
        <p:spPr>
          <a:xfrm>
            <a:off x="2789868" y="5199196"/>
            <a:ext cx="575157" cy="261610"/>
          </a:xfrm>
          <a:prstGeom prst="rect">
            <a:avLst/>
          </a:prstGeom>
          <a:noFill/>
        </p:spPr>
        <p:txBody>
          <a:bodyPr wrap="square" rtlCol="0">
            <a:spAutoFit/>
          </a:bodyPr>
          <a:lstStyle/>
          <a:p>
            <a:r>
              <a:rPr lang="en-GB" sz="1100" b="1" dirty="0">
                <a:solidFill>
                  <a:schemeClr val="bg1"/>
                </a:solidFill>
                <a:latin typeface="Arial" panose="020B0604020202020204" pitchFamily="34" charset="0"/>
                <a:cs typeface="Arial" panose="020B0604020202020204" pitchFamily="34" charset="0"/>
              </a:rPr>
              <a:t>TPCU</a:t>
            </a:r>
          </a:p>
        </p:txBody>
      </p:sp>
      <p:pic>
        <p:nvPicPr>
          <p:cNvPr id="10" name="Picture 2">
            <a:extLst>
              <a:ext uri="{FF2B5EF4-FFF2-40B4-BE49-F238E27FC236}">
                <a16:creationId xmlns:a16="http://schemas.microsoft.com/office/drawing/2014/main" id="{584F88C2-801F-4F7F-B451-33F322CE9B73}"/>
              </a:ext>
            </a:extLst>
          </p:cNvPr>
          <p:cNvPicPr>
            <a:picLocks noChangeAspect="1" noChangeArrowheads="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28253" y="1492068"/>
            <a:ext cx="1098830" cy="164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BC7C12DB-8D67-42F9-8455-5A776D4982C0}"/>
              </a:ext>
            </a:extLst>
          </p:cNvPr>
          <p:cNvSpPr txBox="1"/>
          <p:nvPr/>
        </p:nvSpPr>
        <p:spPr>
          <a:xfrm>
            <a:off x="1558152" y="1796363"/>
            <a:ext cx="1307101" cy="738664"/>
          </a:xfrm>
          <a:prstGeom prst="rect">
            <a:avLst/>
          </a:prstGeom>
          <a:solidFill>
            <a:srgbClr val="FFC000"/>
          </a:solidFill>
        </p:spPr>
        <p:txBody>
          <a:bodyPr wrap="square" rtlCol="0">
            <a:spAutoFit/>
          </a:bodyPr>
          <a:lstStyle/>
          <a:p>
            <a:pPr algn="ctr"/>
            <a:r>
              <a:rPr lang="en-GB" sz="1400" b="1" dirty="0">
                <a:solidFill>
                  <a:schemeClr val="bg1"/>
                </a:solidFill>
                <a:latin typeface="Arial" panose="020B0604020202020204" pitchFamily="34" charset="0"/>
                <a:cs typeface="Arial" panose="020B0604020202020204" pitchFamily="34" charset="0"/>
              </a:rPr>
              <a:t>Topside Production Control Unit</a:t>
            </a:r>
          </a:p>
        </p:txBody>
      </p:sp>
      <p:cxnSp>
        <p:nvCxnSpPr>
          <p:cNvPr id="12" name="Straight Connector 11">
            <a:extLst>
              <a:ext uri="{FF2B5EF4-FFF2-40B4-BE49-F238E27FC236}">
                <a16:creationId xmlns:a16="http://schemas.microsoft.com/office/drawing/2014/main" id="{1C9C0DCF-4D68-4ADF-BDF4-B7D3F47324E5}"/>
              </a:ext>
            </a:extLst>
          </p:cNvPr>
          <p:cNvCxnSpPr/>
          <p:nvPr/>
        </p:nvCxnSpPr>
        <p:spPr>
          <a:xfrm flipH="1">
            <a:off x="1607856" y="2767179"/>
            <a:ext cx="339323" cy="0"/>
          </a:xfrm>
          <a:prstGeom prst="line">
            <a:avLst/>
          </a:prstGeom>
          <a:ln w="38100">
            <a:solidFill>
              <a:schemeClr val="bg1">
                <a:lumMod val="50000"/>
              </a:schemeClr>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393D1BB-2D96-40A3-9F1B-2FB933A6A9D7}"/>
              </a:ext>
            </a:extLst>
          </p:cNvPr>
          <p:cNvCxnSpPr/>
          <p:nvPr/>
        </p:nvCxnSpPr>
        <p:spPr>
          <a:xfrm flipH="1" flipV="1">
            <a:off x="2120142" y="2904197"/>
            <a:ext cx="9298" cy="1341982"/>
          </a:xfrm>
          <a:prstGeom prst="line">
            <a:avLst/>
          </a:prstGeom>
          <a:ln w="38100">
            <a:solidFill>
              <a:schemeClr val="bg1">
                <a:lumMod val="50000"/>
              </a:schemeClr>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D5BF2EEE-6484-47E5-97F0-246C736CFDD3}"/>
              </a:ext>
            </a:extLst>
          </p:cNvPr>
          <p:cNvSpPr/>
          <p:nvPr/>
        </p:nvSpPr>
        <p:spPr>
          <a:xfrm>
            <a:off x="6048425" y="4080890"/>
            <a:ext cx="644434" cy="354476"/>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a:latin typeface="Arial" panose="020B0604020202020204" pitchFamily="34" charset="0"/>
                <a:cs typeface="Arial" panose="020B0604020202020204" pitchFamily="34" charset="0"/>
              </a:rPr>
              <a:t>SDU</a:t>
            </a:r>
          </a:p>
        </p:txBody>
      </p:sp>
      <p:cxnSp>
        <p:nvCxnSpPr>
          <p:cNvPr id="15" name="Straight Connector 14">
            <a:extLst>
              <a:ext uri="{FF2B5EF4-FFF2-40B4-BE49-F238E27FC236}">
                <a16:creationId xmlns:a16="http://schemas.microsoft.com/office/drawing/2014/main" id="{C743C180-8E5B-4905-B3EA-101E32EC26AB}"/>
              </a:ext>
            </a:extLst>
          </p:cNvPr>
          <p:cNvCxnSpPr/>
          <p:nvPr/>
        </p:nvCxnSpPr>
        <p:spPr>
          <a:xfrm flipV="1">
            <a:off x="6683561" y="4214147"/>
            <a:ext cx="2481460" cy="8710"/>
          </a:xfrm>
          <a:prstGeom prst="line">
            <a:avLst/>
          </a:prstGeom>
          <a:ln w="571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E5C2B028-C1C3-4395-8B55-49FA4F4D57D6}"/>
              </a:ext>
            </a:extLst>
          </p:cNvPr>
          <p:cNvSpPr/>
          <p:nvPr/>
        </p:nvSpPr>
        <p:spPr>
          <a:xfrm>
            <a:off x="9155723" y="4056052"/>
            <a:ext cx="644434" cy="354476"/>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a:latin typeface="Arial" panose="020B0604020202020204" pitchFamily="34" charset="0"/>
                <a:cs typeface="Arial" panose="020B0604020202020204" pitchFamily="34" charset="0"/>
              </a:rPr>
              <a:t>SDU</a:t>
            </a:r>
          </a:p>
        </p:txBody>
      </p:sp>
      <p:sp>
        <p:nvSpPr>
          <p:cNvPr id="17" name="TextBox 16">
            <a:extLst>
              <a:ext uri="{FF2B5EF4-FFF2-40B4-BE49-F238E27FC236}">
                <a16:creationId xmlns:a16="http://schemas.microsoft.com/office/drawing/2014/main" id="{905FB681-0B8F-4204-8935-8893B66C1004}"/>
              </a:ext>
            </a:extLst>
          </p:cNvPr>
          <p:cNvSpPr txBox="1"/>
          <p:nvPr/>
        </p:nvSpPr>
        <p:spPr>
          <a:xfrm>
            <a:off x="7207940" y="3702315"/>
            <a:ext cx="1345342" cy="461665"/>
          </a:xfrm>
          <a:prstGeom prst="rect">
            <a:avLst/>
          </a:prstGeom>
          <a:solidFill>
            <a:schemeClr val="bg1"/>
          </a:solidFill>
        </p:spPr>
        <p:txBody>
          <a:bodyPr wrap="square" rtlCol="0">
            <a:spAutoFit/>
          </a:bodyPr>
          <a:lstStyle/>
          <a:p>
            <a:pPr algn="ctr"/>
            <a:r>
              <a:rPr lang="en-GB" sz="1200" b="1" dirty="0">
                <a:solidFill>
                  <a:schemeClr val="accent2">
                    <a:lumMod val="75000"/>
                  </a:schemeClr>
                </a:solidFill>
                <a:latin typeface="Arial" panose="020B0604020202020204" pitchFamily="34" charset="0"/>
                <a:cs typeface="Arial" panose="020B0604020202020204" pitchFamily="34" charset="0"/>
              </a:rPr>
              <a:t>Existing Umbilical</a:t>
            </a:r>
          </a:p>
        </p:txBody>
      </p:sp>
      <p:cxnSp>
        <p:nvCxnSpPr>
          <p:cNvPr id="18" name="Straight Connector 17">
            <a:extLst>
              <a:ext uri="{FF2B5EF4-FFF2-40B4-BE49-F238E27FC236}">
                <a16:creationId xmlns:a16="http://schemas.microsoft.com/office/drawing/2014/main" id="{7150F11A-3B6F-45E2-9316-4E3FA2C3657D}"/>
              </a:ext>
            </a:extLst>
          </p:cNvPr>
          <p:cNvCxnSpPr/>
          <p:nvPr/>
        </p:nvCxnSpPr>
        <p:spPr>
          <a:xfrm flipV="1">
            <a:off x="6265538" y="3333234"/>
            <a:ext cx="0" cy="75962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950EFA2A-2D7C-4FEF-8F30-DF2C6607DD1F}"/>
              </a:ext>
            </a:extLst>
          </p:cNvPr>
          <p:cNvCxnSpPr/>
          <p:nvPr/>
        </p:nvCxnSpPr>
        <p:spPr>
          <a:xfrm flipH="1" flipV="1">
            <a:off x="5810256" y="3321269"/>
            <a:ext cx="455282" cy="11966"/>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1753CE1E-8484-4075-9022-B097787FBF00}"/>
              </a:ext>
            </a:extLst>
          </p:cNvPr>
          <p:cNvCxnSpPr/>
          <p:nvPr/>
        </p:nvCxnSpPr>
        <p:spPr>
          <a:xfrm flipV="1">
            <a:off x="5810256" y="2539980"/>
            <a:ext cx="0" cy="781289"/>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1" name="Flowchart: Magnetic Disk 20">
            <a:extLst>
              <a:ext uri="{FF2B5EF4-FFF2-40B4-BE49-F238E27FC236}">
                <a16:creationId xmlns:a16="http://schemas.microsoft.com/office/drawing/2014/main" id="{A43F7246-F0D2-4DE9-9CFB-D944BD8FA6A1}"/>
              </a:ext>
            </a:extLst>
          </p:cNvPr>
          <p:cNvSpPr/>
          <p:nvPr/>
        </p:nvSpPr>
        <p:spPr>
          <a:xfrm>
            <a:off x="5524513" y="1841238"/>
            <a:ext cx="571487" cy="901276"/>
          </a:xfrm>
          <a:prstGeom prst="flowChartMagneticDisk">
            <a:avLst/>
          </a:prstGeom>
          <a:solidFill>
            <a:srgbClr val="7F7F7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b="1" dirty="0">
                <a:solidFill>
                  <a:schemeClr val="bg1"/>
                </a:solidFill>
              </a:rPr>
              <a:t>SCM</a:t>
            </a:r>
          </a:p>
        </p:txBody>
      </p:sp>
      <p:sp>
        <p:nvSpPr>
          <p:cNvPr id="22" name="Flowchart: Magnetic Disk 21">
            <a:extLst>
              <a:ext uri="{FF2B5EF4-FFF2-40B4-BE49-F238E27FC236}">
                <a16:creationId xmlns:a16="http://schemas.microsoft.com/office/drawing/2014/main" id="{6CB62E18-CDE5-4F58-B837-CC0558AD9CAE}"/>
              </a:ext>
            </a:extLst>
          </p:cNvPr>
          <p:cNvSpPr/>
          <p:nvPr/>
        </p:nvSpPr>
        <p:spPr>
          <a:xfrm>
            <a:off x="6653452" y="1872770"/>
            <a:ext cx="571487" cy="901276"/>
          </a:xfrm>
          <a:prstGeom prst="flowChartMagneticDisk">
            <a:avLst/>
          </a:prstGeom>
          <a:solidFill>
            <a:srgbClr val="7F7F7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b="1" dirty="0">
                <a:solidFill>
                  <a:schemeClr val="bg1"/>
                </a:solidFill>
              </a:rPr>
              <a:t>SCM</a:t>
            </a:r>
          </a:p>
        </p:txBody>
      </p:sp>
      <p:cxnSp>
        <p:nvCxnSpPr>
          <p:cNvPr id="23" name="Straight Connector 22">
            <a:extLst>
              <a:ext uri="{FF2B5EF4-FFF2-40B4-BE49-F238E27FC236}">
                <a16:creationId xmlns:a16="http://schemas.microsoft.com/office/drawing/2014/main" id="{D0980768-CF6C-4D27-9F3B-6DD4D9F5C6B8}"/>
              </a:ext>
            </a:extLst>
          </p:cNvPr>
          <p:cNvCxnSpPr/>
          <p:nvPr/>
        </p:nvCxnSpPr>
        <p:spPr>
          <a:xfrm flipV="1">
            <a:off x="6526924" y="3333234"/>
            <a:ext cx="0" cy="75962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61B9F75F-D37C-407A-9B8E-80C039FE1305}"/>
              </a:ext>
            </a:extLst>
          </p:cNvPr>
          <p:cNvCxnSpPr/>
          <p:nvPr/>
        </p:nvCxnSpPr>
        <p:spPr>
          <a:xfrm>
            <a:off x="6526924" y="3333234"/>
            <a:ext cx="43248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ADF7102-CD30-46FC-A1EF-A4C146CDE1C5}"/>
              </a:ext>
            </a:extLst>
          </p:cNvPr>
          <p:cNvCxnSpPr/>
          <p:nvPr/>
        </p:nvCxnSpPr>
        <p:spPr>
          <a:xfrm flipH="1" flipV="1">
            <a:off x="6939196" y="2774046"/>
            <a:ext cx="20214" cy="569516"/>
          </a:xfrm>
          <a:prstGeom prst="line">
            <a:avLst/>
          </a:prstGeom>
          <a:ln w="12700">
            <a:solidFill>
              <a:srgbClr val="7F7F7F"/>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6" name="Flowchart: Magnetic Disk 25">
            <a:extLst>
              <a:ext uri="{FF2B5EF4-FFF2-40B4-BE49-F238E27FC236}">
                <a16:creationId xmlns:a16="http://schemas.microsoft.com/office/drawing/2014/main" id="{8A4C07CB-2C6D-4041-9302-B0C5E1A28846}"/>
              </a:ext>
            </a:extLst>
          </p:cNvPr>
          <p:cNvSpPr/>
          <p:nvPr/>
        </p:nvSpPr>
        <p:spPr>
          <a:xfrm>
            <a:off x="9155723" y="1935218"/>
            <a:ext cx="571487" cy="901276"/>
          </a:xfrm>
          <a:prstGeom prst="flowChartMagneticDisk">
            <a:avLst/>
          </a:prstGeom>
          <a:solidFill>
            <a:srgbClr val="7F7F7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b="1" dirty="0">
                <a:solidFill>
                  <a:schemeClr val="bg1"/>
                </a:solidFill>
              </a:rPr>
              <a:t>SCM</a:t>
            </a:r>
          </a:p>
        </p:txBody>
      </p:sp>
      <p:sp>
        <p:nvSpPr>
          <p:cNvPr id="27" name="Flowchart: Magnetic Disk 26">
            <a:extLst>
              <a:ext uri="{FF2B5EF4-FFF2-40B4-BE49-F238E27FC236}">
                <a16:creationId xmlns:a16="http://schemas.microsoft.com/office/drawing/2014/main" id="{F69AC870-1C33-4675-BDAD-ACEA2D4CF43D}"/>
              </a:ext>
            </a:extLst>
          </p:cNvPr>
          <p:cNvSpPr/>
          <p:nvPr/>
        </p:nvSpPr>
        <p:spPr>
          <a:xfrm>
            <a:off x="11056398" y="3772219"/>
            <a:ext cx="571487" cy="901276"/>
          </a:xfrm>
          <a:prstGeom prst="flowChartMagneticDisk">
            <a:avLst/>
          </a:prstGeom>
          <a:solidFill>
            <a:srgbClr val="7F7F7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b="1" dirty="0">
                <a:solidFill>
                  <a:schemeClr val="bg1"/>
                </a:solidFill>
              </a:rPr>
              <a:t>SCM</a:t>
            </a:r>
          </a:p>
        </p:txBody>
      </p:sp>
      <p:cxnSp>
        <p:nvCxnSpPr>
          <p:cNvPr id="28" name="Straight Connector 27">
            <a:extLst>
              <a:ext uri="{FF2B5EF4-FFF2-40B4-BE49-F238E27FC236}">
                <a16:creationId xmlns:a16="http://schemas.microsoft.com/office/drawing/2014/main" id="{029B1C44-0F71-4A2E-ADC5-2546459BC026}"/>
              </a:ext>
            </a:extLst>
          </p:cNvPr>
          <p:cNvCxnSpPr>
            <a:stCxn id="26" idx="3"/>
          </p:cNvCxnSpPr>
          <p:nvPr/>
        </p:nvCxnSpPr>
        <p:spPr>
          <a:xfrm>
            <a:off x="9441467" y="2836494"/>
            <a:ext cx="21060" cy="125636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B17FE6D1-D89B-4C0D-81E5-279CA963633C}"/>
              </a:ext>
            </a:extLst>
          </p:cNvPr>
          <p:cNvCxnSpPr>
            <a:stCxn id="16" idx="3"/>
            <a:endCxn id="27" idx="2"/>
          </p:cNvCxnSpPr>
          <p:nvPr/>
        </p:nvCxnSpPr>
        <p:spPr>
          <a:xfrm flipV="1">
            <a:off x="9800157" y="4222857"/>
            <a:ext cx="1256241" cy="1043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30" name="Group 29">
            <a:extLst>
              <a:ext uri="{FF2B5EF4-FFF2-40B4-BE49-F238E27FC236}">
                <a16:creationId xmlns:a16="http://schemas.microsoft.com/office/drawing/2014/main" id="{2DA2C918-B85E-487C-AA93-C7C6122280BB}"/>
              </a:ext>
            </a:extLst>
          </p:cNvPr>
          <p:cNvGrpSpPr/>
          <p:nvPr/>
        </p:nvGrpSpPr>
        <p:grpSpPr>
          <a:xfrm>
            <a:off x="600970" y="5134109"/>
            <a:ext cx="1922799" cy="291223"/>
            <a:chOff x="6476740" y="1310412"/>
            <a:chExt cx="2215404" cy="321542"/>
          </a:xfrm>
          <a:solidFill>
            <a:schemeClr val="bg1"/>
          </a:solidFill>
        </p:grpSpPr>
        <p:sp>
          <p:nvSpPr>
            <p:cNvPr id="31" name="Rectangle 30">
              <a:extLst>
                <a:ext uri="{FF2B5EF4-FFF2-40B4-BE49-F238E27FC236}">
                  <a16:creationId xmlns:a16="http://schemas.microsoft.com/office/drawing/2014/main" id="{FE7CC1B8-4130-4743-93E3-F0A08FA2BC89}"/>
                </a:ext>
              </a:extLst>
            </p:cNvPr>
            <p:cNvSpPr/>
            <p:nvPr/>
          </p:nvSpPr>
          <p:spPr>
            <a:xfrm>
              <a:off x="6476740" y="1310412"/>
              <a:ext cx="338932" cy="312738"/>
            </a:xfrm>
            <a:prstGeom prst="rect">
              <a:avLst/>
            </a:prstGeom>
            <a:solidFill>
              <a:srgbClr val="7F7F7F"/>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accent2">
                    <a:lumMod val="75000"/>
                  </a:schemeClr>
                </a:solidFill>
                <a:effectLst/>
                <a:uLnTx/>
                <a:uFillTx/>
                <a:latin typeface="Calibri"/>
              </a:endParaRPr>
            </a:p>
          </p:txBody>
        </p:sp>
        <p:sp>
          <p:nvSpPr>
            <p:cNvPr id="32" name="TextBox 31">
              <a:extLst>
                <a:ext uri="{FF2B5EF4-FFF2-40B4-BE49-F238E27FC236}">
                  <a16:creationId xmlns:a16="http://schemas.microsoft.com/office/drawing/2014/main" id="{A18355AA-5CE4-4D4C-B2BB-8792E88F20EF}"/>
                </a:ext>
              </a:extLst>
            </p:cNvPr>
            <p:cNvSpPr txBox="1"/>
            <p:nvPr/>
          </p:nvSpPr>
          <p:spPr>
            <a:xfrm>
              <a:off x="6868843" y="1326117"/>
              <a:ext cx="1823301" cy="305837"/>
            </a:xfrm>
            <a:prstGeom prst="rect">
              <a:avLst/>
            </a:prstGeom>
            <a:grp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kern="0" dirty="0">
                  <a:solidFill>
                    <a:schemeClr val="accent2">
                      <a:lumMod val="75000"/>
                    </a:schemeClr>
                  </a:solidFill>
                </a:rPr>
                <a:t>Existing subsea field</a:t>
              </a:r>
              <a:endParaRPr kumimoji="0" lang="en-GB" sz="1200" b="0" i="0" u="none" strike="noStrike" kern="0" cap="none" spc="0" normalizeH="0" baseline="0" noProof="0" dirty="0">
                <a:ln>
                  <a:noFill/>
                </a:ln>
                <a:solidFill>
                  <a:schemeClr val="accent2">
                    <a:lumMod val="75000"/>
                  </a:schemeClr>
                </a:solidFill>
                <a:effectLst/>
                <a:uLnTx/>
                <a:uFillTx/>
              </a:endParaRPr>
            </a:p>
          </p:txBody>
        </p:sp>
      </p:grpSp>
      <p:grpSp>
        <p:nvGrpSpPr>
          <p:cNvPr id="33" name="Group 32">
            <a:extLst>
              <a:ext uri="{FF2B5EF4-FFF2-40B4-BE49-F238E27FC236}">
                <a16:creationId xmlns:a16="http://schemas.microsoft.com/office/drawing/2014/main" id="{FC1CA6A0-CF84-4C50-BEA3-65BC59CDD171}"/>
              </a:ext>
            </a:extLst>
          </p:cNvPr>
          <p:cNvGrpSpPr/>
          <p:nvPr/>
        </p:nvGrpSpPr>
        <p:grpSpPr>
          <a:xfrm>
            <a:off x="4019517" y="4410528"/>
            <a:ext cx="7423851" cy="1745736"/>
            <a:chOff x="4019517" y="4410528"/>
            <a:chExt cx="7423851" cy="1745736"/>
          </a:xfrm>
        </p:grpSpPr>
        <p:grpSp>
          <p:nvGrpSpPr>
            <p:cNvPr id="34" name="Group 33">
              <a:extLst>
                <a:ext uri="{FF2B5EF4-FFF2-40B4-BE49-F238E27FC236}">
                  <a16:creationId xmlns:a16="http://schemas.microsoft.com/office/drawing/2014/main" id="{78FACA98-A91B-4207-B19C-933378BC2E82}"/>
                </a:ext>
              </a:extLst>
            </p:cNvPr>
            <p:cNvGrpSpPr/>
            <p:nvPr/>
          </p:nvGrpSpPr>
          <p:grpSpPr>
            <a:xfrm>
              <a:off x="9477940" y="4410528"/>
              <a:ext cx="1965428" cy="1574396"/>
              <a:chOff x="9477940" y="4410528"/>
              <a:chExt cx="1965428" cy="1574396"/>
            </a:xfrm>
          </p:grpSpPr>
          <p:sp>
            <p:nvSpPr>
              <p:cNvPr id="46" name="TextBox 45">
                <a:extLst>
                  <a:ext uri="{FF2B5EF4-FFF2-40B4-BE49-F238E27FC236}">
                    <a16:creationId xmlns:a16="http://schemas.microsoft.com/office/drawing/2014/main" id="{67AA0997-8841-435D-BBAE-269A16292641}"/>
                  </a:ext>
                </a:extLst>
              </p:cNvPr>
              <p:cNvSpPr txBox="1"/>
              <p:nvPr/>
            </p:nvSpPr>
            <p:spPr>
              <a:xfrm>
                <a:off x="9902659" y="5153927"/>
                <a:ext cx="1540709" cy="830997"/>
              </a:xfrm>
              <a:prstGeom prst="rect">
                <a:avLst/>
              </a:prstGeom>
              <a:noFill/>
            </p:spPr>
            <p:txBody>
              <a:bodyPr wrap="square" rtlCol="0">
                <a:spAutoFit/>
              </a:bodyPr>
              <a:lstStyle/>
              <a:p>
                <a:pPr algn="ctr"/>
                <a:r>
                  <a:rPr lang="en-GB" sz="1200" b="1" dirty="0">
                    <a:solidFill>
                      <a:schemeClr val="accent1"/>
                    </a:solidFill>
                    <a:latin typeface="Arial" panose="020B0604020202020204" pitchFamily="34" charset="0"/>
                    <a:cs typeface="Arial" panose="020B0604020202020204" pitchFamily="34" charset="0"/>
                  </a:rPr>
                  <a:t>Open Communication Hub (OCH) if required</a:t>
                </a:r>
              </a:p>
            </p:txBody>
          </p:sp>
          <p:cxnSp>
            <p:nvCxnSpPr>
              <p:cNvPr id="47" name="Straight Connector 46">
                <a:extLst>
                  <a:ext uri="{FF2B5EF4-FFF2-40B4-BE49-F238E27FC236}">
                    <a16:creationId xmlns:a16="http://schemas.microsoft.com/office/drawing/2014/main" id="{712C6573-33ED-4616-9F03-6220E62C1C1F}"/>
                  </a:ext>
                </a:extLst>
              </p:cNvPr>
              <p:cNvCxnSpPr>
                <a:stCxn id="16" idx="2"/>
              </p:cNvCxnSpPr>
              <p:nvPr/>
            </p:nvCxnSpPr>
            <p:spPr>
              <a:xfrm>
                <a:off x="9477940" y="4410528"/>
                <a:ext cx="41227" cy="860914"/>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5" name="Group 34">
              <a:extLst>
                <a:ext uri="{FF2B5EF4-FFF2-40B4-BE49-F238E27FC236}">
                  <a16:creationId xmlns:a16="http://schemas.microsoft.com/office/drawing/2014/main" id="{7194B68D-C71E-434F-A70E-5D246B8589D2}"/>
                </a:ext>
              </a:extLst>
            </p:cNvPr>
            <p:cNvGrpSpPr/>
            <p:nvPr/>
          </p:nvGrpSpPr>
          <p:grpSpPr>
            <a:xfrm>
              <a:off x="4019517" y="4793179"/>
              <a:ext cx="5883142" cy="1363085"/>
              <a:chOff x="4019517" y="4793179"/>
              <a:chExt cx="5883142" cy="1363085"/>
            </a:xfrm>
          </p:grpSpPr>
          <p:cxnSp>
            <p:nvCxnSpPr>
              <p:cNvPr id="36" name="Straight Connector 35">
                <a:extLst>
                  <a:ext uri="{FF2B5EF4-FFF2-40B4-BE49-F238E27FC236}">
                    <a16:creationId xmlns:a16="http://schemas.microsoft.com/office/drawing/2014/main" id="{CDA9ABDB-4101-40C3-8AB6-F4793DC27515}"/>
                  </a:ext>
                </a:extLst>
              </p:cNvPr>
              <p:cNvCxnSpPr>
                <a:stCxn id="44" idx="2"/>
              </p:cNvCxnSpPr>
              <p:nvPr/>
            </p:nvCxnSpPr>
            <p:spPr>
              <a:xfrm>
                <a:off x="9447160" y="5777212"/>
                <a:ext cx="13055" cy="307321"/>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37" name="Group 36">
                <a:extLst>
                  <a:ext uri="{FF2B5EF4-FFF2-40B4-BE49-F238E27FC236}">
                    <a16:creationId xmlns:a16="http://schemas.microsoft.com/office/drawing/2014/main" id="{DDFC9280-2133-4E32-A567-3B58BAFA84C1}"/>
                  </a:ext>
                </a:extLst>
              </p:cNvPr>
              <p:cNvGrpSpPr/>
              <p:nvPr/>
            </p:nvGrpSpPr>
            <p:grpSpPr>
              <a:xfrm>
                <a:off x="4019517" y="4793179"/>
                <a:ext cx="5883142" cy="1363085"/>
                <a:chOff x="4019517" y="4793179"/>
                <a:chExt cx="5883142" cy="1363085"/>
              </a:xfrm>
            </p:grpSpPr>
            <p:grpSp>
              <p:nvGrpSpPr>
                <p:cNvPr id="38" name="Group 37">
                  <a:extLst>
                    <a:ext uri="{FF2B5EF4-FFF2-40B4-BE49-F238E27FC236}">
                      <a16:creationId xmlns:a16="http://schemas.microsoft.com/office/drawing/2014/main" id="{C725D79C-45E8-4448-B2C5-F28B13CA8194}"/>
                    </a:ext>
                  </a:extLst>
                </p:cNvPr>
                <p:cNvGrpSpPr/>
                <p:nvPr/>
              </p:nvGrpSpPr>
              <p:grpSpPr>
                <a:xfrm>
                  <a:off x="6096000" y="4793179"/>
                  <a:ext cx="3806659" cy="1232495"/>
                  <a:chOff x="6096000" y="4793179"/>
                  <a:chExt cx="3806659" cy="1232495"/>
                </a:xfrm>
              </p:grpSpPr>
              <p:sp>
                <p:nvSpPr>
                  <p:cNvPr id="42" name="TextBox 41">
                    <a:extLst>
                      <a:ext uri="{FF2B5EF4-FFF2-40B4-BE49-F238E27FC236}">
                        <a16:creationId xmlns:a16="http://schemas.microsoft.com/office/drawing/2014/main" id="{AF2D4F57-ECEB-4AF8-8DFA-A9641EA59DAB}"/>
                      </a:ext>
                    </a:extLst>
                  </p:cNvPr>
                  <p:cNvSpPr txBox="1"/>
                  <p:nvPr/>
                </p:nvSpPr>
                <p:spPr>
                  <a:xfrm>
                    <a:off x="6096000" y="5285196"/>
                    <a:ext cx="1096355" cy="461665"/>
                  </a:xfrm>
                  <a:prstGeom prst="rect">
                    <a:avLst/>
                  </a:prstGeom>
                  <a:noFill/>
                </p:spPr>
                <p:txBody>
                  <a:bodyPr wrap="square" rtlCol="0">
                    <a:spAutoFit/>
                  </a:bodyPr>
                  <a:lstStyle/>
                  <a:p>
                    <a:pPr algn="ctr"/>
                    <a:r>
                      <a:rPr lang="en-GB" sz="1200" b="1" dirty="0">
                        <a:solidFill>
                          <a:schemeClr val="accent1"/>
                        </a:solidFill>
                        <a:latin typeface="Arial" panose="020B0604020202020204" pitchFamily="34" charset="0"/>
                        <a:cs typeface="Arial" panose="020B0604020202020204" pitchFamily="34" charset="0"/>
                      </a:rPr>
                      <a:t>Proserv SCM</a:t>
                    </a:r>
                  </a:p>
                </p:txBody>
              </p:sp>
              <p:pic>
                <p:nvPicPr>
                  <p:cNvPr id="43" name="Picture 42">
                    <a:extLst>
                      <a:ext uri="{FF2B5EF4-FFF2-40B4-BE49-F238E27FC236}">
                        <a16:creationId xmlns:a16="http://schemas.microsoft.com/office/drawing/2014/main" id="{C22A8C3F-BBA5-4794-AB24-76B53CF8F2E1}"/>
                      </a:ext>
                    </a:extLst>
                  </p:cNvPr>
                  <p:cNvPicPr>
                    <a:picLocks noChangeAspect="1"/>
                  </p:cNvPicPr>
                  <p:nvPr/>
                </p:nvPicPr>
                <p:blipFill>
                  <a:blip r:embed="rId3"/>
                  <a:stretch>
                    <a:fillRect/>
                  </a:stretch>
                </p:blipFill>
                <p:spPr>
                  <a:xfrm>
                    <a:off x="6996130" y="4861942"/>
                    <a:ext cx="773976" cy="1163732"/>
                  </a:xfrm>
                  <a:prstGeom prst="rect">
                    <a:avLst/>
                  </a:prstGeom>
                </p:spPr>
              </p:pic>
              <p:pic>
                <p:nvPicPr>
                  <p:cNvPr id="44" name="Picture 3">
                    <a:extLst>
                      <a:ext uri="{FF2B5EF4-FFF2-40B4-BE49-F238E27FC236}">
                        <a16:creationId xmlns:a16="http://schemas.microsoft.com/office/drawing/2014/main" id="{C5731B7B-79C2-4EF6-8AE5-A36B2A67FD7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991660" y="4793179"/>
                    <a:ext cx="910999" cy="984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5" name="Straight Connector 44">
                    <a:extLst>
                      <a:ext uri="{FF2B5EF4-FFF2-40B4-BE49-F238E27FC236}">
                        <a16:creationId xmlns:a16="http://schemas.microsoft.com/office/drawing/2014/main" id="{D94C866B-64BD-475D-B68E-0997DF265B82}"/>
                      </a:ext>
                    </a:extLst>
                  </p:cNvPr>
                  <p:cNvCxnSpPr>
                    <a:stCxn id="44" idx="1"/>
                  </p:cNvCxnSpPr>
                  <p:nvPr/>
                </p:nvCxnSpPr>
                <p:spPr>
                  <a:xfrm flipH="1">
                    <a:off x="7588902" y="5285196"/>
                    <a:ext cx="1402758" cy="16998"/>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pic>
              <p:nvPicPr>
                <p:cNvPr id="39" name="Picture 38">
                  <a:extLst>
                    <a:ext uri="{FF2B5EF4-FFF2-40B4-BE49-F238E27FC236}">
                      <a16:creationId xmlns:a16="http://schemas.microsoft.com/office/drawing/2014/main" id="{D85683ED-EBC5-4D69-B83D-98CD69B212C6}"/>
                    </a:ext>
                  </a:extLst>
                </p:cNvPr>
                <p:cNvPicPr>
                  <a:picLocks noChangeAspect="1"/>
                </p:cNvPicPr>
                <p:nvPr/>
              </p:nvPicPr>
              <p:blipFill>
                <a:blip r:embed="rId3"/>
                <a:stretch>
                  <a:fillRect/>
                </a:stretch>
              </p:blipFill>
              <p:spPr>
                <a:xfrm>
                  <a:off x="5019484" y="4992532"/>
                  <a:ext cx="773976" cy="1163732"/>
                </a:xfrm>
                <a:prstGeom prst="rect">
                  <a:avLst/>
                </a:prstGeom>
              </p:spPr>
            </p:pic>
            <p:cxnSp>
              <p:nvCxnSpPr>
                <p:cNvPr id="40" name="Straight Connector 39">
                  <a:extLst>
                    <a:ext uri="{FF2B5EF4-FFF2-40B4-BE49-F238E27FC236}">
                      <a16:creationId xmlns:a16="http://schemas.microsoft.com/office/drawing/2014/main" id="{9D5BCB1F-CE0A-4299-8148-45E0211B3592}"/>
                    </a:ext>
                  </a:extLst>
                </p:cNvPr>
                <p:cNvCxnSpPr/>
                <p:nvPr/>
              </p:nvCxnSpPr>
              <p:spPr>
                <a:xfrm flipV="1">
                  <a:off x="5606353" y="6094366"/>
                  <a:ext cx="3876522" cy="11771"/>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0B74316C-0AF5-46F0-885E-C624B6D5E1BA}"/>
                    </a:ext>
                  </a:extLst>
                </p:cNvPr>
                <p:cNvSpPr txBox="1"/>
                <p:nvPr/>
              </p:nvSpPr>
              <p:spPr>
                <a:xfrm>
                  <a:off x="4019517" y="5293695"/>
                  <a:ext cx="1096355" cy="461665"/>
                </a:xfrm>
                <a:prstGeom prst="rect">
                  <a:avLst/>
                </a:prstGeom>
                <a:noFill/>
              </p:spPr>
              <p:txBody>
                <a:bodyPr wrap="square" rtlCol="0">
                  <a:spAutoFit/>
                </a:bodyPr>
                <a:lstStyle/>
                <a:p>
                  <a:pPr algn="ctr"/>
                  <a:r>
                    <a:rPr lang="en-GB" sz="1200" b="1" dirty="0">
                      <a:solidFill>
                        <a:schemeClr val="accent1"/>
                      </a:solidFill>
                      <a:latin typeface="Arial" panose="020B0604020202020204" pitchFamily="34" charset="0"/>
                      <a:cs typeface="Arial" panose="020B0604020202020204" pitchFamily="34" charset="0"/>
                    </a:rPr>
                    <a:t>Proserv SCM</a:t>
                  </a:r>
                </a:p>
              </p:txBody>
            </p:sp>
          </p:grpSp>
        </p:grpSp>
      </p:grpSp>
      <p:grpSp>
        <p:nvGrpSpPr>
          <p:cNvPr id="48" name="Group 47">
            <a:extLst>
              <a:ext uri="{FF2B5EF4-FFF2-40B4-BE49-F238E27FC236}">
                <a16:creationId xmlns:a16="http://schemas.microsoft.com/office/drawing/2014/main" id="{51064D00-9863-4B03-816A-36553462B29D}"/>
              </a:ext>
            </a:extLst>
          </p:cNvPr>
          <p:cNvGrpSpPr/>
          <p:nvPr/>
        </p:nvGrpSpPr>
        <p:grpSpPr>
          <a:xfrm>
            <a:off x="622863" y="5635588"/>
            <a:ext cx="2921473" cy="291223"/>
            <a:chOff x="6476740" y="1310412"/>
            <a:chExt cx="3366059" cy="321542"/>
          </a:xfrm>
        </p:grpSpPr>
        <p:sp>
          <p:nvSpPr>
            <p:cNvPr id="49" name="Rectangle 48">
              <a:extLst>
                <a:ext uri="{FF2B5EF4-FFF2-40B4-BE49-F238E27FC236}">
                  <a16:creationId xmlns:a16="http://schemas.microsoft.com/office/drawing/2014/main" id="{1C0C40F1-7955-460A-A435-D117DD8DB8E2}"/>
                </a:ext>
              </a:extLst>
            </p:cNvPr>
            <p:cNvSpPr/>
            <p:nvPr/>
          </p:nvSpPr>
          <p:spPr>
            <a:xfrm>
              <a:off x="6476740" y="1310412"/>
              <a:ext cx="338932" cy="312738"/>
            </a:xfrm>
            <a:prstGeom prst="rect">
              <a:avLst/>
            </a:prstGeom>
            <a:solidFill>
              <a:srgbClr val="F2A9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accent2">
                    <a:lumMod val="75000"/>
                  </a:schemeClr>
                </a:solidFill>
                <a:effectLst/>
                <a:uLnTx/>
                <a:uFillTx/>
                <a:latin typeface="Calibri"/>
              </a:endParaRPr>
            </a:p>
          </p:txBody>
        </p:sp>
        <p:sp>
          <p:nvSpPr>
            <p:cNvPr id="50" name="TextBox 49">
              <a:extLst>
                <a:ext uri="{FF2B5EF4-FFF2-40B4-BE49-F238E27FC236}">
                  <a16:creationId xmlns:a16="http://schemas.microsoft.com/office/drawing/2014/main" id="{528B1520-4BD7-4F0A-8063-D68EC22BDFB6}"/>
                </a:ext>
              </a:extLst>
            </p:cNvPr>
            <p:cNvSpPr txBox="1"/>
            <p:nvPr/>
          </p:nvSpPr>
          <p:spPr>
            <a:xfrm>
              <a:off x="6868846" y="1326117"/>
              <a:ext cx="2973953" cy="30583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chemeClr val="accent2">
                      <a:lumMod val="75000"/>
                    </a:schemeClr>
                  </a:solidFill>
                  <a:effectLst/>
                  <a:uLnTx/>
                  <a:uFillTx/>
                </a:rPr>
                <a:t>Proserv co-exist equipment options</a:t>
              </a:r>
            </a:p>
          </p:txBody>
        </p:sp>
      </p:grpSp>
      <p:grpSp>
        <p:nvGrpSpPr>
          <p:cNvPr id="51" name="Group 50">
            <a:extLst>
              <a:ext uri="{FF2B5EF4-FFF2-40B4-BE49-F238E27FC236}">
                <a16:creationId xmlns:a16="http://schemas.microsoft.com/office/drawing/2014/main" id="{3822BFC3-AD86-4A98-AFF2-1509215D6F33}"/>
              </a:ext>
            </a:extLst>
          </p:cNvPr>
          <p:cNvGrpSpPr/>
          <p:nvPr/>
        </p:nvGrpSpPr>
        <p:grpSpPr>
          <a:xfrm>
            <a:off x="5001400" y="1526208"/>
            <a:ext cx="953028" cy="520487"/>
            <a:chOff x="5001400" y="1526208"/>
            <a:chExt cx="953028" cy="520487"/>
          </a:xfrm>
        </p:grpSpPr>
        <p:sp>
          <p:nvSpPr>
            <p:cNvPr id="52" name="Can 97">
              <a:extLst>
                <a:ext uri="{FF2B5EF4-FFF2-40B4-BE49-F238E27FC236}">
                  <a16:creationId xmlns:a16="http://schemas.microsoft.com/office/drawing/2014/main" id="{99837D49-162E-486E-B8E1-B85B8C51F84A}"/>
                </a:ext>
              </a:extLst>
            </p:cNvPr>
            <p:cNvSpPr/>
            <p:nvPr/>
          </p:nvSpPr>
          <p:spPr>
            <a:xfrm>
              <a:off x="5666084" y="1526208"/>
              <a:ext cx="288344" cy="520487"/>
            </a:xfrm>
            <a:prstGeom prst="can">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3600" b="1"/>
            </a:p>
          </p:txBody>
        </p:sp>
        <p:sp>
          <p:nvSpPr>
            <p:cNvPr id="53" name="TextBox 52">
              <a:extLst>
                <a:ext uri="{FF2B5EF4-FFF2-40B4-BE49-F238E27FC236}">
                  <a16:creationId xmlns:a16="http://schemas.microsoft.com/office/drawing/2014/main" id="{C7A4C3DD-C201-4C3B-B72B-14514AD11217}"/>
                </a:ext>
              </a:extLst>
            </p:cNvPr>
            <p:cNvSpPr txBox="1"/>
            <p:nvPr/>
          </p:nvSpPr>
          <p:spPr>
            <a:xfrm>
              <a:off x="5001400" y="1583851"/>
              <a:ext cx="752816" cy="461665"/>
            </a:xfrm>
            <a:prstGeom prst="rect">
              <a:avLst/>
            </a:prstGeom>
            <a:noFill/>
          </p:spPr>
          <p:txBody>
            <a:bodyPr wrap="square" rtlCol="0">
              <a:spAutoFit/>
            </a:bodyPr>
            <a:lstStyle/>
            <a:p>
              <a:pPr>
                <a:spcBef>
                  <a:spcPts val="600"/>
                </a:spcBef>
                <a:spcAft>
                  <a:spcPts val="600"/>
                </a:spcAft>
                <a:buClr>
                  <a:srgbClr val="F2A900"/>
                </a:buClr>
              </a:pPr>
              <a:r>
                <a:rPr lang="en-GB" sz="1200" b="1" dirty="0">
                  <a:solidFill>
                    <a:srgbClr val="F2A900"/>
                  </a:solidFill>
                </a:rPr>
                <a:t>Proserv SEM</a:t>
              </a:r>
            </a:p>
          </p:txBody>
        </p:sp>
      </p:grpSp>
      <p:grpSp>
        <p:nvGrpSpPr>
          <p:cNvPr id="54" name="Group 53">
            <a:extLst>
              <a:ext uri="{FF2B5EF4-FFF2-40B4-BE49-F238E27FC236}">
                <a16:creationId xmlns:a16="http://schemas.microsoft.com/office/drawing/2014/main" id="{B755B445-D4CB-4DD9-8865-8B5037B5D9BF}"/>
              </a:ext>
            </a:extLst>
          </p:cNvPr>
          <p:cNvGrpSpPr/>
          <p:nvPr/>
        </p:nvGrpSpPr>
        <p:grpSpPr>
          <a:xfrm>
            <a:off x="8537697" y="1593634"/>
            <a:ext cx="1047143" cy="520487"/>
            <a:chOff x="4907285" y="1526208"/>
            <a:chExt cx="1047143" cy="520487"/>
          </a:xfrm>
        </p:grpSpPr>
        <p:sp>
          <p:nvSpPr>
            <p:cNvPr id="55" name="Can 106">
              <a:extLst>
                <a:ext uri="{FF2B5EF4-FFF2-40B4-BE49-F238E27FC236}">
                  <a16:creationId xmlns:a16="http://schemas.microsoft.com/office/drawing/2014/main" id="{9D280B78-5958-4FF5-8954-527E01192458}"/>
                </a:ext>
              </a:extLst>
            </p:cNvPr>
            <p:cNvSpPr/>
            <p:nvPr/>
          </p:nvSpPr>
          <p:spPr>
            <a:xfrm>
              <a:off x="5666084" y="1526208"/>
              <a:ext cx="288344" cy="520487"/>
            </a:xfrm>
            <a:prstGeom prst="can">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3600" b="1"/>
            </a:p>
          </p:txBody>
        </p:sp>
        <p:sp>
          <p:nvSpPr>
            <p:cNvPr id="56" name="TextBox 55">
              <a:extLst>
                <a:ext uri="{FF2B5EF4-FFF2-40B4-BE49-F238E27FC236}">
                  <a16:creationId xmlns:a16="http://schemas.microsoft.com/office/drawing/2014/main" id="{3FE816F8-AF84-448D-AF43-CB0477150D90}"/>
                </a:ext>
              </a:extLst>
            </p:cNvPr>
            <p:cNvSpPr txBox="1"/>
            <p:nvPr/>
          </p:nvSpPr>
          <p:spPr>
            <a:xfrm>
              <a:off x="4907285" y="1561253"/>
              <a:ext cx="752816" cy="461665"/>
            </a:xfrm>
            <a:prstGeom prst="rect">
              <a:avLst/>
            </a:prstGeom>
            <a:noFill/>
          </p:spPr>
          <p:txBody>
            <a:bodyPr wrap="square" rtlCol="0">
              <a:spAutoFit/>
            </a:bodyPr>
            <a:lstStyle/>
            <a:p>
              <a:pPr>
                <a:spcBef>
                  <a:spcPts val="600"/>
                </a:spcBef>
                <a:spcAft>
                  <a:spcPts val="600"/>
                </a:spcAft>
                <a:buClr>
                  <a:srgbClr val="F2A900"/>
                </a:buClr>
              </a:pPr>
              <a:r>
                <a:rPr lang="en-GB" sz="1200" b="1" dirty="0">
                  <a:solidFill>
                    <a:srgbClr val="F2A900"/>
                  </a:solidFill>
                </a:rPr>
                <a:t>Proserv SEM</a:t>
              </a:r>
            </a:p>
          </p:txBody>
        </p:sp>
      </p:grpSp>
      <p:grpSp>
        <p:nvGrpSpPr>
          <p:cNvPr id="57" name="Group 56">
            <a:extLst>
              <a:ext uri="{FF2B5EF4-FFF2-40B4-BE49-F238E27FC236}">
                <a16:creationId xmlns:a16="http://schemas.microsoft.com/office/drawing/2014/main" id="{6656EB45-D095-4C8E-8C73-9608182CB907}"/>
              </a:ext>
            </a:extLst>
          </p:cNvPr>
          <p:cNvGrpSpPr/>
          <p:nvPr/>
        </p:nvGrpSpPr>
        <p:grpSpPr>
          <a:xfrm>
            <a:off x="10460443" y="3452800"/>
            <a:ext cx="1026180" cy="520487"/>
            <a:chOff x="4928248" y="1526208"/>
            <a:chExt cx="1026180" cy="520487"/>
          </a:xfrm>
        </p:grpSpPr>
        <p:sp>
          <p:nvSpPr>
            <p:cNvPr id="58" name="Can 109">
              <a:extLst>
                <a:ext uri="{FF2B5EF4-FFF2-40B4-BE49-F238E27FC236}">
                  <a16:creationId xmlns:a16="http://schemas.microsoft.com/office/drawing/2014/main" id="{01A2C3AA-18D5-4640-904C-256BB734E7C5}"/>
                </a:ext>
              </a:extLst>
            </p:cNvPr>
            <p:cNvSpPr/>
            <p:nvPr/>
          </p:nvSpPr>
          <p:spPr>
            <a:xfrm>
              <a:off x="5666084" y="1526208"/>
              <a:ext cx="288344" cy="520487"/>
            </a:xfrm>
            <a:prstGeom prst="can">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3600" b="1"/>
            </a:p>
          </p:txBody>
        </p:sp>
        <p:sp>
          <p:nvSpPr>
            <p:cNvPr id="59" name="TextBox 58">
              <a:extLst>
                <a:ext uri="{FF2B5EF4-FFF2-40B4-BE49-F238E27FC236}">
                  <a16:creationId xmlns:a16="http://schemas.microsoft.com/office/drawing/2014/main" id="{EBA89575-B519-4F62-9764-3AD2E43DAEA4}"/>
                </a:ext>
              </a:extLst>
            </p:cNvPr>
            <p:cNvSpPr txBox="1"/>
            <p:nvPr/>
          </p:nvSpPr>
          <p:spPr>
            <a:xfrm>
              <a:off x="4928248" y="1583851"/>
              <a:ext cx="752816" cy="461665"/>
            </a:xfrm>
            <a:prstGeom prst="rect">
              <a:avLst/>
            </a:prstGeom>
            <a:noFill/>
          </p:spPr>
          <p:txBody>
            <a:bodyPr wrap="square" rtlCol="0">
              <a:spAutoFit/>
            </a:bodyPr>
            <a:lstStyle/>
            <a:p>
              <a:pPr>
                <a:spcBef>
                  <a:spcPts val="600"/>
                </a:spcBef>
                <a:spcAft>
                  <a:spcPts val="600"/>
                </a:spcAft>
                <a:buClr>
                  <a:srgbClr val="F2A900"/>
                </a:buClr>
              </a:pPr>
              <a:r>
                <a:rPr lang="en-GB" sz="1200" b="1" dirty="0">
                  <a:solidFill>
                    <a:srgbClr val="F2A900"/>
                  </a:solidFill>
                </a:rPr>
                <a:t>Proserv SEM</a:t>
              </a:r>
            </a:p>
          </p:txBody>
        </p:sp>
      </p:grpSp>
      <p:grpSp>
        <p:nvGrpSpPr>
          <p:cNvPr id="60" name="Group 59">
            <a:extLst>
              <a:ext uri="{FF2B5EF4-FFF2-40B4-BE49-F238E27FC236}">
                <a16:creationId xmlns:a16="http://schemas.microsoft.com/office/drawing/2014/main" id="{760B7C0E-DB5F-448C-9947-0B3B23E4C186}"/>
              </a:ext>
            </a:extLst>
          </p:cNvPr>
          <p:cNvGrpSpPr/>
          <p:nvPr/>
        </p:nvGrpSpPr>
        <p:grpSpPr>
          <a:xfrm>
            <a:off x="6131129" y="1545898"/>
            <a:ext cx="953028" cy="520487"/>
            <a:chOff x="5001400" y="1526208"/>
            <a:chExt cx="953028" cy="520487"/>
          </a:xfrm>
        </p:grpSpPr>
        <p:sp>
          <p:nvSpPr>
            <p:cNvPr id="61" name="Can 112">
              <a:extLst>
                <a:ext uri="{FF2B5EF4-FFF2-40B4-BE49-F238E27FC236}">
                  <a16:creationId xmlns:a16="http://schemas.microsoft.com/office/drawing/2014/main" id="{B81788F8-F540-4A6B-9E9E-0E4A7505466E}"/>
                </a:ext>
              </a:extLst>
            </p:cNvPr>
            <p:cNvSpPr/>
            <p:nvPr/>
          </p:nvSpPr>
          <p:spPr>
            <a:xfrm>
              <a:off x="5666084" y="1526208"/>
              <a:ext cx="288344" cy="520487"/>
            </a:xfrm>
            <a:prstGeom prst="can">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3600" b="1"/>
            </a:p>
          </p:txBody>
        </p:sp>
        <p:sp>
          <p:nvSpPr>
            <p:cNvPr id="62" name="TextBox 61">
              <a:extLst>
                <a:ext uri="{FF2B5EF4-FFF2-40B4-BE49-F238E27FC236}">
                  <a16:creationId xmlns:a16="http://schemas.microsoft.com/office/drawing/2014/main" id="{80EDF2FA-2350-416E-8042-2620DFBAEE3A}"/>
                </a:ext>
              </a:extLst>
            </p:cNvPr>
            <p:cNvSpPr txBox="1"/>
            <p:nvPr/>
          </p:nvSpPr>
          <p:spPr>
            <a:xfrm>
              <a:off x="5001400" y="1583851"/>
              <a:ext cx="752816" cy="461665"/>
            </a:xfrm>
            <a:prstGeom prst="rect">
              <a:avLst/>
            </a:prstGeom>
            <a:noFill/>
          </p:spPr>
          <p:txBody>
            <a:bodyPr wrap="square" rtlCol="0">
              <a:spAutoFit/>
            </a:bodyPr>
            <a:lstStyle/>
            <a:p>
              <a:pPr>
                <a:spcBef>
                  <a:spcPts val="600"/>
                </a:spcBef>
                <a:spcAft>
                  <a:spcPts val="600"/>
                </a:spcAft>
                <a:buClr>
                  <a:srgbClr val="F2A900"/>
                </a:buClr>
              </a:pPr>
              <a:r>
                <a:rPr lang="en-GB" sz="1200" b="1" dirty="0">
                  <a:solidFill>
                    <a:srgbClr val="F2A900"/>
                  </a:solidFill>
                </a:rPr>
                <a:t>Proserv SEM</a:t>
              </a:r>
            </a:p>
          </p:txBody>
        </p:sp>
      </p:grpSp>
      <p:pic>
        <p:nvPicPr>
          <p:cNvPr id="63" name="Picture 3" descr="P:\GT Yarmouth\P Drive - Projects\2014 projects\PJ-08-000425 APACHE AVIAT\000425-Photos\000425-02-MCS\Finished MCS\IMG_1683.JPG">
            <a:extLst>
              <a:ext uri="{FF2B5EF4-FFF2-40B4-BE49-F238E27FC236}">
                <a16:creationId xmlns:a16="http://schemas.microsoft.com/office/drawing/2014/main" id="{5DF17D55-5AE5-481F-AF12-45B501639633}"/>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12467" y="3412698"/>
            <a:ext cx="774685" cy="239932"/>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63">
            <a:extLst>
              <a:ext uri="{FF2B5EF4-FFF2-40B4-BE49-F238E27FC236}">
                <a16:creationId xmlns:a16="http://schemas.microsoft.com/office/drawing/2014/main" id="{0BC1CFDF-763B-482E-85D9-B0C816E17CEC}"/>
              </a:ext>
            </a:extLst>
          </p:cNvPr>
          <p:cNvSpPr txBox="1"/>
          <p:nvPr/>
        </p:nvSpPr>
        <p:spPr>
          <a:xfrm>
            <a:off x="501503" y="3653145"/>
            <a:ext cx="1394621" cy="276999"/>
          </a:xfrm>
          <a:prstGeom prst="rect">
            <a:avLst/>
          </a:prstGeom>
          <a:noFill/>
        </p:spPr>
        <p:txBody>
          <a:bodyPr wrap="square" rtlCol="0">
            <a:spAutoFit/>
          </a:bodyPr>
          <a:lstStyle/>
          <a:p>
            <a:pPr>
              <a:spcBef>
                <a:spcPts val="600"/>
              </a:spcBef>
              <a:spcAft>
                <a:spcPts val="600"/>
              </a:spcAft>
              <a:buClr>
                <a:srgbClr val="F2A900"/>
              </a:buClr>
            </a:pPr>
            <a:r>
              <a:rPr lang="en-GB" sz="1200" b="1" dirty="0">
                <a:solidFill>
                  <a:srgbClr val="F2A900"/>
                </a:solidFill>
              </a:rPr>
              <a:t>Proserv TPCU</a:t>
            </a:r>
          </a:p>
        </p:txBody>
      </p:sp>
      <p:cxnSp>
        <p:nvCxnSpPr>
          <p:cNvPr id="65" name="Straight Arrow Connector 64">
            <a:extLst>
              <a:ext uri="{FF2B5EF4-FFF2-40B4-BE49-F238E27FC236}">
                <a16:creationId xmlns:a16="http://schemas.microsoft.com/office/drawing/2014/main" id="{D4EFEECB-3E29-415D-A0F7-EEC3E7274736}"/>
              </a:ext>
            </a:extLst>
          </p:cNvPr>
          <p:cNvCxnSpPr/>
          <p:nvPr/>
        </p:nvCxnSpPr>
        <p:spPr>
          <a:xfrm>
            <a:off x="613437" y="2485305"/>
            <a:ext cx="266773" cy="0"/>
          </a:xfrm>
          <a:prstGeom prst="straightConnector1">
            <a:avLst/>
          </a:prstGeom>
          <a:ln w="38100">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7514CC61-B919-4AE4-BCDE-78713B16595D}"/>
              </a:ext>
            </a:extLst>
          </p:cNvPr>
          <p:cNvCxnSpPr/>
          <p:nvPr/>
        </p:nvCxnSpPr>
        <p:spPr>
          <a:xfrm>
            <a:off x="636338" y="2470895"/>
            <a:ext cx="0" cy="892063"/>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487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007B4914-A08C-91B4-0D7C-ED24A92EEEF6}"/>
              </a:ext>
            </a:extLst>
          </p:cNvPr>
          <p:cNvSpPr/>
          <p:nvPr/>
        </p:nvSpPr>
        <p:spPr>
          <a:xfrm>
            <a:off x="576263" y="4112198"/>
            <a:ext cx="11040004" cy="2017139"/>
          </a:xfrm>
          <a:prstGeom prst="rect">
            <a:avLst/>
          </a:prstGeom>
          <a:blipFill dpi="0" rotWithShape="1">
            <a:blip r:embed="rId3" cstate="screen">
              <a:alphaModFix amt="13000"/>
              <a:extLst>
                <a:ext uri="{28A0092B-C50C-407E-A947-70E740481C1C}">
                  <a14:useLocalDpi xmlns:a14="http://schemas.microsoft.com/office/drawing/2010/main"/>
                </a:ext>
              </a:extLst>
            </a:blip>
            <a:srcRect/>
            <a:tile tx="0" ty="0" sx="100000" sy="100000" flip="none" algn="ctr"/>
          </a:blip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6" name="Title 5">
            <a:extLst>
              <a:ext uri="{FF2B5EF4-FFF2-40B4-BE49-F238E27FC236}">
                <a16:creationId xmlns:a16="http://schemas.microsoft.com/office/drawing/2014/main" id="{E10DF5F4-1246-D104-8845-E93E567AAC69}"/>
              </a:ext>
            </a:extLst>
          </p:cNvPr>
          <p:cNvSpPr>
            <a:spLocks noGrp="1"/>
          </p:cNvSpPr>
          <p:nvPr>
            <p:ph type="title"/>
          </p:nvPr>
        </p:nvSpPr>
        <p:spPr/>
        <p:txBody>
          <a:bodyPr/>
          <a:lstStyle/>
          <a:p>
            <a:r>
              <a:rPr lang="en-GB" dirty="0"/>
              <a:t>Our experience developing and delivering subsea controls speaks for itself</a:t>
            </a:r>
          </a:p>
        </p:txBody>
      </p:sp>
      <p:sp>
        <p:nvSpPr>
          <p:cNvPr id="8" name="Text Placeholder 7">
            <a:extLst>
              <a:ext uri="{FF2B5EF4-FFF2-40B4-BE49-F238E27FC236}">
                <a16:creationId xmlns:a16="http://schemas.microsoft.com/office/drawing/2014/main" id="{68B15DCE-D8B0-3566-798F-A2226C8E29D6}"/>
              </a:ext>
            </a:extLst>
          </p:cNvPr>
          <p:cNvSpPr>
            <a:spLocks noGrp="1"/>
          </p:cNvSpPr>
          <p:nvPr>
            <p:ph type="body" sz="quarter" idx="10"/>
          </p:nvPr>
        </p:nvSpPr>
        <p:spPr/>
        <p:txBody>
          <a:bodyPr/>
          <a:lstStyle/>
          <a:p>
            <a:endParaRPr lang="en-GB"/>
          </a:p>
        </p:txBody>
      </p:sp>
      <p:cxnSp>
        <p:nvCxnSpPr>
          <p:cNvPr id="14" name="Straight Arrow Connector 13">
            <a:extLst>
              <a:ext uri="{FF2B5EF4-FFF2-40B4-BE49-F238E27FC236}">
                <a16:creationId xmlns:a16="http://schemas.microsoft.com/office/drawing/2014/main" id="{402D64D8-3C6A-9EF0-338E-B3B1D1FCB875}"/>
              </a:ext>
            </a:extLst>
          </p:cNvPr>
          <p:cNvCxnSpPr>
            <a:cxnSpLocks/>
          </p:cNvCxnSpPr>
          <p:nvPr/>
        </p:nvCxnSpPr>
        <p:spPr>
          <a:xfrm>
            <a:off x="648159" y="4630057"/>
            <a:ext cx="10967579" cy="0"/>
          </a:xfrm>
          <a:prstGeom prst="straightConnector1">
            <a:avLst/>
          </a:prstGeom>
          <a:ln w="38100">
            <a:headEnd type="none" w="med" len="med"/>
            <a:tailEnd type="triangle"/>
          </a:ln>
        </p:spPr>
        <p:style>
          <a:lnRef idx="2">
            <a:schemeClr val="accent1"/>
          </a:lnRef>
          <a:fillRef idx="0">
            <a:schemeClr val="accent1"/>
          </a:fillRef>
          <a:effectRef idx="1">
            <a:schemeClr val="accent1"/>
          </a:effectRef>
          <a:fontRef idx="minor">
            <a:schemeClr val="tx1"/>
          </a:fontRef>
        </p:style>
      </p:cxnSp>
      <p:pic>
        <p:nvPicPr>
          <p:cNvPr id="20" name="Content Placeholder 19" descr="Target with solid fill">
            <a:extLst>
              <a:ext uri="{FF2B5EF4-FFF2-40B4-BE49-F238E27FC236}">
                <a16:creationId xmlns:a16="http://schemas.microsoft.com/office/drawing/2014/main" id="{7FF7CBA7-05F0-7502-EBC0-2B29B332F5DE}"/>
              </a:ext>
            </a:extLst>
          </p:cNvPr>
          <p:cNvPicPr>
            <a:picLocks noGrp="1" noChangeAspect="1"/>
          </p:cNvPicPr>
          <p:nvPr>
            <p:ph idx="1"/>
          </p:nvPr>
        </p:nvPicPr>
        <p:blipFill>
          <a:blip r:embed="rId4">
            <a:extLst>
              <a:ext uri="{96DAC541-7B7A-43D3-8B79-37D633B846F1}">
                <asvg:svgBlip xmlns:asvg="http://schemas.microsoft.com/office/drawing/2016/SVG/main" r:embed="rId5"/>
              </a:ext>
            </a:extLst>
          </a:blip>
          <a:stretch>
            <a:fillRect/>
          </a:stretch>
        </p:blipFill>
        <p:spPr>
          <a:xfrm>
            <a:off x="1391783" y="4500291"/>
            <a:ext cx="268965" cy="268965"/>
          </a:xfrm>
        </p:spPr>
      </p:pic>
      <p:pic>
        <p:nvPicPr>
          <p:cNvPr id="22" name="Content Placeholder 19" descr="Target with solid fill">
            <a:extLst>
              <a:ext uri="{FF2B5EF4-FFF2-40B4-BE49-F238E27FC236}">
                <a16:creationId xmlns:a16="http://schemas.microsoft.com/office/drawing/2014/main" id="{FF88B018-DF88-B74D-8F9F-A08326454D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85879" y="4500291"/>
            <a:ext cx="268965" cy="268965"/>
          </a:xfrm>
          <a:prstGeom prst="rect">
            <a:avLst/>
          </a:prstGeom>
        </p:spPr>
      </p:pic>
      <p:pic>
        <p:nvPicPr>
          <p:cNvPr id="23" name="Content Placeholder 19" descr="Target with solid fill">
            <a:extLst>
              <a:ext uri="{FF2B5EF4-FFF2-40B4-BE49-F238E27FC236}">
                <a16:creationId xmlns:a16="http://schemas.microsoft.com/office/drawing/2014/main" id="{4F1539BA-9FD3-324F-764C-12EB2A7CD5D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79975" y="4500291"/>
            <a:ext cx="268965" cy="268965"/>
          </a:xfrm>
          <a:prstGeom prst="rect">
            <a:avLst/>
          </a:prstGeom>
        </p:spPr>
      </p:pic>
      <p:pic>
        <p:nvPicPr>
          <p:cNvPr id="24" name="Content Placeholder 19" descr="Target with solid fill">
            <a:extLst>
              <a:ext uri="{FF2B5EF4-FFF2-40B4-BE49-F238E27FC236}">
                <a16:creationId xmlns:a16="http://schemas.microsoft.com/office/drawing/2014/main" id="{224F2BDE-62DA-E44F-E7E0-433CEE6673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74071" y="4500291"/>
            <a:ext cx="268965" cy="268965"/>
          </a:xfrm>
          <a:prstGeom prst="rect">
            <a:avLst/>
          </a:prstGeom>
        </p:spPr>
      </p:pic>
      <p:pic>
        <p:nvPicPr>
          <p:cNvPr id="25" name="Content Placeholder 19" descr="Target with solid fill">
            <a:extLst>
              <a:ext uri="{FF2B5EF4-FFF2-40B4-BE49-F238E27FC236}">
                <a16:creationId xmlns:a16="http://schemas.microsoft.com/office/drawing/2014/main" id="{122C659D-EB84-7432-DD13-5F78E7B425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62264" y="4500291"/>
            <a:ext cx="268965" cy="268965"/>
          </a:xfrm>
          <a:prstGeom prst="rect">
            <a:avLst/>
          </a:prstGeom>
        </p:spPr>
      </p:pic>
      <p:sp>
        <p:nvSpPr>
          <p:cNvPr id="27" name="TextBox 26">
            <a:extLst>
              <a:ext uri="{FF2B5EF4-FFF2-40B4-BE49-F238E27FC236}">
                <a16:creationId xmlns:a16="http://schemas.microsoft.com/office/drawing/2014/main" id="{776BB5B8-752A-2486-89A6-0AF5F846224D}"/>
              </a:ext>
            </a:extLst>
          </p:cNvPr>
          <p:cNvSpPr txBox="1"/>
          <p:nvPr/>
        </p:nvSpPr>
        <p:spPr>
          <a:xfrm>
            <a:off x="1206306" y="4764539"/>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1963</a:t>
            </a:r>
          </a:p>
        </p:txBody>
      </p:sp>
      <p:sp>
        <p:nvSpPr>
          <p:cNvPr id="28" name="TextBox 27">
            <a:extLst>
              <a:ext uri="{FF2B5EF4-FFF2-40B4-BE49-F238E27FC236}">
                <a16:creationId xmlns:a16="http://schemas.microsoft.com/office/drawing/2014/main" id="{B285B21E-AD23-F651-324A-76656239E0E8}"/>
              </a:ext>
            </a:extLst>
          </p:cNvPr>
          <p:cNvSpPr txBox="1"/>
          <p:nvPr/>
        </p:nvSpPr>
        <p:spPr>
          <a:xfrm>
            <a:off x="10182000" y="4764539"/>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2014</a:t>
            </a:r>
          </a:p>
        </p:txBody>
      </p:sp>
      <p:sp>
        <p:nvSpPr>
          <p:cNvPr id="30" name="TextBox 29">
            <a:extLst>
              <a:ext uri="{FF2B5EF4-FFF2-40B4-BE49-F238E27FC236}">
                <a16:creationId xmlns:a16="http://schemas.microsoft.com/office/drawing/2014/main" id="{05DFB5EF-F00C-977E-CC7A-E7CBE3132051}"/>
              </a:ext>
            </a:extLst>
          </p:cNvPr>
          <p:cNvSpPr txBox="1"/>
          <p:nvPr/>
        </p:nvSpPr>
        <p:spPr>
          <a:xfrm>
            <a:off x="3001445" y="4764539"/>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1980</a:t>
            </a:r>
          </a:p>
        </p:txBody>
      </p:sp>
      <p:sp>
        <p:nvSpPr>
          <p:cNvPr id="31" name="TextBox 30">
            <a:extLst>
              <a:ext uri="{FF2B5EF4-FFF2-40B4-BE49-F238E27FC236}">
                <a16:creationId xmlns:a16="http://schemas.microsoft.com/office/drawing/2014/main" id="{AFD40B33-B6F8-2B9A-DF34-C3824F3E4D06}"/>
              </a:ext>
            </a:extLst>
          </p:cNvPr>
          <p:cNvSpPr txBox="1"/>
          <p:nvPr/>
        </p:nvSpPr>
        <p:spPr>
          <a:xfrm>
            <a:off x="4796584" y="4764539"/>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1992</a:t>
            </a:r>
          </a:p>
        </p:txBody>
      </p:sp>
      <p:sp>
        <p:nvSpPr>
          <p:cNvPr id="32" name="TextBox 31">
            <a:extLst>
              <a:ext uri="{FF2B5EF4-FFF2-40B4-BE49-F238E27FC236}">
                <a16:creationId xmlns:a16="http://schemas.microsoft.com/office/drawing/2014/main" id="{89AB2244-6F58-2376-4F1D-10BD07CB7A00}"/>
              </a:ext>
            </a:extLst>
          </p:cNvPr>
          <p:cNvSpPr txBox="1"/>
          <p:nvPr/>
        </p:nvSpPr>
        <p:spPr>
          <a:xfrm>
            <a:off x="6591723" y="4764539"/>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1999</a:t>
            </a:r>
          </a:p>
        </p:txBody>
      </p:sp>
      <p:pic>
        <p:nvPicPr>
          <p:cNvPr id="42" name="Content Placeholder 19" descr="Target with solid fill">
            <a:extLst>
              <a:ext uri="{FF2B5EF4-FFF2-40B4-BE49-F238E27FC236}">
                <a16:creationId xmlns:a16="http://schemas.microsoft.com/office/drawing/2014/main" id="{40D72BEA-00F7-F359-EF1B-59A5548161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68167" y="4500291"/>
            <a:ext cx="268965" cy="268965"/>
          </a:xfrm>
          <a:prstGeom prst="rect">
            <a:avLst/>
          </a:prstGeom>
        </p:spPr>
      </p:pic>
      <p:sp>
        <p:nvSpPr>
          <p:cNvPr id="43" name="TextBox 42">
            <a:extLst>
              <a:ext uri="{FF2B5EF4-FFF2-40B4-BE49-F238E27FC236}">
                <a16:creationId xmlns:a16="http://schemas.microsoft.com/office/drawing/2014/main" id="{0C2A1988-3EAB-0C06-FC7E-5767AAE1A65C}"/>
              </a:ext>
            </a:extLst>
          </p:cNvPr>
          <p:cNvSpPr txBox="1"/>
          <p:nvPr/>
        </p:nvSpPr>
        <p:spPr>
          <a:xfrm>
            <a:off x="8386862" y="4764539"/>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2007</a:t>
            </a:r>
          </a:p>
        </p:txBody>
      </p:sp>
      <p:sp>
        <p:nvSpPr>
          <p:cNvPr id="45" name="TextBox 44">
            <a:extLst>
              <a:ext uri="{FF2B5EF4-FFF2-40B4-BE49-F238E27FC236}">
                <a16:creationId xmlns:a16="http://schemas.microsoft.com/office/drawing/2014/main" id="{977FDE75-2D08-0C03-ED61-DA7E0863999D}"/>
              </a:ext>
            </a:extLst>
          </p:cNvPr>
          <p:cNvSpPr txBox="1"/>
          <p:nvPr/>
        </p:nvSpPr>
        <p:spPr>
          <a:xfrm>
            <a:off x="858778" y="5089661"/>
            <a:ext cx="1388509" cy="830997"/>
          </a:xfrm>
          <a:prstGeom prst="rect">
            <a:avLst/>
          </a:prstGeom>
          <a:noFill/>
        </p:spPr>
        <p:txBody>
          <a:bodyPr wrap="square">
            <a:spAutoFit/>
          </a:bodyPr>
          <a:lstStyle/>
          <a:p>
            <a:pPr lvl="0" algn="ctr"/>
            <a:r>
              <a:rPr lang="en-US" sz="1200" dirty="0">
                <a:solidFill>
                  <a:schemeClr val="tx2"/>
                </a:solidFill>
                <a:latin typeface="Arial" panose="020B0604020202020204" pitchFamily="34" charset="0"/>
                <a:cs typeface="Arial" panose="020B0604020202020204" pitchFamily="34" charset="0"/>
              </a:rPr>
              <a:t>Proserv has been manufacturing control systems for over 60 years</a:t>
            </a:r>
            <a:endParaRPr lang="en-GB" sz="1200" dirty="0">
              <a:solidFill>
                <a:schemeClr val="tx2"/>
              </a:solidFill>
            </a:endParaRPr>
          </a:p>
        </p:txBody>
      </p:sp>
      <p:sp>
        <p:nvSpPr>
          <p:cNvPr id="47" name="TextBox 46">
            <a:extLst>
              <a:ext uri="{FF2B5EF4-FFF2-40B4-BE49-F238E27FC236}">
                <a16:creationId xmlns:a16="http://schemas.microsoft.com/office/drawing/2014/main" id="{39D6A236-A63D-0302-6C1A-1F37D39376BA}"/>
              </a:ext>
            </a:extLst>
          </p:cNvPr>
          <p:cNvSpPr txBox="1"/>
          <p:nvPr/>
        </p:nvSpPr>
        <p:spPr>
          <a:xfrm>
            <a:off x="2628417" y="5089661"/>
            <a:ext cx="1388509" cy="646331"/>
          </a:xfrm>
          <a:prstGeom prst="rect">
            <a:avLst/>
          </a:prstGeom>
          <a:noFill/>
        </p:spPr>
        <p:txBody>
          <a:bodyPr wrap="square">
            <a:spAutoFit/>
          </a:bodyPr>
          <a:lstStyle/>
          <a:p>
            <a:pPr lvl="0" algn="ctr"/>
            <a:r>
              <a:rPr lang="en-US" sz="1200" dirty="0">
                <a:solidFill>
                  <a:schemeClr val="tx2"/>
                </a:solidFill>
                <a:latin typeface="Arial" panose="020B0604020202020204" pitchFamily="34" charset="0"/>
                <a:cs typeface="Arial" panose="020B0604020202020204" pitchFamily="34" charset="0"/>
              </a:rPr>
              <a:t>First </a:t>
            </a:r>
            <a:br>
              <a:rPr lang="en-US" sz="1200" dirty="0">
                <a:solidFill>
                  <a:schemeClr val="tx2"/>
                </a:solidFill>
                <a:latin typeface="Arial" panose="020B0604020202020204" pitchFamily="34" charset="0"/>
                <a:cs typeface="Arial" panose="020B0604020202020204" pitchFamily="34" charset="0"/>
              </a:rPr>
            </a:br>
            <a:r>
              <a:rPr lang="en-US" sz="1200" dirty="0">
                <a:solidFill>
                  <a:schemeClr val="tx2"/>
                </a:solidFill>
                <a:latin typeface="Arial" panose="020B0604020202020204" pitchFamily="34" charset="0"/>
                <a:cs typeface="Arial" panose="020B0604020202020204" pitchFamily="34" charset="0"/>
              </a:rPr>
              <a:t>subsea control module</a:t>
            </a:r>
            <a:endParaRPr lang="en-GB" sz="1200" dirty="0">
              <a:solidFill>
                <a:schemeClr val="tx2"/>
              </a:solidFill>
            </a:endParaRPr>
          </a:p>
        </p:txBody>
      </p:sp>
      <p:sp>
        <p:nvSpPr>
          <p:cNvPr id="49" name="TextBox 48">
            <a:extLst>
              <a:ext uri="{FF2B5EF4-FFF2-40B4-BE49-F238E27FC236}">
                <a16:creationId xmlns:a16="http://schemas.microsoft.com/office/drawing/2014/main" id="{A80AD721-3C38-EE0A-0CC3-0C52B2D5FE5E}"/>
              </a:ext>
            </a:extLst>
          </p:cNvPr>
          <p:cNvSpPr txBox="1"/>
          <p:nvPr/>
        </p:nvSpPr>
        <p:spPr>
          <a:xfrm>
            <a:off x="4427761" y="5089661"/>
            <a:ext cx="1388509" cy="646331"/>
          </a:xfrm>
          <a:prstGeom prst="rect">
            <a:avLst/>
          </a:prstGeom>
          <a:noFill/>
        </p:spPr>
        <p:txBody>
          <a:bodyPr wrap="square">
            <a:spAutoFit/>
          </a:bodyPr>
          <a:lstStyle/>
          <a:p>
            <a:pPr lvl="0" algn="ctr"/>
            <a:r>
              <a:rPr lang="en-US" sz="1200" dirty="0">
                <a:solidFill>
                  <a:schemeClr val="tx2"/>
                </a:solidFill>
                <a:latin typeface="Arial" panose="020B0604020202020204" pitchFamily="34" charset="0"/>
                <a:cs typeface="Arial" panose="020B0604020202020204" pitchFamily="34" charset="0"/>
              </a:rPr>
              <a:t>First multiplexed Electro-Hydraulic SCM</a:t>
            </a:r>
            <a:endParaRPr lang="en-GB" sz="1200" dirty="0">
              <a:solidFill>
                <a:schemeClr val="tx2"/>
              </a:solidFill>
            </a:endParaRPr>
          </a:p>
        </p:txBody>
      </p:sp>
      <p:sp>
        <p:nvSpPr>
          <p:cNvPr id="50" name="TextBox 49">
            <a:extLst>
              <a:ext uri="{FF2B5EF4-FFF2-40B4-BE49-F238E27FC236}">
                <a16:creationId xmlns:a16="http://schemas.microsoft.com/office/drawing/2014/main" id="{FADB1482-A6E1-22FD-A065-342795A356A7}"/>
              </a:ext>
            </a:extLst>
          </p:cNvPr>
          <p:cNvSpPr txBox="1"/>
          <p:nvPr/>
        </p:nvSpPr>
        <p:spPr>
          <a:xfrm>
            <a:off x="6216161" y="5089661"/>
            <a:ext cx="1350987" cy="646331"/>
          </a:xfrm>
          <a:prstGeom prst="rect">
            <a:avLst/>
          </a:prstGeom>
          <a:noFill/>
        </p:spPr>
        <p:txBody>
          <a:bodyPr wrap="square" rtlCol="0">
            <a:spAutoFit/>
          </a:bodyPr>
          <a:lstStyle/>
          <a:p>
            <a:pPr algn="ctr">
              <a:spcBef>
                <a:spcPts val="600"/>
              </a:spcBef>
              <a:spcAft>
                <a:spcPts val="600"/>
              </a:spcAft>
              <a:buClr>
                <a:srgbClr val="F2A900"/>
              </a:buClr>
            </a:pPr>
            <a:r>
              <a:rPr lang="en-US" sz="1200" dirty="0">
                <a:solidFill>
                  <a:schemeClr val="tx2"/>
                </a:solidFill>
              </a:rPr>
              <a:t>Artemis subsea control system developed</a:t>
            </a:r>
            <a:endParaRPr lang="en-GB" sz="1200" dirty="0" err="1">
              <a:solidFill>
                <a:schemeClr val="tx2"/>
              </a:solidFill>
            </a:endParaRPr>
          </a:p>
        </p:txBody>
      </p:sp>
      <p:sp>
        <p:nvSpPr>
          <p:cNvPr id="51" name="TextBox 50">
            <a:extLst>
              <a:ext uri="{FF2B5EF4-FFF2-40B4-BE49-F238E27FC236}">
                <a16:creationId xmlns:a16="http://schemas.microsoft.com/office/drawing/2014/main" id="{0504BF04-BAF1-3F33-6A93-F99EF6F53260}"/>
              </a:ext>
            </a:extLst>
          </p:cNvPr>
          <p:cNvSpPr txBox="1"/>
          <p:nvPr/>
        </p:nvSpPr>
        <p:spPr>
          <a:xfrm>
            <a:off x="7967039" y="5089661"/>
            <a:ext cx="1350987" cy="646331"/>
          </a:xfrm>
          <a:prstGeom prst="rect">
            <a:avLst/>
          </a:prstGeom>
          <a:noFill/>
        </p:spPr>
        <p:txBody>
          <a:bodyPr wrap="square" rtlCol="0">
            <a:spAutoFit/>
          </a:bodyPr>
          <a:lstStyle/>
          <a:p>
            <a:pPr algn="ctr">
              <a:spcBef>
                <a:spcPts val="600"/>
              </a:spcBef>
              <a:spcAft>
                <a:spcPts val="600"/>
              </a:spcAft>
              <a:buClr>
                <a:srgbClr val="F2A900"/>
              </a:buClr>
            </a:pPr>
            <a:r>
              <a:rPr lang="en-US" sz="1200" dirty="0">
                <a:solidFill>
                  <a:schemeClr val="tx2"/>
                </a:solidFill>
              </a:rPr>
              <a:t>SICOM OCC modem technology</a:t>
            </a:r>
          </a:p>
        </p:txBody>
      </p:sp>
      <p:sp>
        <p:nvSpPr>
          <p:cNvPr id="52" name="TextBox 51">
            <a:extLst>
              <a:ext uri="{FF2B5EF4-FFF2-40B4-BE49-F238E27FC236}">
                <a16:creationId xmlns:a16="http://schemas.microsoft.com/office/drawing/2014/main" id="{D75DADB5-6C49-3841-C172-5F68C5157861}"/>
              </a:ext>
            </a:extLst>
          </p:cNvPr>
          <p:cNvSpPr txBox="1"/>
          <p:nvPr/>
        </p:nvSpPr>
        <p:spPr>
          <a:xfrm>
            <a:off x="9730811" y="5089661"/>
            <a:ext cx="1527746" cy="646331"/>
          </a:xfrm>
          <a:prstGeom prst="rect">
            <a:avLst/>
          </a:prstGeom>
          <a:noFill/>
        </p:spPr>
        <p:txBody>
          <a:bodyPr wrap="square" rtlCol="0">
            <a:spAutoFit/>
          </a:bodyPr>
          <a:lstStyle/>
          <a:p>
            <a:pPr algn="ctr">
              <a:spcBef>
                <a:spcPts val="600"/>
              </a:spcBef>
              <a:spcAft>
                <a:spcPts val="600"/>
              </a:spcAft>
              <a:buClr>
                <a:srgbClr val="F2A900"/>
              </a:buClr>
            </a:pPr>
            <a:r>
              <a:rPr lang="en-US" sz="1200" dirty="0">
                <a:solidFill>
                  <a:schemeClr val="tx2"/>
                </a:solidFill>
              </a:rPr>
              <a:t>Artemis 2G</a:t>
            </a:r>
            <a:br>
              <a:rPr lang="en-US" sz="1200" dirty="0">
                <a:solidFill>
                  <a:schemeClr val="tx2"/>
                </a:solidFill>
              </a:rPr>
            </a:br>
            <a:r>
              <a:rPr lang="en-US" sz="1200" dirty="0">
                <a:solidFill>
                  <a:schemeClr val="tx2"/>
                </a:solidFill>
              </a:rPr>
              <a:t>subsea electronics module</a:t>
            </a:r>
          </a:p>
        </p:txBody>
      </p:sp>
      <p:sp>
        <p:nvSpPr>
          <p:cNvPr id="60" name="TextBox 59">
            <a:extLst>
              <a:ext uri="{FF2B5EF4-FFF2-40B4-BE49-F238E27FC236}">
                <a16:creationId xmlns:a16="http://schemas.microsoft.com/office/drawing/2014/main" id="{759A087F-E56C-BDB7-1FA7-15DF782A07CD}"/>
              </a:ext>
            </a:extLst>
          </p:cNvPr>
          <p:cNvSpPr txBox="1"/>
          <p:nvPr/>
        </p:nvSpPr>
        <p:spPr>
          <a:xfrm>
            <a:off x="587288" y="3792841"/>
            <a:ext cx="3486788" cy="338554"/>
          </a:xfrm>
          <a:prstGeom prst="rect">
            <a:avLst/>
          </a:prstGeom>
          <a:solidFill>
            <a:schemeClr val="tx2"/>
          </a:solidFill>
          <a:ln>
            <a:noFill/>
          </a:ln>
        </p:spPr>
        <p:txBody>
          <a:bodyPr wrap="none" rtlCol="0">
            <a:spAutoFit/>
          </a:bodyPr>
          <a:lstStyle/>
          <a:p>
            <a:pPr>
              <a:spcBef>
                <a:spcPts val="600"/>
              </a:spcBef>
              <a:spcAft>
                <a:spcPts val="600"/>
              </a:spcAft>
              <a:buClr>
                <a:srgbClr val="F2A900"/>
              </a:buClr>
            </a:pPr>
            <a:r>
              <a:rPr lang="en-GB" sz="1600" dirty="0">
                <a:solidFill>
                  <a:schemeClr val="bg2"/>
                </a:solidFill>
              </a:rPr>
              <a:t>SUBSEA TECHNOLOGY TIMELINE</a:t>
            </a:r>
          </a:p>
        </p:txBody>
      </p:sp>
      <p:grpSp>
        <p:nvGrpSpPr>
          <p:cNvPr id="76" name="Group 75">
            <a:extLst>
              <a:ext uri="{FF2B5EF4-FFF2-40B4-BE49-F238E27FC236}">
                <a16:creationId xmlns:a16="http://schemas.microsoft.com/office/drawing/2014/main" id="{6216072B-9102-2C9E-F1CD-0E46BECF5FCA}"/>
              </a:ext>
            </a:extLst>
          </p:cNvPr>
          <p:cNvGrpSpPr/>
          <p:nvPr/>
        </p:nvGrpSpPr>
        <p:grpSpPr>
          <a:xfrm>
            <a:off x="4102258" y="1725179"/>
            <a:ext cx="1669243" cy="1511214"/>
            <a:chOff x="4166004" y="1725179"/>
            <a:chExt cx="1669243" cy="1511214"/>
          </a:xfrm>
        </p:grpSpPr>
        <p:sp>
          <p:nvSpPr>
            <p:cNvPr id="61" name="TextBox 60">
              <a:extLst>
                <a:ext uri="{FF2B5EF4-FFF2-40B4-BE49-F238E27FC236}">
                  <a16:creationId xmlns:a16="http://schemas.microsoft.com/office/drawing/2014/main" id="{B60F52E1-17C3-546E-A712-CADC00310E7D}"/>
                </a:ext>
              </a:extLst>
            </p:cNvPr>
            <p:cNvSpPr txBox="1"/>
            <p:nvPr/>
          </p:nvSpPr>
          <p:spPr>
            <a:xfrm>
              <a:off x="4321162" y="1725179"/>
              <a:ext cx="1314784" cy="769441"/>
            </a:xfrm>
            <a:prstGeom prst="rect">
              <a:avLst/>
            </a:prstGeom>
            <a:noFill/>
          </p:spPr>
          <p:txBody>
            <a:bodyPr wrap="none" rtlCol="0">
              <a:spAutoFit/>
            </a:bodyPr>
            <a:lstStyle/>
            <a:p>
              <a:pPr>
                <a:spcBef>
                  <a:spcPts val="600"/>
                </a:spcBef>
                <a:spcAft>
                  <a:spcPts val="600"/>
                </a:spcAft>
                <a:buClr>
                  <a:srgbClr val="F2A900"/>
                </a:buClr>
              </a:pPr>
              <a:r>
                <a:rPr lang="en-GB" sz="4400" dirty="0">
                  <a:solidFill>
                    <a:schemeClr val="accent1"/>
                  </a:solidFill>
                  <a:latin typeface="Arial Black" panose="020B0A04020102020204" pitchFamily="34" charset="0"/>
                </a:rPr>
                <a:t>300</a:t>
              </a:r>
            </a:p>
          </p:txBody>
        </p:sp>
        <p:sp>
          <p:nvSpPr>
            <p:cNvPr id="67" name="TextBox 66">
              <a:extLst>
                <a:ext uri="{FF2B5EF4-FFF2-40B4-BE49-F238E27FC236}">
                  <a16:creationId xmlns:a16="http://schemas.microsoft.com/office/drawing/2014/main" id="{35358871-A32C-9FB7-B81E-43155F563D09}"/>
                </a:ext>
              </a:extLst>
            </p:cNvPr>
            <p:cNvSpPr txBox="1"/>
            <p:nvPr/>
          </p:nvSpPr>
          <p:spPr>
            <a:xfrm>
              <a:off x="4166004" y="2497729"/>
              <a:ext cx="1669243" cy="738664"/>
            </a:xfrm>
            <a:prstGeom prst="rect">
              <a:avLst/>
            </a:prstGeom>
            <a:noFill/>
          </p:spPr>
          <p:txBody>
            <a:bodyPr wrap="square" rtlCol="0">
              <a:spAutoFit/>
            </a:bodyPr>
            <a:lstStyle/>
            <a:p>
              <a:pPr algn="ctr">
                <a:spcBef>
                  <a:spcPts val="600"/>
                </a:spcBef>
                <a:spcAft>
                  <a:spcPts val="600"/>
                </a:spcAft>
                <a:buClr>
                  <a:srgbClr val="F2A900"/>
                </a:buClr>
              </a:pPr>
              <a:r>
                <a:rPr lang="en-GB" sz="1400" dirty="0"/>
                <a:t>SUBSEA CONTROL MODULES</a:t>
              </a:r>
            </a:p>
          </p:txBody>
        </p:sp>
      </p:grpSp>
      <p:grpSp>
        <p:nvGrpSpPr>
          <p:cNvPr id="74" name="Group 73">
            <a:extLst>
              <a:ext uri="{FF2B5EF4-FFF2-40B4-BE49-F238E27FC236}">
                <a16:creationId xmlns:a16="http://schemas.microsoft.com/office/drawing/2014/main" id="{29F9A4EB-52A5-8E06-50AA-D45BA9669D90}"/>
              </a:ext>
            </a:extLst>
          </p:cNvPr>
          <p:cNvGrpSpPr/>
          <p:nvPr/>
        </p:nvGrpSpPr>
        <p:grpSpPr>
          <a:xfrm>
            <a:off x="1292853" y="1725179"/>
            <a:ext cx="1314784" cy="1511214"/>
            <a:chOff x="1356599" y="1725179"/>
            <a:chExt cx="1314784" cy="1511214"/>
          </a:xfrm>
        </p:grpSpPr>
        <p:sp>
          <p:nvSpPr>
            <p:cNvPr id="62" name="TextBox 61">
              <a:extLst>
                <a:ext uri="{FF2B5EF4-FFF2-40B4-BE49-F238E27FC236}">
                  <a16:creationId xmlns:a16="http://schemas.microsoft.com/office/drawing/2014/main" id="{3AF5545E-D673-3F52-9CAF-8073CC56DD6A}"/>
                </a:ext>
              </a:extLst>
            </p:cNvPr>
            <p:cNvSpPr txBox="1"/>
            <p:nvPr/>
          </p:nvSpPr>
          <p:spPr>
            <a:xfrm>
              <a:off x="1356599" y="1725179"/>
              <a:ext cx="1314784" cy="769441"/>
            </a:xfrm>
            <a:prstGeom prst="rect">
              <a:avLst/>
            </a:prstGeom>
            <a:noFill/>
          </p:spPr>
          <p:txBody>
            <a:bodyPr wrap="none" rtlCol="0">
              <a:spAutoFit/>
            </a:bodyPr>
            <a:lstStyle/>
            <a:p>
              <a:pPr>
                <a:spcBef>
                  <a:spcPts val="600"/>
                </a:spcBef>
                <a:spcAft>
                  <a:spcPts val="600"/>
                </a:spcAft>
                <a:buClr>
                  <a:srgbClr val="F2A900"/>
                </a:buClr>
              </a:pPr>
              <a:r>
                <a:rPr lang="en-GB" sz="4400" dirty="0">
                  <a:solidFill>
                    <a:schemeClr val="accent1"/>
                  </a:solidFill>
                  <a:latin typeface="Arial Black" panose="020B0A04020102020204" pitchFamily="34" charset="0"/>
                </a:rPr>
                <a:t>130</a:t>
              </a:r>
            </a:p>
          </p:txBody>
        </p:sp>
        <p:sp>
          <p:nvSpPr>
            <p:cNvPr id="68" name="TextBox 67">
              <a:extLst>
                <a:ext uri="{FF2B5EF4-FFF2-40B4-BE49-F238E27FC236}">
                  <a16:creationId xmlns:a16="http://schemas.microsoft.com/office/drawing/2014/main" id="{BE44D4EA-75D7-E4FF-6B8A-BD96D98B2FEB}"/>
                </a:ext>
              </a:extLst>
            </p:cNvPr>
            <p:cNvSpPr txBox="1"/>
            <p:nvPr/>
          </p:nvSpPr>
          <p:spPr>
            <a:xfrm>
              <a:off x="1411903" y="2497729"/>
              <a:ext cx="1204176" cy="738664"/>
            </a:xfrm>
            <a:prstGeom prst="rect">
              <a:avLst/>
            </a:prstGeom>
            <a:noFill/>
          </p:spPr>
          <p:txBody>
            <a:bodyPr wrap="none" rtlCol="0">
              <a:spAutoFit/>
            </a:bodyPr>
            <a:lstStyle/>
            <a:p>
              <a:pPr algn="ctr">
                <a:spcBef>
                  <a:spcPts val="600"/>
                </a:spcBef>
                <a:spcAft>
                  <a:spcPts val="600"/>
                </a:spcAft>
                <a:buClr>
                  <a:srgbClr val="F2A900"/>
                </a:buClr>
              </a:pPr>
              <a:r>
                <a:rPr lang="en-GB" sz="1400" dirty="0"/>
                <a:t>SUBSEA </a:t>
              </a:r>
              <a:br>
                <a:rPr lang="en-GB" sz="1400" dirty="0"/>
              </a:br>
              <a:r>
                <a:rPr lang="en-GB" sz="1400" dirty="0"/>
                <a:t>PROJECTS</a:t>
              </a:r>
              <a:br>
                <a:rPr lang="en-GB" sz="1400" dirty="0"/>
              </a:br>
              <a:r>
                <a:rPr lang="en-GB" sz="1400" dirty="0"/>
                <a:t>DELIVERED</a:t>
              </a:r>
            </a:p>
          </p:txBody>
        </p:sp>
      </p:grpSp>
      <p:grpSp>
        <p:nvGrpSpPr>
          <p:cNvPr id="79" name="Group 78">
            <a:extLst>
              <a:ext uri="{FF2B5EF4-FFF2-40B4-BE49-F238E27FC236}">
                <a16:creationId xmlns:a16="http://schemas.microsoft.com/office/drawing/2014/main" id="{B5F1CB8A-B4ED-17F9-12DC-F3410D2A6748}"/>
              </a:ext>
            </a:extLst>
          </p:cNvPr>
          <p:cNvGrpSpPr/>
          <p:nvPr/>
        </p:nvGrpSpPr>
        <p:grpSpPr>
          <a:xfrm>
            <a:off x="8892614" y="1725179"/>
            <a:ext cx="1879041" cy="1511214"/>
            <a:chOff x="8956360" y="1725179"/>
            <a:chExt cx="1879041" cy="1511214"/>
          </a:xfrm>
        </p:grpSpPr>
        <p:sp>
          <p:nvSpPr>
            <p:cNvPr id="63" name="TextBox 62">
              <a:extLst>
                <a:ext uri="{FF2B5EF4-FFF2-40B4-BE49-F238E27FC236}">
                  <a16:creationId xmlns:a16="http://schemas.microsoft.com/office/drawing/2014/main" id="{30A98777-B2BD-9DB4-5872-3AAE20A2522C}"/>
                </a:ext>
              </a:extLst>
            </p:cNvPr>
            <p:cNvSpPr txBox="1"/>
            <p:nvPr/>
          </p:nvSpPr>
          <p:spPr>
            <a:xfrm>
              <a:off x="8956360" y="1725179"/>
              <a:ext cx="1879041" cy="769441"/>
            </a:xfrm>
            <a:prstGeom prst="rect">
              <a:avLst/>
            </a:prstGeom>
            <a:noFill/>
          </p:spPr>
          <p:txBody>
            <a:bodyPr wrap="none" rtlCol="0">
              <a:spAutoFit/>
            </a:bodyPr>
            <a:lstStyle/>
            <a:p>
              <a:pPr>
                <a:spcBef>
                  <a:spcPts val="600"/>
                </a:spcBef>
                <a:spcAft>
                  <a:spcPts val="600"/>
                </a:spcAft>
                <a:buClr>
                  <a:srgbClr val="F2A900"/>
                </a:buClr>
              </a:pPr>
              <a:r>
                <a:rPr lang="en-GB" sz="4400" dirty="0">
                  <a:solidFill>
                    <a:schemeClr val="accent1"/>
                  </a:solidFill>
                  <a:latin typeface="Arial Black" panose="020B0A04020102020204" pitchFamily="34" charset="0"/>
                </a:rPr>
                <a:t>6,000</a:t>
              </a:r>
            </a:p>
          </p:txBody>
        </p:sp>
        <p:sp>
          <p:nvSpPr>
            <p:cNvPr id="69" name="TextBox 68">
              <a:extLst>
                <a:ext uri="{FF2B5EF4-FFF2-40B4-BE49-F238E27FC236}">
                  <a16:creationId xmlns:a16="http://schemas.microsoft.com/office/drawing/2014/main" id="{5B2D21B8-8EE9-EAC3-FE66-9A63F44AACE7}"/>
                </a:ext>
              </a:extLst>
            </p:cNvPr>
            <p:cNvSpPr txBox="1"/>
            <p:nvPr/>
          </p:nvSpPr>
          <p:spPr>
            <a:xfrm>
              <a:off x="9263170" y="2497729"/>
              <a:ext cx="1287739" cy="738664"/>
            </a:xfrm>
            <a:prstGeom prst="rect">
              <a:avLst/>
            </a:prstGeom>
            <a:noFill/>
          </p:spPr>
          <p:txBody>
            <a:bodyPr wrap="square" rtlCol="0">
              <a:spAutoFit/>
            </a:bodyPr>
            <a:lstStyle/>
            <a:p>
              <a:pPr algn="ctr">
                <a:spcBef>
                  <a:spcPts val="600"/>
                </a:spcBef>
                <a:spcAft>
                  <a:spcPts val="600"/>
                </a:spcAft>
                <a:buClr>
                  <a:srgbClr val="F2A900"/>
                </a:buClr>
              </a:pPr>
              <a:r>
                <a:rPr lang="en-GB" sz="1400" dirty="0"/>
                <a:t>TOPSIDE CONTROL PANELS</a:t>
              </a:r>
            </a:p>
          </p:txBody>
        </p:sp>
      </p:grpSp>
      <p:grpSp>
        <p:nvGrpSpPr>
          <p:cNvPr id="77" name="Group 76">
            <a:extLst>
              <a:ext uri="{FF2B5EF4-FFF2-40B4-BE49-F238E27FC236}">
                <a16:creationId xmlns:a16="http://schemas.microsoft.com/office/drawing/2014/main" id="{44D4E356-F19E-99DC-8C38-0B63C352AA2A}"/>
              </a:ext>
            </a:extLst>
          </p:cNvPr>
          <p:cNvGrpSpPr/>
          <p:nvPr/>
        </p:nvGrpSpPr>
        <p:grpSpPr>
          <a:xfrm>
            <a:off x="5757102" y="1725179"/>
            <a:ext cx="1669242" cy="1511214"/>
            <a:chOff x="5820848" y="1725179"/>
            <a:chExt cx="1669242" cy="1511214"/>
          </a:xfrm>
        </p:grpSpPr>
        <p:sp>
          <p:nvSpPr>
            <p:cNvPr id="64" name="TextBox 63">
              <a:extLst>
                <a:ext uri="{FF2B5EF4-FFF2-40B4-BE49-F238E27FC236}">
                  <a16:creationId xmlns:a16="http://schemas.microsoft.com/office/drawing/2014/main" id="{476F1DFD-77FF-E1E0-6233-0BA971630BBE}"/>
                </a:ext>
              </a:extLst>
            </p:cNvPr>
            <p:cNvSpPr txBox="1"/>
            <p:nvPr/>
          </p:nvSpPr>
          <p:spPr>
            <a:xfrm>
              <a:off x="5991797" y="1725179"/>
              <a:ext cx="1314784" cy="769441"/>
            </a:xfrm>
            <a:prstGeom prst="rect">
              <a:avLst/>
            </a:prstGeom>
            <a:noFill/>
          </p:spPr>
          <p:txBody>
            <a:bodyPr wrap="none" rtlCol="0">
              <a:spAutoFit/>
            </a:bodyPr>
            <a:lstStyle/>
            <a:p>
              <a:pPr>
                <a:spcBef>
                  <a:spcPts val="600"/>
                </a:spcBef>
                <a:spcAft>
                  <a:spcPts val="600"/>
                </a:spcAft>
                <a:buClr>
                  <a:srgbClr val="F2A900"/>
                </a:buClr>
              </a:pPr>
              <a:r>
                <a:rPr lang="en-GB" sz="4400" dirty="0">
                  <a:solidFill>
                    <a:schemeClr val="accent1"/>
                  </a:solidFill>
                  <a:latin typeface="Arial Black" panose="020B0A04020102020204" pitchFamily="34" charset="0"/>
                </a:rPr>
                <a:t>450</a:t>
              </a:r>
            </a:p>
          </p:txBody>
        </p:sp>
        <p:sp>
          <p:nvSpPr>
            <p:cNvPr id="70" name="TextBox 69">
              <a:extLst>
                <a:ext uri="{FF2B5EF4-FFF2-40B4-BE49-F238E27FC236}">
                  <a16:creationId xmlns:a16="http://schemas.microsoft.com/office/drawing/2014/main" id="{0085AC38-55C5-39F2-06B5-B4460F181E45}"/>
                </a:ext>
              </a:extLst>
            </p:cNvPr>
            <p:cNvSpPr txBox="1"/>
            <p:nvPr/>
          </p:nvSpPr>
          <p:spPr>
            <a:xfrm>
              <a:off x="5820848" y="2497729"/>
              <a:ext cx="1669242" cy="738664"/>
            </a:xfrm>
            <a:prstGeom prst="rect">
              <a:avLst/>
            </a:prstGeom>
            <a:noFill/>
          </p:spPr>
          <p:txBody>
            <a:bodyPr wrap="square" rtlCol="0">
              <a:spAutoFit/>
            </a:bodyPr>
            <a:lstStyle/>
            <a:p>
              <a:pPr algn="ctr">
                <a:spcBef>
                  <a:spcPts val="600"/>
                </a:spcBef>
                <a:spcAft>
                  <a:spcPts val="600"/>
                </a:spcAft>
                <a:buClr>
                  <a:srgbClr val="F2A900"/>
                </a:buClr>
              </a:pPr>
              <a:r>
                <a:rPr lang="en-GB" sz="1400" dirty="0"/>
                <a:t>SUBSEA ELECTRONICS MODULES</a:t>
              </a:r>
            </a:p>
          </p:txBody>
        </p:sp>
      </p:grpSp>
      <p:grpSp>
        <p:nvGrpSpPr>
          <p:cNvPr id="75" name="Group 74">
            <a:extLst>
              <a:ext uri="{FF2B5EF4-FFF2-40B4-BE49-F238E27FC236}">
                <a16:creationId xmlns:a16="http://schemas.microsoft.com/office/drawing/2014/main" id="{7069E64A-7CCC-5765-AEAC-BC4AD199EB41}"/>
              </a:ext>
            </a:extLst>
          </p:cNvPr>
          <p:cNvGrpSpPr/>
          <p:nvPr/>
        </p:nvGrpSpPr>
        <p:grpSpPr>
          <a:xfrm>
            <a:off x="2786701" y="1725179"/>
            <a:ext cx="1301959" cy="1511214"/>
            <a:chOff x="2850447" y="1725179"/>
            <a:chExt cx="1301959" cy="1511214"/>
          </a:xfrm>
        </p:grpSpPr>
        <p:sp>
          <p:nvSpPr>
            <p:cNvPr id="65" name="TextBox 64">
              <a:extLst>
                <a:ext uri="{FF2B5EF4-FFF2-40B4-BE49-F238E27FC236}">
                  <a16:creationId xmlns:a16="http://schemas.microsoft.com/office/drawing/2014/main" id="{B3071ECB-4520-3BDF-DF5F-B7BE18EB838F}"/>
                </a:ext>
              </a:extLst>
            </p:cNvPr>
            <p:cNvSpPr txBox="1"/>
            <p:nvPr/>
          </p:nvSpPr>
          <p:spPr>
            <a:xfrm>
              <a:off x="3027234" y="1725179"/>
              <a:ext cx="938077" cy="769441"/>
            </a:xfrm>
            <a:prstGeom prst="rect">
              <a:avLst/>
            </a:prstGeom>
            <a:noFill/>
          </p:spPr>
          <p:txBody>
            <a:bodyPr wrap="none" rtlCol="0">
              <a:spAutoFit/>
            </a:bodyPr>
            <a:lstStyle/>
            <a:p>
              <a:pPr>
                <a:spcBef>
                  <a:spcPts val="600"/>
                </a:spcBef>
                <a:spcAft>
                  <a:spcPts val="600"/>
                </a:spcAft>
                <a:buClr>
                  <a:srgbClr val="F2A900"/>
                </a:buClr>
              </a:pPr>
              <a:r>
                <a:rPr lang="en-GB" sz="4400" dirty="0">
                  <a:solidFill>
                    <a:schemeClr val="accent1"/>
                  </a:solidFill>
                  <a:latin typeface="Arial Black" panose="020B0A04020102020204" pitchFamily="34" charset="0"/>
                </a:rPr>
                <a:t>50</a:t>
              </a:r>
            </a:p>
          </p:txBody>
        </p:sp>
        <p:sp>
          <p:nvSpPr>
            <p:cNvPr id="71" name="TextBox 70">
              <a:extLst>
                <a:ext uri="{FF2B5EF4-FFF2-40B4-BE49-F238E27FC236}">
                  <a16:creationId xmlns:a16="http://schemas.microsoft.com/office/drawing/2014/main" id="{D5DFF21F-48B7-1102-F6C3-71494C9C881F}"/>
                </a:ext>
              </a:extLst>
            </p:cNvPr>
            <p:cNvSpPr txBox="1"/>
            <p:nvPr/>
          </p:nvSpPr>
          <p:spPr>
            <a:xfrm>
              <a:off x="2850447" y="2497729"/>
              <a:ext cx="1301959" cy="738664"/>
            </a:xfrm>
            <a:prstGeom prst="rect">
              <a:avLst/>
            </a:prstGeom>
            <a:noFill/>
          </p:spPr>
          <p:txBody>
            <a:bodyPr wrap="none" rtlCol="0">
              <a:spAutoFit/>
            </a:bodyPr>
            <a:lstStyle/>
            <a:p>
              <a:pPr algn="ctr">
                <a:spcBef>
                  <a:spcPts val="600"/>
                </a:spcBef>
                <a:spcAft>
                  <a:spcPts val="600"/>
                </a:spcAft>
                <a:buClr>
                  <a:srgbClr val="F2A900"/>
                </a:buClr>
              </a:pPr>
              <a:r>
                <a:rPr lang="en-GB" sz="1400" dirty="0"/>
                <a:t>ACT</a:t>
              </a:r>
              <a:br>
                <a:rPr lang="en-GB" sz="1400" dirty="0"/>
              </a:br>
              <a:r>
                <a:rPr lang="en-GB" sz="1400" dirty="0"/>
                <a:t>PROJECTS</a:t>
              </a:r>
              <a:br>
                <a:rPr lang="en-GB" sz="1400" dirty="0"/>
              </a:br>
              <a:r>
                <a:rPr lang="en-GB" sz="1400" dirty="0"/>
                <a:t>COMPLETED</a:t>
              </a:r>
            </a:p>
          </p:txBody>
        </p:sp>
      </p:grpSp>
      <p:grpSp>
        <p:nvGrpSpPr>
          <p:cNvPr id="78" name="Group 77">
            <a:extLst>
              <a:ext uri="{FF2B5EF4-FFF2-40B4-BE49-F238E27FC236}">
                <a16:creationId xmlns:a16="http://schemas.microsoft.com/office/drawing/2014/main" id="{5510D305-2755-8685-ED76-ABA6B8302655}"/>
              </a:ext>
            </a:extLst>
          </p:cNvPr>
          <p:cNvGrpSpPr/>
          <p:nvPr/>
        </p:nvGrpSpPr>
        <p:grpSpPr>
          <a:xfrm>
            <a:off x="7066879" y="1725179"/>
            <a:ext cx="2078365" cy="1511214"/>
            <a:chOff x="7130625" y="1725179"/>
            <a:chExt cx="2078365" cy="1511214"/>
          </a:xfrm>
        </p:grpSpPr>
        <p:sp>
          <p:nvSpPr>
            <p:cNvPr id="66" name="TextBox 65">
              <a:extLst>
                <a:ext uri="{FF2B5EF4-FFF2-40B4-BE49-F238E27FC236}">
                  <a16:creationId xmlns:a16="http://schemas.microsoft.com/office/drawing/2014/main" id="{4C5D39BC-F066-4324-6E8D-09E4A2E40343}"/>
                </a:ext>
              </a:extLst>
            </p:cNvPr>
            <p:cNvSpPr txBox="1"/>
            <p:nvPr/>
          </p:nvSpPr>
          <p:spPr>
            <a:xfrm>
              <a:off x="7662432" y="1725179"/>
              <a:ext cx="938077" cy="769441"/>
            </a:xfrm>
            <a:prstGeom prst="rect">
              <a:avLst/>
            </a:prstGeom>
            <a:noFill/>
          </p:spPr>
          <p:txBody>
            <a:bodyPr wrap="none" rtlCol="0">
              <a:spAutoFit/>
            </a:bodyPr>
            <a:lstStyle/>
            <a:p>
              <a:pPr>
                <a:spcBef>
                  <a:spcPts val="600"/>
                </a:spcBef>
                <a:spcAft>
                  <a:spcPts val="600"/>
                </a:spcAft>
                <a:buClr>
                  <a:srgbClr val="F2A900"/>
                </a:buClr>
              </a:pPr>
              <a:r>
                <a:rPr lang="en-GB" sz="4400" dirty="0">
                  <a:solidFill>
                    <a:schemeClr val="accent1"/>
                  </a:solidFill>
                  <a:latin typeface="Arial Black" panose="020B0A04020102020204" pitchFamily="34" charset="0"/>
                </a:rPr>
                <a:t>85</a:t>
              </a:r>
            </a:p>
          </p:txBody>
        </p:sp>
        <p:sp>
          <p:nvSpPr>
            <p:cNvPr id="72" name="TextBox 71">
              <a:extLst>
                <a:ext uri="{FF2B5EF4-FFF2-40B4-BE49-F238E27FC236}">
                  <a16:creationId xmlns:a16="http://schemas.microsoft.com/office/drawing/2014/main" id="{36B6F410-DE45-3557-AAE9-74A8AC4E9517}"/>
                </a:ext>
              </a:extLst>
            </p:cNvPr>
            <p:cNvSpPr txBox="1"/>
            <p:nvPr/>
          </p:nvSpPr>
          <p:spPr>
            <a:xfrm>
              <a:off x="7130625" y="2497729"/>
              <a:ext cx="2078365" cy="738664"/>
            </a:xfrm>
            <a:prstGeom prst="rect">
              <a:avLst/>
            </a:prstGeom>
            <a:noFill/>
          </p:spPr>
          <p:txBody>
            <a:bodyPr wrap="square" rtlCol="0">
              <a:spAutoFit/>
            </a:bodyPr>
            <a:lstStyle/>
            <a:p>
              <a:pPr algn="ctr">
                <a:spcBef>
                  <a:spcPts val="600"/>
                </a:spcBef>
                <a:spcAft>
                  <a:spcPts val="600"/>
                </a:spcAft>
                <a:buClr>
                  <a:srgbClr val="F2A900"/>
                </a:buClr>
              </a:pPr>
              <a:r>
                <a:rPr lang="en-GB" sz="1400" dirty="0"/>
                <a:t>OPEN </a:t>
              </a:r>
              <a:br>
                <a:rPr lang="en-GB" sz="1400" dirty="0"/>
              </a:br>
              <a:r>
                <a:rPr lang="en-GB" sz="1400" dirty="0"/>
                <a:t>COMMS</a:t>
              </a:r>
              <a:br>
                <a:rPr lang="en-GB" sz="1400" dirty="0"/>
              </a:br>
              <a:r>
                <a:rPr lang="en-GB" sz="1400" dirty="0"/>
                <a:t>HUBS</a:t>
              </a:r>
            </a:p>
          </p:txBody>
        </p:sp>
      </p:grpSp>
      <p:pic>
        <p:nvPicPr>
          <p:cNvPr id="81" name="Picture 80" descr="A close-up of a machine&#10;&#10;Description automatically generated with low confidence">
            <a:extLst>
              <a:ext uri="{FF2B5EF4-FFF2-40B4-BE49-F238E27FC236}">
                <a16:creationId xmlns:a16="http://schemas.microsoft.com/office/drawing/2014/main" id="{DD091306-99FF-31D0-B5FE-F092BBD461D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39879" y="3812189"/>
            <a:ext cx="1160484" cy="652772"/>
          </a:xfrm>
          <a:prstGeom prst="rect">
            <a:avLst/>
          </a:prstGeom>
        </p:spPr>
      </p:pic>
      <p:pic>
        <p:nvPicPr>
          <p:cNvPr id="83" name="Picture 82" descr="A picture containing indoor, appliance&#10;&#10;Description automatically generated">
            <a:extLst>
              <a:ext uri="{FF2B5EF4-FFF2-40B4-BE49-F238E27FC236}">
                <a16:creationId xmlns:a16="http://schemas.microsoft.com/office/drawing/2014/main" id="{C497E394-416B-EE11-4DAB-0C74541DA7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02607" y="3710043"/>
            <a:ext cx="1279849" cy="719915"/>
          </a:xfrm>
          <a:prstGeom prst="rect">
            <a:avLst/>
          </a:prstGeom>
        </p:spPr>
      </p:pic>
      <p:pic>
        <p:nvPicPr>
          <p:cNvPr id="89" name="Picture 88" descr="A picture containing orange&#10;&#10;Description automatically generated">
            <a:extLst>
              <a:ext uri="{FF2B5EF4-FFF2-40B4-BE49-F238E27FC236}">
                <a16:creationId xmlns:a16="http://schemas.microsoft.com/office/drawing/2014/main" id="{9F3AC70E-268F-0F4D-F7B4-2DCD39E5406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01183" y="3665040"/>
            <a:ext cx="938078" cy="751296"/>
          </a:xfrm>
          <a:prstGeom prst="rect">
            <a:avLst/>
          </a:prstGeom>
        </p:spPr>
      </p:pic>
      <p:pic>
        <p:nvPicPr>
          <p:cNvPr id="91" name="Picture 90" descr="A picture containing indoor, toy&#10;&#10;Description automatically generated">
            <a:extLst>
              <a:ext uri="{FF2B5EF4-FFF2-40B4-BE49-F238E27FC236}">
                <a16:creationId xmlns:a16="http://schemas.microsoft.com/office/drawing/2014/main" id="{DA50B12A-D384-AF11-F02C-939D1720D52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339204" y="3759220"/>
            <a:ext cx="1104900" cy="621506"/>
          </a:xfrm>
          <a:prstGeom prst="rect">
            <a:avLst/>
          </a:prstGeom>
        </p:spPr>
      </p:pic>
    </p:spTree>
    <p:extLst>
      <p:ext uri="{BB962C8B-B14F-4D97-AF65-F5344CB8AC3E}">
        <p14:creationId xmlns:p14="http://schemas.microsoft.com/office/powerpoint/2010/main" val="11173478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anim calcmode="lin" valueType="num">
                                      <p:cBhvr>
                                        <p:cTn id="8" dur="500" fill="hold"/>
                                        <p:tgtEl>
                                          <p:spTgt spid="74"/>
                                        </p:tgtEl>
                                        <p:attrNameLst>
                                          <p:attrName>ppt_x</p:attrName>
                                        </p:attrNameLst>
                                      </p:cBhvr>
                                      <p:tavLst>
                                        <p:tav tm="0">
                                          <p:val>
                                            <p:strVal val="#ppt_x"/>
                                          </p:val>
                                        </p:tav>
                                        <p:tav tm="100000">
                                          <p:val>
                                            <p:strVal val="#ppt_x"/>
                                          </p:val>
                                        </p:tav>
                                      </p:tavLst>
                                    </p:anim>
                                    <p:anim calcmode="lin" valueType="num">
                                      <p:cBhvr>
                                        <p:cTn id="9" dur="500" fill="hold"/>
                                        <p:tgtEl>
                                          <p:spTgt spid="7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75"/>
                                        </p:tgtEl>
                                        <p:attrNameLst>
                                          <p:attrName>style.visibility</p:attrName>
                                        </p:attrNameLst>
                                      </p:cBhvr>
                                      <p:to>
                                        <p:strVal val="visible"/>
                                      </p:to>
                                    </p:set>
                                    <p:animEffect transition="in" filter="fade">
                                      <p:cBhvr>
                                        <p:cTn id="13" dur="500"/>
                                        <p:tgtEl>
                                          <p:spTgt spid="75"/>
                                        </p:tgtEl>
                                      </p:cBhvr>
                                    </p:animEffect>
                                    <p:anim calcmode="lin" valueType="num">
                                      <p:cBhvr>
                                        <p:cTn id="14" dur="500" fill="hold"/>
                                        <p:tgtEl>
                                          <p:spTgt spid="75"/>
                                        </p:tgtEl>
                                        <p:attrNameLst>
                                          <p:attrName>ppt_x</p:attrName>
                                        </p:attrNameLst>
                                      </p:cBhvr>
                                      <p:tavLst>
                                        <p:tav tm="0">
                                          <p:val>
                                            <p:strVal val="#ppt_x"/>
                                          </p:val>
                                        </p:tav>
                                        <p:tav tm="100000">
                                          <p:val>
                                            <p:strVal val="#ppt_x"/>
                                          </p:val>
                                        </p:tav>
                                      </p:tavLst>
                                    </p:anim>
                                    <p:anim calcmode="lin" valueType="num">
                                      <p:cBhvr>
                                        <p:cTn id="15" dur="500" fill="hold"/>
                                        <p:tgtEl>
                                          <p:spTgt spid="75"/>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76"/>
                                        </p:tgtEl>
                                        <p:attrNameLst>
                                          <p:attrName>style.visibility</p:attrName>
                                        </p:attrNameLst>
                                      </p:cBhvr>
                                      <p:to>
                                        <p:strVal val="visible"/>
                                      </p:to>
                                    </p:set>
                                    <p:animEffect transition="in" filter="fade">
                                      <p:cBhvr>
                                        <p:cTn id="19" dur="500"/>
                                        <p:tgtEl>
                                          <p:spTgt spid="76"/>
                                        </p:tgtEl>
                                      </p:cBhvr>
                                    </p:animEffect>
                                    <p:anim calcmode="lin" valueType="num">
                                      <p:cBhvr>
                                        <p:cTn id="20" dur="500" fill="hold"/>
                                        <p:tgtEl>
                                          <p:spTgt spid="76"/>
                                        </p:tgtEl>
                                        <p:attrNameLst>
                                          <p:attrName>ppt_x</p:attrName>
                                        </p:attrNameLst>
                                      </p:cBhvr>
                                      <p:tavLst>
                                        <p:tav tm="0">
                                          <p:val>
                                            <p:strVal val="#ppt_x"/>
                                          </p:val>
                                        </p:tav>
                                        <p:tav tm="100000">
                                          <p:val>
                                            <p:strVal val="#ppt_x"/>
                                          </p:val>
                                        </p:tav>
                                      </p:tavLst>
                                    </p:anim>
                                    <p:anim calcmode="lin" valueType="num">
                                      <p:cBhvr>
                                        <p:cTn id="21" dur="500" fill="hold"/>
                                        <p:tgtEl>
                                          <p:spTgt spid="76"/>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fade">
                                      <p:cBhvr>
                                        <p:cTn id="25" dur="500"/>
                                        <p:tgtEl>
                                          <p:spTgt spid="77"/>
                                        </p:tgtEl>
                                      </p:cBhvr>
                                    </p:animEffect>
                                    <p:anim calcmode="lin" valueType="num">
                                      <p:cBhvr>
                                        <p:cTn id="26" dur="500" fill="hold"/>
                                        <p:tgtEl>
                                          <p:spTgt spid="77"/>
                                        </p:tgtEl>
                                        <p:attrNameLst>
                                          <p:attrName>ppt_x</p:attrName>
                                        </p:attrNameLst>
                                      </p:cBhvr>
                                      <p:tavLst>
                                        <p:tav tm="0">
                                          <p:val>
                                            <p:strVal val="#ppt_x"/>
                                          </p:val>
                                        </p:tav>
                                        <p:tav tm="100000">
                                          <p:val>
                                            <p:strVal val="#ppt_x"/>
                                          </p:val>
                                        </p:tav>
                                      </p:tavLst>
                                    </p:anim>
                                    <p:anim calcmode="lin" valueType="num">
                                      <p:cBhvr>
                                        <p:cTn id="27" dur="500" fill="hold"/>
                                        <p:tgtEl>
                                          <p:spTgt spid="77"/>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78"/>
                                        </p:tgtEl>
                                        <p:attrNameLst>
                                          <p:attrName>style.visibility</p:attrName>
                                        </p:attrNameLst>
                                      </p:cBhvr>
                                      <p:to>
                                        <p:strVal val="visible"/>
                                      </p:to>
                                    </p:set>
                                    <p:animEffect transition="in" filter="fade">
                                      <p:cBhvr>
                                        <p:cTn id="31" dur="500"/>
                                        <p:tgtEl>
                                          <p:spTgt spid="78"/>
                                        </p:tgtEl>
                                      </p:cBhvr>
                                    </p:animEffect>
                                    <p:anim calcmode="lin" valueType="num">
                                      <p:cBhvr>
                                        <p:cTn id="32" dur="500" fill="hold"/>
                                        <p:tgtEl>
                                          <p:spTgt spid="78"/>
                                        </p:tgtEl>
                                        <p:attrNameLst>
                                          <p:attrName>ppt_x</p:attrName>
                                        </p:attrNameLst>
                                      </p:cBhvr>
                                      <p:tavLst>
                                        <p:tav tm="0">
                                          <p:val>
                                            <p:strVal val="#ppt_x"/>
                                          </p:val>
                                        </p:tav>
                                        <p:tav tm="100000">
                                          <p:val>
                                            <p:strVal val="#ppt_x"/>
                                          </p:val>
                                        </p:tav>
                                      </p:tavLst>
                                    </p:anim>
                                    <p:anim calcmode="lin" valueType="num">
                                      <p:cBhvr>
                                        <p:cTn id="33" dur="500" fill="hold"/>
                                        <p:tgtEl>
                                          <p:spTgt spid="78"/>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nodeType="after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fade">
                                      <p:cBhvr>
                                        <p:cTn id="37" dur="500"/>
                                        <p:tgtEl>
                                          <p:spTgt spid="79"/>
                                        </p:tgtEl>
                                      </p:cBhvr>
                                    </p:animEffect>
                                    <p:anim calcmode="lin" valueType="num">
                                      <p:cBhvr>
                                        <p:cTn id="38" dur="500" fill="hold"/>
                                        <p:tgtEl>
                                          <p:spTgt spid="79"/>
                                        </p:tgtEl>
                                        <p:attrNameLst>
                                          <p:attrName>ppt_x</p:attrName>
                                        </p:attrNameLst>
                                      </p:cBhvr>
                                      <p:tavLst>
                                        <p:tav tm="0">
                                          <p:val>
                                            <p:strVal val="#ppt_x"/>
                                          </p:val>
                                        </p:tav>
                                        <p:tav tm="100000">
                                          <p:val>
                                            <p:strVal val="#ppt_x"/>
                                          </p:val>
                                        </p:tav>
                                      </p:tavLst>
                                    </p:anim>
                                    <p:anim calcmode="lin" valueType="num">
                                      <p:cBhvr>
                                        <p:cTn id="39" dur="500" fill="hold"/>
                                        <p:tgtEl>
                                          <p:spTgt spid="79"/>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22" presetClass="entr" presetSubtype="4" fill="hold" grpId="0" nodeType="after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wipe(down)">
                                      <p:cBhvr>
                                        <p:cTn id="43" dur="500"/>
                                        <p:tgtEl>
                                          <p:spTgt spid="60"/>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59"/>
                                        </p:tgtEl>
                                        <p:attrNameLst>
                                          <p:attrName>style.visibility</p:attrName>
                                        </p:attrNameLst>
                                      </p:cBhvr>
                                      <p:to>
                                        <p:strVal val="visible"/>
                                      </p:to>
                                    </p:set>
                                    <p:animEffect transition="in" filter="wipe(left)">
                                      <p:cBhvr>
                                        <p:cTn id="46" dur="500"/>
                                        <p:tgtEl>
                                          <p:spTgt spid="59"/>
                                        </p:tgtEl>
                                      </p:cBhvr>
                                    </p:animEffect>
                                  </p:childTnLst>
                                </p:cTn>
                              </p:par>
                              <p:par>
                                <p:cTn id="47" presetID="22" presetClass="entr" presetSubtype="8"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par>
                          <p:cTn id="50" fill="hold">
                            <p:stCondLst>
                              <p:cond delay="3500"/>
                            </p:stCondLst>
                            <p:childTnLst>
                              <p:par>
                                <p:cTn id="51" presetID="22" presetClass="entr" presetSubtype="1" fill="hold"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up)">
                                      <p:cBhvr>
                                        <p:cTn id="53" dur="500"/>
                                        <p:tgtEl>
                                          <p:spTgt spid="20"/>
                                        </p:tgtEl>
                                      </p:cBhvr>
                                    </p:animEffect>
                                  </p:childTnLst>
                                </p:cTn>
                              </p:par>
                              <p:par>
                                <p:cTn id="54" presetID="22" presetClass="entr" presetSubtype="1"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up)">
                                      <p:cBhvr>
                                        <p:cTn id="56" dur="500"/>
                                        <p:tgtEl>
                                          <p:spTgt spid="27"/>
                                        </p:tgtEl>
                                      </p:cBhvr>
                                    </p:animEffect>
                                  </p:childTnLst>
                                </p:cTn>
                              </p:par>
                              <p:par>
                                <p:cTn id="57" presetID="22" presetClass="entr" presetSubtype="1" fill="hold" grpId="0" nodeType="with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wipe(up)">
                                      <p:cBhvr>
                                        <p:cTn id="59" dur="500"/>
                                        <p:tgtEl>
                                          <p:spTgt spid="45"/>
                                        </p:tgtEl>
                                      </p:cBhvr>
                                    </p:animEffect>
                                  </p:childTnLst>
                                </p:cTn>
                              </p:par>
                            </p:childTnLst>
                          </p:cTn>
                        </p:par>
                        <p:par>
                          <p:cTn id="60" fill="hold">
                            <p:stCondLst>
                              <p:cond delay="4000"/>
                            </p:stCondLst>
                            <p:childTnLst>
                              <p:par>
                                <p:cTn id="61" presetID="22" presetClass="entr" presetSubtype="1" fill="hold"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up)">
                                      <p:cBhvr>
                                        <p:cTn id="63" dur="500"/>
                                        <p:tgtEl>
                                          <p:spTgt spid="22"/>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up)">
                                      <p:cBhvr>
                                        <p:cTn id="66" dur="500"/>
                                        <p:tgtEl>
                                          <p:spTgt spid="30"/>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wipe(up)">
                                      <p:cBhvr>
                                        <p:cTn id="69" dur="500"/>
                                        <p:tgtEl>
                                          <p:spTgt spid="47"/>
                                        </p:tgtEl>
                                      </p:cBhvr>
                                    </p:animEffect>
                                  </p:childTnLst>
                                </p:cTn>
                              </p:par>
                            </p:childTnLst>
                          </p:cTn>
                        </p:par>
                        <p:par>
                          <p:cTn id="70" fill="hold">
                            <p:stCondLst>
                              <p:cond delay="4500"/>
                            </p:stCondLst>
                            <p:childTnLst>
                              <p:par>
                                <p:cTn id="71" presetID="22" presetClass="entr" presetSubtype="1" fill="hold" nodeType="after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wipe(up)">
                                      <p:cBhvr>
                                        <p:cTn id="73" dur="500"/>
                                        <p:tgtEl>
                                          <p:spTgt spid="23"/>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wipe(up)">
                                      <p:cBhvr>
                                        <p:cTn id="76" dur="500"/>
                                        <p:tgtEl>
                                          <p:spTgt spid="31"/>
                                        </p:tgtEl>
                                      </p:cBhvr>
                                    </p:animEffect>
                                  </p:childTnLst>
                                </p:cTn>
                              </p:par>
                              <p:par>
                                <p:cTn id="77" presetID="42" presetClass="entr" presetSubtype="0" fill="hold" nodeType="withEffect">
                                  <p:stCondLst>
                                    <p:cond delay="0"/>
                                  </p:stCondLst>
                                  <p:childTnLst>
                                    <p:set>
                                      <p:cBhvr>
                                        <p:cTn id="78" dur="1" fill="hold">
                                          <p:stCondLst>
                                            <p:cond delay="0"/>
                                          </p:stCondLst>
                                        </p:cTn>
                                        <p:tgtEl>
                                          <p:spTgt spid="89"/>
                                        </p:tgtEl>
                                        <p:attrNameLst>
                                          <p:attrName>style.visibility</p:attrName>
                                        </p:attrNameLst>
                                      </p:cBhvr>
                                      <p:to>
                                        <p:strVal val="visible"/>
                                      </p:to>
                                    </p:set>
                                    <p:animEffect transition="in" filter="fade">
                                      <p:cBhvr>
                                        <p:cTn id="79" dur="500"/>
                                        <p:tgtEl>
                                          <p:spTgt spid="89"/>
                                        </p:tgtEl>
                                      </p:cBhvr>
                                    </p:animEffect>
                                    <p:anim calcmode="lin" valueType="num">
                                      <p:cBhvr>
                                        <p:cTn id="80" dur="500" fill="hold"/>
                                        <p:tgtEl>
                                          <p:spTgt spid="89"/>
                                        </p:tgtEl>
                                        <p:attrNameLst>
                                          <p:attrName>ppt_x</p:attrName>
                                        </p:attrNameLst>
                                      </p:cBhvr>
                                      <p:tavLst>
                                        <p:tav tm="0">
                                          <p:val>
                                            <p:strVal val="#ppt_x"/>
                                          </p:val>
                                        </p:tav>
                                        <p:tav tm="100000">
                                          <p:val>
                                            <p:strVal val="#ppt_x"/>
                                          </p:val>
                                        </p:tav>
                                      </p:tavLst>
                                    </p:anim>
                                    <p:anim calcmode="lin" valueType="num">
                                      <p:cBhvr>
                                        <p:cTn id="81" dur="500" fill="hold"/>
                                        <p:tgtEl>
                                          <p:spTgt spid="89"/>
                                        </p:tgtEl>
                                        <p:attrNameLst>
                                          <p:attrName>ppt_y</p:attrName>
                                        </p:attrNameLst>
                                      </p:cBhvr>
                                      <p:tavLst>
                                        <p:tav tm="0">
                                          <p:val>
                                            <p:strVal val="#ppt_y+.1"/>
                                          </p:val>
                                        </p:tav>
                                        <p:tav tm="100000">
                                          <p:val>
                                            <p:strVal val="#ppt_y"/>
                                          </p:val>
                                        </p:tav>
                                      </p:tavLst>
                                    </p:anim>
                                  </p:childTnLst>
                                </p:cTn>
                              </p:par>
                              <p:par>
                                <p:cTn id="82" presetID="22" presetClass="entr" presetSubtype="1" fill="hold" grpId="0" nodeType="withEffect">
                                  <p:stCondLst>
                                    <p:cond delay="0"/>
                                  </p:stCondLst>
                                  <p:childTnLst>
                                    <p:set>
                                      <p:cBhvr>
                                        <p:cTn id="83" dur="1" fill="hold">
                                          <p:stCondLst>
                                            <p:cond delay="0"/>
                                          </p:stCondLst>
                                        </p:cTn>
                                        <p:tgtEl>
                                          <p:spTgt spid="49"/>
                                        </p:tgtEl>
                                        <p:attrNameLst>
                                          <p:attrName>style.visibility</p:attrName>
                                        </p:attrNameLst>
                                      </p:cBhvr>
                                      <p:to>
                                        <p:strVal val="visible"/>
                                      </p:to>
                                    </p:set>
                                    <p:animEffect transition="in" filter="wipe(up)">
                                      <p:cBhvr>
                                        <p:cTn id="84" dur="500"/>
                                        <p:tgtEl>
                                          <p:spTgt spid="49"/>
                                        </p:tgtEl>
                                      </p:cBhvr>
                                    </p:animEffect>
                                  </p:childTnLst>
                                </p:cTn>
                              </p:par>
                            </p:childTnLst>
                          </p:cTn>
                        </p:par>
                        <p:par>
                          <p:cTn id="85" fill="hold">
                            <p:stCondLst>
                              <p:cond delay="5000"/>
                            </p:stCondLst>
                            <p:childTnLst>
                              <p:par>
                                <p:cTn id="86" presetID="22" presetClass="entr" presetSubtype="1" fill="hold" nodeType="after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wipe(up)">
                                      <p:cBhvr>
                                        <p:cTn id="88" dur="500"/>
                                        <p:tgtEl>
                                          <p:spTgt spid="24"/>
                                        </p:tgtEl>
                                      </p:cBhvr>
                                    </p:animEffect>
                                  </p:childTnLst>
                                </p:cTn>
                              </p:par>
                              <p:par>
                                <p:cTn id="89" presetID="22" presetClass="entr" presetSubtype="1" fill="hold" grpId="0" nodeType="with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wipe(up)">
                                      <p:cBhvr>
                                        <p:cTn id="91" dur="500"/>
                                        <p:tgtEl>
                                          <p:spTgt spid="32"/>
                                        </p:tgtEl>
                                      </p:cBhvr>
                                    </p:animEffect>
                                  </p:childTnLst>
                                </p:cTn>
                              </p:par>
                              <p:par>
                                <p:cTn id="92" presetID="42" presetClass="entr" presetSubtype="0" fill="hold" nodeType="withEffect">
                                  <p:stCondLst>
                                    <p:cond delay="0"/>
                                  </p:stCondLst>
                                  <p:childTnLst>
                                    <p:set>
                                      <p:cBhvr>
                                        <p:cTn id="93" dur="1" fill="hold">
                                          <p:stCondLst>
                                            <p:cond delay="0"/>
                                          </p:stCondLst>
                                        </p:cTn>
                                        <p:tgtEl>
                                          <p:spTgt spid="91"/>
                                        </p:tgtEl>
                                        <p:attrNameLst>
                                          <p:attrName>style.visibility</p:attrName>
                                        </p:attrNameLst>
                                      </p:cBhvr>
                                      <p:to>
                                        <p:strVal val="visible"/>
                                      </p:to>
                                    </p:set>
                                    <p:animEffect transition="in" filter="fade">
                                      <p:cBhvr>
                                        <p:cTn id="94" dur="500"/>
                                        <p:tgtEl>
                                          <p:spTgt spid="91"/>
                                        </p:tgtEl>
                                      </p:cBhvr>
                                    </p:animEffect>
                                    <p:anim calcmode="lin" valueType="num">
                                      <p:cBhvr>
                                        <p:cTn id="95" dur="500" fill="hold"/>
                                        <p:tgtEl>
                                          <p:spTgt spid="91"/>
                                        </p:tgtEl>
                                        <p:attrNameLst>
                                          <p:attrName>ppt_x</p:attrName>
                                        </p:attrNameLst>
                                      </p:cBhvr>
                                      <p:tavLst>
                                        <p:tav tm="0">
                                          <p:val>
                                            <p:strVal val="#ppt_x"/>
                                          </p:val>
                                        </p:tav>
                                        <p:tav tm="100000">
                                          <p:val>
                                            <p:strVal val="#ppt_x"/>
                                          </p:val>
                                        </p:tav>
                                      </p:tavLst>
                                    </p:anim>
                                    <p:anim calcmode="lin" valueType="num">
                                      <p:cBhvr>
                                        <p:cTn id="96" dur="500" fill="hold"/>
                                        <p:tgtEl>
                                          <p:spTgt spid="91"/>
                                        </p:tgtEl>
                                        <p:attrNameLst>
                                          <p:attrName>ppt_y</p:attrName>
                                        </p:attrNameLst>
                                      </p:cBhvr>
                                      <p:tavLst>
                                        <p:tav tm="0">
                                          <p:val>
                                            <p:strVal val="#ppt_y+.1"/>
                                          </p:val>
                                        </p:tav>
                                        <p:tav tm="100000">
                                          <p:val>
                                            <p:strVal val="#ppt_y"/>
                                          </p:val>
                                        </p:tav>
                                      </p:tavLst>
                                    </p:anim>
                                  </p:childTnLst>
                                </p:cTn>
                              </p:par>
                              <p:par>
                                <p:cTn id="97" presetID="22" presetClass="entr" presetSubtype="1" fill="hold" grpId="0" nodeType="withEffect">
                                  <p:stCondLst>
                                    <p:cond delay="0"/>
                                  </p:stCondLst>
                                  <p:childTnLst>
                                    <p:set>
                                      <p:cBhvr>
                                        <p:cTn id="98" dur="1" fill="hold">
                                          <p:stCondLst>
                                            <p:cond delay="0"/>
                                          </p:stCondLst>
                                        </p:cTn>
                                        <p:tgtEl>
                                          <p:spTgt spid="50"/>
                                        </p:tgtEl>
                                        <p:attrNameLst>
                                          <p:attrName>style.visibility</p:attrName>
                                        </p:attrNameLst>
                                      </p:cBhvr>
                                      <p:to>
                                        <p:strVal val="visible"/>
                                      </p:to>
                                    </p:set>
                                    <p:animEffect transition="in" filter="wipe(up)">
                                      <p:cBhvr>
                                        <p:cTn id="99" dur="500"/>
                                        <p:tgtEl>
                                          <p:spTgt spid="50"/>
                                        </p:tgtEl>
                                      </p:cBhvr>
                                    </p:animEffect>
                                  </p:childTnLst>
                                </p:cTn>
                              </p:par>
                            </p:childTnLst>
                          </p:cTn>
                        </p:par>
                        <p:par>
                          <p:cTn id="100" fill="hold">
                            <p:stCondLst>
                              <p:cond delay="5500"/>
                            </p:stCondLst>
                            <p:childTnLst>
                              <p:par>
                                <p:cTn id="101" presetID="22" presetClass="entr" presetSubtype="1" fill="hold" nodeType="afterEffect">
                                  <p:stCondLst>
                                    <p:cond delay="0"/>
                                  </p:stCondLst>
                                  <p:childTnLst>
                                    <p:set>
                                      <p:cBhvr>
                                        <p:cTn id="102" dur="1" fill="hold">
                                          <p:stCondLst>
                                            <p:cond delay="0"/>
                                          </p:stCondLst>
                                        </p:cTn>
                                        <p:tgtEl>
                                          <p:spTgt spid="42"/>
                                        </p:tgtEl>
                                        <p:attrNameLst>
                                          <p:attrName>style.visibility</p:attrName>
                                        </p:attrNameLst>
                                      </p:cBhvr>
                                      <p:to>
                                        <p:strVal val="visible"/>
                                      </p:to>
                                    </p:set>
                                    <p:animEffect transition="in" filter="wipe(up)">
                                      <p:cBhvr>
                                        <p:cTn id="103" dur="500"/>
                                        <p:tgtEl>
                                          <p:spTgt spid="42"/>
                                        </p:tgtEl>
                                      </p:cBhvr>
                                    </p:animEffect>
                                  </p:childTnLst>
                                </p:cTn>
                              </p:par>
                              <p:par>
                                <p:cTn id="104" presetID="22" presetClass="entr" presetSubtype="1" fill="hold" grpId="0" nodeType="withEffect">
                                  <p:stCondLst>
                                    <p:cond delay="0"/>
                                  </p:stCondLst>
                                  <p:childTnLst>
                                    <p:set>
                                      <p:cBhvr>
                                        <p:cTn id="105" dur="1" fill="hold">
                                          <p:stCondLst>
                                            <p:cond delay="0"/>
                                          </p:stCondLst>
                                        </p:cTn>
                                        <p:tgtEl>
                                          <p:spTgt spid="43"/>
                                        </p:tgtEl>
                                        <p:attrNameLst>
                                          <p:attrName>style.visibility</p:attrName>
                                        </p:attrNameLst>
                                      </p:cBhvr>
                                      <p:to>
                                        <p:strVal val="visible"/>
                                      </p:to>
                                    </p:set>
                                    <p:animEffect transition="in" filter="wipe(up)">
                                      <p:cBhvr>
                                        <p:cTn id="106" dur="500"/>
                                        <p:tgtEl>
                                          <p:spTgt spid="43"/>
                                        </p:tgtEl>
                                      </p:cBhvr>
                                    </p:animEffect>
                                  </p:childTnLst>
                                </p:cTn>
                              </p:par>
                              <p:par>
                                <p:cTn id="107" presetID="42" presetClass="entr" presetSubtype="0" fill="hold" nodeType="withEffect">
                                  <p:stCondLst>
                                    <p:cond delay="0"/>
                                  </p:stCondLst>
                                  <p:childTnLst>
                                    <p:set>
                                      <p:cBhvr>
                                        <p:cTn id="108" dur="1" fill="hold">
                                          <p:stCondLst>
                                            <p:cond delay="0"/>
                                          </p:stCondLst>
                                        </p:cTn>
                                        <p:tgtEl>
                                          <p:spTgt spid="83"/>
                                        </p:tgtEl>
                                        <p:attrNameLst>
                                          <p:attrName>style.visibility</p:attrName>
                                        </p:attrNameLst>
                                      </p:cBhvr>
                                      <p:to>
                                        <p:strVal val="visible"/>
                                      </p:to>
                                    </p:set>
                                    <p:animEffect transition="in" filter="fade">
                                      <p:cBhvr>
                                        <p:cTn id="109" dur="500"/>
                                        <p:tgtEl>
                                          <p:spTgt spid="83"/>
                                        </p:tgtEl>
                                      </p:cBhvr>
                                    </p:animEffect>
                                    <p:anim calcmode="lin" valueType="num">
                                      <p:cBhvr>
                                        <p:cTn id="110" dur="500" fill="hold"/>
                                        <p:tgtEl>
                                          <p:spTgt spid="83"/>
                                        </p:tgtEl>
                                        <p:attrNameLst>
                                          <p:attrName>ppt_x</p:attrName>
                                        </p:attrNameLst>
                                      </p:cBhvr>
                                      <p:tavLst>
                                        <p:tav tm="0">
                                          <p:val>
                                            <p:strVal val="#ppt_x"/>
                                          </p:val>
                                        </p:tav>
                                        <p:tav tm="100000">
                                          <p:val>
                                            <p:strVal val="#ppt_x"/>
                                          </p:val>
                                        </p:tav>
                                      </p:tavLst>
                                    </p:anim>
                                    <p:anim calcmode="lin" valueType="num">
                                      <p:cBhvr>
                                        <p:cTn id="111" dur="500" fill="hold"/>
                                        <p:tgtEl>
                                          <p:spTgt spid="83"/>
                                        </p:tgtEl>
                                        <p:attrNameLst>
                                          <p:attrName>ppt_y</p:attrName>
                                        </p:attrNameLst>
                                      </p:cBhvr>
                                      <p:tavLst>
                                        <p:tav tm="0">
                                          <p:val>
                                            <p:strVal val="#ppt_y+.1"/>
                                          </p:val>
                                        </p:tav>
                                        <p:tav tm="100000">
                                          <p:val>
                                            <p:strVal val="#ppt_y"/>
                                          </p:val>
                                        </p:tav>
                                      </p:tavLst>
                                    </p:anim>
                                  </p:childTnLst>
                                </p:cTn>
                              </p:par>
                              <p:par>
                                <p:cTn id="112" presetID="22" presetClass="entr" presetSubtype="1" fill="hold" grpId="0" nodeType="withEffect">
                                  <p:stCondLst>
                                    <p:cond delay="0"/>
                                  </p:stCondLst>
                                  <p:childTnLst>
                                    <p:set>
                                      <p:cBhvr>
                                        <p:cTn id="113" dur="1" fill="hold">
                                          <p:stCondLst>
                                            <p:cond delay="0"/>
                                          </p:stCondLst>
                                        </p:cTn>
                                        <p:tgtEl>
                                          <p:spTgt spid="51"/>
                                        </p:tgtEl>
                                        <p:attrNameLst>
                                          <p:attrName>style.visibility</p:attrName>
                                        </p:attrNameLst>
                                      </p:cBhvr>
                                      <p:to>
                                        <p:strVal val="visible"/>
                                      </p:to>
                                    </p:set>
                                    <p:animEffect transition="in" filter="wipe(up)">
                                      <p:cBhvr>
                                        <p:cTn id="114" dur="500"/>
                                        <p:tgtEl>
                                          <p:spTgt spid="51"/>
                                        </p:tgtEl>
                                      </p:cBhvr>
                                    </p:animEffect>
                                  </p:childTnLst>
                                </p:cTn>
                              </p:par>
                            </p:childTnLst>
                          </p:cTn>
                        </p:par>
                        <p:par>
                          <p:cTn id="115" fill="hold">
                            <p:stCondLst>
                              <p:cond delay="6000"/>
                            </p:stCondLst>
                            <p:childTnLst>
                              <p:par>
                                <p:cTn id="116" presetID="22" presetClass="entr" presetSubtype="1" fill="hold" nodeType="afterEffect">
                                  <p:stCondLst>
                                    <p:cond delay="0"/>
                                  </p:stCondLst>
                                  <p:childTnLst>
                                    <p:set>
                                      <p:cBhvr>
                                        <p:cTn id="117" dur="1" fill="hold">
                                          <p:stCondLst>
                                            <p:cond delay="0"/>
                                          </p:stCondLst>
                                        </p:cTn>
                                        <p:tgtEl>
                                          <p:spTgt spid="25"/>
                                        </p:tgtEl>
                                        <p:attrNameLst>
                                          <p:attrName>style.visibility</p:attrName>
                                        </p:attrNameLst>
                                      </p:cBhvr>
                                      <p:to>
                                        <p:strVal val="visible"/>
                                      </p:to>
                                    </p:set>
                                    <p:animEffect transition="in" filter="wipe(up)">
                                      <p:cBhvr>
                                        <p:cTn id="118" dur="500"/>
                                        <p:tgtEl>
                                          <p:spTgt spid="25"/>
                                        </p:tgtEl>
                                      </p:cBhvr>
                                    </p:animEffect>
                                  </p:childTnLst>
                                </p:cTn>
                              </p:par>
                              <p:par>
                                <p:cTn id="119" presetID="22" presetClass="entr" presetSubtype="1"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wipe(up)">
                                      <p:cBhvr>
                                        <p:cTn id="121" dur="500"/>
                                        <p:tgtEl>
                                          <p:spTgt spid="28"/>
                                        </p:tgtEl>
                                      </p:cBhvr>
                                    </p:animEffect>
                                  </p:childTnLst>
                                </p:cTn>
                              </p:par>
                              <p:par>
                                <p:cTn id="122" presetID="42" presetClass="entr" presetSubtype="0" fill="hold" nodeType="withEffect">
                                  <p:stCondLst>
                                    <p:cond delay="0"/>
                                  </p:stCondLst>
                                  <p:childTnLst>
                                    <p:set>
                                      <p:cBhvr>
                                        <p:cTn id="123" dur="1" fill="hold">
                                          <p:stCondLst>
                                            <p:cond delay="0"/>
                                          </p:stCondLst>
                                        </p:cTn>
                                        <p:tgtEl>
                                          <p:spTgt spid="81"/>
                                        </p:tgtEl>
                                        <p:attrNameLst>
                                          <p:attrName>style.visibility</p:attrName>
                                        </p:attrNameLst>
                                      </p:cBhvr>
                                      <p:to>
                                        <p:strVal val="visible"/>
                                      </p:to>
                                    </p:set>
                                    <p:animEffect transition="in" filter="fade">
                                      <p:cBhvr>
                                        <p:cTn id="124" dur="500"/>
                                        <p:tgtEl>
                                          <p:spTgt spid="81"/>
                                        </p:tgtEl>
                                      </p:cBhvr>
                                    </p:animEffect>
                                    <p:anim calcmode="lin" valueType="num">
                                      <p:cBhvr>
                                        <p:cTn id="125" dur="500" fill="hold"/>
                                        <p:tgtEl>
                                          <p:spTgt spid="81"/>
                                        </p:tgtEl>
                                        <p:attrNameLst>
                                          <p:attrName>ppt_x</p:attrName>
                                        </p:attrNameLst>
                                      </p:cBhvr>
                                      <p:tavLst>
                                        <p:tav tm="0">
                                          <p:val>
                                            <p:strVal val="#ppt_x"/>
                                          </p:val>
                                        </p:tav>
                                        <p:tav tm="100000">
                                          <p:val>
                                            <p:strVal val="#ppt_x"/>
                                          </p:val>
                                        </p:tav>
                                      </p:tavLst>
                                    </p:anim>
                                    <p:anim calcmode="lin" valueType="num">
                                      <p:cBhvr>
                                        <p:cTn id="126" dur="500" fill="hold"/>
                                        <p:tgtEl>
                                          <p:spTgt spid="81"/>
                                        </p:tgtEl>
                                        <p:attrNameLst>
                                          <p:attrName>ppt_y</p:attrName>
                                        </p:attrNameLst>
                                      </p:cBhvr>
                                      <p:tavLst>
                                        <p:tav tm="0">
                                          <p:val>
                                            <p:strVal val="#ppt_y+.1"/>
                                          </p:val>
                                        </p:tav>
                                        <p:tav tm="100000">
                                          <p:val>
                                            <p:strVal val="#ppt_y"/>
                                          </p:val>
                                        </p:tav>
                                      </p:tavLst>
                                    </p:anim>
                                  </p:childTnLst>
                                </p:cTn>
                              </p:par>
                              <p:par>
                                <p:cTn id="127" presetID="22" presetClass="entr" presetSubtype="1" fill="hold" grpId="0" nodeType="withEffect">
                                  <p:stCondLst>
                                    <p:cond delay="0"/>
                                  </p:stCondLst>
                                  <p:childTnLst>
                                    <p:set>
                                      <p:cBhvr>
                                        <p:cTn id="128" dur="1" fill="hold">
                                          <p:stCondLst>
                                            <p:cond delay="0"/>
                                          </p:stCondLst>
                                        </p:cTn>
                                        <p:tgtEl>
                                          <p:spTgt spid="52"/>
                                        </p:tgtEl>
                                        <p:attrNameLst>
                                          <p:attrName>style.visibility</p:attrName>
                                        </p:attrNameLst>
                                      </p:cBhvr>
                                      <p:to>
                                        <p:strVal val="visible"/>
                                      </p:to>
                                    </p:set>
                                    <p:animEffect transition="in" filter="wipe(up)">
                                      <p:cBhvr>
                                        <p:cTn id="12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27" grpId="0" animBg="1"/>
      <p:bldP spid="28" grpId="0" animBg="1"/>
      <p:bldP spid="30" grpId="0" animBg="1"/>
      <p:bldP spid="31" grpId="0" animBg="1"/>
      <p:bldP spid="32" grpId="0" animBg="1"/>
      <p:bldP spid="43" grpId="0" animBg="1"/>
      <p:bldP spid="45" grpId="0"/>
      <p:bldP spid="47" grpId="0"/>
      <p:bldP spid="49" grpId="0"/>
      <p:bldP spid="50" grpId="0"/>
      <p:bldP spid="51" grpId="0"/>
      <p:bldP spid="52" grpId="0"/>
      <p:bldP spid="6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74153-7E12-17D8-07A9-FC058D9D4E9C}"/>
              </a:ext>
            </a:extLst>
          </p:cNvPr>
          <p:cNvSpPr>
            <a:spLocks noGrp="1"/>
          </p:cNvSpPr>
          <p:nvPr>
            <p:ph type="title"/>
          </p:nvPr>
        </p:nvSpPr>
        <p:spPr/>
        <p:txBody>
          <a:bodyPr/>
          <a:lstStyle/>
          <a:p>
            <a:r>
              <a:rPr lang="en-US" dirty="0"/>
              <a:t>Proserv has over 300 SCMs installed worldwide on OEM trees</a:t>
            </a:r>
            <a:endParaRPr lang="en-GB" dirty="0"/>
          </a:p>
        </p:txBody>
      </p:sp>
      <p:sp>
        <p:nvSpPr>
          <p:cNvPr id="3" name="Text Placeholder 2">
            <a:extLst>
              <a:ext uri="{FF2B5EF4-FFF2-40B4-BE49-F238E27FC236}">
                <a16:creationId xmlns:a16="http://schemas.microsoft.com/office/drawing/2014/main" id="{93F28F12-512D-9697-02B8-919058CA3771}"/>
              </a:ext>
            </a:extLst>
          </p:cNvPr>
          <p:cNvSpPr>
            <a:spLocks noGrp="1"/>
          </p:cNvSpPr>
          <p:nvPr>
            <p:ph type="body" sz="quarter" idx="10"/>
          </p:nvPr>
        </p:nvSpPr>
        <p:spPr/>
        <p:txBody>
          <a:bodyPr/>
          <a:lstStyle/>
          <a:p>
            <a:endParaRPr lang="en-GB" dirty="0"/>
          </a:p>
        </p:txBody>
      </p:sp>
      <p:pic>
        <p:nvPicPr>
          <p:cNvPr id="6" name="Content Placeholder 5" descr="A picture containing text, silhouette&#10;&#10;Description automatically generated">
            <a:extLst>
              <a:ext uri="{FF2B5EF4-FFF2-40B4-BE49-F238E27FC236}">
                <a16:creationId xmlns:a16="http://schemas.microsoft.com/office/drawing/2014/main" id="{A58F603D-C849-3BD1-21F8-A0D4D887234E}"/>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l="4335" t="22999" r="5259" b="13725"/>
          <a:stretch/>
        </p:blipFill>
        <p:spPr>
          <a:xfrm>
            <a:off x="12647" y="1499102"/>
            <a:ext cx="7441445" cy="4024585"/>
          </a:xfrm>
        </p:spPr>
      </p:pic>
      <p:sp>
        <p:nvSpPr>
          <p:cNvPr id="7" name="TextBox 6">
            <a:extLst>
              <a:ext uri="{FF2B5EF4-FFF2-40B4-BE49-F238E27FC236}">
                <a16:creationId xmlns:a16="http://schemas.microsoft.com/office/drawing/2014/main" id="{69CDE0C8-C541-BF14-24D3-153473773A70}"/>
              </a:ext>
            </a:extLst>
          </p:cNvPr>
          <p:cNvSpPr txBox="1"/>
          <p:nvPr/>
        </p:nvSpPr>
        <p:spPr>
          <a:xfrm>
            <a:off x="3001741" y="1875812"/>
            <a:ext cx="1120161" cy="646331"/>
          </a:xfrm>
          <a:prstGeom prst="rect">
            <a:avLst/>
          </a:prstGeom>
          <a:noFill/>
        </p:spPr>
        <p:txBody>
          <a:bodyPr wrap="square" rtlCol="0">
            <a:spAutoFit/>
          </a:bodyPr>
          <a:lstStyle/>
          <a:p>
            <a:pPr>
              <a:spcBef>
                <a:spcPts val="600"/>
              </a:spcBef>
              <a:spcAft>
                <a:spcPts val="600"/>
              </a:spcAft>
              <a:buClr>
                <a:srgbClr val="F2A900"/>
              </a:buClr>
            </a:pPr>
            <a:r>
              <a:rPr lang="en-GB" sz="3600" b="1" dirty="0"/>
              <a:t>221</a:t>
            </a:r>
          </a:p>
        </p:txBody>
      </p:sp>
      <p:sp>
        <p:nvSpPr>
          <p:cNvPr id="11" name="TextBox 10">
            <a:extLst>
              <a:ext uri="{FF2B5EF4-FFF2-40B4-BE49-F238E27FC236}">
                <a16:creationId xmlns:a16="http://schemas.microsoft.com/office/drawing/2014/main" id="{914F8AF7-1EB7-CFF9-8732-C67CF8B1AF26}"/>
              </a:ext>
            </a:extLst>
          </p:cNvPr>
          <p:cNvSpPr txBox="1"/>
          <p:nvPr/>
        </p:nvSpPr>
        <p:spPr>
          <a:xfrm>
            <a:off x="3557570" y="3178432"/>
            <a:ext cx="644396" cy="646331"/>
          </a:xfrm>
          <a:prstGeom prst="rect">
            <a:avLst/>
          </a:prstGeom>
          <a:noFill/>
        </p:spPr>
        <p:txBody>
          <a:bodyPr wrap="square" rtlCol="0">
            <a:spAutoFit/>
          </a:bodyPr>
          <a:lstStyle/>
          <a:p>
            <a:pPr>
              <a:spcBef>
                <a:spcPts val="600"/>
              </a:spcBef>
              <a:spcAft>
                <a:spcPts val="600"/>
              </a:spcAft>
              <a:buClr>
                <a:srgbClr val="F2A900"/>
              </a:buClr>
            </a:pPr>
            <a:r>
              <a:rPr lang="en-GB" sz="3600" b="1" dirty="0"/>
              <a:t>8</a:t>
            </a:r>
          </a:p>
        </p:txBody>
      </p:sp>
      <p:sp>
        <p:nvSpPr>
          <p:cNvPr id="12" name="TextBox 11">
            <a:extLst>
              <a:ext uri="{FF2B5EF4-FFF2-40B4-BE49-F238E27FC236}">
                <a16:creationId xmlns:a16="http://schemas.microsoft.com/office/drawing/2014/main" id="{C62C7EE0-4AB7-C639-7057-215A330C52AD}"/>
              </a:ext>
            </a:extLst>
          </p:cNvPr>
          <p:cNvSpPr txBox="1"/>
          <p:nvPr/>
        </p:nvSpPr>
        <p:spPr>
          <a:xfrm>
            <a:off x="1658456" y="3814760"/>
            <a:ext cx="1417636" cy="646331"/>
          </a:xfrm>
          <a:prstGeom prst="rect">
            <a:avLst/>
          </a:prstGeom>
          <a:noFill/>
        </p:spPr>
        <p:txBody>
          <a:bodyPr wrap="square" rtlCol="0">
            <a:spAutoFit/>
          </a:bodyPr>
          <a:lstStyle/>
          <a:p>
            <a:pPr>
              <a:spcBef>
                <a:spcPts val="600"/>
              </a:spcBef>
              <a:spcAft>
                <a:spcPts val="600"/>
              </a:spcAft>
              <a:buClr>
                <a:srgbClr val="F2A900"/>
              </a:buClr>
            </a:pPr>
            <a:r>
              <a:rPr lang="en-GB" sz="3600" b="1" dirty="0"/>
              <a:t>18</a:t>
            </a:r>
          </a:p>
        </p:txBody>
      </p:sp>
      <p:sp>
        <p:nvSpPr>
          <p:cNvPr id="13" name="TextBox 12">
            <a:extLst>
              <a:ext uri="{FF2B5EF4-FFF2-40B4-BE49-F238E27FC236}">
                <a16:creationId xmlns:a16="http://schemas.microsoft.com/office/drawing/2014/main" id="{5E6C1DB5-840A-5392-BAF7-C80D89D1A5EC}"/>
              </a:ext>
            </a:extLst>
          </p:cNvPr>
          <p:cNvSpPr txBox="1"/>
          <p:nvPr/>
        </p:nvSpPr>
        <p:spPr>
          <a:xfrm>
            <a:off x="1165497" y="2891591"/>
            <a:ext cx="866503" cy="646331"/>
          </a:xfrm>
          <a:prstGeom prst="rect">
            <a:avLst/>
          </a:prstGeom>
          <a:noFill/>
        </p:spPr>
        <p:txBody>
          <a:bodyPr wrap="square" rtlCol="0">
            <a:spAutoFit/>
          </a:bodyPr>
          <a:lstStyle/>
          <a:p>
            <a:pPr>
              <a:spcBef>
                <a:spcPts val="600"/>
              </a:spcBef>
              <a:spcAft>
                <a:spcPts val="600"/>
              </a:spcAft>
              <a:buClr>
                <a:srgbClr val="F2A900"/>
              </a:buClr>
            </a:pPr>
            <a:r>
              <a:rPr lang="en-GB" sz="3600" b="1" dirty="0"/>
              <a:t>47</a:t>
            </a:r>
          </a:p>
        </p:txBody>
      </p:sp>
      <p:sp>
        <p:nvSpPr>
          <p:cNvPr id="14" name="TextBox 13">
            <a:extLst>
              <a:ext uri="{FF2B5EF4-FFF2-40B4-BE49-F238E27FC236}">
                <a16:creationId xmlns:a16="http://schemas.microsoft.com/office/drawing/2014/main" id="{9F670017-F714-73F2-E5E0-870A60E77B98}"/>
              </a:ext>
            </a:extLst>
          </p:cNvPr>
          <p:cNvSpPr txBox="1"/>
          <p:nvPr/>
        </p:nvSpPr>
        <p:spPr>
          <a:xfrm>
            <a:off x="5545904" y="3237876"/>
            <a:ext cx="740596" cy="646331"/>
          </a:xfrm>
          <a:prstGeom prst="rect">
            <a:avLst/>
          </a:prstGeom>
          <a:noFill/>
        </p:spPr>
        <p:txBody>
          <a:bodyPr wrap="square" rtlCol="0">
            <a:spAutoFit/>
          </a:bodyPr>
          <a:lstStyle/>
          <a:p>
            <a:pPr>
              <a:spcBef>
                <a:spcPts val="600"/>
              </a:spcBef>
              <a:spcAft>
                <a:spcPts val="600"/>
              </a:spcAft>
              <a:buClr>
                <a:srgbClr val="F2A900"/>
              </a:buClr>
            </a:pPr>
            <a:r>
              <a:rPr lang="en-GB" sz="3600" b="1" dirty="0"/>
              <a:t>18</a:t>
            </a:r>
          </a:p>
        </p:txBody>
      </p:sp>
      <p:pic>
        <p:nvPicPr>
          <p:cNvPr id="18" name="Picture 17" descr="A picture containing text, clipart&#10;&#10;Description automatically generated">
            <a:extLst>
              <a:ext uri="{FF2B5EF4-FFF2-40B4-BE49-F238E27FC236}">
                <a16:creationId xmlns:a16="http://schemas.microsoft.com/office/drawing/2014/main" id="{0D1D4166-8BFF-7C83-0BB6-A82703C967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5317" y="3859369"/>
            <a:ext cx="1576796" cy="325214"/>
          </a:xfrm>
          <a:prstGeom prst="rect">
            <a:avLst/>
          </a:prstGeom>
        </p:spPr>
      </p:pic>
      <p:pic>
        <p:nvPicPr>
          <p:cNvPr id="20" name="Picture 19" descr="Logo&#10;&#10;Description automatically generated with medium confidence">
            <a:extLst>
              <a:ext uri="{FF2B5EF4-FFF2-40B4-BE49-F238E27FC236}">
                <a16:creationId xmlns:a16="http://schemas.microsoft.com/office/drawing/2014/main" id="{B406276E-970B-1AF8-6172-9862EAF064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13345" y="2303805"/>
            <a:ext cx="1209701" cy="458678"/>
          </a:xfrm>
          <a:prstGeom prst="rect">
            <a:avLst/>
          </a:prstGeom>
        </p:spPr>
      </p:pic>
      <p:pic>
        <p:nvPicPr>
          <p:cNvPr id="24" name="Picture 23" descr="Logo, company name&#10;&#10;Description automatically generated">
            <a:extLst>
              <a:ext uri="{FF2B5EF4-FFF2-40B4-BE49-F238E27FC236}">
                <a16:creationId xmlns:a16="http://schemas.microsoft.com/office/drawing/2014/main" id="{4CCF1124-D9CE-5CD7-524A-500E0CD2C2E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47337" y="2297873"/>
            <a:ext cx="1802673" cy="470542"/>
          </a:xfrm>
          <a:prstGeom prst="rect">
            <a:avLst/>
          </a:prstGeom>
        </p:spPr>
      </p:pic>
      <p:pic>
        <p:nvPicPr>
          <p:cNvPr id="26" name="Picture 25" descr="A picture containing text, clipart&#10;&#10;Description automatically generated">
            <a:extLst>
              <a:ext uri="{FF2B5EF4-FFF2-40B4-BE49-F238E27FC236}">
                <a16:creationId xmlns:a16="http://schemas.microsoft.com/office/drawing/2014/main" id="{1594D927-06A5-D51C-3E0A-A286C344E01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415212" y="3810454"/>
            <a:ext cx="1805966" cy="423045"/>
          </a:xfrm>
          <a:prstGeom prst="rect">
            <a:avLst/>
          </a:prstGeom>
        </p:spPr>
      </p:pic>
      <p:sp>
        <p:nvSpPr>
          <p:cNvPr id="27" name="TextBox 26">
            <a:extLst>
              <a:ext uri="{FF2B5EF4-FFF2-40B4-BE49-F238E27FC236}">
                <a16:creationId xmlns:a16="http://schemas.microsoft.com/office/drawing/2014/main" id="{653A2504-16B2-7E7A-07E1-F2D13CCE3BD8}"/>
              </a:ext>
            </a:extLst>
          </p:cNvPr>
          <p:cNvSpPr txBox="1"/>
          <p:nvPr/>
        </p:nvSpPr>
        <p:spPr>
          <a:xfrm>
            <a:off x="7900639" y="1531240"/>
            <a:ext cx="1096069" cy="769441"/>
          </a:xfrm>
          <a:prstGeom prst="rect">
            <a:avLst/>
          </a:prstGeom>
          <a:noFill/>
        </p:spPr>
        <p:txBody>
          <a:bodyPr wrap="none" rtlCol="0">
            <a:spAutoFit/>
          </a:bodyPr>
          <a:lstStyle/>
          <a:p>
            <a:pPr>
              <a:spcBef>
                <a:spcPts val="600"/>
              </a:spcBef>
              <a:spcAft>
                <a:spcPts val="600"/>
              </a:spcAft>
              <a:buClr>
                <a:srgbClr val="F2A900"/>
              </a:buClr>
            </a:pPr>
            <a:r>
              <a:rPr lang="en-GB" sz="4400" b="1" dirty="0">
                <a:solidFill>
                  <a:schemeClr val="accent1"/>
                </a:solidFill>
              </a:rPr>
              <a:t>112</a:t>
            </a:r>
          </a:p>
        </p:txBody>
      </p:sp>
      <p:sp>
        <p:nvSpPr>
          <p:cNvPr id="29" name="TextBox 28">
            <a:extLst>
              <a:ext uri="{FF2B5EF4-FFF2-40B4-BE49-F238E27FC236}">
                <a16:creationId xmlns:a16="http://schemas.microsoft.com/office/drawing/2014/main" id="{DBC2CFA7-2A74-A39C-C841-845543EFB46A}"/>
              </a:ext>
            </a:extLst>
          </p:cNvPr>
          <p:cNvSpPr txBox="1"/>
          <p:nvPr/>
        </p:nvSpPr>
        <p:spPr>
          <a:xfrm>
            <a:off x="8042152" y="2932211"/>
            <a:ext cx="813043" cy="769441"/>
          </a:xfrm>
          <a:prstGeom prst="rect">
            <a:avLst/>
          </a:prstGeom>
          <a:noFill/>
        </p:spPr>
        <p:txBody>
          <a:bodyPr wrap="none" rtlCol="0">
            <a:spAutoFit/>
          </a:bodyPr>
          <a:lstStyle/>
          <a:p>
            <a:pPr>
              <a:spcBef>
                <a:spcPts val="600"/>
              </a:spcBef>
              <a:spcAft>
                <a:spcPts val="600"/>
              </a:spcAft>
              <a:buClr>
                <a:srgbClr val="F2A900"/>
              </a:buClr>
            </a:pPr>
            <a:r>
              <a:rPr lang="en-GB" sz="4400" b="1" dirty="0">
                <a:solidFill>
                  <a:schemeClr val="accent1"/>
                </a:solidFill>
              </a:rPr>
              <a:t>40</a:t>
            </a:r>
          </a:p>
        </p:txBody>
      </p:sp>
      <p:sp>
        <p:nvSpPr>
          <p:cNvPr id="30" name="TextBox 29">
            <a:extLst>
              <a:ext uri="{FF2B5EF4-FFF2-40B4-BE49-F238E27FC236}">
                <a16:creationId xmlns:a16="http://schemas.microsoft.com/office/drawing/2014/main" id="{C468B587-5172-4684-F201-C09FF9108142}"/>
              </a:ext>
            </a:extLst>
          </p:cNvPr>
          <p:cNvSpPr txBox="1"/>
          <p:nvPr/>
        </p:nvSpPr>
        <p:spPr>
          <a:xfrm>
            <a:off x="9911674" y="1531240"/>
            <a:ext cx="813043" cy="769441"/>
          </a:xfrm>
          <a:prstGeom prst="rect">
            <a:avLst/>
          </a:prstGeom>
          <a:noFill/>
        </p:spPr>
        <p:txBody>
          <a:bodyPr wrap="none" rtlCol="0">
            <a:spAutoFit/>
          </a:bodyPr>
          <a:lstStyle/>
          <a:p>
            <a:pPr>
              <a:spcBef>
                <a:spcPts val="600"/>
              </a:spcBef>
              <a:spcAft>
                <a:spcPts val="600"/>
              </a:spcAft>
              <a:buClr>
                <a:srgbClr val="F2A900"/>
              </a:buClr>
            </a:pPr>
            <a:r>
              <a:rPr lang="en-GB" sz="4400" b="1" dirty="0">
                <a:solidFill>
                  <a:schemeClr val="accent1"/>
                </a:solidFill>
              </a:rPr>
              <a:t>70</a:t>
            </a:r>
          </a:p>
        </p:txBody>
      </p:sp>
      <p:sp>
        <p:nvSpPr>
          <p:cNvPr id="31" name="TextBox 30">
            <a:extLst>
              <a:ext uri="{FF2B5EF4-FFF2-40B4-BE49-F238E27FC236}">
                <a16:creationId xmlns:a16="http://schemas.microsoft.com/office/drawing/2014/main" id="{7554B3C8-85A7-2940-6B45-0F9AFBBCA194}"/>
              </a:ext>
            </a:extLst>
          </p:cNvPr>
          <p:cNvSpPr txBox="1"/>
          <p:nvPr/>
        </p:nvSpPr>
        <p:spPr>
          <a:xfrm>
            <a:off x="9911674" y="4492541"/>
            <a:ext cx="813043" cy="769441"/>
          </a:xfrm>
          <a:prstGeom prst="rect">
            <a:avLst/>
          </a:prstGeom>
          <a:noFill/>
        </p:spPr>
        <p:txBody>
          <a:bodyPr wrap="none" rtlCol="0">
            <a:spAutoFit/>
          </a:bodyPr>
          <a:lstStyle/>
          <a:p>
            <a:pPr>
              <a:spcBef>
                <a:spcPts val="600"/>
              </a:spcBef>
              <a:spcAft>
                <a:spcPts val="600"/>
              </a:spcAft>
              <a:buClr>
                <a:srgbClr val="F2A900"/>
              </a:buClr>
            </a:pPr>
            <a:r>
              <a:rPr lang="en-GB" sz="4400" b="1" dirty="0">
                <a:solidFill>
                  <a:schemeClr val="accent1"/>
                </a:solidFill>
              </a:rPr>
              <a:t>32</a:t>
            </a:r>
          </a:p>
        </p:txBody>
      </p:sp>
      <p:sp>
        <p:nvSpPr>
          <p:cNvPr id="32" name="TextBox 31">
            <a:extLst>
              <a:ext uri="{FF2B5EF4-FFF2-40B4-BE49-F238E27FC236}">
                <a16:creationId xmlns:a16="http://schemas.microsoft.com/office/drawing/2014/main" id="{768C9211-3D98-1690-5BD7-0906BC2DB807}"/>
              </a:ext>
            </a:extLst>
          </p:cNvPr>
          <p:cNvSpPr txBox="1"/>
          <p:nvPr/>
        </p:nvSpPr>
        <p:spPr>
          <a:xfrm>
            <a:off x="9911674" y="2932211"/>
            <a:ext cx="813043" cy="769441"/>
          </a:xfrm>
          <a:prstGeom prst="rect">
            <a:avLst/>
          </a:prstGeom>
          <a:noFill/>
        </p:spPr>
        <p:txBody>
          <a:bodyPr wrap="none" rtlCol="0">
            <a:spAutoFit/>
          </a:bodyPr>
          <a:lstStyle/>
          <a:p>
            <a:pPr>
              <a:spcBef>
                <a:spcPts val="600"/>
              </a:spcBef>
              <a:spcAft>
                <a:spcPts val="600"/>
              </a:spcAft>
              <a:buClr>
                <a:srgbClr val="F2A900"/>
              </a:buClr>
            </a:pPr>
            <a:r>
              <a:rPr lang="en-GB" sz="4400" b="1" dirty="0">
                <a:solidFill>
                  <a:schemeClr val="accent1"/>
                </a:solidFill>
              </a:rPr>
              <a:t>58</a:t>
            </a:r>
          </a:p>
        </p:txBody>
      </p:sp>
      <p:sp>
        <p:nvSpPr>
          <p:cNvPr id="35" name="TextBox 34">
            <a:extLst>
              <a:ext uri="{FF2B5EF4-FFF2-40B4-BE49-F238E27FC236}">
                <a16:creationId xmlns:a16="http://schemas.microsoft.com/office/drawing/2014/main" id="{F5166382-CE25-5F88-18C9-E33BE7335D3C}"/>
              </a:ext>
            </a:extLst>
          </p:cNvPr>
          <p:cNvSpPr txBox="1"/>
          <p:nvPr/>
        </p:nvSpPr>
        <p:spPr>
          <a:xfrm>
            <a:off x="575734" y="5123160"/>
            <a:ext cx="7781341" cy="769441"/>
          </a:xfrm>
          <a:prstGeom prst="rect">
            <a:avLst/>
          </a:prstGeom>
          <a:solidFill>
            <a:schemeClr val="tx2"/>
          </a:solidFill>
        </p:spPr>
        <p:txBody>
          <a:bodyPr wrap="square" rtlCol="0">
            <a:spAutoFit/>
          </a:bodyPr>
          <a:lstStyle/>
          <a:p>
            <a:pPr>
              <a:spcBef>
                <a:spcPts val="600"/>
              </a:spcBef>
              <a:spcAft>
                <a:spcPts val="600"/>
              </a:spcAft>
              <a:buClr>
                <a:srgbClr val="F2A900"/>
              </a:buClr>
            </a:pPr>
            <a:r>
              <a:rPr lang="en-GB" sz="4400" dirty="0">
                <a:solidFill>
                  <a:schemeClr val="bg2"/>
                </a:solidFill>
              </a:rPr>
              <a:t>312</a:t>
            </a:r>
            <a:r>
              <a:rPr lang="en-GB" sz="4400" dirty="0">
                <a:solidFill>
                  <a:schemeClr val="accent1"/>
                </a:solidFill>
              </a:rPr>
              <a:t> </a:t>
            </a:r>
            <a:r>
              <a:rPr lang="en-GB" sz="2400" dirty="0">
                <a:solidFill>
                  <a:schemeClr val="accent1"/>
                </a:solidFill>
              </a:rPr>
              <a:t>installed base</a:t>
            </a:r>
            <a:endParaRPr lang="en-GB" sz="4400" dirty="0">
              <a:solidFill>
                <a:schemeClr val="accent1"/>
              </a:solidFill>
            </a:endParaRPr>
          </a:p>
        </p:txBody>
      </p:sp>
      <p:pic>
        <p:nvPicPr>
          <p:cNvPr id="34" name="Picture 33" descr="A picture containing orange&#10;&#10;Description automatically generated">
            <a:extLst>
              <a:ext uri="{FF2B5EF4-FFF2-40B4-BE49-F238E27FC236}">
                <a16:creationId xmlns:a16="http://schemas.microsoft.com/office/drawing/2014/main" id="{474157D9-2935-D54F-1A52-8E425851D03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10884" y="4287146"/>
            <a:ext cx="2425613" cy="1942646"/>
          </a:xfrm>
          <a:prstGeom prst="rect">
            <a:avLst/>
          </a:prstGeom>
        </p:spPr>
      </p:pic>
      <p:pic>
        <p:nvPicPr>
          <p:cNvPr id="37" name="Picture 36" descr="Icon&#10;&#10;Description automatically generated">
            <a:extLst>
              <a:ext uri="{FF2B5EF4-FFF2-40B4-BE49-F238E27FC236}">
                <a16:creationId xmlns:a16="http://schemas.microsoft.com/office/drawing/2014/main" id="{0ABD2380-345A-C33F-D5FC-2D6653B4F5E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13436"/>
          <a:stretch/>
        </p:blipFill>
        <p:spPr>
          <a:xfrm>
            <a:off x="9801588" y="5234947"/>
            <a:ext cx="1033213" cy="894391"/>
          </a:xfrm>
          <a:prstGeom prst="rect">
            <a:avLst/>
          </a:prstGeom>
        </p:spPr>
      </p:pic>
    </p:spTree>
    <p:extLst>
      <p:ext uri="{BB962C8B-B14F-4D97-AF65-F5344CB8AC3E}">
        <p14:creationId xmlns:p14="http://schemas.microsoft.com/office/powerpoint/2010/main" val="16634829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par>
                          <p:cTn id="12" fill="hold">
                            <p:stCondLst>
                              <p:cond delay="1000"/>
                            </p:stCondLst>
                            <p:childTnLst>
                              <p:par>
                                <p:cTn id="13" presetID="45"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anim calcmode="lin" valueType="num">
                                      <p:cBhvr>
                                        <p:cTn id="16" dur="5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17" dur="500" fill="hold"/>
                                        <p:tgtEl>
                                          <p:spTgt spid="7">
                                            <p:txEl>
                                              <p:pRg st="0" end="0"/>
                                            </p:txEl>
                                          </p:spTgt>
                                        </p:tgtEl>
                                        <p:attrNameLst>
                                          <p:attrName>ppt_h</p:attrName>
                                        </p:attrNameLst>
                                      </p:cBhvr>
                                      <p:tavLst>
                                        <p:tav tm="0">
                                          <p:val>
                                            <p:strVal val="#ppt_h"/>
                                          </p:val>
                                        </p:tav>
                                        <p:tav tm="100000">
                                          <p:val>
                                            <p:strVal val="#ppt_h"/>
                                          </p:val>
                                        </p:tav>
                                      </p:tavLst>
                                    </p:anim>
                                  </p:childTnLst>
                                </p:cTn>
                              </p:par>
                              <p:par>
                                <p:cTn id="18" presetID="45" presetClass="entr" presetSubtype="0" fill="hold" grpId="0" nodeType="with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fade">
                                      <p:cBhvr>
                                        <p:cTn id="20" dur="500"/>
                                        <p:tgtEl>
                                          <p:spTgt spid="14">
                                            <p:txEl>
                                              <p:pRg st="0" end="0"/>
                                            </p:txEl>
                                          </p:spTgt>
                                        </p:tgtEl>
                                      </p:cBhvr>
                                    </p:animEffect>
                                    <p:anim calcmode="lin" valueType="num">
                                      <p:cBhvr>
                                        <p:cTn id="21" dur="500" fill="hold"/>
                                        <p:tgtEl>
                                          <p:spTgt spid="14">
                                            <p:txEl>
                                              <p:pRg st="0" end="0"/>
                                            </p:txEl>
                                          </p:spTgt>
                                        </p:tgtEl>
                                        <p:attrNameLst>
                                          <p:attrName>ppt_w</p:attrName>
                                        </p:attrNameLst>
                                      </p:cBhvr>
                                      <p:tavLst>
                                        <p:tav tm="0" fmla="#ppt_w*sin(2.5*pi*$)">
                                          <p:val>
                                            <p:fltVal val="0"/>
                                          </p:val>
                                        </p:tav>
                                        <p:tav tm="100000">
                                          <p:val>
                                            <p:fltVal val="1"/>
                                          </p:val>
                                        </p:tav>
                                      </p:tavLst>
                                    </p:anim>
                                    <p:anim calcmode="lin" valueType="num">
                                      <p:cBhvr>
                                        <p:cTn id="22" dur="500" fill="hold"/>
                                        <p:tgtEl>
                                          <p:spTgt spid="14">
                                            <p:txEl>
                                              <p:pRg st="0" end="0"/>
                                            </p:txEl>
                                          </p:spTgt>
                                        </p:tgtEl>
                                        <p:attrNameLst>
                                          <p:attrName>ppt_h</p:attrName>
                                        </p:attrNameLst>
                                      </p:cBhvr>
                                      <p:tavLst>
                                        <p:tav tm="0">
                                          <p:val>
                                            <p:strVal val="#ppt_h"/>
                                          </p:val>
                                        </p:tav>
                                        <p:tav tm="100000">
                                          <p:val>
                                            <p:strVal val="#ppt_h"/>
                                          </p:val>
                                        </p:tav>
                                      </p:tavLst>
                                    </p:anim>
                                  </p:childTnLst>
                                </p:cTn>
                              </p:par>
                              <p:par>
                                <p:cTn id="23" presetID="45" presetClass="entr" presetSubtype="0" fill="hold" grpId="0" nodeType="with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fade">
                                      <p:cBhvr>
                                        <p:cTn id="25" dur="500"/>
                                        <p:tgtEl>
                                          <p:spTgt spid="11">
                                            <p:txEl>
                                              <p:pRg st="0" end="0"/>
                                            </p:txEl>
                                          </p:spTgt>
                                        </p:tgtEl>
                                      </p:cBhvr>
                                    </p:animEffect>
                                    <p:anim calcmode="lin" valueType="num">
                                      <p:cBhvr>
                                        <p:cTn id="26" dur="500" fill="hold"/>
                                        <p:tgtEl>
                                          <p:spTgt spid="11">
                                            <p:txEl>
                                              <p:pRg st="0" end="0"/>
                                            </p:txEl>
                                          </p:spTgt>
                                        </p:tgtEl>
                                        <p:attrNameLst>
                                          <p:attrName>ppt_w</p:attrName>
                                        </p:attrNameLst>
                                      </p:cBhvr>
                                      <p:tavLst>
                                        <p:tav tm="0" fmla="#ppt_w*sin(2.5*pi*$)">
                                          <p:val>
                                            <p:fltVal val="0"/>
                                          </p:val>
                                        </p:tav>
                                        <p:tav tm="100000">
                                          <p:val>
                                            <p:fltVal val="1"/>
                                          </p:val>
                                        </p:tav>
                                      </p:tavLst>
                                    </p:anim>
                                    <p:anim calcmode="lin" valueType="num">
                                      <p:cBhvr>
                                        <p:cTn id="27" dur="500" fill="hold"/>
                                        <p:tgtEl>
                                          <p:spTgt spid="11">
                                            <p:txEl>
                                              <p:pRg st="0" end="0"/>
                                            </p:txEl>
                                          </p:spTgt>
                                        </p:tgtEl>
                                        <p:attrNameLst>
                                          <p:attrName>ppt_h</p:attrName>
                                        </p:attrNameLst>
                                      </p:cBhvr>
                                      <p:tavLst>
                                        <p:tav tm="0">
                                          <p:val>
                                            <p:strVal val="#ppt_h"/>
                                          </p:val>
                                        </p:tav>
                                        <p:tav tm="100000">
                                          <p:val>
                                            <p:strVal val="#ppt_h"/>
                                          </p:val>
                                        </p:tav>
                                      </p:tavLst>
                                    </p:anim>
                                  </p:childTnLst>
                                </p:cTn>
                              </p:par>
                              <p:par>
                                <p:cTn id="28" presetID="45" presetClass="entr" presetSubtype="0" fill="hold" grpId="0" nodeType="with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Effect transition="in" filter="fade">
                                      <p:cBhvr>
                                        <p:cTn id="30" dur="500"/>
                                        <p:tgtEl>
                                          <p:spTgt spid="12">
                                            <p:txEl>
                                              <p:pRg st="0" end="0"/>
                                            </p:txEl>
                                          </p:spTgt>
                                        </p:tgtEl>
                                      </p:cBhvr>
                                    </p:animEffect>
                                    <p:anim calcmode="lin" valueType="num">
                                      <p:cBhvr>
                                        <p:cTn id="31" dur="500" fill="hold"/>
                                        <p:tgtEl>
                                          <p:spTgt spid="12">
                                            <p:txEl>
                                              <p:pRg st="0" end="0"/>
                                            </p:txEl>
                                          </p:spTgt>
                                        </p:tgtEl>
                                        <p:attrNameLst>
                                          <p:attrName>ppt_w</p:attrName>
                                        </p:attrNameLst>
                                      </p:cBhvr>
                                      <p:tavLst>
                                        <p:tav tm="0" fmla="#ppt_w*sin(2.5*pi*$)">
                                          <p:val>
                                            <p:fltVal val="0"/>
                                          </p:val>
                                        </p:tav>
                                        <p:tav tm="100000">
                                          <p:val>
                                            <p:fltVal val="1"/>
                                          </p:val>
                                        </p:tav>
                                      </p:tavLst>
                                    </p:anim>
                                    <p:anim calcmode="lin" valueType="num">
                                      <p:cBhvr>
                                        <p:cTn id="32" dur="500" fill="hold"/>
                                        <p:tgtEl>
                                          <p:spTgt spid="12">
                                            <p:txEl>
                                              <p:pRg st="0" end="0"/>
                                            </p:txEl>
                                          </p:spTgt>
                                        </p:tgtEl>
                                        <p:attrNameLst>
                                          <p:attrName>ppt_h</p:attrName>
                                        </p:attrNameLst>
                                      </p:cBhvr>
                                      <p:tavLst>
                                        <p:tav tm="0">
                                          <p:val>
                                            <p:strVal val="#ppt_h"/>
                                          </p:val>
                                        </p:tav>
                                        <p:tav tm="100000">
                                          <p:val>
                                            <p:strVal val="#ppt_h"/>
                                          </p:val>
                                        </p:tav>
                                      </p:tavLst>
                                    </p:anim>
                                  </p:childTnLst>
                                </p:cTn>
                              </p:par>
                              <p:par>
                                <p:cTn id="33" presetID="45" presetClass="entr" presetSubtype="0" fill="hold" grpId="0" nodeType="with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animEffect transition="in" filter="fade">
                                      <p:cBhvr>
                                        <p:cTn id="35" dur="500"/>
                                        <p:tgtEl>
                                          <p:spTgt spid="13">
                                            <p:txEl>
                                              <p:pRg st="0" end="0"/>
                                            </p:txEl>
                                          </p:spTgt>
                                        </p:tgtEl>
                                      </p:cBhvr>
                                    </p:animEffect>
                                    <p:anim calcmode="lin" valueType="num">
                                      <p:cBhvr>
                                        <p:cTn id="36" dur="500" fill="hold"/>
                                        <p:tgtEl>
                                          <p:spTgt spid="13">
                                            <p:txEl>
                                              <p:pRg st="0" end="0"/>
                                            </p:txEl>
                                          </p:spTgt>
                                        </p:tgtEl>
                                        <p:attrNameLst>
                                          <p:attrName>ppt_w</p:attrName>
                                        </p:attrNameLst>
                                      </p:cBhvr>
                                      <p:tavLst>
                                        <p:tav tm="0" fmla="#ppt_w*sin(2.5*pi*$)">
                                          <p:val>
                                            <p:fltVal val="0"/>
                                          </p:val>
                                        </p:tav>
                                        <p:tav tm="100000">
                                          <p:val>
                                            <p:fltVal val="1"/>
                                          </p:val>
                                        </p:tav>
                                      </p:tavLst>
                                    </p:anim>
                                    <p:anim calcmode="lin" valueType="num">
                                      <p:cBhvr>
                                        <p:cTn id="37" dur="500" fill="hold"/>
                                        <p:tgtEl>
                                          <p:spTgt spid="13">
                                            <p:txEl>
                                              <p:pRg st="0" end="0"/>
                                            </p:txEl>
                                          </p:spTgt>
                                        </p:tgtEl>
                                        <p:attrNameLst>
                                          <p:attrName>ppt_h</p:attrName>
                                        </p:attrNameLst>
                                      </p:cBhvr>
                                      <p:tavLst>
                                        <p:tav tm="0">
                                          <p:val>
                                            <p:strVal val="#ppt_h"/>
                                          </p:val>
                                        </p:tav>
                                        <p:tav tm="100000">
                                          <p:val>
                                            <p:strVal val="#ppt_h"/>
                                          </p:val>
                                        </p:tav>
                                      </p:tavLst>
                                    </p:anim>
                                  </p:childTnLst>
                                </p:cTn>
                              </p:par>
                            </p:childTnLst>
                          </p:cTn>
                        </p:par>
                        <p:par>
                          <p:cTn id="38" fill="hold">
                            <p:stCondLst>
                              <p:cond delay="1500"/>
                            </p:stCondLst>
                            <p:childTnLst>
                              <p:par>
                                <p:cTn id="39" presetID="22" presetClass="entr" presetSubtype="4"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down)">
                                      <p:cBhvr>
                                        <p:cTn id="41" dur="500"/>
                                        <p:tgtEl>
                                          <p:spTgt spid="27"/>
                                        </p:tgtEl>
                                      </p:cBhvr>
                                    </p:animEffect>
                                  </p:childTnLst>
                                </p:cTn>
                              </p:par>
                              <p:par>
                                <p:cTn id="42" presetID="22" presetClass="entr" presetSubtype="1"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up)">
                                      <p:cBhvr>
                                        <p:cTn id="44" dur="500"/>
                                        <p:tgtEl>
                                          <p:spTgt spid="24"/>
                                        </p:tgtEl>
                                      </p:cBhvr>
                                    </p:animEffect>
                                  </p:childTnLst>
                                </p:cTn>
                              </p:par>
                            </p:childTnLst>
                          </p:cTn>
                        </p:par>
                        <p:par>
                          <p:cTn id="45" fill="hold">
                            <p:stCondLst>
                              <p:cond delay="2000"/>
                            </p:stCondLst>
                            <p:childTnLst>
                              <p:par>
                                <p:cTn id="46" presetID="22" presetClass="entr" presetSubtype="4" fill="hold" grpId="0" nodeType="after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down)">
                                      <p:cBhvr>
                                        <p:cTn id="48" dur="500"/>
                                        <p:tgtEl>
                                          <p:spTgt spid="30"/>
                                        </p:tgtEl>
                                      </p:cBhvr>
                                    </p:animEffect>
                                  </p:childTnLst>
                                </p:cTn>
                              </p:par>
                              <p:par>
                                <p:cTn id="49" presetID="22" presetClass="entr" presetSubtype="1" fill="hold" nodeType="with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up)">
                                      <p:cBhvr>
                                        <p:cTn id="51" dur="500"/>
                                        <p:tgtEl>
                                          <p:spTgt spid="20"/>
                                        </p:tgtEl>
                                      </p:cBhvr>
                                    </p:animEffect>
                                  </p:childTnLst>
                                </p:cTn>
                              </p:par>
                            </p:childTnLst>
                          </p:cTn>
                        </p:par>
                        <p:par>
                          <p:cTn id="52" fill="hold">
                            <p:stCondLst>
                              <p:cond delay="2500"/>
                            </p:stCondLst>
                            <p:childTnLst>
                              <p:par>
                                <p:cTn id="53" presetID="22" presetClass="entr" presetSubtype="4" fill="hold" grpId="0"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ipe(down)">
                                      <p:cBhvr>
                                        <p:cTn id="55" dur="500"/>
                                        <p:tgtEl>
                                          <p:spTgt spid="29"/>
                                        </p:tgtEl>
                                      </p:cBhvr>
                                    </p:animEffect>
                                  </p:childTnLst>
                                </p:cTn>
                              </p:par>
                              <p:par>
                                <p:cTn id="56" presetID="22" presetClass="entr" presetSubtype="1" fill="hold"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up)">
                                      <p:cBhvr>
                                        <p:cTn id="58" dur="500"/>
                                        <p:tgtEl>
                                          <p:spTgt spid="18"/>
                                        </p:tgtEl>
                                      </p:cBhvr>
                                    </p:animEffect>
                                  </p:childTnLst>
                                </p:cTn>
                              </p:par>
                            </p:childTnLst>
                          </p:cTn>
                        </p:par>
                        <p:par>
                          <p:cTn id="59" fill="hold">
                            <p:stCondLst>
                              <p:cond delay="3000"/>
                            </p:stCondLst>
                            <p:childTnLst>
                              <p:par>
                                <p:cTn id="60" presetID="22" presetClass="entr" presetSubtype="4" fill="hold" grpId="0" nodeType="after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wipe(down)">
                                      <p:cBhvr>
                                        <p:cTn id="62" dur="500"/>
                                        <p:tgtEl>
                                          <p:spTgt spid="32"/>
                                        </p:tgtEl>
                                      </p:cBhvr>
                                    </p:animEffect>
                                  </p:childTnLst>
                                </p:cTn>
                              </p:par>
                              <p:par>
                                <p:cTn id="63" presetID="22" presetClass="entr" presetSubtype="1" fill="hold" nodeType="with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wipe(up)">
                                      <p:cBhvr>
                                        <p:cTn id="65" dur="500"/>
                                        <p:tgtEl>
                                          <p:spTgt spid="26"/>
                                        </p:tgtEl>
                                      </p:cBhvr>
                                    </p:animEffect>
                                  </p:childTnLst>
                                </p:cTn>
                              </p:par>
                            </p:childTnLst>
                          </p:cTn>
                        </p:par>
                        <p:par>
                          <p:cTn id="66" fill="hold">
                            <p:stCondLst>
                              <p:cond delay="3500"/>
                            </p:stCondLst>
                            <p:childTnLst>
                              <p:par>
                                <p:cTn id="67" presetID="22" presetClass="entr" presetSubtype="4" fill="hold" grpId="0" nodeType="after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wipe(down)">
                                      <p:cBhvr>
                                        <p:cTn id="69" dur="500"/>
                                        <p:tgtEl>
                                          <p:spTgt spid="31"/>
                                        </p:tgtEl>
                                      </p:cBhvr>
                                    </p:animEffect>
                                  </p:childTnLst>
                                </p:cTn>
                              </p:par>
                              <p:par>
                                <p:cTn id="70" presetID="22" presetClass="entr" presetSubtype="1" fill="hold" nodeType="with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ipe(up)">
                                      <p:cBhvr>
                                        <p:cTn id="7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11" grpId="0" build="allAtOnce"/>
      <p:bldP spid="12" grpId="0" build="allAtOnce"/>
      <p:bldP spid="13" grpId="0" build="allAtOnce"/>
      <p:bldP spid="14" grpId="0" build="allAtOnce"/>
      <p:bldP spid="27" grpId="0"/>
      <p:bldP spid="29" grpId="0"/>
      <p:bldP spid="30" grpId="0"/>
      <p:bldP spid="31" grpId="0"/>
      <p:bldP spid="32" grpId="0"/>
      <p:bldP spid="3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Strategic agreement between Dril-Quip and Proserv</a:t>
            </a:r>
          </a:p>
        </p:txBody>
      </p:sp>
      <p:sp>
        <p:nvSpPr>
          <p:cNvPr id="8" name="Text Placeholder 7">
            <a:extLst>
              <a:ext uri="{FF2B5EF4-FFF2-40B4-BE49-F238E27FC236}">
                <a16:creationId xmlns:a16="http://schemas.microsoft.com/office/drawing/2014/main" id="{36A9418B-8EA5-4CA6-BAA0-08F459F530DE}"/>
              </a:ext>
            </a:extLst>
          </p:cNvPr>
          <p:cNvSpPr>
            <a:spLocks noGrp="1"/>
          </p:cNvSpPr>
          <p:nvPr>
            <p:ph type="body" sz="quarter" idx="10"/>
          </p:nvPr>
        </p:nvSpPr>
        <p:spPr/>
        <p:txBody>
          <a:bodyPr/>
          <a:lstStyle/>
          <a:p>
            <a:endParaRPr lang="en-GB"/>
          </a:p>
        </p:txBody>
      </p:sp>
      <p:sp>
        <p:nvSpPr>
          <p:cNvPr id="5" name="Content Placeholder 4"/>
          <p:cNvSpPr>
            <a:spLocks noGrp="1"/>
          </p:cNvSpPr>
          <p:nvPr>
            <p:ph idx="1"/>
          </p:nvPr>
        </p:nvSpPr>
        <p:spPr/>
        <p:txBody>
          <a:bodyPr/>
          <a:lstStyle/>
          <a:p>
            <a:r>
              <a:rPr lang="en-US" b="1" dirty="0"/>
              <a:t>This is a significant milestone for Proserv in our journey to become the industry’s only truly independent and focused controls provider of choice.</a:t>
            </a:r>
          </a:p>
          <a:p>
            <a:endParaRPr lang="en-US" dirty="0"/>
          </a:p>
          <a:p>
            <a:r>
              <a:rPr lang="en-US" dirty="0"/>
              <a:t>Follows </a:t>
            </a:r>
            <a:r>
              <a:rPr lang="en-US" dirty="0" err="1"/>
              <a:t>Dril</a:t>
            </a:r>
            <a:r>
              <a:rPr lang="en-US" dirty="0"/>
              <a:t>-Quip’s strategic decision to consolidate the supply and development of control systems with a </a:t>
            </a:r>
            <a:r>
              <a:rPr lang="en-US" b="1" dirty="0">
                <a:solidFill>
                  <a:schemeClr val="accent1"/>
                </a:solidFill>
              </a:rPr>
              <a:t>dedicated subsea controls provider.</a:t>
            </a:r>
          </a:p>
          <a:p>
            <a:pPr marL="285750" indent="-285750">
              <a:buFont typeface="Arial" panose="020B0604020202020204" pitchFamily="34" charset="0"/>
              <a:buChar char="•"/>
            </a:pPr>
            <a:r>
              <a:rPr lang="en-US" dirty="0"/>
              <a:t>Drill-Quip provides the tree, we provide the controls</a:t>
            </a:r>
          </a:p>
          <a:p>
            <a:pPr marL="285750" indent="-285750">
              <a:buFont typeface="Arial" panose="020B0604020202020204" pitchFamily="34" charset="0"/>
              <a:buChar char="•"/>
            </a:pPr>
            <a:r>
              <a:rPr lang="en-US" dirty="0"/>
              <a:t>Non-exclusive agreement</a:t>
            </a:r>
          </a:p>
          <a:p>
            <a:pPr marL="285750" indent="-285750">
              <a:buFont typeface="Arial" panose="020B0604020202020204" pitchFamily="34" charset="0"/>
              <a:buChar char="•"/>
            </a:pPr>
            <a:r>
              <a:rPr lang="en-US" dirty="0"/>
              <a:t>Allows for joint collaboration</a:t>
            </a:r>
          </a:p>
          <a:p>
            <a:r>
              <a:rPr lang="en-US" dirty="0"/>
              <a:t>Proserv Controls is </a:t>
            </a:r>
            <a:r>
              <a:rPr lang="en-US" b="1" dirty="0">
                <a:solidFill>
                  <a:schemeClr val="accent1"/>
                </a:solidFill>
              </a:rPr>
              <a:t>still independent</a:t>
            </a:r>
            <a:r>
              <a:rPr lang="en-US" dirty="0"/>
              <a:t>, and able to provide high-integrity control solutions for production hardware of any customer’s choice.</a:t>
            </a:r>
          </a:p>
          <a:p>
            <a:endParaRPr lang="en-US" dirty="0"/>
          </a:p>
          <a:p>
            <a:br>
              <a:rPr lang="en-US" dirty="0"/>
            </a:br>
            <a:endParaRPr lang="en-US" dirty="0"/>
          </a:p>
          <a:p>
            <a:endParaRPr lang="en-US" dirty="0"/>
          </a:p>
          <a:p>
            <a:endParaRPr lang="en-US" dirty="0"/>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7826" y="5230413"/>
            <a:ext cx="977229" cy="825216"/>
          </a:xfrm>
          <a:prstGeom prst="rect">
            <a:avLst/>
          </a:prstGeom>
        </p:spPr>
      </p:pic>
      <p:pic>
        <p:nvPicPr>
          <p:cNvPr id="21" name="Picture 20" descr="A close up of a sign&#10;&#10;Description automatically generated">
            <a:extLst>
              <a:ext uri="{FF2B5EF4-FFF2-40B4-BE49-F238E27FC236}">
                <a16:creationId xmlns:a16="http://schemas.microsoft.com/office/drawing/2014/main" id="{082A5AAF-7EA1-487C-8928-50A8F56559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48255" y="5024630"/>
            <a:ext cx="1887260" cy="1206876"/>
          </a:xfrm>
          <a:prstGeom prst="rect">
            <a:avLst/>
          </a:prstGeom>
        </p:spPr>
      </p:pic>
      <p:pic>
        <p:nvPicPr>
          <p:cNvPr id="23" name="Picture 22" descr="A close up of a logo&#10;&#10;Description automatically generated">
            <a:extLst>
              <a:ext uri="{FF2B5EF4-FFF2-40B4-BE49-F238E27FC236}">
                <a16:creationId xmlns:a16="http://schemas.microsoft.com/office/drawing/2014/main" id="{674E0536-30A5-44CB-96D1-14B7507565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03901" y="5137021"/>
            <a:ext cx="1375566" cy="1042108"/>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D51199C2-140E-41BA-AE3E-B603D22A92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26393" y="5247168"/>
            <a:ext cx="1642261" cy="761800"/>
          </a:xfrm>
          <a:prstGeom prst="rect">
            <a:avLst/>
          </a:prstGeom>
        </p:spPr>
      </p:pic>
      <p:sp>
        <p:nvSpPr>
          <p:cNvPr id="26" name="Arrow: Left-Right 25">
            <a:extLst>
              <a:ext uri="{FF2B5EF4-FFF2-40B4-BE49-F238E27FC236}">
                <a16:creationId xmlns:a16="http://schemas.microsoft.com/office/drawing/2014/main" id="{18765879-9823-4095-AD85-CE282C810B12}"/>
              </a:ext>
            </a:extLst>
          </p:cNvPr>
          <p:cNvSpPr/>
          <p:nvPr/>
        </p:nvSpPr>
        <p:spPr>
          <a:xfrm>
            <a:off x="3404041" y="5438439"/>
            <a:ext cx="977229" cy="439271"/>
          </a:xfrm>
          <a:prstGeom prst="leftRightArrow">
            <a:avLst/>
          </a:prstGeom>
          <a:solidFill>
            <a:schemeClr val="accent4"/>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30" name="Picture Placeholder 29" descr="A body of water with a city in the background&#10;&#10;Description automatically generated">
            <a:extLst>
              <a:ext uri="{FF2B5EF4-FFF2-40B4-BE49-F238E27FC236}">
                <a16:creationId xmlns:a16="http://schemas.microsoft.com/office/drawing/2014/main" id="{73F3023A-1CC6-43BC-AD26-3359CAEE2C2C}"/>
              </a:ext>
            </a:extLst>
          </p:cNvPr>
          <p:cNvPicPr>
            <a:picLocks noGrp="1" noChangeAspect="1"/>
          </p:cNvPicPr>
          <p:nvPr>
            <p:ph type="pic" sz="quarter" idx="13"/>
          </p:nvPr>
        </p:nvPicPr>
        <p:blipFill rotWithShape="1">
          <a:blip r:embed="rId6" cstate="screen">
            <a:extLst>
              <a:ext uri="{28A0092B-C50C-407E-A947-70E740481C1C}">
                <a14:useLocalDpi xmlns:a14="http://schemas.microsoft.com/office/drawing/2010/main"/>
              </a:ext>
            </a:extLst>
          </a:blip>
          <a:srcRect/>
          <a:stretch/>
        </p:blipFill>
        <p:spPr>
          <a:xfrm>
            <a:off x="8079318" y="1412875"/>
            <a:ext cx="3536949" cy="4716464"/>
          </a:xfrm>
        </p:spPr>
      </p:pic>
      <p:sp>
        <p:nvSpPr>
          <p:cNvPr id="31" name="Rectangle 30">
            <a:extLst>
              <a:ext uri="{FF2B5EF4-FFF2-40B4-BE49-F238E27FC236}">
                <a16:creationId xmlns:a16="http://schemas.microsoft.com/office/drawing/2014/main" id="{E5EF9895-4F99-4B96-A3F3-4D8E9A0E59C5}"/>
              </a:ext>
            </a:extLst>
          </p:cNvPr>
          <p:cNvSpPr/>
          <p:nvPr/>
        </p:nvSpPr>
        <p:spPr>
          <a:xfrm>
            <a:off x="8079317" y="1412876"/>
            <a:ext cx="3536949" cy="4724588"/>
          </a:xfrm>
          <a:prstGeom prst="rect">
            <a:avLst/>
          </a:prstGeom>
          <a:solidFill>
            <a:schemeClr val="accent2">
              <a:alpha val="46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 name="Rectangle 9"/>
          <p:cNvSpPr/>
          <p:nvPr/>
        </p:nvSpPr>
        <p:spPr>
          <a:xfrm>
            <a:off x="8245414" y="1952514"/>
            <a:ext cx="3204754" cy="2677656"/>
          </a:xfrm>
          <a:prstGeom prst="rect">
            <a:avLst/>
          </a:prstGeom>
        </p:spPr>
        <p:txBody>
          <a:bodyPr wrap="square">
            <a:spAutoFit/>
          </a:bodyPr>
          <a:lstStyle/>
          <a:p>
            <a:r>
              <a:rPr lang="nb-NO" sz="1400" b="1" u="sng" dirty="0">
                <a:solidFill>
                  <a:schemeClr val="bg2"/>
                </a:solidFill>
              </a:rPr>
              <a:t>Dril-Quip</a:t>
            </a:r>
          </a:p>
          <a:p>
            <a:endParaRPr lang="nb-NO" sz="1400" b="1" u="sng" dirty="0">
              <a:solidFill>
                <a:schemeClr val="bg2"/>
              </a:solidFill>
            </a:endParaRPr>
          </a:p>
          <a:p>
            <a:r>
              <a:rPr lang="en-US" sz="1400" dirty="0" err="1">
                <a:solidFill>
                  <a:schemeClr val="bg2"/>
                </a:solidFill>
              </a:rPr>
              <a:t>Dril</a:t>
            </a:r>
            <a:r>
              <a:rPr lang="en-US" sz="1400" dirty="0">
                <a:solidFill>
                  <a:schemeClr val="bg2"/>
                </a:solidFill>
              </a:rPr>
              <a:t>-Quip is a leading manufacturer of highly engineered drilling and production equipment for use onshore and offshore, which is particularly well suited for </a:t>
            </a:r>
            <a:r>
              <a:rPr lang="en-US" sz="1400" dirty="0">
                <a:solidFill>
                  <a:schemeClr val="bg2"/>
                </a:solidFill>
                <a:latin typeface="Arial" pitchFamily="34" charset="0"/>
                <a:cs typeface="Arial" pitchFamily="34" charset="0"/>
              </a:rPr>
              <a:t>use</a:t>
            </a:r>
            <a:r>
              <a:rPr lang="en-US" sz="1400" dirty="0">
                <a:solidFill>
                  <a:schemeClr val="bg2"/>
                </a:solidFill>
              </a:rPr>
              <a:t> in deep water, harsh environments and severe service applications.</a:t>
            </a:r>
          </a:p>
          <a:p>
            <a:endParaRPr lang="en-US" sz="1400" dirty="0">
              <a:solidFill>
                <a:schemeClr val="bg2"/>
              </a:solidFill>
            </a:endParaRPr>
          </a:p>
          <a:p>
            <a:r>
              <a:rPr lang="nb-NO" sz="1400" dirty="0">
                <a:solidFill>
                  <a:schemeClr val="bg2"/>
                </a:solidFill>
                <a:hlinkClick r:id="rId7">
                  <a:extLst>
                    <a:ext uri="{A12FA001-AC4F-418D-AE19-62706E023703}">
                      <ahyp:hlinkClr xmlns:ahyp="http://schemas.microsoft.com/office/drawing/2018/hyperlinkcolor" val="tx"/>
                    </a:ext>
                  </a:extLst>
                </a:hlinkClick>
              </a:rPr>
              <a:t>www.dril-quip.com</a:t>
            </a:r>
            <a:r>
              <a:rPr lang="nb-NO" sz="1400" dirty="0">
                <a:solidFill>
                  <a:schemeClr val="bg2"/>
                </a:solidFill>
              </a:rPr>
              <a:t> </a:t>
            </a:r>
          </a:p>
          <a:p>
            <a:r>
              <a:rPr lang="en-US" sz="1400" dirty="0">
                <a:solidFill>
                  <a:schemeClr val="bg2"/>
                </a:solidFill>
              </a:rPr>
              <a:t> </a:t>
            </a:r>
          </a:p>
        </p:txBody>
      </p:sp>
    </p:spTree>
    <p:extLst>
      <p:ext uri="{BB962C8B-B14F-4D97-AF65-F5344CB8AC3E}">
        <p14:creationId xmlns:p14="http://schemas.microsoft.com/office/powerpoint/2010/main" val="3348789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869A57-C3E0-4BEE-BC4D-42332706B357}"/>
              </a:ext>
            </a:extLst>
          </p:cNvPr>
          <p:cNvSpPr>
            <a:spLocks noGrp="1"/>
          </p:cNvSpPr>
          <p:nvPr>
            <p:ph type="title"/>
          </p:nvPr>
        </p:nvSpPr>
        <p:spPr/>
        <p:txBody>
          <a:bodyPr/>
          <a:lstStyle/>
          <a:p>
            <a:r>
              <a:rPr lang="en-GB" dirty="0"/>
              <a:t>Case Studies</a:t>
            </a:r>
          </a:p>
        </p:txBody>
      </p:sp>
    </p:spTree>
    <p:extLst>
      <p:ext uri="{BB962C8B-B14F-4D97-AF65-F5344CB8AC3E}">
        <p14:creationId xmlns:p14="http://schemas.microsoft.com/office/powerpoint/2010/main" val="42885353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orange, indoor&#10;&#10;Description automatically generated">
            <a:extLst>
              <a:ext uri="{FF2B5EF4-FFF2-40B4-BE49-F238E27FC236}">
                <a16:creationId xmlns:a16="http://schemas.microsoft.com/office/drawing/2014/main" id="{41CE541A-6C6D-481F-BFC3-B5A51F32A7BC}"/>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pic>
        <p:nvPicPr>
          <p:cNvPr id="21" name="Content Placeholder 13" descr="A close up of a logo&#10;&#10;Description automatically generated">
            <a:extLst>
              <a:ext uri="{FF2B5EF4-FFF2-40B4-BE49-F238E27FC236}">
                <a16:creationId xmlns:a16="http://schemas.microsoft.com/office/drawing/2014/main" id="{85C6E07B-B3D3-4728-A599-1E71F7DE74FB}"/>
              </a:ext>
            </a:extLst>
          </p:cNvPr>
          <p:cNvPicPr>
            <a:picLocks noChangeAspect="1"/>
          </p:cNvPicPr>
          <p:nvPr/>
        </p:nvPicPr>
        <p:blipFill>
          <a:blip r:embed="rId4" cstate="screen">
            <a:alphaModFix amt="20000"/>
            <a:extLst>
              <a:ext uri="{28A0092B-C50C-407E-A947-70E740481C1C}">
                <a14:useLocalDpi xmlns:a14="http://schemas.microsoft.com/office/drawing/2010/main"/>
              </a:ext>
            </a:extLst>
          </a:blip>
          <a:stretch>
            <a:fillRect/>
          </a:stretch>
        </p:blipFill>
        <p:spPr>
          <a:xfrm>
            <a:off x="6173752" y="1412875"/>
            <a:ext cx="5442516" cy="4716463"/>
          </a:xfrm>
          <a:prstGeom prst="rect">
            <a:avLst/>
          </a:prstGeom>
        </p:spPr>
      </p:pic>
      <p:sp>
        <p:nvSpPr>
          <p:cNvPr id="3" name="Title 2">
            <a:extLst>
              <a:ext uri="{FF2B5EF4-FFF2-40B4-BE49-F238E27FC236}">
                <a16:creationId xmlns:a16="http://schemas.microsoft.com/office/drawing/2014/main" id="{97457235-CCB4-46E6-B0DC-B8FC63A206D6}"/>
              </a:ext>
            </a:extLst>
          </p:cNvPr>
          <p:cNvSpPr>
            <a:spLocks noGrp="1"/>
          </p:cNvSpPr>
          <p:nvPr>
            <p:ph type="title"/>
          </p:nvPr>
        </p:nvSpPr>
        <p:spPr/>
        <p:txBody>
          <a:bodyPr/>
          <a:lstStyle/>
          <a:p>
            <a:r>
              <a:rPr lang="en-US" dirty="0"/>
              <a:t>North Sea legacy subsea control module (SCM) – refurbishment</a:t>
            </a:r>
            <a:endParaRPr lang="en-GB" dirty="0"/>
          </a:p>
        </p:txBody>
      </p:sp>
      <p:sp>
        <p:nvSpPr>
          <p:cNvPr id="5" name="Text Placeholder 4">
            <a:extLst>
              <a:ext uri="{FF2B5EF4-FFF2-40B4-BE49-F238E27FC236}">
                <a16:creationId xmlns:a16="http://schemas.microsoft.com/office/drawing/2014/main" id="{3695F896-88E9-46B0-850D-7C2CF4CA62FD}"/>
              </a:ext>
            </a:extLst>
          </p:cNvPr>
          <p:cNvSpPr>
            <a:spLocks noGrp="1"/>
          </p:cNvSpPr>
          <p:nvPr>
            <p:ph type="body" sz="quarter" idx="10"/>
          </p:nvPr>
        </p:nvSpPr>
        <p:spPr/>
        <p:txBody>
          <a:bodyPr/>
          <a:lstStyle/>
          <a:p>
            <a:r>
              <a:rPr lang="en-GB" dirty="0"/>
              <a:t>Case Study</a:t>
            </a:r>
          </a:p>
        </p:txBody>
      </p:sp>
      <p:sp>
        <p:nvSpPr>
          <p:cNvPr id="20" name="Content Placeholder 19">
            <a:extLst>
              <a:ext uri="{FF2B5EF4-FFF2-40B4-BE49-F238E27FC236}">
                <a16:creationId xmlns:a16="http://schemas.microsoft.com/office/drawing/2014/main" id="{B514B458-8772-4944-B1C2-905F138FED19}"/>
              </a:ext>
            </a:extLst>
          </p:cNvPr>
          <p:cNvSpPr>
            <a:spLocks noGrp="1"/>
          </p:cNvSpPr>
          <p:nvPr>
            <p:ph sz="quarter" idx="14"/>
          </p:nvPr>
        </p:nvSpPr>
        <p:spPr>
          <a:xfrm>
            <a:off x="4127500" y="1412875"/>
            <a:ext cx="7488238" cy="4716464"/>
          </a:xfrm>
        </p:spPr>
        <p:txBody>
          <a:bodyPr/>
          <a:lstStyle/>
          <a:p>
            <a:pPr marL="0" indent="0">
              <a:buNone/>
            </a:pPr>
            <a:r>
              <a:rPr lang="en-GB" b="1" dirty="0">
                <a:solidFill>
                  <a:schemeClr val="accent2">
                    <a:lumMod val="75000"/>
                  </a:schemeClr>
                </a:solidFill>
              </a:rPr>
              <a:t>The challenge</a:t>
            </a:r>
          </a:p>
          <a:p>
            <a:r>
              <a:rPr lang="nb-NO" dirty="0">
                <a:solidFill>
                  <a:schemeClr val="accent2">
                    <a:lumMod val="75000"/>
                  </a:schemeClr>
                </a:solidFill>
              </a:rPr>
              <a:t>Refurbish a legacy SCM and upgrade with new Proserv A2G subsea electronics module (SEM)</a:t>
            </a:r>
          </a:p>
          <a:p>
            <a:r>
              <a:rPr lang="en-GB" dirty="0">
                <a:solidFill>
                  <a:schemeClr val="accent2">
                    <a:lumMod val="75000"/>
                  </a:schemeClr>
                </a:solidFill>
              </a:rPr>
              <a:t>Reuse all hydraulic parts and sensors, replacing only if necessary</a:t>
            </a:r>
          </a:p>
          <a:p>
            <a:r>
              <a:rPr lang="en-GB" dirty="0">
                <a:solidFill>
                  <a:schemeClr val="accent2">
                    <a:lumMod val="75000"/>
                  </a:schemeClr>
                </a:solidFill>
              </a:rPr>
              <a:t>Upgrade module to support redundant power/signal</a:t>
            </a:r>
          </a:p>
          <a:p>
            <a:pPr marL="0" indent="0">
              <a:buNone/>
            </a:pPr>
            <a:endParaRPr lang="en-GB" b="1" dirty="0">
              <a:solidFill>
                <a:schemeClr val="accent2">
                  <a:lumMod val="75000"/>
                </a:schemeClr>
              </a:solidFill>
            </a:endParaRPr>
          </a:p>
          <a:p>
            <a:pPr marL="0" indent="0">
              <a:buNone/>
            </a:pPr>
            <a:r>
              <a:rPr lang="en-GB" b="1" dirty="0">
                <a:solidFill>
                  <a:schemeClr val="accent2">
                    <a:lumMod val="75000"/>
                  </a:schemeClr>
                </a:solidFill>
              </a:rPr>
              <a:t>Why Proserv was chosen</a:t>
            </a:r>
          </a:p>
          <a:p>
            <a:r>
              <a:rPr lang="en-GB" dirty="0">
                <a:solidFill>
                  <a:schemeClr val="accent2">
                    <a:lumMod val="75000"/>
                  </a:schemeClr>
                </a:solidFill>
              </a:rPr>
              <a:t>Market leading SEM reliability</a:t>
            </a:r>
          </a:p>
          <a:p>
            <a:r>
              <a:rPr lang="en-GB" dirty="0">
                <a:solidFill>
                  <a:schemeClr val="accent2">
                    <a:lumMod val="75000"/>
                  </a:schemeClr>
                </a:solidFill>
              </a:rPr>
              <a:t>Flexible system with an open, high bandwidth topside interface</a:t>
            </a:r>
          </a:p>
          <a:p>
            <a:pPr marL="0" indent="0">
              <a:buNone/>
            </a:pPr>
            <a:endParaRPr lang="en-GB" b="1" dirty="0">
              <a:solidFill>
                <a:schemeClr val="accent2">
                  <a:lumMod val="75000"/>
                </a:schemeClr>
              </a:solidFill>
            </a:endParaRPr>
          </a:p>
          <a:p>
            <a:pPr marL="0" indent="0">
              <a:buNone/>
            </a:pPr>
            <a:r>
              <a:rPr lang="en-GB" b="1" dirty="0">
                <a:solidFill>
                  <a:schemeClr val="accent2">
                    <a:lumMod val="75000"/>
                  </a:schemeClr>
                </a:solidFill>
              </a:rPr>
              <a:t>The benefit to the customer</a:t>
            </a:r>
          </a:p>
          <a:p>
            <a:r>
              <a:rPr lang="en-US" dirty="0">
                <a:solidFill>
                  <a:schemeClr val="accent2">
                    <a:lumMod val="75000"/>
                  </a:schemeClr>
                </a:solidFill>
              </a:rPr>
              <a:t>Cost effective, since most SCM parts are durable and will now be reused</a:t>
            </a:r>
          </a:p>
          <a:p>
            <a:r>
              <a:rPr lang="nb-NO" dirty="0">
                <a:solidFill>
                  <a:schemeClr val="accent2">
                    <a:lumMod val="75000"/>
                  </a:schemeClr>
                </a:solidFill>
              </a:rPr>
              <a:t>Co-exist compatible with standard legacy OEM SCMs</a:t>
            </a:r>
            <a:endParaRPr lang="en-US" dirty="0">
              <a:solidFill>
                <a:schemeClr val="accent2">
                  <a:lumMod val="75000"/>
                </a:schemeClr>
              </a:solidFill>
            </a:endParaRPr>
          </a:p>
          <a:p>
            <a:r>
              <a:rPr lang="en-US" dirty="0">
                <a:solidFill>
                  <a:schemeClr val="accent2">
                    <a:lumMod val="75000"/>
                  </a:schemeClr>
                </a:solidFill>
              </a:rPr>
              <a:t>Redundant supply and communication</a:t>
            </a:r>
          </a:p>
          <a:p>
            <a:r>
              <a:rPr lang="nb-NO" dirty="0">
                <a:solidFill>
                  <a:schemeClr val="accent2">
                    <a:lumMod val="75000"/>
                  </a:schemeClr>
                </a:solidFill>
              </a:rPr>
              <a:t>New interfaces such SIIS level 1, 2, 3 </a:t>
            </a:r>
            <a:r>
              <a:rPr lang="en-US" dirty="0">
                <a:solidFill>
                  <a:schemeClr val="accent2">
                    <a:lumMod val="75000"/>
                  </a:schemeClr>
                </a:solidFill>
              </a:rPr>
              <a:t>available</a:t>
            </a:r>
          </a:p>
        </p:txBody>
      </p:sp>
      <p:sp>
        <p:nvSpPr>
          <p:cNvPr id="24" name="Rectangle 23">
            <a:extLst>
              <a:ext uri="{FF2B5EF4-FFF2-40B4-BE49-F238E27FC236}">
                <a16:creationId xmlns:a16="http://schemas.microsoft.com/office/drawing/2014/main" id="{491B9A16-28CD-4CE7-92CD-DC79E7855A89}"/>
              </a:ext>
            </a:extLst>
          </p:cNvPr>
          <p:cNvSpPr/>
          <p:nvPr/>
        </p:nvSpPr>
        <p:spPr>
          <a:xfrm>
            <a:off x="575203" y="4113604"/>
            <a:ext cx="2927353" cy="1582738"/>
          </a:xfrm>
          <a:prstGeom prst="rect">
            <a:avLst/>
          </a:prstGeom>
          <a:solidFill>
            <a:schemeClr val="accent3">
              <a:alpha val="78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3" name="TextBox 22">
            <a:extLst>
              <a:ext uri="{FF2B5EF4-FFF2-40B4-BE49-F238E27FC236}">
                <a16:creationId xmlns:a16="http://schemas.microsoft.com/office/drawing/2014/main" id="{FB3811A5-D145-4C9D-9547-85115E49C1E6}"/>
              </a:ext>
            </a:extLst>
          </p:cNvPr>
          <p:cNvSpPr txBox="1"/>
          <p:nvPr/>
        </p:nvSpPr>
        <p:spPr>
          <a:xfrm>
            <a:off x="854760" y="4400059"/>
            <a:ext cx="2648853" cy="923330"/>
          </a:xfrm>
          <a:prstGeom prst="rect">
            <a:avLst/>
          </a:prstGeom>
          <a:noFill/>
        </p:spPr>
        <p:txBody>
          <a:bodyPr wrap="square" rtlCol="0">
            <a:spAutoFit/>
          </a:bodyPr>
          <a:lstStyle/>
          <a:p>
            <a:pPr>
              <a:spcBef>
                <a:spcPts val="0"/>
              </a:spcBef>
              <a:spcAft>
                <a:spcPts val="0"/>
              </a:spcAft>
              <a:buClr>
                <a:srgbClr val="F2A900"/>
              </a:buClr>
            </a:pPr>
            <a:r>
              <a:rPr lang="en-GB" b="1" dirty="0">
                <a:solidFill>
                  <a:schemeClr val="bg1"/>
                </a:solidFill>
              </a:rPr>
              <a:t>Major operator, 2019</a:t>
            </a:r>
          </a:p>
          <a:p>
            <a:pPr>
              <a:spcBef>
                <a:spcPts val="0"/>
              </a:spcBef>
              <a:spcAft>
                <a:spcPts val="0"/>
              </a:spcAft>
              <a:buClr>
                <a:srgbClr val="F2A900"/>
              </a:buClr>
            </a:pPr>
            <a:r>
              <a:rPr lang="en-GB" b="1" dirty="0">
                <a:solidFill>
                  <a:schemeClr val="bg1"/>
                </a:solidFill>
              </a:rPr>
              <a:t>North Sea</a:t>
            </a:r>
          </a:p>
          <a:p>
            <a:pPr>
              <a:spcBef>
                <a:spcPts val="0"/>
              </a:spcBef>
              <a:spcAft>
                <a:spcPts val="0"/>
              </a:spcAft>
              <a:buClr>
                <a:srgbClr val="F2A900"/>
              </a:buClr>
            </a:pPr>
            <a:r>
              <a:rPr lang="en-GB" b="1" dirty="0">
                <a:solidFill>
                  <a:schemeClr val="bg1"/>
                </a:solidFill>
              </a:rPr>
              <a:t>MODPOD SCM</a:t>
            </a:r>
          </a:p>
        </p:txBody>
      </p:sp>
    </p:spTree>
    <p:extLst>
      <p:ext uri="{BB962C8B-B14F-4D97-AF65-F5344CB8AC3E}">
        <p14:creationId xmlns:p14="http://schemas.microsoft.com/office/powerpoint/2010/main" val="3061048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fish, spiny-finned fish&#10;&#10;Description automatically generated">
            <a:extLst>
              <a:ext uri="{FF2B5EF4-FFF2-40B4-BE49-F238E27FC236}">
                <a16:creationId xmlns:a16="http://schemas.microsoft.com/office/drawing/2014/main" id="{8BF65D41-3C7D-4658-8235-616A872A527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493169"/>
            <a:ext cx="12192000" cy="3661147"/>
          </a:xfrm>
          <a:prstGeom prst="rect">
            <a:avLst/>
          </a:prstGeom>
        </p:spPr>
      </p:pic>
      <p:pic>
        <p:nvPicPr>
          <p:cNvPr id="16" name="Picture Placeholder 15" descr="A picture containing text, water&#10;&#10;Description automatically generated">
            <a:extLst>
              <a:ext uri="{FF2B5EF4-FFF2-40B4-BE49-F238E27FC236}">
                <a16:creationId xmlns:a16="http://schemas.microsoft.com/office/drawing/2014/main" id="{5FAB1971-53E6-40BF-82EA-616DCA6DFCA6}"/>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a:stretch/>
        </p:blipFill>
        <p:spPr>
          <a:xfrm>
            <a:off x="586870" y="1412876"/>
            <a:ext cx="5253567" cy="2160588"/>
          </a:xfrm>
        </p:spPr>
      </p:pic>
      <p:pic>
        <p:nvPicPr>
          <p:cNvPr id="18" name="Picture Placeholder 17" descr="A picture containing water, outdoor&#10;&#10;Description automatically generated">
            <a:extLst>
              <a:ext uri="{FF2B5EF4-FFF2-40B4-BE49-F238E27FC236}">
                <a16:creationId xmlns:a16="http://schemas.microsoft.com/office/drawing/2014/main" id="{0B2A5B4F-02F2-4EC5-B52B-A935CB0EC7DE}"/>
              </a:ext>
            </a:extLst>
          </p:cNvPr>
          <p:cNvPicPr>
            <a:picLocks noGrp="1" noChangeAspect="1"/>
          </p:cNvPicPr>
          <p:nvPr>
            <p:ph type="pic" sz="quarter" idx="20"/>
          </p:nvPr>
        </p:nvPicPr>
        <p:blipFill rotWithShape="1">
          <a:blip r:embed="rId4" cstate="screen">
            <a:extLst>
              <a:ext uri="{28A0092B-C50C-407E-A947-70E740481C1C}">
                <a14:useLocalDpi xmlns:a14="http://schemas.microsoft.com/office/drawing/2010/main"/>
              </a:ext>
            </a:extLst>
          </a:blip>
          <a:srcRect/>
          <a:stretch/>
        </p:blipFill>
        <p:spPr>
          <a:xfrm>
            <a:off x="6366935" y="1412875"/>
            <a:ext cx="5253567" cy="2160588"/>
          </a:xfrm>
        </p:spPr>
      </p:pic>
      <p:pic>
        <p:nvPicPr>
          <p:cNvPr id="23" name="Picture Placeholder 19">
            <a:extLst>
              <a:ext uri="{FF2B5EF4-FFF2-40B4-BE49-F238E27FC236}">
                <a16:creationId xmlns:a16="http://schemas.microsoft.com/office/drawing/2014/main" id="{1B5A4EE1-B70E-49AE-BB7E-D5D4B1D276AF}"/>
              </a:ext>
            </a:extLst>
          </p:cNvPr>
          <p:cNvPicPr>
            <a:picLocks noGrp="1" noChangeAspect="1"/>
          </p:cNvPicPr>
          <p:nvPr>
            <p:ph type="pic" sz="quarter" idx="21"/>
          </p:nvPr>
        </p:nvPicPr>
        <p:blipFill rotWithShape="1">
          <a:blip r:embed="rId5" cstate="screen">
            <a:extLst>
              <a:ext uri="{28A0092B-C50C-407E-A947-70E740481C1C}">
                <a14:useLocalDpi xmlns:a14="http://schemas.microsoft.com/office/drawing/2010/main"/>
              </a:ext>
            </a:extLst>
          </a:blip>
          <a:srcRect/>
          <a:stretch/>
        </p:blipFill>
        <p:spPr>
          <a:xfrm>
            <a:off x="591788" y="3964404"/>
            <a:ext cx="5253567" cy="2160588"/>
          </a:xfrm>
        </p:spPr>
      </p:pic>
      <p:pic>
        <p:nvPicPr>
          <p:cNvPr id="9" name="Picture Placeholder 8" descr="A person using a tablet&#10;&#10;Description automatically generated with low confidence">
            <a:extLst>
              <a:ext uri="{FF2B5EF4-FFF2-40B4-BE49-F238E27FC236}">
                <a16:creationId xmlns:a16="http://schemas.microsoft.com/office/drawing/2014/main" id="{DC19A4B3-8B5A-43D6-B2B6-C0BEF58CA4C7}"/>
              </a:ext>
            </a:extLst>
          </p:cNvPr>
          <p:cNvPicPr>
            <a:picLocks noGrp="1" noChangeAspect="1"/>
          </p:cNvPicPr>
          <p:nvPr>
            <p:ph type="pic" sz="quarter" idx="22"/>
          </p:nvPr>
        </p:nvPicPr>
        <p:blipFill>
          <a:blip r:embed="rId6" cstate="screen">
            <a:extLst>
              <a:ext uri="{28A0092B-C50C-407E-A947-70E740481C1C}">
                <a14:useLocalDpi xmlns:a14="http://schemas.microsoft.com/office/drawing/2010/main"/>
              </a:ext>
            </a:extLst>
          </a:blip>
          <a:srcRect/>
          <a:stretch>
            <a:fillRect/>
          </a:stretch>
        </p:blipFill>
        <p:spPr/>
      </p:pic>
      <p:graphicFrame>
        <p:nvGraphicFramePr>
          <p:cNvPr id="30" name="Content Placeholder 10">
            <a:extLst>
              <a:ext uri="{FF2B5EF4-FFF2-40B4-BE49-F238E27FC236}">
                <a16:creationId xmlns:a16="http://schemas.microsoft.com/office/drawing/2014/main" id="{76AF2D8D-F8A1-4486-AAAC-A5CFF781811B}"/>
              </a:ext>
            </a:extLst>
          </p:cNvPr>
          <p:cNvGraphicFramePr>
            <a:graphicFrameLocks/>
          </p:cNvGraphicFramePr>
          <p:nvPr/>
        </p:nvGraphicFramePr>
        <p:xfrm>
          <a:off x="565932" y="1420478"/>
          <a:ext cx="11039475" cy="47164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Title 4">
            <a:extLst>
              <a:ext uri="{FF2B5EF4-FFF2-40B4-BE49-F238E27FC236}">
                <a16:creationId xmlns:a16="http://schemas.microsoft.com/office/drawing/2014/main" id="{55675DDC-59F8-4C06-9D26-5D607C693F18}"/>
              </a:ext>
            </a:extLst>
          </p:cNvPr>
          <p:cNvSpPr>
            <a:spLocks noGrp="1"/>
          </p:cNvSpPr>
          <p:nvPr>
            <p:ph type="title"/>
          </p:nvPr>
        </p:nvSpPr>
        <p:spPr>
          <a:xfrm>
            <a:off x="287867" y="720536"/>
            <a:ext cx="11616266" cy="382587"/>
          </a:xfrm>
        </p:spPr>
        <p:txBody>
          <a:bodyPr anchor="ctr"/>
          <a:lstStyle/>
          <a:p>
            <a:pPr algn="ctr"/>
            <a:r>
              <a:rPr lang="en-US" sz="1600"/>
              <a:t>We improve the reliability, integrity, efficiency and productivity of critical infrastructure with industry leading controls technology </a:t>
            </a:r>
            <a:endParaRPr lang="en-GB" sz="1600"/>
          </a:p>
        </p:txBody>
      </p:sp>
      <p:sp>
        <p:nvSpPr>
          <p:cNvPr id="11" name="Text Placeholder 10">
            <a:extLst>
              <a:ext uri="{FF2B5EF4-FFF2-40B4-BE49-F238E27FC236}">
                <a16:creationId xmlns:a16="http://schemas.microsoft.com/office/drawing/2014/main" id="{4AEA34AA-AC13-4A9B-89A3-CA929D4CA9E4}"/>
              </a:ext>
            </a:extLst>
          </p:cNvPr>
          <p:cNvSpPr>
            <a:spLocks noGrp="1"/>
          </p:cNvSpPr>
          <p:nvPr>
            <p:ph type="body" sz="quarter" idx="10"/>
          </p:nvPr>
        </p:nvSpPr>
        <p:spPr>
          <a:xfrm>
            <a:off x="575734" y="358776"/>
            <a:ext cx="11040533" cy="250825"/>
          </a:xfrm>
        </p:spPr>
        <p:txBody>
          <a:bodyPr/>
          <a:lstStyle/>
          <a:p>
            <a:pPr algn="ctr"/>
            <a:r>
              <a:rPr lang="en-GB">
                <a:ln w="0"/>
                <a:solidFill>
                  <a:schemeClr val="tx1"/>
                </a:solidFill>
                <a:effectLst>
                  <a:outerShdw blurRad="38100" dist="19050" dir="2700000" algn="tl" rotWithShape="0">
                    <a:schemeClr val="dk1">
                      <a:alpha val="40000"/>
                    </a:schemeClr>
                  </a:outerShdw>
                </a:effectLst>
              </a:rPr>
              <a:t>The Controls Technology Company</a:t>
            </a:r>
          </a:p>
        </p:txBody>
      </p:sp>
      <p:sp>
        <p:nvSpPr>
          <p:cNvPr id="6" name="Rectangle: Rounded Corners 5">
            <a:extLst>
              <a:ext uri="{FF2B5EF4-FFF2-40B4-BE49-F238E27FC236}">
                <a16:creationId xmlns:a16="http://schemas.microsoft.com/office/drawing/2014/main" id="{B1DB0FEC-579E-41E3-9AF5-3A0CCB3B6674}"/>
              </a:ext>
            </a:extLst>
          </p:cNvPr>
          <p:cNvSpPr/>
          <p:nvPr/>
        </p:nvSpPr>
        <p:spPr>
          <a:xfrm>
            <a:off x="5585548" y="3555849"/>
            <a:ext cx="1020903" cy="326692"/>
          </a:xfrm>
          <a:prstGeom prst="roundRect">
            <a:avLst/>
          </a:prstGeom>
          <a:solidFill>
            <a:schemeClr val="accent1"/>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600"/>
              <a:t>ENERGY</a:t>
            </a:r>
          </a:p>
        </p:txBody>
      </p:sp>
      <p:pic>
        <p:nvPicPr>
          <p:cNvPr id="8" name="Picture 7" descr="Icon&#10;&#10;Description automatically generated">
            <a:extLst>
              <a:ext uri="{FF2B5EF4-FFF2-40B4-BE49-F238E27FC236}">
                <a16:creationId xmlns:a16="http://schemas.microsoft.com/office/drawing/2014/main" id="{CEA74DF1-BD2D-4441-A0E5-5F8DF1B6F05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875764" y="1935689"/>
            <a:ext cx="788275" cy="1114959"/>
          </a:xfrm>
          <a:prstGeom prst="rect">
            <a:avLst/>
          </a:prstGeom>
        </p:spPr>
      </p:pic>
      <p:pic>
        <p:nvPicPr>
          <p:cNvPr id="10" name="Picture 9" descr="Icon&#10;&#10;Description automatically generated">
            <a:extLst>
              <a:ext uri="{FF2B5EF4-FFF2-40B4-BE49-F238E27FC236}">
                <a16:creationId xmlns:a16="http://schemas.microsoft.com/office/drawing/2014/main" id="{D09CB15E-FC59-428C-931E-410DDE38582A}"/>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366936" y="1948558"/>
            <a:ext cx="654650" cy="1132919"/>
          </a:xfrm>
          <a:prstGeom prst="rect">
            <a:avLst/>
          </a:prstGeom>
        </p:spPr>
      </p:pic>
      <p:pic>
        <p:nvPicPr>
          <p:cNvPr id="15" name="Picture 14" descr="Icon&#10;&#10;Description automatically generated">
            <a:extLst>
              <a:ext uri="{FF2B5EF4-FFF2-40B4-BE49-F238E27FC236}">
                <a16:creationId xmlns:a16="http://schemas.microsoft.com/office/drawing/2014/main" id="{34816BC6-E170-4137-9A6A-3B8BD7DBA92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263779" y="4488778"/>
            <a:ext cx="831261" cy="1173791"/>
          </a:xfrm>
          <a:prstGeom prst="rect">
            <a:avLst/>
          </a:prstGeom>
        </p:spPr>
      </p:pic>
      <p:pic>
        <p:nvPicPr>
          <p:cNvPr id="21" name="Picture 20" descr="Icon&#10;&#10;Description automatically generated">
            <a:extLst>
              <a:ext uri="{FF2B5EF4-FFF2-40B4-BE49-F238E27FC236}">
                <a16:creationId xmlns:a16="http://schemas.microsoft.com/office/drawing/2014/main" id="{558CBA67-9FCB-4524-A0A8-DBFEBD8CBE08}"/>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929055" y="4529298"/>
            <a:ext cx="681691" cy="964204"/>
          </a:xfrm>
          <a:prstGeom prst="rect">
            <a:avLst/>
          </a:prstGeom>
        </p:spPr>
      </p:pic>
    </p:spTree>
    <p:extLst>
      <p:ext uri="{BB962C8B-B14F-4D97-AF65-F5344CB8AC3E}">
        <p14:creationId xmlns:p14="http://schemas.microsoft.com/office/powerpoint/2010/main" val="3121431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picture containing silhouette&#10;&#10;Description automatically generated">
            <a:extLst>
              <a:ext uri="{FF2B5EF4-FFF2-40B4-BE49-F238E27FC236}">
                <a16:creationId xmlns:a16="http://schemas.microsoft.com/office/drawing/2014/main" id="{035B4E20-3C39-44CD-907B-050C3B9A1993}"/>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290286" y="1412875"/>
            <a:ext cx="6687977" cy="4728661"/>
          </a:xfrm>
          <a:prstGeom prst="rect">
            <a:avLst/>
          </a:prstGeom>
        </p:spPr>
      </p:pic>
      <p:pic>
        <p:nvPicPr>
          <p:cNvPr id="24" name="Picture Placeholder 23" descr="A picture containing building, indoor, yellow, table&#10;&#10;Description automatically generated">
            <a:extLst>
              <a:ext uri="{FF2B5EF4-FFF2-40B4-BE49-F238E27FC236}">
                <a16:creationId xmlns:a16="http://schemas.microsoft.com/office/drawing/2014/main" id="{2A0AE103-C2C0-40AE-BDFF-7A362A46B290}"/>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t="-260"/>
          <a:stretch/>
        </p:blipFill>
        <p:spPr>
          <a:xfrm>
            <a:off x="8572500" y="1412875"/>
            <a:ext cx="3043767" cy="4716464"/>
          </a:xfrm>
        </p:spPr>
      </p:pic>
      <p:sp>
        <p:nvSpPr>
          <p:cNvPr id="31" name="Content Placeholder 19">
            <a:extLst>
              <a:ext uri="{FF2B5EF4-FFF2-40B4-BE49-F238E27FC236}">
                <a16:creationId xmlns:a16="http://schemas.microsoft.com/office/drawing/2014/main" id="{1B2A0323-49D5-40FF-B4D4-C7A6E3B3C995}"/>
              </a:ext>
            </a:extLst>
          </p:cNvPr>
          <p:cNvSpPr>
            <a:spLocks noGrp="1"/>
          </p:cNvSpPr>
          <p:nvPr>
            <p:ph sz="quarter" idx="14"/>
          </p:nvPr>
        </p:nvSpPr>
        <p:spPr>
          <a:xfrm>
            <a:off x="575736" y="1412875"/>
            <a:ext cx="7488764" cy="4716464"/>
          </a:xfrm>
        </p:spPr>
        <p:txBody>
          <a:bodyPr/>
          <a:lstStyle/>
          <a:p>
            <a:pPr marL="0" indent="0">
              <a:buNone/>
            </a:pPr>
            <a:r>
              <a:rPr lang="en-GB" b="1" dirty="0">
                <a:solidFill>
                  <a:schemeClr val="accent2">
                    <a:lumMod val="75000"/>
                  </a:schemeClr>
                </a:solidFill>
              </a:rPr>
              <a:t>The challenge</a:t>
            </a:r>
          </a:p>
          <a:p>
            <a:r>
              <a:rPr lang="en-US" dirty="0">
                <a:solidFill>
                  <a:schemeClr val="accent2">
                    <a:lumMod val="75000"/>
                  </a:schemeClr>
                </a:solidFill>
              </a:rPr>
              <a:t>Client is experiencing poor reliability and future support for legacy SCMs </a:t>
            </a:r>
          </a:p>
          <a:p>
            <a:r>
              <a:rPr lang="en-US" dirty="0">
                <a:solidFill>
                  <a:schemeClr val="accent2">
                    <a:lumMod val="75000"/>
                  </a:schemeClr>
                </a:solidFill>
              </a:rPr>
              <a:t>Consists of 3 </a:t>
            </a:r>
            <a:r>
              <a:rPr lang="en-US" dirty="0" err="1">
                <a:solidFill>
                  <a:schemeClr val="accent2">
                    <a:lumMod val="75000"/>
                  </a:schemeClr>
                </a:solidFill>
              </a:rPr>
              <a:t>umbilicals</a:t>
            </a:r>
            <a:r>
              <a:rPr lang="en-US" dirty="0">
                <a:solidFill>
                  <a:schemeClr val="accent2">
                    <a:lumMod val="75000"/>
                  </a:schemeClr>
                </a:solidFill>
              </a:rPr>
              <a:t>, each with up to ten SCMs, approx. 4-12 km step out</a:t>
            </a:r>
          </a:p>
          <a:p>
            <a:pPr marL="0" indent="0">
              <a:buNone/>
            </a:pPr>
            <a:endParaRPr lang="en-GB" b="1" dirty="0">
              <a:solidFill>
                <a:schemeClr val="accent2">
                  <a:lumMod val="75000"/>
                </a:schemeClr>
              </a:solidFill>
            </a:endParaRPr>
          </a:p>
          <a:p>
            <a:pPr marL="0" indent="0">
              <a:buNone/>
            </a:pPr>
            <a:r>
              <a:rPr lang="en-GB" b="1" dirty="0">
                <a:solidFill>
                  <a:schemeClr val="accent2">
                    <a:lumMod val="75000"/>
                  </a:schemeClr>
                </a:solidFill>
              </a:rPr>
              <a:t>Why Proserv was chosen</a:t>
            </a:r>
          </a:p>
          <a:p>
            <a:r>
              <a:rPr lang="en-GB" dirty="0">
                <a:solidFill>
                  <a:schemeClr val="accent2">
                    <a:lumMod val="75000"/>
                  </a:schemeClr>
                </a:solidFill>
              </a:rPr>
              <a:t>Proserv’s A2G upgrades the SCMs to dual SEM architecture</a:t>
            </a:r>
          </a:p>
          <a:p>
            <a:r>
              <a:rPr lang="en-GB" dirty="0">
                <a:solidFill>
                  <a:schemeClr val="accent2">
                    <a:lumMod val="75000"/>
                  </a:schemeClr>
                </a:solidFill>
              </a:rPr>
              <a:t>Upgrade will co-exist with existing production SCMs in a phased change out</a:t>
            </a:r>
          </a:p>
          <a:p>
            <a:r>
              <a:rPr lang="en-GB" dirty="0">
                <a:solidFill>
                  <a:schemeClr val="accent2">
                    <a:lumMod val="75000"/>
                  </a:schemeClr>
                </a:solidFill>
              </a:rPr>
              <a:t>No additional modifications to existing OEM SCMs, except SEM upgrade</a:t>
            </a:r>
          </a:p>
          <a:p>
            <a:endParaRPr lang="en-GB" dirty="0">
              <a:solidFill>
                <a:schemeClr val="accent2">
                  <a:lumMod val="75000"/>
                </a:schemeClr>
              </a:solidFill>
            </a:endParaRPr>
          </a:p>
          <a:p>
            <a:pPr marL="0" indent="0">
              <a:buNone/>
            </a:pPr>
            <a:r>
              <a:rPr lang="en-GB" b="1" dirty="0">
                <a:solidFill>
                  <a:schemeClr val="accent2">
                    <a:lumMod val="75000"/>
                  </a:schemeClr>
                </a:solidFill>
              </a:rPr>
              <a:t>The benefit to the customer</a:t>
            </a:r>
          </a:p>
          <a:p>
            <a:r>
              <a:rPr lang="en-GB" dirty="0">
                <a:solidFill>
                  <a:schemeClr val="accent2">
                    <a:lumMod val="75000"/>
                  </a:schemeClr>
                </a:solidFill>
              </a:rPr>
              <a:t>Life of field extension (20 years extension)</a:t>
            </a:r>
          </a:p>
          <a:p>
            <a:r>
              <a:rPr lang="en-GB" dirty="0">
                <a:solidFill>
                  <a:schemeClr val="accent2">
                    <a:lumMod val="75000"/>
                  </a:schemeClr>
                </a:solidFill>
              </a:rPr>
              <a:t>Increased reliability and availability (Dual SEMs) </a:t>
            </a:r>
          </a:p>
          <a:p>
            <a:r>
              <a:rPr lang="en-GB" dirty="0">
                <a:solidFill>
                  <a:schemeClr val="accent2">
                    <a:lumMod val="75000"/>
                  </a:schemeClr>
                </a:solidFill>
              </a:rPr>
              <a:t>Lower cost to provide upgrade with local support</a:t>
            </a:r>
          </a:p>
          <a:p>
            <a:r>
              <a:rPr lang="en-GB" dirty="0">
                <a:solidFill>
                  <a:schemeClr val="accent2">
                    <a:lumMod val="75000"/>
                  </a:schemeClr>
                </a:solidFill>
              </a:rPr>
              <a:t>Still utilises existing inventory (spares)</a:t>
            </a:r>
          </a:p>
          <a:p>
            <a:r>
              <a:rPr lang="en-GB" dirty="0">
                <a:solidFill>
                  <a:schemeClr val="accent2">
                    <a:lumMod val="75000"/>
                  </a:schemeClr>
                </a:solidFill>
              </a:rPr>
              <a:t>Full MCS upgrade </a:t>
            </a:r>
          </a:p>
          <a:p>
            <a:endParaRPr lang="en-GB" dirty="0">
              <a:solidFill>
                <a:schemeClr val="accent2">
                  <a:lumMod val="75000"/>
                </a:schemeClr>
              </a:solidFill>
            </a:endParaRPr>
          </a:p>
        </p:txBody>
      </p:sp>
      <p:sp>
        <p:nvSpPr>
          <p:cNvPr id="3" name="Title 2">
            <a:extLst>
              <a:ext uri="{FF2B5EF4-FFF2-40B4-BE49-F238E27FC236}">
                <a16:creationId xmlns:a16="http://schemas.microsoft.com/office/drawing/2014/main" id="{3864F760-5054-40C6-B31F-03F9B46F823E}"/>
              </a:ext>
            </a:extLst>
          </p:cNvPr>
          <p:cNvSpPr>
            <a:spLocks noGrp="1"/>
          </p:cNvSpPr>
          <p:nvPr>
            <p:ph type="title"/>
          </p:nvPr>
        </p:nvSpPr>
        <p:spPr/>
        <p:txBody>
          <a:bodyPr/>
          <a:lstStyle/>
          <a:p>
            <a:r>
              <a:rPr lang="en-US" dirty="0"/>
              <a:t>SCM retrofit due to obsolete OEM and technology upgrade</a:t>
            </a:r>
            <a:br>
              <a:rPr lang="en-GB" dirty="0"/>
            </a:br>
            <a:endParaRPr lang="en-GB" dirty="0"/>
          </a:p>
        </p:txBody>
      </p:sp>
      <p:sp>
        <p:nvSpPr>
          <p:cNvPr id="20" name="Text Placeholder 19">
            <a:extLst>
              <a:ext uri="{FF2B5EF4-FFF2-40B4-BE49-F238E27FC236}">
                <a16:creationId xmlns:a16="http://schemas.microsoft.com/office/drawing/2014/main" id="{FB6D0F95-4257-4BB4-9F71-ACA8132168E7}"/>
              </a:ext>
            </a:extLst>
          </p:cNvPr>
          <p:cNvSpPr>
            <a:spLocks noGrp="1"/>
          </p:cNvSpPr>
          <p:nvPr>
            <p:ph type="body" sz="quarter" idx="10"/>
          </p:nvPr>
        </p:nvSpPr>
        <p:spPr/>
        <p:txBody>
          <a:bodyPr/>
          <a:lstStyle/>
          <a:p>
            <a:r>
              <a:rPr lang="en-GB" dirty="0"/>
              <a:t>Case Study</a:t>
            </a:r>
          </a:p>
        </p:txBody>
      </p:sp>
      <p:sp>
        <p:nvSpPr>
          <p:cNvPr id="29" name="Rectangle 28">
            <a:extLst>
              <a:ext uri="{FF2B5EF4-FFF2-40B4-BE49-F238E27FC236}">
                <a16:creationId xmlns:a16="http://schemas.microsoft.com/office/drawing/2014/main" id="{DAC7FA10-592F-4FC1-AB1B-5D8366C5F86E}"/>
              </a:ext>
            </a:extLst>
          </p:cNvPr>
          <p:cNvSpPr/>
          <p:nvPr/>
        </p:nvSpPr>
        <p:spPr>
          <a:xfrm>
            <a:off x="8572500" y="2184400"/>
            <a:ext cx="3043238" cy="1582738"/>
          </a:xfrm>
          <a:prstGeom prst="rect">
            <a:avLst/>
          </a:prstGeom>
          <a:solidFill>
            <a:schemeClr val="accent3">
              <a:alpha val="78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8" name="TextBox 27">
            <a:extLst>
              <a:ext uri="{FF2B5EF4-FFF2-40B4-BE49-F238E27FC236}">
                <a16:creationId xmlns:a16="http://schemas.microsoft.com/office/drawing/2014/main" id="{DD90ACD5-22C2-432A-8540-B2A77A701AE9}"/>
              </a:ext>
            </a:extLst>
          </p:cNvPr>
          <p:cNvSpPr txBox="1"/>
          <p:nvPr/>
        </p:nvSpPr>
        <p:spPr>
          <a:xfrm>
            <a:off x="8696325" y="2437160"/>
            <a:ext cx="2779369" cy="1077218"/>
          </a:xfrm>
          <a:prstGeom prst="rect">
            <a:avLst/>
          </a:prstGeom>
          <a:noFill/>
        </p:spPr>
        <p:txBody>
          <a:bodyPr wrap="square" rtlCol="0">
            <a:spAutoFit/>
          </a:bodyPr>
          <a:lstStyle/>
          <a:p>
            <a:pPr>
              <a:spcBef>
                <a:spcPts val="0"/>
              </a:spcBef>
              <a:spcAft>
                <a:spcPts val="0"/>
              </a:spcAft>
              <a:buClr>
                <a:srgbClr val="F2A900"/>
              </a:buClr>
            </a:pPr>
            <a:r>
              <a:rPr lang="en-GB" sz="1600" b="1" dirty="0">
                <a:solidFill>
                  <a:schemeClr val="bg1"/>
                </a:solidFill>
              </a:rPr>
              <a:t>Major operator, 2018/19</a:t>
            </a:r>
          </a:p>
          <a:p>
            <a:pPr>
              <a:spcBef>
                <a:spcPts val="0"/>
              </a:spcBef>
              <a:spcAft>
                <a:spcPts val="0"/>
              </a:spcAft>
              <a:buClr>
                <a:srgbClr val="F2A900"/>
              </a:buClr>
            </a:pPr>
            <a:r>
              <a:rPr lang="en-GB" sz="1600" b="1" dirty="0">
                <a:solidFill>
                  <a:schemeClr val="bg1"/>
                </a:solidFill>
              </a:rPr>
              <a:t>Gulf of Mexico</a:t>
            </a:r>
          </a:p>
          <a:p>
            <a:pPr>
              <a:spcBef>
                <a:spcPts val="0"/>
              </a:spcBef>
              <a:spcAft>
                <a:spcPts val="0"/>
              </a:spcAft>
              <a:buClr>
                <a:srgbClr val="F2A900"/>
              </a:buClr>
            </a:pPr>
            <a:r>
              <a:rPr lang="en-US" sz="1600" b="1" dirty="0">
                <a:solidFill>
                  <a:schemeClr val="bg1"/>
                </a:solidFill>
                <a:latin typeface="Arial"/>
                <a:cs typeface="Arial"/>
              </a:rPr>
              <a:t>A2G SEM Upgrade and SCM refurbishment</a:t>
            </a:r>
            <a:endParaRPr lang="en-GB" sz="1600" b="1" dirty="0">
              <a:solidFill>
                <a:schemeClr val="bg1"/>
              </a:solidFill>
            </a:endParaRPr>
          </a:p>
        </p:txBody>
      </p:sp>
    </p:spTree>
    <p:extLst>
      <p:ext uri="{BB962C8B-B14F-4D97-AF65-F5344CB8AC3E}">
        <p14:creationId xmlns:p14="http://schemas.microsoft.com/office/powerpoint/2010/main" val="4211748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3" descr="A close up of a logo&#10;&#10;Description automatically generated">
            <a:extLst>
              <a:ext uri="{FF2B5EF4-FFF2-40B4-BE49-F238E27FC236}">
                <a16:creationId xmlns:a16="http://schemas.microsoft.com/office/drawing/2014/main" id="{E7CD1D0F-F0FB-4D9E-8476-28B1D03DF44C}"/>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6173752" y="1412875"/>
            <a:ext cx="5442516" cy="4716463"/>
          </a:xfrm>
          <a:prstGeom prst="rect">
            <a:avLst/>
          </a:prstGeom>
        </p:spPr>
      </p:pic>
      <p:pic>
        <p:nvPicPr>
          <p:cNvPr id="16" name="Picture 4" descr="M:\P Drive - Projects\2013 Projects\8972 Ithaca Anglia\8972-Photos\SCM-002 Feb 2014\IMG_2324.JPG">
            <a:extLst>
              <a:ext uri="{FF2B5EF4-FFF2-40B4-BE49-F238E27FC236}">
                <a16:creationId xmlns:a16="http://schemas.microsoft.com/office/drawing/2014/main" id="{C2D47C97-FA00-43D5-A1C7-190D507A24CA}"/>
              </a:ext>
            </a:extLst>
          </p:cNvPr>
          <p:cNvPicPr>
            <a:picLocks noGrp="1" noChangeAspect="1" noChangeArrowheads="1"/>
          </p:cNvPicPr>
          <p:nvPr>
            <p:ph type="pic" sz="quarter" idx="13"/>
          </p:nvPr>
        </p:nvPicPr>
        <p:blipFill rotWithShape="1">
          <a:blip r:embed="rId4" cstate="screen">
            <a:extLst>
              <a:ext uri="{28A0092B-C50C-407E-A947-70E740481C1C}">
                <a14:useLocalDpi xmlns:a14="http://schemas.microsoft.com/office/drawing/2010/main"/>
              </a:ext>
            </a:extLst>
          </a:blip>
          <a:srcRect/>
          <a:stretch/>
        </p:blipFill>
        <p:spPr bwMode="auto">
          <a:xfrm>
            <a:off x="576263" y="1412875"/>
            <a:ext cx="2927350" cy="4716463"/>
          </a:xfrm>
          <a:prstGeom prst="rect">
            <a:avLst/>
          </a:prstGeom>
          <a:noFill/>
          <a:extLst>
            <a:ext uri="{909E8E84-426E-40DD-AFC4-6F175D3DCCD1}">
              <a14:hiddenFill xmlns:a14="http://schemas.microsoft.com/office/drawing/2010/main">
                <a:solidFill>
                  <a:srgbClr val="FFFFFF"/>
                </a:solidFill>
              </a14:hiddenFill>
            </a:ext>
          </a:extLst>
        </p:spPr>
      </p:pic>
      <p:sp>
        <p:nvSpPr>
          <p:cNvPr id="31" name="Content Placeholder 19">
            <a:extLst>
              <a:ext uri="{FF2B5EF4-FFF2-40B4-BE49-F238E27FC236}">
                <a16:creationId xmlns:a16="http://schemas.microsoft.com/office/drawing/2014/main" id="{1B2A0323-49D5-40FF-B4D4-C7A6E3B3C995}"/>
              </a:ext>
            </a:extLst>
          </p:cNvPr>
          <p:cNvSpPr>
            <a:spLocks noGrp="1"/>
          </p:cNvSpPr>
          <p:nvPr>
            <p:ph sz="quarter" idx="14"/>
          </p:nvPr>
        </p:nvSpPr>
        <p:spPr/>
        <p:txBody>
          <a:bodyPr/>
          <a:lstStyle/>
          <a:p>
            <a:pPr marL="0" indent="0">
              <a:buNone/>
            </a:pPr>
            <a:r>
              <a:rPr lang="en-GB" b="1" dirty="0">
                <a:solidFill>
                  <a:schemeClr val="accent2">
                    <a:lumMod val="75000"/>
                  </a:schemeClr>
                </a:solidFill>
              </a:rPr>
              <a:t>The challenge</a:t>
            </a:r>
          </a:p>
          <a:p>
            <a:r>
              <a:rPr lang="en-GB" dirty="0">
                <a:solidFill>
                  <a:schemeClr val="accent2">
                    <a:lumMod val="75000"/>
                  </a:schemeClr>
                </a:solidFill>
              </a:rPr>
              <a:t>Upgrade and replace two obsolete Aker (FSSL) SCMs and upgrade topside facilities to include new MCS/EPUs</a:t>
            </a:r>
          </a:p>
          <a:p>
            <a:endParaRPr lang="en-GB" dirty="0">
              <a:solidFill>
                <a:schemeClr val="accent2">
                  <a:lumMod val="75000"/>
                </a:schemeClr>
              </a:solidFill>
            </a:endParaRPr>
          </a:p>
          <a:p>
            <a:pPr marL="0" indent="0">
              <a:buNone/>
            </a:pPr>
            <a:r>
              <a:rPr lang="en-GB" b="1" dirty="0">
                <a:solidFill>
                  <a:schemeClr val="accent2">
                    <a:lumMod val="75000"/>
                  </a:schemeClr>
                </a:solidFill>
              </a:rPr>
              <a:t>Why Proserv was chosen</a:t>
            </a:r>
          </a:p>
          <a:p>
            <a:r>
              <a:rPr lang="en-GB" dirty="0">
                <a:solidFill>
                  <a:schemeClr val="accent2">
                    <a:lumMod val="75000"/>
                  </a:schemeClr>
                </a:solidFill>
              </a:rPr>
              <a:t>New MCS required full integration into existing topside infrastructure without compromise to production</a:t>
            </a:r>
          </a:p>
          <a:p>
            <a:r>
              <a:rPr lang="en-GB" dirty="0">
                <a:solidFill>
                  <a:schemeClr val="accent2">
                    <a:lumMod val="75000"/>
                  </a:schemeClr>
                </a:solidFill>
              </a:rPr>
              <a:t>Existing SCMs are to be maintained for the subsea mechanical and electrical interfaces, which couldn’t be changed out</a:t>
            </a:r>
          </a:p>
          <a:p>
            <a:r>
              <a:rPr lang="en-GB" dirty="0">
                <a:solidFill>
                  <a:schemeClr val="accent2">
                    <a:lumMod val="75000"/>
                  </a:schemeClr>
                </a:solidFill>
              </a:rPr>
              <a:t>Inductive couplers and hydraulic couplers no longer available</a:t>
            </a:r>
          </a:p>
          <a:p>
            <a:endParaRPr lang="en-GB" dirty="0">
              <a:solidFill>
                <a:schemeClr val="accent2">
                  <a:lumMod val="75000"/>
                </a:schemeClr>
              </a:solidFill>
            </a:endParaRPr>
          </a:p>
          <a:p>
            <a:pPr marL="0" indent="0">
              <a:buNone/>
            </a:pPr>
            <a:r>
              <a:rPr lang="en-GB" b="1" dirty="0">
                <a:solidFill>
                  <a:schemeClr val="accent2">
                    <a:lumMod val="75000"/>
                  </a:schemeClr>
                </a:solidFill>
              </a:rPr>
              <a:t>The benefit to the customer</a:t>
            </a:r>
          </a:p>
          <a:p>
            <a:r>
              <a:rPr lang="en-GB" dirty="0">
                <a:solidFill>
                  <a:schemeClr val="accent2">
                    <a:lumMod val="75000"/>
                  </a:schemeClr>
                </a:solidFill>
              </a:rPr>
              <a:t>Extended field life at much reduced cost compared with total subsea change out and addressed obsolescence issues with electronics.</a:t>
            </a:r>
          </a:p>
          <a:p>
            <a:r>
              <a:rPr lang="en-GB" dirty="0">
                <a:solidFill>
                  <a:schemeClr val="accent2">
                    <a:lumMod val="75000"/>
                  </a:schemeClr>
                </a:solidFill>
              </a:rPr>
              <a:t>Provide continuing support for SCM, electronics and topside MCS </a:t>
            </a:r>
          </a:p>
          <a:p>
            <a:endParaRPr lang="en-GB" dirty="0">
              <a:solidFill>
                <a:schemeClr val="accent2">
                  <a:lumMod val="75000"/>
                </a:schemeClr>
              </a:solidFill>
            </a:endParaRPr>
          </a:p>
          <a:p>
            <a:endParaRPr lang="en-GB" dirty="0">
              <a:solidFill>
                <a:schemeClr val="accent2">
                  <a:lumMod val="75000"/>
                </a:schemeClr>
              </a:solidFill>
            </a:endParaRPr>
          </a:p>
        </p:txBody>
      </p:sp>
      <p:sp>
        <p:nvSpPr>
          <p:cNvPr id="3" name="Title 2">
            <a:extLst>
              <a:ext uri="{FF2B5EF4-FFF2-40B4-BE49-F238E27FC236}">
                <a16:creationId xmlns:a16="http://schemas.microsoft.com/office/drawing/2014/main" id="{3864F760-5054-40C6-B31F-03F9B46F823E}"/>
              </a:ext>
            </a:extLst>
          </p:cNvPr>
          <p:cNvSpPr>
            <a:spLocks noGrp="1"/>
          </p:cNvSpPr>
          <p:nvPr>
            <p:ph type="title"/>
          </p:nvPr>
        </p:nvSpPr>
        <p:spPr/>
        <p:txBody>
          <a:bodyPr/>
          <a:lstStyle/>
          <a:p>
            <a:r>
              <a:rPr lang="en-US" dirty="0"/>
              <a:t>Obsolete SCM and technology upgrade  - Ithaca Anglia</a:t>
            </a:r>
            <a:br>
              <a:rPr lang="en-GB" dirty="0"/>
            </a:br>
            <a:endParaRPr lang="en-GB" dirty="0"/>
          </a:p>
        </p:txBody>
      </p:sp>
      <p:sp>
        <p:nvSpPr>
          <p:cNvPr id="20" name="Text Placeholder 19">
            <a:extLst>
              <a:ext uri="{FF2B5EF4-FFF2-40B4-BE49-F238E27FC236}">
                <a16:creationId xmlns:a16="http://schemas.microsoft.com/office/drawing/2014/main" id="{FB6D0F95-4257-4BB4-9F71-ACA8132168E7}"/>
              </a:ext>
            </a:extLst>
          </p:cNvPr>
          <p:cNvSpPr>
            <a:spLocks noGrp="1"/>
          </p:cNvSpPr>
          <p:nvPr>
            <p:ph type="body" sz="quarter" idx="10"/>
          </p:nvPr>
        </p:nvSpPr>
        <p:spPr/>
        <p:txBody>
          <a:bodyPr/>
          <a:lstStyle/>
          <a:p>
            <a:r>
              <a:rPr lang="en-GB" dirty="0"/>
              <a:t>Case Study</a:t>
            </a:r>
          </a:p>
        </p:txBody>
      </p:sp>
      <p:sp>
        <p:nvSpPr>
          <p:cNvPr id="29" name="Rectangle 28">
            <a:extLst>
              <a:ext uri="{FF2B5EF4-FFF2-40B4-BE49-F238E27FC236}">
                <a16:creationId xmlns:a16="http://schemas.microsoft.com/office/drawing/2014/main" id="{DAC7FA10-592F-4FC1-AB1B-5D8366C5F86E}"/>
              </a:ext>
            </a:extLst>
          </p:cNvPr>
          <p:cNvSpPr/>
          <p:nvPr/>
        </p:nvSpPr>
        <p:spPr>
          <a:xfrm>
            <a:off x="575732" y="4521200"/>
            <a:ext cx="2927881" cy="1582738"/>
          </a:xfrm>
          <a:prstGeom prst="rect">
            <a:avLst/>
          </a:prstGeom>
          <a:solidFill>
            <a:schemeClr val="accent3">
              <a:alpha val="78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8" name="TextBox 27">
            <a:extLst>
              <a:ext uri="{FF2B5EF4-FFF2-40B4-BE49-F238E27FC236}">
                <a16:creationId xmlns:a16="http://schemas.microsoft.com/office/drawing/2014/main" id="{DD90ACD5-22C2-432A-8540-B2A77A701AE9}"/>
              </a:ext>
            </a:extLst>
          </p:cNvPr>
          <p:cNvSpPr txBox="1"/>
          <p:nvPr/>
        </p:nvSpPr>
        <p:spPr>
          <a:xfrm>
            <a:off x="576263" y="4773960"/>
            <a:ext cx="3271681" cy="1077218"/>
          </a:xfrm>
          <a:prstGeom prst="rect">
            <a:avLst/>
          </a:prstGeom>
          <a:noFill/>
        </p:spPr>
        <p:txBody>
          <a:bodyPr wrap="square" rtlCol="0">
            <a:spAutoFit/>
          </a:bodyPr>
          <a:lstStyle/>
          <a:p>
            <a:pPr>
              <a:spcBef>
                <a:spcPts val="0"/>
              </a:spcBef>
              <a:spcAft>
                <a:spcPts val="0"/>
              </a:spcAft>
              <a:buClr>
                <a:srgbClr val="F2A900"/>
              </a:buClr>
            </a:pPr>
            <a:r>
              <a:rPr lang="en-GB" sz="1600" b="1" dirty="0">
                <a:solidFill>
                  <a:schemeClr val="bg1"/>
                </a:solidFill>
              </a:rPr>
              <a:t>Ithaca Anglia upgrade 2014</a:t>
            </a:r>
          </a:p>
          <a:p>
            <a:pPr>
              <a:spcBef>
                <a:spcPts val="0"/>
              </a:spcBef>
              <a:spcAft>
                <a:spcPts val="0"/>
              </a:spcAft>
              <a:buClr>
                <a:srgbClr val="F2A900"/>
              </a:buClr>
            </a:pPr>
            <a:r>
              <a:rPr lang="en-GB" sz="1600" b="1" dirty="0">
                <a:solidFill>
                  <a:schemeClr val="bg1"/>
                </a:solidFill>
              </a:rPr>
              <a:t>North Sea</a:t>
            </a:r>
          </a:p>
          <a:p>
            <a:pPr>
              <a:spcBef>
                <a:spcPts val="0"/>
              </a:spcBef>
              <a:spcAft>
                <a:spcPts val="0"/>
              </a:spcAft>
              <a:buClr>
                <a:srgbClr val="F2A900"/>
              </a:buClr>
            </a:pPr>
            <a:r>
              <a:rPr lang="en-US" sz="1600" b="1" dirty="0">
                <a:solidFill>
                  <a:schemeClr val="bg1"/>
                </a:solidFill>
                <a:latin typeface="Arial"/>
                <a:cs typeface="Arial"/>
              </a:rPr>
              <a:t>SEM upgrade and SCM refurbishment</a:t>
            </a:r>
            <a:endParaRPr lang="en-GB" sz="1600" b="1" dirty="0">
              <a:solidFill>
                <a:schemeClr val="bg1"/>
              </a:solidFill>
            </a:endParaRPr>
          </a:p>
        </p:txBody>
      </p:sp>
    </p:spTree>
    <p:extLst>
      <p:ext uri="{BB962C8B-B14F-4D97-AF65-F5344CB8AC3E}">
        <p14:creationId xmlns:p14="http://schemas.microsoft.com/office/powerpoint/2010/main" val="1870061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3" name="Picture Placeholder 20" descr="A screenshot of a cell phone&#10;&#10;Description automatically generated">
            <a:extLst>
              <a:ext uri="{FF2B5EF4-FFF2-40B4-BE49-F238E27FC236}">
                <a16:creationId xmlns:a16="http://schemas.microsoft.com/office/drawing/2014/main" id="{CC4E4DB5-CDBE-47EB-9300-22DEE81E45D9}"/>
              </a:ext>
            </a:extLst>
          </p:cNvPr>
          <p:cNvPicPr>
            <a:picLocks noChangeAspect="1"/>
          </p:cNvPicPr>
          <p:nvPr/>
        </p:nvPicPr>
        <p:blipFill rotWithShape="1">
          <a:blip r:embed="rId2" cstate="screen">
            <a:alphaModFix amt="10000"/>
            <a:extLst>
              <a:ext uri="{28A0092B-C50C-407E-A947-70E740481C1C}">
                <a14:useLocalDpi xmlns:a14="http://schemas.microsoft.com/office/drawing/2010/main"/>
              </a:ext>
            </a:extLst>
          </a:blip>
          <a:srcRect/>
          <a:stretch/>
        </p:blipFill>
        <p:spPr>
          <a:xfrm>
            <a:off x="4386113" y="3571115"/>
            <a:ext cx="3760111" cy="2646363"/>
          </a:xfrm>
          <a:prstGeom prst="rect">
            <a:avLst/>
          </a:prstGeom>
        </p:spPr>
      </p:pic>
      <p:sp>
        <p:nvSpPr>
          <p:cNvPr id="2" name="Title 1">
            <a:extLst>
              <a:ext uri="{FF2B5EF4-FFF2-40B4-BE49-F238E27FC236}">
                <a16:creationId xmlns:a16="http://schemas.microsoft.com/office/drawing/2014/main" id="{FF127B55-21C5-4063-B657-FD3BE7375999}"/>
              </a:ext>
            </a:extLst>
          </p:cNvPr>
          <p:cNvSpPr>
            <a:spLocks noGrp="1"/>
          </p:cNvSpPr>
          <p:nvPr>
            <p:ph type="title"/>
          </p:nvPr>
        </p:nvSpPr>
        <p:spPr/>
        <p:txBody>
          <a:bodyPr anchor="t"/>
          <a:lstStyle/>
          <a:p>
            <a:r>
              <a:rPr lang="en-US">
                <a:cs typeface="Arial"/>
              </a:rPr>
              <a:t>Often perceived as a “small” company</a:t>
            </a:r>
            <a:endParaRPr lang="en-GB"/>
          </a:p>
        </p:txBody>
      </p:sp>
      <p:sp>
        <p:nvSpPr>
          <p:cNvPr id="6" name="Text Placeholder 5">
            <a:extLst>
              <a:ext uri="{FF2B5EF4-FFF2-40B4-BE49-F238E27FC236}">
                <a16:creationId xmlns:a16="http://schemas.microsoft.com/office/drawing/2014/main" id="{A3EF9E10-6ECB-4369-B01D-408D356B3E4A}"/>
              </a:ext>
            </a:extLst>
          </p:cNvPr>
          <p:cNvSpPr>
            <a:spLocks noGrp="1"/>
          </p:cNvSpPr>
          <p:nvPr>
            <p:ph type="body" sz="quarter" idx="10"/>
          </p:nvPr>
        </p:nvSpPr>
        <p:spPr/>
        <p:txBody>
          <a:bodyPr/>
          <a:lstStyle/>
          <a:p>
            <a:r>
              <a:rPr lang="en-GB">
                <a:latin typeface="Arial"/>
                <a:cs typeface="Arial"/>
              </a:rPr>
              <a:t>Operator Image of Proserv</a:t>
            </a:r>
            <a:endParaRPr lang="en-GB"/>
          </a:p>
        </p:txBody>
      </p:sp>
      <p:sp>
        <p:nvSpPr>
          <p:cNvPr id="7" name="Content Placeholder 6">
            <a:extLst>
              <a:ext uri="{FF2B5EF4-FFF2-40B4-BE49-F238E27FC236}">
                <a16:creationId xmlns:a16="http://schemas.microsoft.com/office/drawing/2014/main" id="{FC2600DD-CB3D-4236-B4A5-88488ED55B76}"/>
              </a:ext>
            </a:extLst>
          </p:cNvPr>
          <p:cNvSpPr>
            <a:spLocks noGrp="1"/>
          </p:cNvSpPr>
          <p:nvPr>
            <p:ph sz="quarter" idx="14"/>
          </p:nvPr>
        </p:nvSpPr>
        <p:spPr>
          <a:xfrm>
            <a:off x="576263" y="1412874"/>
            <a:ext cx="3668889" cy="4716464"/>
          </a:xfrm>
        </p:spPr>
        <p:txBody>
          <a:bodyPr anchor="t"/>
          <a:lstStyle/>
          <a:p>
            <a:r>
              <a:rPr lang="en-US" sz="1400" b="1">
                <a:cs typeface="Arial"/>
              </a:rPr>
              <a:t>A small disadvantage?</a:t>
            </a:r>
          </a:p>
          <a:p>
            <a:r>
              <a:rPr lang="en-US" sz="1400">
                <a:latin typeface="Arial"/>
                <a:cs typeface="Arial"/>
              </a:rPr>
              <a:t>Proserv is a </a:t>
            </a:r>
            <a:r>
              <a:rPr lang="en-US" sz="1400" b="1">
                <a:solidFill>
                  <a:schemeClr val="accent1"/>
                </a:solidFill>
                <a:latin typeface="Arial"/>
                <a:cs typeface="Arial"/>
              </a:rPr>
              <a:t>dedicated and focused controls technology business</a:t>
            </a:r>
            <a:r>
              <a:rPr lang="en-US" sz="1400">
                <a:latin typeface="Arial"/>
                <a:cs typeface="Arial"/>
              </a:rPr>
              <a:t>, exclusively developing technology and executing </a:t>
            </a:r>
            <a:r>
              <a:rPr lang="en-US" sz="1400" b="1" i="1">
                <a:latin typeface="Arial"/>
                <a:cs typeface="Arial"/>
              </a:rPr>
              <a:t>“controls” </a:t>
            </a:r>
            <a:r>
              <a:rPr lang="en-US" sz="1400">
                <a:latin typeface="Arial"/>
                <a:cs typeface="Arial"/>
              </a:rPr>
              <a:t>projects that more than rival any OEM subsea controls capabilities.</a:t>
            </a:r>
            <a:endParaRPr lang="en-US" sz="1400" b="1">
              <a:cs typeface="Arial"/>
            </a:endParaRPr>
          </a:p>
          <a:p>
            <a:endParaRPr lang="en-US" b="1">
              <a:cs typeface="Arial"/>
            </a:endParaRPr>
          </a:p>
        </p:txBody>
      </p:sp>
      <p:sp>
        <p:nvSpPr>
          <p:cNvPr id="4" name="Content Placeholder 3">
            <a:extLst>
              <a:ext uri="{FF2B5EF4-FFF2-40B4-BE49-F238E27FC236}">
                <a16:creationId xmlns:a16="http://schemas.microsoft.com/office/drawing/2014/main" id="{F7DE651B-6563-4695-94FD-70EF3449D4A4}"/>
              </a:ext>
            </a:extLst>
          </p:cNvPr>
          <p:cNvSpPr>
            <a:spLocks noGrp="1"/>
          </p:cNvSpPr>
          <p:nvPr>
            <p:ph idx="1"/>
          </p:nvPr>
        </p:nvSpPr>
        <p:spPr>
          <a:xfrm>
            <a:off x="4456544" y="1432220"/>
            <a:ext cx="4067495" cy="4716464"/>
          </a:xfrm>
        </p:spPr>
        <p:txBody>
          <a:bodyPr/>
          <a:lstStyle/>
          <a:p>
            <a:r>
              <a:rPr lang="en-US" sz="1500" b="1">
                <a:solidFill>
                  <a:schemeClr val="accent1"/>
                </a:solidFill>
                <a:latin typeface="Arial"/>
                <a:cs typeface="Arial"/>
              </a:rPr>
              <a:t>Proserv specialises </a:t>
            </a:r>
            <a:r>
              <a:rPr lang="en-US" sz="1500" b="1" u="sng">
                <a:solidFill>
                  <a:schemeClr val="accent1"/>
                </a:solidFill>
                <a:latin typeface="Arial"/>
                <a:cs typeface="Arial"/>
              </a:rPr>
              <a:t>solely in controls,</a:t>
            </a:r>
            <a:r>
              <a:rPr lang="en-US" sz="1500" b="1">
                <a:solidFill>
                  <a:schemeClr val="accent1"/>
                </a:solidFill>
                <a:latin typeface="Arial"/>
                <a:cs typeface="Arial"/>
              </a:rPr>
              <a:t> with over 60 years’ experience.</a:t>
            </a:r>
          </a:p>
          <a:p>
            <a:r>
              <a:rPr lang="en-US" sz="1500" b="1">
                <a:solidFill>
                  <a:schemeClr val="accent1"/>
                </a:solidFill>
                <a:latin typeface="Arial"/>
                <a:cs typeface="Arial"/>
              </a:rPr>
              <a:t> </a:t>
            </a:r>
          </a:p>
          <a:p>
            <a:r>
              <a:rPr lang="en-US" sz="1500">
                <a:latin typeface="Arial"/>
                <a:cs typeface="Arial"/>
              </a:rPr>
              <a:t>Over </a:t>
            </a:r>
            <a:r>
              <a:rPr lang="en-US" sz="1500" b="1">
                <a:solidFill>
                  <a:schemeClr val="accent1"/>
                </a:solidFill>
                <a:latin typeface="Arial"/>
                <a:cs typeface="Arial"/>
              </a:rPr>
              <a:t>100</a:t>
            </a:r>
            <a:r>
              <a:rPr lang="en-US" sz="1500">
                <a:latin typeface="Arial"/>
                <a:cs typeface="Arial"/>
              </a:rPr>
              <a:t> dedicated controls engineers, </a:t>
            </a:r>
            <a:br>
              <a:rPr lang="en-US" sz="1500">
                <a:latin typeface="Arial"/>
                <a:cs typeface="Arial"/>
              </a:rPr>
            </a:br>
            <a:r>
              <a:rPr lang="en-US" sz="1500" b="1">
                <a:solidFill>
                  <a:schemeClr val="accent1"/>
                </a:solidFill>
                <a:latin typeface="Arial"/>
                <a:cs typeface="Arial"/>
              </a:rPr>
              <a:t>750</a:t>
            </a:r>
            <a:r>
              <a:rPr lang="en-US" sz="1500">
                <a:latin typeface="Arial"/>
                <a:cs typeface="Arial"/>
              </a:rPr>
              <a:t> staff, </a:t>
            </a:r>
            <a:r>
              <a:rPr lang="en-US" sz="1500" b="1">
                <a:solidFill>
                  <a:schemeClr val="accent1"/>
                </a:solidFill>
                <a:latin typeface="Arial"/>
                <a:cs typeface="Arial"/>
              </a:rPr>
              <a:t>35</a:t>
            </a:r>
            <a:r>
              <a:rPr lang="en-US" sz="1500">
                <a:latin typeface="Arial"/>
                <a:cs typeface="Arial"/>
              </a:rPr>
              <a:t> R&amp;D staff in Trondheim, </a:t>
            </a:r>
            <a:br>
              <a:rPr lang="en-US" sz="1500">
                <a:latin typeface="Arial"/>
                <a:cs typeface="Arial"/>
              </a:rPr>
            </a:br>
            <a:r>
              <a:rPr lang="en-US" sz="1500" b="1">
                <a:solidFill>
                  <a:schemeClr val="accent1"/>
                </a:solidFill>
                <a:latin typeface="Arial"/>
                <a:cs typeface="Arial"/>
              </a:rPr>
              <a:t>4 global </a:t>
            </a:r>
            <a:r>
              <a:rPr lang="en-US" sz="1500">
                <a:latin typeface="Arial"/>
                <a:cs typeface="Arial"/>
              </a:rPr>
              <a:t>subsea manufacturing sites and services bases around the globe.</a:t>
            </a:r>
          </a:p>
          <a:p>
            <a:endParaRPr lang="en-US" sz="1500">
              <a:solidFill>
                <a:srgbClr val="5B6770"/>
              </a:solidFill>
              <a:latin typeface="Arial"/>
              <a:cs typeface="Arial"/>
            </a:endParaRPr>
          </a:p>
          <a:p>
            <a:r>
              <a:rPr lang="en-US" sz="1500" b="1">
                <a:solidFill>
                  <a:schemeClr val="accent1"/>
                </a:solidFill>
                <a:latin typeface="Arial"/>
                <a:cs typeface="Arial"/>
              </a:rPr>
              <a:t>Market Share </a:t>
            </a:r>
            <a:br>
              <a:rPr lang="en-US" sz="1500" b="1"/>
            </a:br>
            <a:endParaRPr lang="en-US" sz="1500" b="1"/>
          </a:p>
          <a:p>
            <a:r>
              <a:rPr lang="en-US" sz="1500">
                <a:latin typeface="Arial"/>
                <a:cs typeface="Arial"/>
              </a:rPr>
              <a:t>At </a:t>
            </a:r>
            <a:r>
              <a:rPr lang="en-US" sz="1500" b="1">
                <a:solidFill>
                  <a:schemeClr val="accent1"/>
                </a:solidFill>
                <a:latin typeface="Arial"/>
                <a:cs typeface="Arial"/>
              </a:rPr>
              <a:t>43%</a:t>
            </a:r>
            <a:r>
              <a:rPr lang="en-US" sz="1500">
                <a:latin typeface="Arial"/>
                <a:cs typeface="Arial"/>
              </a:rPr>
              <a:t>, second only to </a:t>
            </a:r>
            <a:r>
              <a:rPr lang="en-US" sz="1500" err="1">
                <a:latin typeface="Arial"/>
                <a:cs typeface="Arial"/>
              </a:rPr>
              <a:t>TFMC</a:t>
            </a:r>
            <a:r>
              <a:rPr lang="en-US" sz="1500">
                <a:latin typeface="Arial"/>
                <a:cs typeface="Arial"/>
              </a:rPr>
              <a:t> </a:t>
            </a:r>
            <a:r>
              <a:rPr lang="en-US" sz="1500">
                <a:solidFill>
                  <a:srgbClr val="5B6770"/>
                </a:solidFill>
                <a:latin typeface="Arial"/>
                <a:cs typeface="Arial"/>
              </a:rPr>
              <a:t>for subsea controls supply in GOM for past two years.</a:t>
            </a:r>
          </a:p>
          <a:p>
            <a:r>
              <a:rPr lang="en-US" sz="1500" b="1">
                <a:solidFill>
                  <a:schemeClr val="accent1"/>
                </a:solidFill>
                <a:latin typeface="Arial"/>
                <a:cs typeface="Arial"/>
              </a:rPr>
              <a:t>Market leader </a:t>
            </a:r>
            <a:r>
              <a:rPr lang="en-US" sz="1500">
                <a:latin typeface="Arial"/>
                <a:cs typeface="Arial"/>
              </a:rPr>
              <a:t>for subsea controls in UK North Sea.</a:t>
            </a:r>
            <a:endParaRPr lang="en-US" sz="1500">
              <a:solidFill>
                <a:srgbClr val="5B6770"/>
              </a:solidFill>
            </a:endParaRPr>
          </a:p>
          <a:p>
            <a:r>
              <a:rPr lang="en-US" sz="1500" b="1">
                <a:solidFill>
                  <a:schemeClr val="accent1"/>
                </a:solidFill>
                <a:latin typeface="Arial"/>
                <a:cs typeface="Arial"/>
              </a:rPr>
              <a:t>21% </a:t>
            </a:r>
            <a:r>
              <a:rPr lang="en-US" sz="1500">
                <a:latin typeface="Arial"/>
                <a:cs typeface="Arial"/>
              </a:rPr>
              <a:t>global market share with independents - </a:t>
            </a:r>
            <a:r>
              <a:rPr lang="en-US" sz="1500"/>
              <a:t>double that of Aker and Baker Hughes.</a:t>
            </a:r>
          </a:p>
        </p:txBody>
      </p:sp>
      <p:sp>
        <p:nvSpPr>
          <p:cNvPr id="9" name="Content Placeholder 2">
            <a:extLst>
              <a:ext uri="{FF2B5EF4-FFF2-40B4-BE49-F238E27FC236}">
                <a16:creationId xmlns:a16="http://schemas.microsoft.com/office/drawing/2014/main" id="{52268256-3E4E-43E0-B206-F8E4FB482917}"/>
              </a:ext>
            </a:extLst>
          </p:cNvPr>
          <p:cNvSpPr txBox="1">
            <a:spLocks/>
          </p:cNvSpPr>
          <p:nvPr/>
        </p:nvSpPr>
        <p:spPr>
          <a:xfrm>
            <a:off x="594416" y="2980875"/>
            <a:ext cx="3541339" cy="3081597"/>
          </a:xfrm>
          <a:prstGeom prst="rect">
            <a:avLst/>
          </a:prstGeom>
          <a:solidFill>
            <a:schemeClr val="accent2"/>
          </a:solidFill>
        </p:spPr>
        <p:txBody>
          <a:bodyPr anchor="ctr"/>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kern="1200" baseline="0">
                <a:solidFill>
                  <a:schemeClr val="accent2"/>
                </a:solidFill>
                <a:latin typeface="Arial" pitchFamily="34" charset="0"/>
                <a:ea typeface="+mn-ea"/>
                <a:cs typeface="Arial" pitchFamily="34" charset="0"/>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kern="1200">
                <a:solidFill>
                  <a:schemeClr val="accent2"/>
                </a:solidFill>
                <a:latin typeface="+mn-lt"/>
                <a:ea typeface="+mn-ea"/>
                <a:cs typeface="Arial" pitchFamily="34" charset="0"/>
              </a:defRPr>
            </a:lvl2pPr>
            <a:lvl3pPr marL="914400" indent="0" algn="l" defTabSz="457200" rtl="0" eaLnBrk="1" fontAlgn="base" hangingPunct="1">
              <a:spcBef>
                <a:spcPct val="20000"/>
              </a:spcBef>
              <a:spcAft>
                <a:spcPct val="0"/>
              </a:spcAft>
              <a:buClr>
                <a:srgbClr val="F2A900"/>
              </a:buClr>
              <a:buFont typeface="Arial" panose="020B0604020202020204" pitchFamily="34" charset="0"/>
              <a:buNone/>
              <a:defRPr sz="1600" kern="1200">
                <a:solidFill>
                  <a:schemeClr val="tx1"/>
                </a:solidFill>
                <a:latin typeface="Arial" pitchFamily="34" charset="0"/>
                <a:ea typeface="+mn-ea"/>
                <a:cs typeface="Arial" pitchFamily="34" charset="0"/>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mn-lt"/>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chemeClr val="tx1"/>
                </a:solidFill>
                <a:latin typeface="Arial" pitchFamily="34" charset="0"/>
                <a:ea typeface="+mn-ea"/>
                <a:cs typeface="Arial" pitchFamily="34" charset="0"/>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kern="1200">
                <a:solidFill>
                  <a:schemeClr val="accent2"/>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mn-lt"/>
                <a:ea typeface="+mn-ea"/>
                <a:cs typeface="+mn-cs"/>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mn-lt"/>
                <a:ea typeface="+mn-ea"/>
                <a:cs typeface="+mn-cs"/>
              </a:defRPr>
            </a:lvl9pPr>
          </a:lstStyle>
          <a:p>
            <a:pPr>
              <a:spcAft>
                <a:spcPts val="600"/>
              </a:spcAft>
            </a:pPr>
            <a:r>
              <a:rPr lang="en-GB" sz="1800" b="1">
                <a:solidFill>
                  <a:schemeClr val="accent1"/>
                </a:solidFill>
              </a:rPr>
              <a:t>300+</a:t>
            </a:r>
            <a:r>
              <a:rPr lang="en-GB" sz="1200">
                <a:solidFill>
                  <a:schemeClr val="accent1"/>
                </a:solidFill>
              </a:rPr>
              <a:t> </a:t>
            </a:r>
            <a:r>
              <a:rPr lang="en-GB" sz="1100">
                <a:solidFill>
                  <a:schemeClr val="bg2"/>
                </a:solidFill>
              </a:rPr>
              <a:t>subsea control modules (</a:t>
            </a:r>
            <a:r>
              <a:rPr lang="en-GB" sz="1100" err="1">
                <a:solidFill>
                  <a:schemeClr val="bg2"/>
                </a:solidFill>
              </a:rPr>
              <a:t>SCMs</a:t>
            </a:r>
            <a:r>
              <a:rPr lang="en-GB" sz="1100">
                <a:solidFill>
                  <a:schemeClr val="bg2"/>
                </a:solidFill>
              </a:rPr>
              <a:t>) supplied to clients globally</a:t>
            </a:r>
          </a:p>
          <a:p>
            <a:pPr>
              <a:spcAft>
                <a:spcPts val="600"/>
              </a:spcAft>
            </a:pPr>
            <a:r>
              <a:rPr lang="en-GB" sz="1800" b="1">
                <a:solidFill>
                  <a:schemeClr val="accent1"/>
                </a:solidFill>
              </a:rPr>
              <a:t>20+</a:t>
            </a:r>
            <a:r>
              <a:rPr lang="en-GB" sz="1200">
                <a:solidFill>
                  <a:schemeClr val="accent1"/>
                </a:solidFill>
              </a:rPr>
              <a:t> </a:t>
            </a:r>
            <a:r>
              <a:rPr lang="en-GB" sz="1100">
                <a:solidFill>
                  <a:schemeClr val="bg2"/>
                </a:solidFill>
              </a:rPr>
              <a:t>Augmented Control Technology (ACT) projects</a:t>
            </a:r>
          </a:p>
          <a:p>
            <a:pPr>
              <a:spcAft>
                <a:spcPts val="600"/>
              </a:spcAft>
            </a:pPr>
            <a:r>
              <a:rPr lang="en-GB" sz="1800" b="1">
                <a:solidFill>
                  <a:schemeClr val="accent1"/>
                </a:solidFill>
              </a:rPr>
              <a:t>50+ </a:t>
            </a:r>
            <a:r>
              <a:rPr lang="en-GB" sz="1100">
                <a:solidFill>
                  <a:schemeClr val="bg2"/>
                </a:solidFill>
              </a:rPr>
              <a:t>Open communications hubs (</a:t>
            </a:r>
            <a:r>
              <a:rPr lang="en-GB" sz="1100" err="1">
                <a:solidFill>
                  <a:schemeClr val="bg2"/>
                </a:solidFill>
              </a:rPr>
              <a:t>OCH</a:t>
            </a:r>
            <a:r>
              <a:rPr lang="en-GB" sz="1100">
                <a:solidFill>
                  <a:schemeClr val="bg2"/>
                </a:solidFill>
              </a:rPr>
              <a:t>) delivered for subsea greenfield and brownfield projects</a:t>
            </a:r>
          </a:p>
          <a:p>
            <a:pPr>
              <a:spcAft>
                <a:spcPts val="600"/>
              </a:spcAft>
            </a:pPr>
            <a:r>
              <a:rPr lang="en-GB" sz="1800" b="1">
                <a:solidFill>
                  <a:schemeClr val="accent1"/>
                </a:solidFill>
              </a:rPr>
              <a:t>6000+ </a:t>
            </a:r>
            <a:r>
              <a:rPr lang="en-GB" sz="1100">
                <a:solidFill>
                  <a:schemeClr val="bg2"/>
                </a:solidFill>
              </a:rPr>
              <a:t>topside control panels designed, manufactured and supplied to clients globally</a:t>
            </a:r>
          </a:p>
          <a:p>
            <a:pPr>
              <a:spcAft>
                <a:spcPts val="600"/>
              </a:spcAft>
            </a:pPr>
            <a:r>
              <a:rPr lang="en-GB" sz="1800" b="1">
                <a:solidFill>
                  <a:schemeClr val="accent1"/>
                </a:solidFill>
                <a:latin typeface="Arial"/>
                <a:cs typeface="Arial"/>
              </a:rPr>
              <a:t>120+ </a:t>
            </a:r>
            <a:r>
              <a:rPr lang="en-GB" sz="1100">
                <a:solidFill>
                  <a:schemeClr val="bg2"/>
                </a:solidFill>
                <a:latin typeface="Arial"/>
                <a:cs typeface="Arial"/>
              </a:rPr>
              <a:t>subsea controls projects completed for operators and service companies</a:t>
            </a:r>
          </a:p>
        </p:txBody>
      </p:sp>
      <p:cxnSp>
        <p:nvCxnSpPr>
          <p:cNvPr id="18" name="Straight Connector 17">
            <a:extLst>
              <a:ext uri="{FF2B5EF4-FFF2-40B4-BE49-F238E27FC236}">
                <a16:creationId xmlns:a16="http://schemas.microsoft.com/office/drawing/2014/main" id="{01DCB451-5A27-4F80-A1FA-32F578CD2CDE}"/>
              </a:ext>
            </a:extLst>
          </p:cNvPr>
          <p:cNvCxnSpPr/>
          <p:nvPr/>
        </p:nvCxnSpPr>
        <p:spPr>
          <a:xfrm>
            <a:off x="4349445" y="1451202"/>
            <a:ext cx="0" cy="4697482"/>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graphicFrame>
        <p:nvGraphicFramePr>
          <p:cNvPr id="16" name="Diagram 15">
            <a:extLst>
              <a:ext uri="{FF2B5EF4-FFF2-40B4-BE49-F238E27FC236}">
                <a16:creationId xmlns:a16="http://schemas.microsoft.com/office/drawing/2014/main" id="{22A0D7E5-E0C6-442D-B556-0330DE538AEA}"/>
              </a:ext>
            </a:extLst>
          </p:cNvPr>
          <p:cNvGraphicFramePr/>
          <p:nvPr/>
        </p:nvGraphicFramePr>
        <p:xfrm>
          <a:off x="8357616" y="1211658"/>
          <a:ext cx="4404764" cy="2936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5" name="Straight Connector 34">
            <a:extLst>
              <a:ext uri="{FF2B5EF4-FFF2-40B4-BE49-F238E27FC236}">
                <a16:creationId xmlns:a16="http://schemas.microsoft.com/office/drawing/2014/main" id="{187C2F58-09D2-4A83-ABA8-2F5B8F24B901}"/>
              </a:ext>
            </a:extLst>
          </p:cNvPr>
          <p:cNvCxnSpPr>
            <a:cxnSpLocks/>
            <a:endCxn id="19" idx="2"/>
          </p:cNvCxnSpPr>
          <p:nvPr/>
        </p:nvCxnSpPr>
        <p:spPr>
          <a:xfrm>
            <a:off x="9367052" y="3248115"/>
            <a:ext cx="364860" cy="1935192"/>
          </a:xfrm>
          <a:prstGeom prst="line">
            <a:avLst/>
          </a:prstGeom>
          <a:ln w="9525">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4EED7378-907C-4299-9DE9-BE87094222A2}"/>
              </a:ext>
            </a:extLst>
          </p:cNvPr>
          <p:cNvCxnSpPr>
            <a:cxnSpLocks/>
            <a:endCxn id="19" idx="6"/>
          </p:cNvCxnSpPr>
          <p:nvPr/>
        </p:nvCxnSpPr>
        <p:spPr>
          <a:xfrm>
            <a:off x="10016138" y="3119438"/>
            <a:ext cx="1254145" cy="2063869"/>
          </a:xfrm>
          <a:prstGeom prst="line">
            <a:avLst/>
          </a:prstGeom>
          <a:ln w="9525">
            <a:prstDash val="sysDash"/>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44" name="Group 43">
            <a:extLst>
              <a:ext uri="{FF2B5EF4-FFF2-40B4-BE49-F238E27FC236}">
                <a16:creationId xmlns:a16="http://schemas.microsoft.com/office/drawing/2014/main" id="{3A16FE45-A129-42D9-814A-E7FA80AFDBAE}"/>
              </a:ext>
            </a:extLst>
          </p:cNvPr>
          <p:cNvGrpSpPr/>
          <p:nvPr/>
        </p:nvGrpSpPr>
        <p:grpSpPr>
          <a:xfrm>
            <a:off x="9080207" y="3987244"/>
            <a:ext cx="2394238" cy="1991997"/>
            <a:chOff x="8844122" y="3982059"/>
            <a:chExt cx="2394238" cy="1991997"/>
          </a:xfrm>
        </p:grpSpPr>
        <p:sp>
          <p:nvSpPr>
            <p:cNvPr id="19" name="Oval 18">
              <a:extLst>
                <a:ext uri="{FF2B5EF4-FFF2-40B4-BE49-F238E27FC236}">
                  <a16:creationId xmlns:a16="http://schemas.microsoft.com/office/drawing/2014/main" id="{9B9A13D6-C828-4049-8CE8-B1E1A3E32EC5}"/>
                </a:ext>
              </a:extLst>
            </p:cNvPr>
            <p:cNvSpPr/>
            <p:nvPr/>
          </p:nvSpPr>
          <p:spPr>
            <a:xfrm>
              <a:off x="9495827" y="4408936"/>
              <a:ext cx="1538371" cy="1538371"/>
            </a:xfrm>
            <a:prstGeom prst="ellipse">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a:p>
            <a:p>
              <a:pPr algn="ctr"/>
              <a:endParaRPr lang="en-GB" sz="1400"/>
            </a:p>
            <a:p>
              <a:pPr algn="ctr"/>
              <a:r>
                <a:rPr lang="en-GB" sz="1400"/>
                <a:t>Controls specialists</a:t>
              </a:r>
            </a:p>
          </p:txBody>
        </p:sp>
        <p:pic>
          <p:nvPicPr>
            <p:cNvPr id="26" name="Picture 25" descr="A picture containing indoor, appliance&#10;&#10;Description automatically generated">
              <a:extLst>
                <a:ext uri="{FF2B5EF4-FFF2-40B4-BE49-F238E27FC236}">
                  <a16:creationId xmlns:a16="http://schemas.microsoft.com/office/drawing/2014/main" id="{28DD50E5-5D97-4FB0-8CFC-2E67A8F7E68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844122" y="5119038"/>
              <a:ext cx="1270674" cy="714754"/>
            </a:xfrm>
            <a:prstGeom prst="rect">
              <a:avLst/>
            </a:prstGeom>
          </p:spPr>
        </p:pic>
        <p:pic>
          <p:nvPicPr>
            <p:cNvPr id="24" name="Picture 23" descr="A close-up of a machine&#10;&#10;Description automatically generated with low confidence">
              <a:extLst>
                <a:ext uri="{FF2B5EF4-FFF2-40B4-BE49-F238E27FC236}">
                  <a16:creationId xmlns:a16="http://schemas.microsoft.com/office/drawing/2014/main" id="{17674F21-E8A8-4993-A4A9-A2318C4BAF9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6300000">
              <a:off x="10435512" y="5171207"/>
              <a:ext cx="1027646" cy="578051"/>
            </a:xfrm>
            <a:prstGeom prst="rect">
              <a:avLst/>
            </a:prstGeom>
          </p:spPr>
        </p:pic>
        <p:pic>
          <p:nvPicPr>
            <p:cNvPr id="13" name="Picture 12" descr="A picture containing orange&#10;&#10;Description automatically generated">
              <a:extLst>
                <a:ext uri="{FF2B5EF4-FFF2-40B4-BE49-F238E27FC236}">
                  <a16:creationId xmlns:a16="http://schemas.microsoft.com/office/drawing/2014/main" id="{5AD49B0A-3121-45A9-8217-52A0D5636B9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683025" y="3982059"/>
              <a:ext cx="1139838" cy="912926"/>
            </a:xfrm>
            <a:prstGeom prst="rect">
              <a:avLst/>
            </a:prstGeom>
          </p:spPr>
        </p:pic>
      </p:grpSp>
      <p:pic>
        <p:nvPicPr>
          <p:cNvPr id="47" name="Picture 46" descr="Logo&#10;&#10;Description automatically generated">
            <a:extLst>
              <a:ext uri="{FF2B5EF4-FFF2-40B4-BE49-F238E27FC236}">
                <a16:creationId xmlns:a16="http://schemas.microsoft.com/office/drawing/2014/main" id="{A6ADEF0C-16E8-4C1E-8775-148369AF2F5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92114" y="4908058"/>
            <a:ext cx="817966" cy="193549"/>
          </a:xfrm>
          <a:prstGeom prst="rect">
            <a:avLst/>
          </a:prstGeom>
        </p:spPr>
      </p:pic>
      <p:cxnSp>
        <p:nvCxnSpPr>
          <p:cNvPr id="52" name="Straight Connector 51">
            <a:extLst>
              <a:ext uri="{FF2B5EF4-FFF2-40B4-BE49-F238E27FC236}">
                <a16:creationId xmlns:a16="http://schemas.microsoft.com/office/drawing/2014/main" id="{B8AF9BCA-3684-4421-A934-EE9A33153F49}"/>
              </a:ext>
            </a:extLst>
          </p:cNvPr>
          <p:cNvCxnSpPr/>
          <p:nvPr/>
        </p:nvCxnSpPr>
        <p:spPr>
          <a:xfrm>
            <a:off x="8683320" y="1432220"/>
            <a:ext cx="0" cy="4697482"/>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8697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4C0EC-D2AB-49DC-AB7E-A3163AEF5E23}"/>
              </a:ext>
            </a:extLst>
          </p:cNvPr>
          <p:cNvSpPr>
            <a:spLocks noGrp="1"/>
          </p:cNvSpPr>
          <p:nvPr>
            <p:ph type="title"/>
          </p:nvPr>
        </p:nvSpPr>
        <p:spPr/>
        <p:txBody>
          <a:bodyPr/>
          <a:lstStyle/>
          <a:p>
            <a:r>
              <a:rPr lang="en-US" dirty="0"/>
              <a:t>Operators report that the reliability of subsea control systems remains a key concern</a:t>
            </a:r>
            <a:endParaRPr lang="en-GB" dirty="0"/>
          </a:p>
        </p:txBody>
      </p:sp>
      <p:sp>
        <p:nvSpPr>
          <p:cNvPr id="6" name="Text Placeholder 5">
            <a:extLst>
              <a:ext uri="{FF2B5EF4-FFF2-40B4-BE49-F238E27FC236}">
                <a16:creationId xmlns:a16="http://schemas.microsoft.com/office/drawing/2014/main" id="{83B58C28-2D2E-4701-B14D-CEF460F3264B}"/>
              </a:ext>
            </a:extLst>
          </p:cNvPr>
          <p:cNvSpPr>
            <a:spLocks noGrp="1"/>
          </p:cNvSpPr>
          <p:nvPr>
            <p:ph type="body" sz="quarter" idx="10"/>
          </p:nvPr>
        </p:nvSpPr>
        <p:spPr/>
        <p:txBody>
          <a:bodyPr/>
          <a:lstStyle/>
          <a:p>
            <a:r>
              <a:rPr lang="en-GB" dirty="0"/>
              <a:t>Market sentiment</a:t>
            </a:r>
          </a:p>
        </p:txBody>
      </p:sp>
      <p:sp>
        <p:nvSpPr>
          <p:cNvPr id="3" name="Content Placeholder 2">
            <a:extLst>
              <a:ext uri="{FF2B5EF4-FFF2-40B4-BE49-F238E27FC236}">
                <a16:creationId xmlns:a16="http://schemas.microsoft.com/office/drawing/2014/main" id="{963C04B3-8210-4DB5-9655-0D1D52EC1C0F}"/>
              </a:ext>
            </a:extLst>
          </p:cNvPr>
          <p:cNvSpPr>
            <a:spLocks noGrp="1"/>
          </p:cNvSpPr>
          <p:nvPr>
            <p:ph idx="1"/>
          </p:nvPr>
        </p:nvSpPr>
        <p:spPr/>
        <p:txBody>
          <a:bodyPr/>
          <a:lstStyle/>
          <a:p>
            <a:r>
              <a:rPr lang="en-GB" dirty="0"/>
              <a:t>THE FACTS</a:t>
            </a:r>
          </a:p>
          <a:p>
            <a:endParaRPr lang="en-GB" dirty="0"/>
          </a:p>
        </p:txBody>
      </p:sp>
      <p:sp>
        <p:nvSpPr>
          <p:cNvPr id="8" name="Rectangle 7">
            <a:extLst>
              <a:ext uri="{FF2B5EF4-FFF2-40B4-BE49-F238E27FC236}">
                <a16:creationId xmlns:a16="http://schemas.microsoft.com/office/drawing/2014/main" id="{47BDB9DF-D72F-403A-922F-338458BCBB81}"/>
              </a:ext>
            </a:extLst>
          </p:cNvPr>
          <p:cNvSpPr/>
          <p:nvPr/>
        </p:nvSpPr>
        <p:spPr>
          <a:xfrm>
            <a:off x="575733" y="2979547"/>
            <a:ext cx="5088466" cy="3140830"/>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 name="TextBox 8">
            <a:extLst>
              <a:ext uri="{FF2B5EF4-FFF2-40B4-BE49-F238E27FC236}">
                <a16:creationId xmlns:a16="http://schemas.microsoft.com/office/drawing/2014/main" id="{A0E072E8-9E0E-4F3B-B7EA-49CB481A99F5}"/>
              </a:ext>
            </a:extLst>
          </p:cNvPr>
          <p:cNvSpPr txBox="1"/>
          <p:nvPr/>
        </p:nvSpPr>
        <p:spPr>
          <a:xfrm>
            <a:off x="1547503" y="2022596"/>
            <a:ext cx="4116697" cy="584775"/>
          </a:xfrm>
          <a:prstGeom prst="rect">
            <a:avLst/>
          </a:prstGeom>
          <a:noFill/>
        </p:spPr>
        <p:txBody>
          <a:bodyPr wrap="square" rtlCol="0" anchor="t">
            <a:spAutoFit/>
          </a:bodyPr>
          <a:lstStyle/>
          <a:p>
            <a:pPr>
              <a:spcBef>
                <a:spcPts val="600"/>
              </a:spcBef>
              <a:spcAft>
                <a:spcPts val="600"/>
              </a:spcAft>
              <a:buClr>
                <a:srgbClr val="F2A900"/>
              </a:buClr>
            </a:pPr>
            <a:r>
              <a:rPr lang="en-GB" sz="1600">
                <a:solidFill>
                  <a:schemeClr val="accent2">
                    <a:lumMod val="75000"/>
                  </a:schemeClr>
                </a:solidFill>
                <a:latin typeface="Arial"/>
                <a:cs typeface="Arial"/>
              </a:rPr>
              <a:t>On average, a subsea control system has </a:t>
            </a:r>
            <a:r>
              <a:rPr lang="en-GB" sz="1600" dirty="0">
                <a:solidFill>
                  <a:schemeClr val="accent2">
                    <a:lumMod val="75000"/>
                  </a:schemeClr>
                </a:solidFill>
                <a:latin typeface="Arial"/>
                <a:cs typeface="Arial"/>
              </a:rPr>
              <a:t>a critical failure every </a:t>
            </a:r>
            <a:r>
              <a:rPr lang="en-GB" sz="1600" b="1" dirty="0">
                <a:solidFill>
                  <a:schemeClr val="accent2">
                    <a:lumMod val="75000"/>
                  </a:schemeClr>
                </a:solidFill>
                <a:latin typeface="Arial"/>
                <a:cs typeface="Arial"/>
              </a:rPr>
              <a:t>22 months**</a:t>
            </a:r>
          </a:p>
        </p:txBody>
      </p:sp>
      <p:sp>
        <p:nvSpPr>
          <p:cNvPr id="12" name="TextBox 11">
            <a:extLst>
              <a:ext uri="{FF2B5EF4-FFF2-40B4-BE49-F238E27FC236}">
                <a16:creationId xmlns:a16="http://schemas.microsoft.com/office/drawing/2014/main" id="{C10B54EC-8171-4944-8736-89FA21637973}"/>
              </a:ext>
            </a:extLst>
          </p:cNvPr>
          <p:cNvSpPr txBox="1"/>
          <p:nvPr/>
        </p:nvSpPr>
        <p:spPr>
          <a:xfrm>
            <a:off x="651756" y="3283140"/>
            <a:ext cx="2265472" cy="2462213"/>
          </a:xfrm>
          <a:prstGeom prst="rect">
            <a:avLst/>
          </a:prstGeom>
          <a:noFill/>
        </p:spPr>
        <p:txBody>
          <a:bodyPr wrap="square" rtlCol="0" anchor="t">
            <a:spAutoFit/>
          </a:bodyPr>
          <a:lstStyle/>
          <a:p>
            <a:pPr>
              <a:spcBef>
                <a:spcPts val="600"/>
              </a:spcBef>
              <a:spcAft>
                <a:spcPts val="600"/>
              </a:spcAft>
              <a:buClr>
                <a:srgbClr val="F2A900"/>
              </a:buClr>
            </a:pPr>
            <a:r>
              <a:rPr lang="en-GB" b="1" dirty="0">
                <a:solidFill>
                  <a:schemeClr val="bg1"/>
                </a:solidFill>
                <a:latin typeface="Arial"/>
                <a:cs typeface="Arial"/>
              </a:rPr>
              <a:t>The subsea control module &amp; </a:t>
            </a:r>
            <a:r>
              <a:rPr lang="en-GB" b="1">
                <a:solidFill>
                  <a:schemeClr val="bg1"/>
                </a:solidFill>
                <a:latin typeface="Arial"/>
                <a:cs typeface="Arial"/>
              </a:rPr>
              <a:t>subsea electronics are responsible for </a:t>
            </a:r>
            <a:r>
              <a:rPr lang="en-GB" sz="2800" b="1" dirty="0">
                <a:solidFill>
                  <a:schemeClr val="bg1"/>
                </a:solidFill>
                <a:latin typeface="Arial"/>
                <a:cs typeface="Arial"/>
              </a:rPr>
              <a:t>73% </a:t>
            </a:r>
            <a:br>
              <a:rPr lang="en-GB" sz="2800" b="1" dirty="0"/>
            </a:br>
            <a:r>
              <a:rPr lang="en-GB" b="1" dirty="0">
                <a:solidFill>
                  <a:schemeClr val="bg1"/>
                </a:solidFill>
                <a:latin typeface="Arial"/>
                <a:cs typeface="Arial"/>
              </a:rPr>
              <a:t>of all critical subsea system failures**</a:t>
            </a:r>
          </a:p>
        </p:txBody>
      </p:sp>
      <p:pic>
        <p:nvPicPr>
          <p:cNvPr id="15" name="Picture 14" descr="A clock hanging from the ceiling&#10;&#10;Description automatically generated">
            <a:extLst>
              <a:ext uri="{FF2B5EF4-FFF2-40B4-BE49-F238E27FC236}">
                <a16:creationId xmlns:a16="http://schemas.microsoft.com/office/drawing/2014/main" id="{10A7C662-108D-439F-8395-C479ED420A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6329" y="1973272"/>
            <a:ext cx="750580" cy="688439"/>
          </a:xfrm>
          <a:prstGeom prst="rect">
            <a:avLst/>
          </a:prstGeom>
        </p:spPr>
      </p:pic>
      <p:pic>
        <p:nvPicPr>
          <p:cNvPr id="18" name="Content Placeholder 4" descr="A close up of a logo&#10;&#10;Description automatically generated">
            <a:extLst>
              <a:ext uri="{FF2B5EF4-FFF2-40B4-BE49-F238E27FC236}">
                <a16:creationId xmlns:a16="http://schemas.microsoft.com/office/drawing/2014/main" id="{055F212B-6113-4827-A180-B5EA51762793}"/>
              </a:ext>
            </a:extLst>
          </p:cNvPr>
          <p:cNvPicPr>
            <a:picLocks noChangeAspect="1"/>
          </p:cNvPicPr>
          <p:nvPr/>
        </p:nvPicPr>
        <p:blipFill rotWithShape="1">
          <a:blip r:embed="rId4" cstate="screen">
            <a:biLevel thresh="25000"/>
            <a:extLst>
              <a:ext uri="{28A0092B-C50C-407E-A947-70E740481C1C}">
                <a14:useLocalDpi xmlns:a14="http://schemas.microsoft.com/office/drawing/2010/main"/>
              </a:ext>
            </a:extLst>
          </a:blip>
          <a:srcRect/>
          <a:stretch/>
        </p:blipFill>
        <p:spPr>
          <a:xfrm>
            <a:off x="2449867" y="3574860"/>
            <a:ext cx="3307994" cy="2469302"/>
          </a:xfrm>
          <a:prstGeom prst="rect">
            <a:avLst/>
          </a:prstGeom>
        </p:spPr>
      </p:pic>
      <p:pic>
        <p:nvPicPr>
          <p:cNvPr id="19" name="Content Placeholder 4" descr="A close up of a logo&#10;&#10;Description automatically generated">
            <a:extLst>
              <a:ext uri="{FF2B5EF4-FFF2-40B4-BE49-F238E27FC236}">
                <a16:creationId xmlns:a16="http://schemas.microsoft.com/office/drawing/2014/main" id="{0726CC28-68F5-4498-A76B-B4CB83F41DDB}"/>
              </a:ext>
            </a:extLst>
          </p:cNvPr>
          <p:cNvPicPr>
            <a:picLocks noChangeAspect="1"/>
          </p:cNvPicPr>
          <p:nvPr/>
        </p:nvPicPr>
        <p:blipFill rotWithShape="1">
          <a:blip r:embed="rId5" cstate="screen">
            <a:biLevel thresh="50000"/>
            <a:extLst>
              <a:ext uri="{28A0092B-C50C-407E-A947-70E740481C1C}">
                <a14:useLocalDpi xmlns:a14="http://schemas.microsoft.com/office/drawing/2010/main"/>
              </a:ext>
            </a:extLst>
          </a:blip>
          <a:srcRect/>
          <a:stretch/>
        </p:blipFill>
        <p:spPr>
          <a:xfrm>
            <a:off x="2449867" y="4686300"/>
            <a:ext cx="3307994" cy="1364129"/>
          </a:xfrm>
          <a:prstGeom prst="rect">
            <a:avLst/>
          </a:prstGeom>
        </p:spPr>
      </p:pic>
      <p:sp>
        <p:nvSpPr>
          <p:cNvPr id="13" name="TextBox 12">
            <a:extLst>
              <a:ext uri="{FF2B5EF4-FFF2-40B4-BE49-F238E27FC236}">
                <a16:creationId xmlns:a16="http://schemas.microsoft.com/office/drawing/2014/main" id="{EB83225D-E38F-4278-9382-7F9530D27E6A}"/>
              </a:ext>
            </a:extLst>
          </p:cNvPr>
          <p:cNvSpPr txBox="1"/>
          <p:nvPr/>
        </p:nvSpPr>
        <p:spPr>
          <a:xfrm>
            <a:off x="3251020" y="4679444"/>
            <a:ext cx="1968680" cy="830997"/>
          </a:xfrm>
          <a:prstGeom prst="rect">
            <a:avLst/>
          </a:prstGeom>
          <a:noFill/>
        </p:spPr>
        <p:txBody>
          <a:bodyPr wrap="square" rtlCol="0" anchor="t">
            <a:spAutoFit/>
          </a:bodyPr>
          <a:lstStyle/>
          <a:p>
            <a:pPr>
              <a:spcBef>
                <a:spcPts val="600"/>
              </a:spcBef>
              <a:spcAft>
                <a:spcPts val="600"/>
              </a:spcAft>
              <a:buClr>
                <a:srgbClr val="F2A900"/>
              </a:buClr>
            </a:pPr>
            <a:r>
              <a:rPr lang="en-GB" sz="1200" b="1" dirty="0">
                <a:solidFill>
                  <a:schemeClr val="bg1"/>
                </a:solidFill>
                <a:latin typeface="Arial"/>
                <a:cs typeface="Arial"/>
              </a:rPr>
              <a:t>Subsea electronic failures &amp; </a:t>
            </a:r>
            <a:r>
              <a:rPr lang="en-GB" sz="1200" b="1">
                <a:solidFill>
                  <a:schemeClr val="bg1"/>
                </a:solidFill>
                <a:latin typeface="Arial"/>
                <a:cs typeface="Arial"/>
              </a:rPr>
              <a:t>obsolescence continue to </a:t>
            </a:r>
            <a:r>
              <a:rPr lang="en-GB" sz="1200" b="1" dirty="0">
                <a:solidFill>
                  <a:schemeClr val="bg1"/>
                </a:solidFill>
                <a:latin typeface="Arial"/>
                <a:cs typeface="Arial"/>
              </a:rPr>
              <a:t>be a costly concern for operators</a:t>
            </a:r>
            <a:endParaRPr lang="en-GB" sz="1200" b="1" dirty="0">
              <a:solidFill>
                <a:schemeClr val="bg1"/>
              </a:solidFill>
            </a:endParaRPr>
          </a:p>
        </p:txBody>
      </p:sp>
      <p:grpSp>
        <p:nvGrpSpPr>
          <p:cNvPr id="20" name="Group 19">
            <a:extLst>
              <a:ext uri="{FF2B5EF4-FFF2-40B4-BE49-F238E27FC236}">
                <a16:creationId xmlns:a16="http://schemas.microsoft.com/office/drawing/2014/main" id="{DBB5170F-EECB-4D0C-8A54-027A63DD0DAB}"/>
              </a:ext>
            </a:extLst>
          </p:cNvPr>
          <p:cNvGrpSpPr/>
          <p:nvPr/>
        </p:nvGrpSpPr>
        <p:grpSpPr>
          <a:xfrm>
            <a:off x="6375873" y="2402548"/>
            <a:ext cx="5201699" cy="1632336"/>
            <a:chOff x="600487" y="1873539"/>
            <a:chExt cx="4450656" cy="1382663"/>
          </a:xfrm>
        </p:grpSpPr>
        <p:sp>
          <p:nvSpPr>
            <p:cNvPr id="21" name="Rectangle 20">
              <a:extLst>
                <a:ext uri="{FF2B5EF4-FFF2-40B4-BE49-F238E27FC236}">
                  <a16:creationId xmlns:a16="http://schemas.microsoft.com/office/drawing/2014/main" id="{BAE8D103-ECCE-42DE-929E-CD0C586A968A}"/>
                </a:ext>
              </a:extLst>
            </p:cNvPr>
            <p:cNvSpPr/>
            <p:nvPr/>
          </p:nvSpPr>
          <p:spPr>
            <a:xfrm>
              <a:off x="1486595" y="1894395"/>
              <a:ext cx="3564548" cy="625682"/>
            </a:xfrm>
            <a:prstGeom prst="rect">
              <a:avLst/>
            </a:prstGeom>
          </p:spPr>
          <p:txBody>
            <a:bodyPr wrap="square" anchor="t">
              <a:spAutoFit/>
            </a:bodyPr>
            <a:lstStyle/>
            <a:p>
              <a:pPr defTabSz="342900"/>
              <a:r>
                <a:rPr lang="en-GB" sz="1400" dirty="0">
                  <a:solidFill>
                    <a:schemeClr val="accent2">
                      <a:lumMod val="75000"/>
                    </a:schemeClr>
                  </a:solidFill>
                  <a:latin typeface="Arial"/>
                  <a:cs typeface="Arial"/>
                </a:rPr>
                <a:t>believe that </a:t>
              </a:r>
              <a:r>
                <a:rPr lang="en-GB" sz="1400" b="1" dirty="0">
                  <a:solidFill>
                    <a:schemeClr val="accent2">
                      <a:lumMod val="75000"/>
                    </a:schemeClr>
                  </a:solidFill>
                  <a:latin typeface="Arial"/>
                  <a:cs typeface="Arial"/>
                </a:rPr>
                <a:t>subsea equipment reliability </a:t>
              </a:r>
              <a:r>
                <a:rPr lang="en-GB" sz="1400" dirty="0">
                  <a:solidFill>
                    <a:schemeClr val="accent2">
                      <a:lumMod val="75000"/>
                    </a:schemeClr>
                  </a:solidFill>
                  <a:latin typeface="Arial"/>
                  <a:cs typeface="Arial"/>
                </a:rPr>
                <a:t>has the single biggest impact on improving </a:t>
              </a:r>
              <a:r>
                <a:rPr lang="en-GB" sz="1400" u="sng" dirty="0">
                  <a:solidFill>
                    <a:schemeClr val="accent2">
                      <a:lumMod val="75000"/>
                    </a:schemeClr>
                  </a:solidFill>
                  <a:latin typeface="Arial"/>
                  <a:cs typeface="Arial"/>
                </a:rPr>
                <a:t>subsea</a:t>
              </a:r>
              <a:r>
                <a:rPr lang="en-GB" sz="1400" dirty="0">
                  <a:solidFill>
                    <a:schemeClr val="accent2">
                      <a:lumMod val="75000"/>
                    </a:schemeClr>
                  </a:solidFill>
                  <a:latin typeface="Arial"/>
                  <a:cs typeface="Arial"/>
                </a:rPr>
                <a:t> operations. </a:t>
              </a:r>
              <a:endParaRPr lang="en-GB" sz="1400" dirty="0">
                <a:solidFill>
                  <a:schemeClr val="accent2">
                    <a:lumMod val="75000"/>
                  </a:schemeClr>
                </a:solidFill>
                <a:latin typeface="Arial" pitchFamily="34" charset="0"/>
                <a:cs typeface="Arial" pitchFamily="34" charset="0"/>
              </a:endParaRPr>
            </a:p>
          </p:txBody>
        </p:sp>
        <p:sp>
          <p:nvSpPr>
            <p:cNvPr id="22" name="Rectangle 21">
              <a:extLst>
                <a:ext uri="{FF2B5EF4-FFF2-40B4-BE49-F238E27FC236}">
                  <a16:creationId xmlns:a16="http://schemas.microsoft.com/office/drawing/2014/main" id="{32CEC1E5-95A4-4280-A2EB-F7FBEE7B2337}"/>
                </a:ext>
              </a:extLst>
            </p:cNvPr>
            <p:cNvSpPr/>
            <p:nvPr/>
          </p:nvSpPr>
          <p:spPr>
            <a:xfrm>
              <a:off x="1486595" y="2813011"/>
              <a:ext cx="3564548" cy="443191"/>
            </a:xfrm>
            <a:prstGeom prst="rect">
              <a:avLst/>
            </a:prstGeom>
          </p:spPr>
          <p:txBody>
            <a:bodyPr wrap="square">
              <a:spAutoFit/>
            </a:bodyPr>
            <a:lstStyle/>
            <a:p>
              <a:pPr defTabSz="342900"/>
              <a:r>
                <a:rPr lang="en-GB" sz="1400" dirty="0">
                  <a:solidFill>
                    <a:schemeClr val="accent2">
                      <a:lumMod val="75000"/>
                    </a:schemeClr>
                  </a:solidFill>
                  <a:latin typeface="Arial" pitchFamily="34" charset="0"/>
                  <a:cs typeface="Arial" pitchFamily="34" charset="0"/>
                </a:rPr>
                <a:t>believe that </a:t>
              </a:r>
              <a:r>
                <a:rPr lang="en-GB" sz="1400" b="1" dirty="0">
                  <a:solidFill>
                    <a:schemeClr val="accent2">
                      <a:lumMod val="75000"/>
                    </a:schemeClr>
                  </a:solidFill>
                  <a:latin typeface="Arial" pitchFamily="34" charset="0"/>
                  <a:cs typeface="Arial" pitchFamily="34" charset="0"/>
                </a:rPr>
                <a:t>subsea controls systems </a:t>
              </a:r>
              <a:r>
                <a:rPr lang="en-GB" sz="1400" dirty="0">
                  <a:solidFill>
                    <a:schemeClr val="accent2">
                      <a:lumMod val="75000"/>
                    </a:schemeClr>
                  </a:solidFill>
                  <a:latin typeface="Arial" pitchFamily="34" charset="0"/>
                  <a:cs typeface="Arial" pitchFamily="34" charset="0"/>
                </a:rPr>
                <a:t>need advancement through better reliability</a:t>
              </a:r>
            </a:p>
          </p:txBody>
        </p:sp>
        <p:sp>
          <p:nvSpPr>
            <p:cNvPr id="23" name="TextBox 22">
              <a:extLst>
                <a:ext uri="{FF2B5EF4-FFF2-40B4-BE49-F238E27FC236}">
                  <a16:creationId xmlns:a16="http://schemas.microsoft.com/office/drawing/2014/main" id="{57831D13-E20C-4385-880D-5DF2A4D27233}"/>
                </a:ext>
              </a:extLst>
            </p:cNvPr>
            <p:cNvSpPr txBox="1"/>
            <p:nvPr/>
          </p:nvSpPr>
          <p:spPr>
            <a:xfrm>
              <a:off x="600487" y="1873539"/>
              <a:ext cx="886108" cy="495331"/>
            </a:xfrm>
            <a:prstGeom prst="rect">
              <a:avLst/>
            </a:prstGeom>
            <a:noFill/>
          </p:spPr>
          <p:txBody>
            <a:bodyPr wrap="square" rtlCol="0">
              <a:spAutoFit/>
            </a:bodyPr>
            <a:lstStyle/>
            <a:p>
              <a:r>
                <a:rPr lang="en-GB" sz="3200" b="1" dirty="0">
                  <a:solidFill>
                    <a:schemeClr val="accent1"/>
                  </a:solidFill>
                </a:rPr>
                <a:t>21%</a:t>
              </a:r>
              <a:endParaRPr lang="en-GB" sz="3200" dirty="0">
                <a:solidFill>
                  <a:schemeClr val="accent1"/>
                </a:solidFill>
              </a:endParaRPr>
            </a:p>
          </p:txBody>
        </p:sp>
        <p:sp>
          <p:nvSpPr>
            <p:cNvPr id="24" name="TextBox 23">
              <a:extLst>
                <a:ext uri="{FF2B5EF4-FFF2-40B4-BE49-F238E27FC236}">
                  <a16:creationId xmlns:a16="http://schemas.microsoft.com/office/drawing/2014/main" id="{26488F36-E957-4091-A285-F4321F96033E}"/>
                </a:ext>
              </a:extLst>
            </p:cNvPr>
            <p:cNvSpPr txBox="1"/>
            <p:nvPr/>
          </p:nvSpPr>
          <p:spPr>
            <a:xfrm>
              <a:off x="600487" y="2753392"/>
              <a:ext cx="886107" cy="495331"/>
            </a:xfrm>
            <a:prstGeom prst="rect">
              <a:avLst/>
            </a:prstGeom>
            <a:noFill/>
          </p:spPr>
          <p:txBody>
            <a:bodyPr wrap="square" rtlCol="0">
              <a:spAutoFit/>
            </a:bodyPr>
            <a:lstStyle/>
            <a:p>
              <a:r>
                <a:rPr lang="en-GB" sz="3200" b="1" dirty="0">
                  <a:solidFill>
                    <a:schemeClr val="accent1"/>
                  </a:solidFill>
                </a:rPr>
                <a:t>33%</a:t>
              </a:r>
              <a:endParaRPr lang="en-GB" sz="3200" dirty="0">
                <a:solidFill>
                  <a:schemeClr val="accent1"/>
                </a:solidFill>
              </a:endParaRPr>
            </a:p>
          </p:txBody>
        </p:sp>
      </p:grpSp>
      <p:sp>
        <p:nvSpPr>
          <p:cNvPr id="25" name="Content Placeholder 2">
            <a:extLst>
              <a:ext uri="{FF2B5EF4-FFF2-40B4-BE49-F238E27FC236}">
                <a16:creationId xmlns:a16="http://schemas.microsoft.com/office/drawing/2014/main" id="{757AA07C-35BB-445F-B024-83AAC1185A67}"/>
              </a:ext>
            </a:extLst>
          </p:cNvPr>
          <p:cNvSpPr txBox="1">
            <a:spLocks/>
          </p:cNvSpPr>
          <p:nvPr/>
        </p:nvSpPr>
        <p:spPr>
          <a:xfrm>
            <a:off x="6375872" y="1536700"/>
            <a:ext cx="5266845" cy="4545480"/>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baseline="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914400" indent="0" algn="l" defTabSz="457200" rtl="0" eaLnBrk="1" fontAlgn="base" hangingPunct="1">
              <a:spcBef>
                <a:spcPct val="20000"/>
              </a:spcBef>
              <a:spcAft>
                <a:spcPct val="0"/>
              </a:spcAft>
              <a:buClr>
                <a:srgbClr val="F2A900"/>
              </a:buClr>
              <a:buFont typeface="Arial" panose="020B0604020202020204" pitchFamily="34" charset="0"/>
              <a:buNone/>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b="1" dirty="0">
                <a:solidFill>
                  <a:schemeClr val="accent2">
                    <a:lumMod val="75000"/>
                  </a:schemeClr>
                </a:solidFill>
              </a:rPr>
              <a:t>LISTENING TO INDUSTRY WIDE OPINIONS**</a:t>
            </a:r>
          </a:p>
          <a:p>
            <a:pPr marL="0" indent="0">
              <a:buFont typeface="Arial" panose="020B0604020202020204" pitchFamily="34" charset="0"/>
              <a:buNone/>
            </a:pPr>
            <a:endParaRPr lang="en-GB" b="1" dirty="0">
              <a:solidFill>
                <a:schemeClr val="accent2">
                  <a:lumMod val="75000"/>
                </a:schemeClr>
              </a:solidFill>
            </a:endParaRPr>
          </a:p>
        </p:txBody>
      </p:sp>
      <p:sp>
        <p:nvSpPr>
          <p:cNvPr id="27" name="TextBox 26">
            <a:extLst>
              <a:ext uri="{FF2B5EF4-FFF2-40B4-BE49-F238E27FC236}">
                <a16:creationId xmlns:a16="http://schemas.microsoft.com/office/drawing/2014/main" id="{8B556ADC-D357-42C8-9457-921A5E7289E0}"/>
              </a:ext>
            </a:extLst>
          </p:cNvPr>
          <p:cNvSpPr txBox="1"/>
          <p:nvPr/>
        </p:nvSpPr>
        <p:spPr>
          <a:xfrm>
            <a:off x="6567897" y="7486278"/>
            <a:ext cx="5062015" cy="1138773"/>
          </a:xfrm>
          <a:prstGeom prst="rect">
            <a:avLst/>
          </a:prstGeom>
          <a:noFill/>
        </p:spPr>
        <p:txBody>
          <a:bodyPr wrap="square" rtlCol="0">
            <a:spAutoFit/>
          </a:bodyPr>
          <a:lstStyle/>
          <a:p>
            <a:pPr>
              <a:spcBef>
                <a:spcPts val="600"/>
              </a:spcBef>
              <a:spcAft>
                <a:spcPts val="600"/>
              </a:spcAft>
              <a:buClr>
                <a:srgbClr val="F2A900"/>
              </a:buClr>
            </a:pPr>
            <a:r>
              <a:rPr lang="en-GB" sz="1600" b="1" dirty="0">
                <a:solidFill>
                  <a:schemeClr val="accent2">
                    <a:lumMod val="75000"/>
                  </a:schemeClr>
                </a:solidFill>
              </a:rPr>
              <a:t>104</a:t>
            </a:r>
            <a:r>
              <a:rPr lang="en-GB" sz="1600" dirty="0">
                <a:solidFill>
                  <a:schemeClr val="accent2">
                    <a:lumMod val="75000"/>
                  </a:schemeClr>
                </a:solidFill>
              </a:rPr>
              <a:t> key technical and commercial decision makers</a:t>
            </a:r>
          </a:p>
          <a:p>
            <a:pPr>
              <a:spcBef>
                <a:spcPts val="600"/>
              </a:spcBef>
              <a:spcAft>
                <a:spcPts val="600"/>
              </a:spcAft>
              <a:buClr>
                <a:srgbClr val="F2A900"/>
              </a:buClr>
            </a:pPr>
            <a:r>
              <a:rPr lang="en-GB" sz="1600" dirty="0">
                <a:solidFill>
                  <a:schemeClr val="accent2">
                    <a:lumMod val="75000"/>
                  </a:schemeClr>
                </a:solidFill>
              </a:rPr>
              <a:t>Covering </a:t>
            </a:r>
            <a:r>
              <a:rPr lang="en-GB" sz="1600" b="1" dirty="0">
                <a:solidFill>
                  <a:schemeClr val="accent2">
                    <a:lumMod val="75000"/>
                  </a:schemeClr>
                </a:solidFill>
              </a:rPr>
              <a:t>4,499</a:t>
            </a:r>
            <a:r>
              <a:rPr lang="en-GB" sz="1600" dirty="0">
                <a:solidFill>
                  <a:schemeClr val="accent2">
                    <a:lumMod val="75000"/>
                  </a:schemeClr>
                </a:solidFill>
              </a:rPr>
              <a:t> subsea wells across the globe</a:t>
            </a:r>
          </a:p>
          <a:p>
            <a:pPr>
              <a:spcBef>
                <a:spcPts val="600"/>
              </a:spcBef>
              <a:spcAft>
                <a:spcPts val="600"/>
              </a:spcAft>
              <a:buClr>
                <a:srgbClr val="F2A900"/>
              </a:buClr>
            </a:pPr>
            <a:r>
              <a:rPr lang="en-GB" sz="1600" dirty="0">
                <a:solidFill>
                  <a:schemeClr val="accent2">
                    <a:lumMod val="75000"/>
                  </a:schemeClr>
                </a:solidFill>
              </a:rPr>
              <a:t>Representing </a:t>
            </a:r>
            <a:r>
              <a:rPr lang="en-GB" sz="1600" b="1" dirty="0">
                <a:solidFill>
                  <a:schemeClr val="accent2">
                    <a:lumMod val="75000"/>
                  </a:schemeClr>
                </a:solidFill>
              </a:rPr>
              <a:t>50</a:t>
            </a:r>
            <a:r>
              <a:rPr lang="en-GB" sz="1600" dirty="0">
                <a:solidFill>
                  <a:schemeClr val="accent2">
                    <a:lumMod val="75000"/>
                  </a:schemeClr>
                </a:solidFill>
              </a:rPr>
              <a:t> unique subsea oil and gas operators</a:t>
            </a:r>
          </a:p>
        </p:txBody>
      </p:sp>
      <p:pic>
        <p:nvPicPr>
          <p:cNvPr id="28" name="Picture 8" descr="Image result for man icon">
            <a:extLst>
              <a:ext uri="{FF2B5EF4-FFF2-40B4-BE49-F238E27FC236}">
                <a16:creationId xmlns:a16="http://schemas.microsoft.com/office/drawing/2014/main" id="{C79AB44C-EB70-4AC5-BA68-0F30B276CCA2}"/>
              </a:ext>
            </a:extLst>
          </p:cNvPr>
          <p:cNvPicPr>
            <a:picLocks noChangeAspect="1" noChangeArrowheads="1"/>
          </p:cNvPicPr>
          <p:nvPr/>
        </p:nvPicPr>
        <p:blipFill>
          <a:blip r:embed="rId6"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679025" y="7157145"/>
            <a:ext cx="398965" cy="46414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0" descr="Image result for Company icon">
            <a:extLst>
              <a:ext uri="{FF2B5EF4-FFF2-40B4-BE49-F238E27FC236}">
                <a16:creationId xmlns:a16="http://schemas.microsoft.com/office/drawing/2014/main" id="{0CFD88C9-034E-4C0F-ABA1-9603B7363CBF}"/>
              </a:ext>
            </a:extLst>
          </p:cNvPr>
          <p:cNvPicPr>
            <a:picLocks noChangeAspect="1" noChangeArrowheads="1"/>
          </p:cNvPicPr>
          <p:nvPr/>
        </p:nvPicPr>
        <p:blipFill>
          <a:blip r:embed="rId7"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806085" y="6903700"/>
            <a:ext cx="357112" cy="38625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9E04036F-4716-408B-AB9B-D8A6184B652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050905" y="7087866"/>
            <a:ext cx="398962" cy="366262"/>
          </a:xfrm>
          <a:prstGeom prst="rect">
            <a:avLst/>
          </a:prstGeom>
        </p:spPr>
      </p:pic>
      <p:sp>
        <p:nvSpPr>
          <p:cNvPr id="31" name="Rectangle 30">
            <a:extLst>
              <a:ext uri="{FF2B5EF4-FFF2-40B4-BE49-F238E27FC236}">
                <a16:creationId xmlns:a16="http://schemas.microsoft.com/office/drawing/2014/main" id="{AE1B08A8-5DE6-451B-8BD1-336FE6679AE6}"/>
              </a:ext>
            </a:extLst>
          </p:cNvPr>
          <p:cNvSpPr/>
          <p:nvPr/>
        </p:nvSpPr>
        <p:spPr>
          <a:xfrm>
            <a:off x="6109646" y="7228784"/>
            <a:ext cx="5519738" cy="1537156"/>
          </a:xfrm>
          <a:prstGeom prst="rect">
            <a:avLst/>
          </a:prstGeom>
          <a:noFill/>
          <a:ln w="57150">
            <a:solidFill>
              <a:schemeClr val="accent2"/>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 name="TextBox 33">
            <a:extLst>
              <a:ext uri="{FF2B5EF4-FFF2-40B4-BE49-F238E27FC236}">
                <a16:creationId xmlns:a16="http://schemas.microsoft.com/office/drawing/2014/main" id="{427DFBDE-4059-4DDA-B8D7-77E23E34FF94}"/>
              </a:ext>
            </a:extLst>
          </p:cNvPr>
          <p:cNvSpPr txBox="1"/>
          <p:nvPr/>
        </p:nvSpPr>
        <p:spPr>
          <a:xfrm>
            <a:off x="482071" y="6132473"/>
            <a:ext cx="8395229" cy="215444"/>
          </a:xfrm>
          <a:prstGeom prst="rect">
            <a:avLst/>
          </a:prstGeom>
          <a:noFill/>
        </p:spPr>
        <p:txBody>
          <a:bodyPr wrap="square" rtlCol="0">
            <a:spAutoFit/>
          </a:bodyPr>
          <a:lstStyle/>
          <a:p>
            <a:pPr>
              <a:spcBef>
                <a:spcPts val="600"/>
              </a:spcBef>
              <a:spcAft>
                <a:spcPts val="600"/>
              </a:spcAft>
              <a:buClr>
                <a:srgbClr val="F2A900"/>
              </a:buClr>
            </a:pPr>
            <a:r>
              <a:rPr lang="en-GB" sz="800" dirty="0">
                <a:solidFill>
                  <a:schemeClr val="accent2">
                    <a:lumMod val="75000"/>
                  </a:schemeClr>
                </a:solidFill>
              </a:rPr>
              <a:t>Source: **Critical failure defined as a failure which causes production to be ceased **Kimberlite – an independent study 2020</a:t>
            </a:r>
            <a:endParaRPr lang="en-GB" sz="700" dirty="0">
              <a:solidFill>
                <a:schemeClr val="accent2">
                  <a:lumMod val="75000"/>
                </a:schemeClr>
              </a:solidFill>
            </a:endParaRPr>
          </a:p>
        </p:txBody>
      </p:sp>
      <p:sp>
        <p:nvSpPr>
          <p:cNvPr id="4" name="TextBox 3">
            <a:extLst>
              <a:ext uri="{FF2B5EF4-FFF2-40B4-BE49-F238E27FC236}">
                <a16:creationId xmlns:a16="http://schemas.microsoft.com/office/drawing/2014/main" id="{7F16F892-95B8-40BC-AF64-EA1E366E86BD}"/>
              </a:ext>
            </a:extLst>
          </p:cNvPr>
          <p:cNvSpPr txBox="1"/>
          <p:nvPr/>
        </p:nvSpPr>
        <p:spPr>
          <a:xfrm>
            <a:off x="6333663" y="4379179"/>
            <a:ext cx="5155781" cy="1723549"/>
          </a:xfrm>
          <a:prstGeom prst="rect">
            <a:avLst/>
          </a:prstGeom>
          <a:noFill/>
        </p:spPr>
        <p:txBody>
          <a:bodyPr wrap="square" rtlCol="0" anchor="t">
            <a:spAutoFit/>
          </a:bodyPr>
          <a:lstStyle/>
          <a:p>
            <a:pPr>
              <a:spcBef>
                <a:spcPts val="600"/>
              </a:spcBef>
              <a:spcAft>
                <a:spcPts val="600"/>
              </a:spcAft>
              <a:buClr>
                <a:srgbClr val="F2A900"/>
              </a:buClr>
            </a:pPr>
            <a:r>
              <a:rPr lang="en-GB" sz="1600" b="1" dirty="0">
                <a:solidFill>
                  <a:schemeClr val="accent1"/>
                </a:solidFill>
              </a:rPr>
              <a:t>Proserv Analysis</a:t>
            </a:r>
          </a:p>
          <a:p>
            <a:pPr>
              <a:spcBef>
                <a:spcPts val="600"/>
              </a:spcBef>
              <a:spcAft>
                <a:spcPts val="600"/>
              </a:spcAft>
              <a:buClr>
                <a:srgbClr val="F2A900"/>
              </a:buClr>
            </a:pPr>
            <a:r>
              <a:rPr lang="en-GB" sz="1600" dirty="0">
                <a:latin typeface="Arial"/>
                <a:cs typeface="Arial"/>
              </a:rPr>
              <a:t>These figures have improved in the past four years, suggesting a general trend towards improved subsea controls reliability. In that time, Proserv has increased </a:t>
            </a:r>
            <a:r>
              <a:rPr lang="en-GB" sz="1600">
                <a:latin typeface="Arial"/>
                <a:cs typeface="Arial"/>
              </a:rPr>
              <a:t>market share, supplying more controls systems </a:t>
            </a:r>
            <a:r>
              <a:rPr lang="en-GB" sz="1600" dirty="0">
                <a:latin typeface="Arial"/>
                <a:cs typeface="Arial"/>
              </a:rPr>
              <a:t>and retrofits to more customers worldwide.</a:t>
            </a:r>
          </a:p>
        </p:txBody>
      </p:sp>
    </p:spTree>
    <p:extLst>
      <p:ext uri="{BB962C8B-B14F-4D97-AF65-F5344CB8AC3E}">
        <p14:creationId xmlns:p14="http://schemas.microsoft.com/office/powerpoint/2010/main" val="65041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1B281C-53D9-48FC-9AFF-1F15DFA6F957}"/>
              </a:ext>
            </a:extLst>
          </p:cNvPr>
          <p:cNvSpPr>
            <a:spLocks noGrp="1"/>
          </p:cNvSpPr>
          <p:nvPr>
            <p:ph idx="1"/>
          </p:nvPr>
        </p:nvSpPr>
        <p:spPr>
          <a:xfrm>
            <a:off x="575734" y="1412876"/>
            <a:ext cx="4034366" cy="4716463"/>
          </a:xfrm>
        </p:spPr>
        <p:txBody>
          <a:bodyPr anchor="ctr"/>
          <a:lstStyle/>
          <a:p>
            <a:pPr marL="0" indent="0">
              <a:buNone/>
            </a:pPr>
            <a:r>
              <a:rPr lang="en-GB" dirty="0">
                <a:solidFill>
                  <a:schemeClr val="accent2">
                    <a:lumMod val="75000"/>
                  </a:schemeClr>
                </a:solidFill>
              </a:rPr>
              <a:t>On average, a subsea control module (SCM) is changed out </a:t>
            </a:r>
            <a:r>
              <a:rPr lang="en-GB" sz="2000" b="1" dirty="0">
                <a:solidFill>
                  <a:schemeClr val="accent2">
                    <a:lumMod val="75000"/>
                  </a:schemeClr>
                </a:solidFill>
              </a:rPr>
              <a:t>2.2</a:t>
            </a:r>
            <a:r>
              <a:rPr lang="en-GB" sz="2000" dirty="0">
                <a:solidFill>
                  <a:schemeClr val="accent2">
                    <a:lumMod val="75000"/>
                  </a:schemeClr>
                </a:solidFill>
              </a:rPr>
              <a:t> </a:t>
            </a:r>
            <a:r>
              <a:rPr lang="en-GB" dirty="0">
                <a:solidFill>
                  <a:schemeClr val="accent2">
                    <a:lumMod val="75000"/>
                  </a:schemeClr>
                </a:solidFill>
              </a:rPr>
              <a:t>times over the life of a typical well (20 years).</a:t>
            </a:r>
          </a:p>
          <a:p>
            <a:endParaRPr lang="en-GB" dirty="0">
              <a:solidFill>
                <a:schemeClr val="accent2">
                  <a:lumMod val="75000"/>
                </a:schemeClr>
              </a:solidFill>
            </a:endParaRPr>
          </a:p>
          <a:p>
            <a:pPr marL="0" indent="0">
              <a:buNone/>
            </a:pPr>
            <a:r>
              <a:rPr lang="en-GB" dirty="0">
                <a:solidFill>
                  <a:schemeClr val="accent2">
                    <a:lumMod val="75000"/>
                  </a:schemeClr>
                </a:solidFill>
              </a:rPr>
              <a:t>An SCM replacement can easily cost an operator </a:t>
            </a:r>
            <a:r>
              <a:rPr lang="en-GB" sz="2000" b="1" dirty="0">
                <a:solidFill>
                  <a:schemeClr val="accent2">
                    <a:lumMod val="75000"/>
                  </a:schemeClr>
                </a:solidFill>
              </a:rPr>
              <a:t>$2.3m </a:t>
            </a:r>
            <a:r>
              <a:rPr lang="en-GB" dirty="0">
                <a:solidFill>
                  <a:schemeClr val="accent2">
                    <a:lumMod val="75000"/>
                  </a:schemeClr>
                </a:solidFill>
              </a:rPr>
              <a:t>per event and well over  </a:t>
            </a:r>
            <a:r>
              <a:rPr lang="en-GB" b="1" dirty="0">
                <a:solidFill>
                  <a:schemeClr val="accent2">
                    <a:lumMod val="75000"/>
                  </a:schemeClr>
                </a:solidFill>
              </a:rPr>
              <a:t>$100m </a:t>
            </a:r>
            <a:r>
              <a:rPr lang="en-GB" dirty="0">
                <a:solidFill>
                  <a:schemeClr val="accent2">
                    <a:lumMod val="75000"/>
                  </a:schemeClr>
                </a:solidFill>
              </a:rPr>
              <a:t>throughout the life of an average subsea field*.</a:t>
            </a:r>
          </a:p>
          <a:p>
            <a:endParaRPr lang="en-GB" dirty="0">
              <a:solidFill>
                <a:schemeClr val="accent2">
                  <a:lumMod val="75000"/>
                </a:schemeClr>
              </a:solidFill>
            </a:endParaRPr>
          </a:p>
          <a:p>
            <a:pPr marL="0" indent="0">
              <a:buNone/>
            </a:pPr>
            <a:r>
              <a:rPr lang="en-GB" sz="2000" b="1" dirty="0">
                <a:solidFill>
                  <a:schemeClr val="bg1"/>
                </a:solidFill>
              </a:rPr>
              <a:t>91% </a:t>
            </a:r>
            <a:r>
              <a:rPr lang="en-GB" dirty="0">
                <a:solidFill>
                  <a:schemeClr val="bg1"/>
                </a:solidFill>
              </a:rPr>
              <a:t>of all Proserv SCMs installed on producing subsea wells have never been recovered.</a:t>
            </a:r>
          </a:p>
        </p:txBody>
      </p:sp>
      <p:sp>
        <p:nvSpPr>
          <p:cNvPr id="3" name="Title 2">
            <a:extLst>
              <a:ext uri="{FF2B5EF4-FFF2-40B4-BE49-F238E27FC236}">
                <a16:creationId xmlns:a16="http://schemas.microsoft.com/office/drawing/2014/main" id="{49FB6652-69DC-4526-B198-D9305086CD82}"/>
              </a:ext>
            </a:extLst>
          </p:cNvPr>
          <p:cNvSpPr>
            <a:spLocks noGrp="1"/>
          </p:cNvSpPr>
          <p:nvPr>
            <p:ph type="title"/>
          </p:nvPr>
        </p:nvSpPr>
        <p:spPr/>
        <p:txBody>
          <a:bodyPr/>
          <a:lstStyle/>
          <a:p>
            <a:r>
              <a:rPr lang="en-GB" dirty="0"/>
              <a:t>The cost to replace faulty SCMs goes well beyond simple equipment considerations</a:t>
            </a:r>
          </a:p>
        </p:txBody>
      </p:sp>
      <p:sp>
        <p:nvSpPr>
          <p:cNvPr id="4" name="Text Placeholder 3">
            <a:extLst>
              <a:ext uri="{FF2B5EF4-FFF2-40B4-BE49-F238E27FC236}">
                <a16:creationId xmlns:a16="http://schemas.microsoft.com/office/drawing/2014/main" id="{2733E7B6-B528-4A1A-BF8F-1643A9D63CD5}"/>
              </a:ext>
            </a:extLst>
          </p:cNvPr>
          <p:cNvSpPr>
            <a:spLocks noGrp="1"/>
          </p:cNvSpPr>
          <p:nvPr>
            <p:ph type="body" sz="quarter" idx="10"/>
          </p:nvPr>
        </p:nvSpPr>
        <p:spPr/>
        <p:txBody>
          <a:bodyPr/>
          <a:lstStyle/>
          <a:p>
            <a:endParaRPr lang="en-GB"/>
          </a:p>
        </p:txBody>
      </p:sp>
      <p:graphicFrame>
        <p:nvGraphicFramePr>
          <p:cNvPr id="5" name="Chart 4">
            <a:extLst>
              <a:ext uri="{FF2B5EF4-FFF2-40B4-BE49-F238E27FC236}">
                <a16:creationId xmlns:a16="http://schemas.microsoft.com/office/drawing/2014/main" id="{B2909DDD-83B8-4A8A-BCA5-3C4833A751E8}"/>
              </a:ext>
            </a:extLst>
          </p:cNvPr>
          <p:cNvGraphicFramePr>
            <a:graphicFrameLocks/>
          </p:cNvGraphicFramePr>
          <p:nvPr/>
        </p:nvGraphicFramePr>
        <p:xfrm>
          <a:off x="4994275" y="1625911"/>
          <a:ext cx="5701242" cy="3885577"/>
        </p:xfrm>
        <a:graphic>
          <a:graphicData uri="http://schemas.openxmlformats.org/drawingml/2006/chart">
            <c:chart xmlns:c="http://schemas.openxmlformats.org/drawingml/2006/chart" xmlns:r="http://schemas.openxmlformats.org/officeDocument/2006/relationships" r:id="rId3"/>
          </a:graphicData>
        </a:graphic>
      </p:graphicFrame>
      <p:sp>
        <p:nvSpPr>
          <p:cNvPr id="6" name="Oval 5">
            <a:extLst>
              <a:ext uri="{FF2B5EF4-FFF2-40B4-BE49-F238E27FC236}">
                <a16:creationId xmlns:a16="http://schemas.microsoft.com/office/drawing/2014/main" id="{F5E008B6-3D03-4787-A535-219846BAAEF0}"/>
              </a:ext>
            </a:extLst>
          </p:cNvPr>
          <p:cNvSpPr/>
          <p:nvPr/>
        </p:nvSpPr>
        <p:spPr>
          <a:xfrm>
            <a:off x="5756430" y="5581016"/>
            <a:ext cx="533089" cy="533088"/>
          </a:xfrm>
          <a:prstGeom prst="ellipse">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3600" b="1" dirty="0"/>
              <a:t>5</a:t>
            </a:r>
            <a:r>
              <a:rPr lang="en-US" sz="2000" b="1" dirty="0"/>
              <a:t> </a:t>
            </a:r>
          </a:p>
        </p:txBody>
      </p:sp>
      <p:sp>
        <p:nvSpPr>
          <p:cNvPr id="7" name="Rectangle 6">
            <a:extLst>
              <a:ext uri="{FF2B5EF4-FFF2-40B4-BE49-F238E27FC236}">
                <a16:creationId xmlns:a16="http://schemas.microsoft.com/office/drawing/2014/main" id="{FC5CA294-8FF2-4B13-A03B-1DBCCD0B35F5}"/>
              </a:ext>
            </a:extLst>
          </p:cNvPr>
          <p:cNvSpPr/>
          <p:nvPr/>
        </p:nvSpPr>
        <p:spPr>
          <a:xfrm>
            <a:off x="5999529" y="2215141"/>
            <a:ext cx="64269" cy="3448602"/>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8" name="TextBox 7">
            <a:extLst>
              <a:ext uri="{FF2B5EF4-FFF2-40B4-BE49-F238E27FC236}">
                <a16:creationId xmlns:a16="http://schemas.microsoft.com/office/drawing/2014/main" id="{B857F77A-147D-4863-A396-1B9FACAC16E2}"/>
              </a:ext>
            </a:extLst>
          </p:cNvPr>
          <p:cNvSpPr txBox="1"/>
          <p:nvPr/>
        </p:nvSpPr>
        <p:spPr>
          <a:xfrm>
            <a:off x="6413188" y="5603671"/>
            <a:ext cx="3808919" cy="461665"/>
          </a:xfrm>
          <a:prstGeom prst="rect">
            <a:avLst/>
          </a:prstGeom>
          <a:noFill/>
        </p:spPr>
        <p:txBody>
          <a:bodyPr wrap="square" rtlCol="0">
            <a:spAutoFit/>
          </a:bodyPr>
          <a:lstStyle/>
          <a:p>
            <a:pPr>
              <a:spcBef>
                <a:spcPts val="600"/>
              </a:spcBef>
              <a:spcAft>
                <a:spcPts val="600"/>
              </a:spcAft>
              <a:buClr>
                <a:srgbClr val="F2A900"/>
              </a:buClr>
            </a:pPr>
            <a:r>
              <a:rPr lang="en-GB" sz="1200" dirty="0">
                <a:solidFill>
                  <a:schemeClr val="accent2">
                    <a:lumMod val="75000"/>
                  </a:schemeClr>
                </a:solidFill>
              </a:rPr>
              <a:t>Typically subsea control systems begin to face obsolete equipment issues after </a:t>
            </a:r>
            <a:r>
              <a:rPr lang="en-GB" sz="1200" b="1" dirty="0">
                <a:solidFill>
                  <a:schemeClr val="accent2">
                    <a:lumMod val="75000"/>
                  </a:schemeClr>
                </a:solidFill>
              </a:rPr>
              <a:t>five</a:t>
            </a:r>
            <a:r>
              <a:rPr lang="en-GB" sz="1200" dirty="0">
                <a:solidFill>
                  <a:schemeClr val="accent2">
                    <a:lumMod val="75000"/>
                  </a:schemeClr>
                </a:solidFill>
              </a:rPr>
              <a:t> years</a:t>
            </a:r>
          </a:p>
        </p:txBody>
      </p:sp>
      <p:grpSp>
        <p:nvGrpSpPr>
          <p:cNvPr id="16" name="Group 15">
            <a:extLst>
              <a:ext uri="{FF2B5EF4-FFF2-40B4-BE49-F238E27FC236}">
                <a16:creationId xmlns:a16="http://schemas.microsoft.com/office/drawing/2014/main" id="{40E1E6A7-A21B-45E4-A550-474153244A13}"/>
              </a:ext>
            </a:extLst>
          </p:cNvPr>
          <p:cNvGrpSpPr/>
          <p:nvPr/>
        </p:nvGrpSpPr>
        <p:grpSpPr>
          <a:xfrm>
            <a:off x="8532962" y="2253241"/>
            <a:ext cx="2808954" cy="1942278"/>
            <a:chOff x="8840666" y="2075441"/>
            <a:chExt cx="2808954" cy="1942278"/>
          </a:xfrm>
        </p:grpSpPr>
        <p:pic>
          <p:nvPicPr>
            <p:cNvPr id="12" name="Picture 11">
              <a:extLst>
                <a:ext uri="{FF2B5EF4-FFF2-40B4-BE49-F238E27FC236}">
                  <a16:creationId xmlns:a16="http://schemas.microsoft.com/office/drawing/2014/main" id="{A9CA6938-74B7-4D9B-974C-A5732122F43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840667" y="2075441"/>
              <a:ext cx="2808953" cy="1942278"/>
            </a:xfrm>
            <a:prstGeom prst="rect">
              <a:avLst/>
            </a:prstGeom>
          </p:spPr>
        </p:pic>
        <p:pic>
          <p:nvPicPr>
            <p:cNvPr id="13" name="Picture 12">
              <a:extLst>
                <a:ext uri="{FF2B5EF4-FFF2-40B4-BE49-F238E27FC236}">
                  <a16:creationId xmlns:a16="http://schemas.microsoft.com/office/drawing/2014/main" id="{1EDD046B-5DB1-422F-A147-E62AA28BE120}"/>
                </a:ext>
              </a:extLst>
            </p:cNvPr>
            <p:cNvPicPr>
              <a:picLocks noChangeAspect="1"/>
            </p:cNvPicPr>
            <p:nvPr/>
          </p:nvPicPr>
          <p:blipFill rotWithShape="1">
            <a:blip r:embed="rId5" cstate="screen">
              <a:biLevel thresh="75000"/>
              <a:extLst>
                <a:ext uri="{28A0092B-C50C-407E-A947-70E740481C1C}">
                  <a14:useLocalDpi xmlns:a14="http://schemas.microsoft.com/office/drawing/2010/main"/>
                </a:ext>
              </a:extLst>
            </a:blip>
            <a:srcRect/>
            <a:stretch/>
          </p:blipFill>
          <p:spPr>
            <a:xfrm>
              <a:off x="8840666" y="2807764"/>
              <a:ext cx="2808953" cy="1209955"/>
            </a:xfrm>
            <a:prstGeom prst="rect">
              <a:avLst/>
            </a:prstGeom>
          </p:spPr>
        </p:pic>
        <p:sp>
          <p:nvSpPr>
            <p:cNvPr id="14" name="TextBox 13">
              <a:extLst>
                <a:ext uri="{FF2B5EF4-FFF2-40B4-BE49-F238E27FC236}">
                  <a16:creationId xmlns:a16="http://schemas.microsoft.com/office/drawing/2014/main" id="{E70D5FD1-C400-407D-B2CD-B9925A63F200}"/>
                </a:ext>
              </a:extLst>
            </p:cNvPr>
            <p:cNvSpPr txBox="1"/>
            <p:nvPr/>
          </p:nvSpPr>
          <p:spPr>
            <a:xfrm>
              <a:off x="9496568" y="2851903"/>
              <a:ext cx="1780805" cy="338554"/>
            </a:xfrm>
            <a:prstGeom prst="rect">
              <a:avLst/>
            </a:prstGeom>
            <a:noFill/>
          </p:spPr>
          <p:txBody>
            <a:bodyPr wrap="square" rtlCol="0">
              <a:spAutoFit/>
            </a:bodyPr>
            <a:lstStyle/>
            <a:p>
              <a:pPr algn="ctr">
                <a:spcBef>
                  <a:spcPts val="600"/>
                </a:spcBef>
                <a:spcAft>
                  <a:spcPts val="600"/>
                </a:spcAft>
                <a:buClr>
                  <a:srgbClr val="F2A900"/>
                </a:buClr>
              </a:pPr>
              <a:r>
                <a:rPr lang="en-GB" sz="1600" b="1" dirty="0">
                  <a:solidFill>
                    <a:schemeClr val="bg1"/>
                  </a:solidFill>
                </a:rPr>
                <a:t>68%</a:t>
              </a:r>
            </a:p>
          </p:txBody>
        </p:sp>
        <p:sp>
          <p:nvSpPr>
            <p:cNvPr id="15" name="TextBox 14">
              <a:extLst>
                <a:ext uri="{FF2B5EF4-FFF2-40B4-BE49-F238E27FC236}">
                  <a16:creationId xmlns:a16="http://schemas.microsoft.com/office/drawing/2014/main" id="{200CDB7E-E230-4354-B9F5-2208850D33CF}"/>
                </a:ext>
              </a:extLst>
            </p:cNvPr>
            <p:cNvSpPr txBox="1"/>
            <p:nvPr/>
          </p:nvSpPr>
          <p:spPr>
            <a:xfrm>
              <a:off x="9483868" y="3124200"/>
              <a:ext cx="1780804" cy="577081"/>
            </a:xfrm>
            <a:prstGeom prst="rect">
              <a:avLst/>
            </a:prstGeom>
            <a:noFill/>
          </p:spPr>
          <p:txBody>
            <a:bodyPr wrap="square" rtlCol="0">
              <a:spAutoFit/>
            </a:bodyPr>
            <a:lstStyle/>
            <a:p>
              <a:pPr algn="ctr">
                <a:spcBef>
                  <a:spcPts val="600"/>
                </a:spcBef>
                <a:spcAft>
                  <a:spcPts val="600"/>
                </a:spcAft>
                <a:buClr>
                  <a:srgbClr val="F2A900"/>
                </a:buClr>
              </a:pPr>
              <a:r>
                <a:rPr lang="en-GB" sz="1050" b="1" dirty="0">
                  <a:solidFill>
                    <a:schemeClr val="bg1"/>
                  </a:solidFill>
                </a:rPr>
                <a:t>Of all subsea control systems will face obsolescence issues</a:t>
              </a:r>
            </a:p>
          </p:txBody>
        </p:sp>
      </p:grpSp>
      <p:sp>
        <p:nvSpPr>
          <p:cNvPr id="17" name="TextBox 16">
            <a:extLst>
              <a:ext uri="{FF2B5EF4-FFF2-40B4-BE49-F238E27FC236}">
                <a16:creationId xmlns:a16="http://schemas.microsoft.com/office/drawing/2014/main" id="{46ADE937-71A7-4F5E-BDE3-47FA1A079715}"/>
              </a:ext>
            </a:extLst>
          </p:cNvPr>
          <p:cNvSpPr txBox="1"/>
          <p:nvPr/>
        </p:nvSpPr>
        <p:spPr>
          <a:xfrm>
            <a:off x="575734" y="5928643"/>
            <a:ext cx="3808919" cy="215444"/>
          </a:xfrm>
          <a:prstGeom prst="rect">
            <a:avLst/>
          </a:prstGeom>
          <a:noFill/>
        </p:spPr>
        <p:txBody>
          <a:bodyPr wrap="square" rtlCol="0">
            <a:spAutoFit/>
          </a:bodyPr>
          <a:lstStyle/>
          <a:p>
            <a:pPr>
              <a:spcBef>
                <a:spcPts val="600"/>
              </a:spcBef>
              <a:spcAft>
                <a:spcPts val="600"/>
              </a:spcAft>
              <a:buClr>
                <a:srgbClr val="F2A900"/>
              </a:buClr>
            </a:pPr>
            <a:r>
              <a:rPr lang="en-GB" sz="800" dirty="0"/>
              <a:t>*cost estimates do not include shut in production costs</a:t>
            </a:r>
            <a:endParaRPr lang="en-GB" sz="700" dirty="0"/>
          </a:p>
        </p:txBody>
      </p:sp>
      <p:sp>
        <p:nvSpPr>
          <p:cNvPr id="18" name="TextBox 17">
            <a:extLst>
              <a:ext uri="{FF2B5EF4-FFF2-40B4-BE49-F238E27FC236}">
                <a16:creationId xmlns:a16="http://schemas.microsoft.com/office/drawing/2014/main" id="{8E769A92-73BF-49BB-9FEE-F3897A66C355}"/>
              </a:ext>
            </a:extLst>
          </p:cNvPr>
          <p:cNvSpPr txBox="1"/>
          <p:nvPr/>
        </p:nvSpPr>
        <p:spPr>
          <a:xfrm>
            <a:off x="7844896" y="5942075"/>
            <a:ext cx="3808919" cy="215444"/>
          </a:xfrm>
          <a:prstGeom prst="rect">
            <a:avLst/>
          </a:prstGeom>
          <a:noFill/>
        </p:spPr>
        <p:txBody>
          <a:bodyPr wrap="square" rtlCol="0">
            <a:spAutoFit/>
          </a:bodyPr>
          <a:lstStyle/>
          <a:p>
            <a:pPr algn="r">
              <a:spcBef>
                <a:spcPts val="600"/>
              </a:spcBef>
              <a:spcAft>
                <a:spcPts val="600"/>
              </a:spcAft>
              <a:buClr>
                <a:srgbClr val="F2A900"/>
              </a:buClr>
            </a:pPr>
            <a:r>
              <a:rPr lang="en-GB" sz="800" dirty="0">
                <a:solidFill>
                  <a:schemeClr val="accent2">
                    <a:lumMod val="75000"/>
                  </a:schemeClr>
                </a:solidFill>
              </a:rPr>
              <a:t>Source: Proserv</a:t>
            </a:r>
            <a:endParaRPr lang="en-GB" sz="700" dirty="0">
              <a:solidFill>
                <a:schemeClr val="accent2">
                  <a:lumMod val="75000"/>
                </a:schemeClr>
              </a:solidFill>
            </a:endParaRPr>
          </a:p>
        </p:txBody>
      </p:sp>
      <p:sp>
        <p:nvSpPr>
          <p:cNvPr id="9" name="TextBox 8">
            <a:extLst>
              <a:ext uri="{FF2B5EF4-FFF2-40B4-BE49-F238E27FC236}">
                <a16:creationId xmlns:a16="http://schemas.microsoft.com/office/drawing/2014/main" id="{EBC72F22-DC30-43F4-BBAD-DDD4B79030C4}"/>
              </a:ext>
            </a:extLst>
          </p:cNvPr>
          <p:cNvSpPr txBox="1"/>
          <p:nvPr/>
        </p:nvSpPr>
        <p:spPr>
          <a:xfrm>
            <a:off x="577854" y="4543500"/>
            <a:ext cx="3908421" cy="1163735"/>
          </a:xfrm>
          <a:prstGeom prst="rect">
            <a:avLst/>
          </a:prstGeom>
          <a:solidFill>
            <a:schemeClr val="accent2"/>
          </a:solidFill>
        </p:spPr>
        <p:txBody>
          <a:bodyPr wrap="square" lIns="180000" tIns="180000" rIns="180000" bIns="180000" rtlCol="0">
            <a:spAutoFit/>
          </a:bodyPr>
          <a:lstStyle/>
          <a:p>
            <a:pPr marL="0" indent="0">
              <a:buNone/>
            </a:pPr>
            <a:r>
              <a:rPr lang="en-GB" sz="2000" b="1" dirty="0">
                <a:solidFill>
                  <a:schemeClr val="bg1"/>
                </a:solidFill>
              </a:rPr>
              <a:t>91% </a:t>
            </a:r>
            <a:r>
              <a:rPr lang="en-GB" sz="1600" dirty="0">
                <a:solidFill>
                  <a:schemeClr val="bg1"/>
                </a:solidFill>
              </a:rPr>
              <a:t>of all Proserv SCMs installed on producing subsea wells have never been recovered.</a:t>
            </a:r>
          </a:p>
        </p:txBody>
      </p:sp>
    </p:spTree>
    <p:extLst>
      <p:ext uri="{BB962C8B-B14F-4D97-AF65-F5344CB8AC3E}">
        <p14:creationId xmlns:p14="http://schemas.microsoft.com/office/powerpoint/2010/main" val="1482546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Graphic 197">
            <a:extLst>
              <a:ext uri="{FF2B5EF4-FFF2-40B4-BE49-F238E27FC236}">
                <a16:creationId xmlns:a16="http://schemas.microsoft.com/office/drawing/2014/main" id="{12B3A0CA-CDEE-7EFB-70ED-E5BCBA9D063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2335" r="18423" b="23526"/>
          <a:stretch/>
        </p:blipFill>
        <p:spPr>
          <a:xfrm>
            <a:off x="-1" y="2465394"/>
            <a:ext cx="12192001" cy="3544403"/>
          </a:xfrm>
          <a:prstGeom prst="rect">
            <a:avLst/>
          </a:prstGeom>
        </p:spPr>
      </p:pic>
      <p:cxnSp>
        <p:nvCxnSpPr>
          <p:cNvPr id="171" name="Straight Connector 170">
            <a:extLst>
              <a:ext uri="{FF2B5EF4-FFF2-40B4-BE49-F238E27FC236}">
                <a16:creationId xmlns:a16="http://schemas.microsoft.com/office/drawing/2014/main" id="{E2F044CA-17E8-CDF0-6CCA-7AFC933B1253}"/>
              </a:ext>
            </a:extLst>
          </p:cNvPr>
          <p:cNvCxnSpPr>
            <a:cxnSpLocks/>
          </p:cNvCxnSpPr>
          <p:nvPr/>
        </p:nvCxnSpPr>
        <p:spPr>
          <a:xfrm>
            <a:off x="2926367" y="2078909"/>
            <a:ext cx="0" cy="2901271"/>
          </a:xfrm>
          <a:prstGeom prst="line">
            <a:avLst/>
          </a:prstGeom>
          <a:ln w="38100">
            <a:headEnd type="triangle" w="med" len="med"/>
            <a:tailEnd type="none" w="med" len="med"/>
          </a:ln>
        </p:spPr>
        <p:style>
          <a:lnRef idx="2">
            <a:schemeClr val="accent1"/>
          </a:lnRef>
          <a:fillRef idx="0">
            <a:schemeClr val="accent1"/>
          </a:fillRef>
          <a:effectRef idx="1">
            <a:schemeClr val="accent1"/>
          </a:effectRef>
          <a:fontRef idx="minor">
            <a:schemeClr val="tx1"/>
          </a:fontRef>
        </p:style>
      </p:cxnSp>
      <p:sp>
        <p:nvSpPr>
          <p:cNvPr id="3" name="Title 2">
            <a:extLst>
              <a:ext uri="{FF2B5EF4-FFF2-40B4-BE49-F238E27FC236}">
                <a16:creationId xmlns:a16="http://schemas.microsoft.com/office/drawing/2014/main" id="{C584DC11-53AD-45DE-A0E8-DC66B0F3C28A}"/>
              </a:ext>
            </a:extLst>
          </p:cNvPr>
          <p:cNvSpPr>
            <a:spLocks noGrp="1"/>
          </p:cNvSpPr>
          <p:nvPr>
            <p:ph type="title"/>
          </p:nvPr>
        </p:nvSpPr>
        <p:spPr/>
        <p:txBody>
          <a:bodyPr/>
          <a:lstStyle/>
          <a:p>
            <a:r>
              <a:rPr lang="en-GB" dirty="0"/>
              <a:t>Proserv has an extensive brand heritage spanning nearly 60 years</a:t>
            </a:r>
            <a:br>
              <a:rPr lang="en-GB" dirty="0"/>
            </a:br>
            <a:endParaRPr lang="en-GB" dirty="0"/>
          </a:p>
        </p:txBody>
      </p:sp>
      <p:sp>
        <p:nvSpPr>
          <p:cNvPr id="5" name="Text Placeholder 4">
            <a:extLst>
              <a:ext uri="{FF2B5EF4-FFF2-40B4-BE49-F238E27FC236}">
                <a16:creationId xmlns:a16="http://schemas.microsoft.com/office/drawing/2014/main" id="{F5807A59-19E0-471C-BC0E-8E37C73E8A50}"/>
              </a:ext>
            </a:extLst>
          </p:cNvPr>
          <p:cNvSpPr>
            <a:spLocks noGrp="1"/>
          </p:cNvSpPr>
          <p:nvPr>
            <p:ph type="body" sz="quarter" idx="10"/>
          </p:nvPr>
        </p:nvSpPr>
        <p:spPr/>
        <p:txBody>
          <a:bodyPr lIns="0" tIns="0" rIns="0" bIns="0"/>
          <a:lstStyle/>
          <a:p>
            <a:r>
              <a:rPr lang="en-GB" sz="2400" dirty="0"/>
              <a:t>Solid core of controls experience</a:t>
            </a:r>
          </a:p>
        </p:txBody>
      </p:sp>
      <p:pic>
        <p:nvPicPr>
          <p:cNvPr id="95" name="Content Placeholder 19" descr="Target with solid fill">
            <a:extLst>
              <a:ext uri="{FF2B5EF4-FFF2-40B4-BE49-F238E27FC236}">
                <a16:creationId xmlns:a16="http://schemas.microsoft.com/office/drawing/2014/main" id="{5818EE2F-AFC7-BB9E-5AF8-A9BB827241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1391" y="4845698"/>
            <a:ext cx="268965" cy="268965"/>
          </a:xfrm>
          <a:prstGeom prst="rect">
            <a:avLst/>
          </a:prstGeom>
        </p:spPr>
      </p:pic>
      <p:sp>
        <p:nvSpPr>
          <p:cNvPr id="100" name="TextBox 99">
            <a:extLst>
              <a:ext uri="{FF2B5EF4-FFF2-40B4-BE49-F238E27FC236}">
                <a16:creationId xmlns:a16="http://schemas.microsoft.com/office/drawing/2014/main" id="{AC15DE45-43D2-057D-FA5B-6BEF9E5DF01A}"/>
              </a:ext>
            </a:extLst>
          </p:cNvPr>
          <p:cNvSpPr txBox="1"/>
          <p:nvPr/>
        </p:nvSpPr>
        <p:spPr>
          <a:xfrm>
            <a:off x="10339007" y="5109946"/>
            <a:ext cx="753732"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1960s</a:t>
            </a:r>
          </a:p>
        </p:txBody>
      </p:sp>
      <p:sp>
        <p:nvSpPr>
          <p:cNvPr id="107" name="TextBox 106">
            <a:extLst>
              <a:ext uri="{FF2B5EF4-FFF2-40B4-BE49-F238E27FC236}">
                <a16:creationId xmlns:a16="http://schemas.microsoft.com/office/drawing/2014/main" id="{6934BED5-1A06-9F2A-AA10-D77256DA2A52}"/>
              </a:ext>
            </a:extLst>
          </p:cNvPr>
          <p:cNvSpPr txBox="1"/>
          <p:nvPr/>
        </p:nvSpPr>
        <p:spPr>
          <a:xfrm>
            <a:off x="10021619" y="5435068"/>
            <a:ext cx="1388509" cy="523220"/>
          </a:xfrm>
          <a:prstGeom prst="rect">
            <a:avLst/>
          </a:prstGeom>
          <a:noFill/>
        </p:spPr>
        <p:txBody>
          <a:bodyPr wrap="square">
            <a:spAutoFit/>
          </a:bodyPr>
          <a:lstStyle/>
          <a:p>
            <a:pPr lvl="0" algn="ctr"/>
            <a:r>
              <a:rPr lang="en-US" sz="1400" dirty="0">
                <a:solidFill>
                  <a:schemeClr val="tx2"/>
                </a:solidFill>
                <a:latin typeface="Arial" panose="020B0604020202020204" pitchFamily="34" charset="0"/>
                <a:cs typeface="Arial" panose="020B0604020202020204" pitchFamily="34" charset="0"/>
              </a:rPr>
              <a:t>CAC established</a:t>
            </a:r>
            <a:endParaRPr lang="en-GB" sz="1400" dirty="0">
              <a:solidFill>
                <a:schemeClr val="tx2"/>
              </a:solidFill>
            </a:endParaRPr>
          </a:p>
        </p:txBody>
      </p:sp>
      <p:pic>
        <p:nvPicPr>
          <p:cNvPr id="96" name="Content Placeholder 19" descr="Target with solid fill">
            <a:extLst>
              <a:ext uri="{FF2B5EF4-FFF2-40B4-BE49-F238E27FC236}">
                <a16:creationId xmlns:a16="http://schemas.microsoft.com/office/drawing/2014/main" id="{5752093E-F32D-5C22-5524-B9665010FA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22590" y="4845698"/>
            <a:ext cx="268965" cy="268965"/>
          </a:xfrm>
          <a:prstGeom prst="rect">
            <a:avLst/>
          </a:prstGeom>
        </p:spPr>
      </p:pic>
      <p:sp>
        <p:nvSpPr>
          <p:cNvPr id="102" name="TextBox 101">
            <a:extLst>
              <a:ext uri="{FF2B5EF4-FFF2-40B4-BE49-F238E27FC236}">
                <a16:creationId xmlns:a16="http://schemas.microsoft.com/office/drawing/2014/main" id="{8BC0606E-3C77-9E42-3295-2477896EFA0D}"/>
              </a:ext>
            </a:extLst>
          </p:cNvPr>
          <p:cNvSpPr txBox="1"/>
          <p:nvPr/>
        </p:nvSpPr>
        <p:spPr>
          <a:xfrm>
            <a:off x="8580206" y="5109946"/>
            <a:ext cx="753732"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1970s</a:t>
            </a:r>
          </a:p>
        </p:txBody>
      </p:sp>
      <p:sp>
        <p:nvSpPr>
          <p:cNvPr id="108" name="TextBox 107">
            <a:extLst>
              <a:ext uri="{FF2B5EF4-FFF2-40B4-BE49-F238E27FC236}">
                <a16:creationId xmlns:a16="http://schemas.microsoft.com/office/drawing/2014/main" id="{B43362E9-E512-CCB0-5C88-A743512718E9}"/>
              </a:ext>
            </a:extLst>
          </p:cNvPr>
          <p:cNvSpPr txBox="1"/>
          <p:nvPr/>
        </p:nvSpPr>
        <p:spPr>
          <a:xfrm>
            <a:off x="8262818" y="5435068"/>
            <a:ext cx="1388509" cy="954107"/>
          </a:xfrm>
          <a:prstGeom prst="rect">
            <a:avLst/>
          </a:prstGeom>
          <a:noFill/>
        </p:spPr>
        <p:txBody>
          <a:bodyPr wrap="square">
            <a:spAutoFit/>
          </a:bodyPr>
          <a:lstStyle/>
          <a:p>
            <a:pPr lvl="0" algn="ctr"/>
            <a:r>
              <a:rPr lang="en-US" sz="1400" dirty="0">
                <a:solidFill>
                  <a:schemeClr val="tx2"/>
                </a:solidFill>
                <a:latin typeface="Arial" panose="020B0604020202020204" pitchFamily="34" charset="0"/>
                <a:cs typeface="Arial" panose="020B0604020202020204" pitchFamily="34" charset="0"/>
              </a:rPr>
              <a:t>Brisco</a:t>
            </a:r>
            <a:br>
              <a:rPr lang="en-US" sz="1400" dirty="0">
                <a:solidFill>
                  <a:schemeClr val="tx2"/>
                </a:solidFill>
                <a:latin typeface="Arial" panose="020B0604020202020204" pitchFamily="34" charset="0"/>
                <a:cs typeface="Arial" panose="020B0604020202020204" pitchFamily="34" charset="0"/>
              </a:rPr>
            </a:br>
            <a:r>
              <a:rPr lang="en-US" sz="1400" dirty="0">
                <a:solidFill>
                  <a:schemeClr val="tx2"/>
                </a:solidFill>
                <a:latin typeface="Arial" panose="020B0604020202020204" pitchFamily="34" charset="0"/>
                <a:cs typeface="Arial" panose="020B0604020202020204" pitchFamily="34" charset="0"/>
              </a:rPr>
              <a:t>Proserv Technology established</a:t>
            </a:r>
            <a:endParaRPr lang="en-GB" sz="1400" dirty="0">
              <a:solidFill>
                <a:schemeClr val="tx2"/>
              </a:solidFill>
            </a:endParaRPr>
          </a:p>
        </p:txBody>
      </p:sp>
      <p:pic>
        <p:nvPicPr>
          <p:cNvPr id="97" name="Content Placeholder 19" descr="Target with solid fill">
            <a:extLst>
              <a:ext uri="{FF2B5EF4-FFF2-40B4-BE49-F238E27FC236}">
                <a16:creationId xmlns:a16="http://schemas.microsoft.com/office/drawing/2014/main" id="{0323F76F-C03E-2E74-A2FC-B18C4545AE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6059" y="4845698"/>
            <a:ext cx="268965" cy="268965"/>
          </a:xfrm>
          <a:prstGeom prst="rect">
            <a:avLst/>
          </a:prstGeom>
        </p:spPr>
      </p:pic>
      <p:sp>
        <p:nvSpPr>
          <p:cNvPr id="103" name="TextBox 102">
            <a:extLst>
              <a:ext uri="{FF2B5EF4-FFF2-40B4-BE49-F238E27FC236}">
                <a16:creationId xmlns:a16="http://schemas.microsoft.com/office/drawing/2014/main" id="{A9860720-14D0-43DF-0E41-22A3ED6E497E}"/>
              </a:ext>
            </a:extLst>
          </p:cNvPr>
          <p:cNvSpPr txBox="1"/>
          <p:nvPr/>
        </p:nvSpPr>
        <p:spPr>
          <a:xfrm>
            <a:off x="6813675" y="5109946"/>
            <a:ext cx="753732"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1980s</a:t>
            </a:r>
          </a:p>
        </p:txBody>
      </p:sp>
      <p:sp>
        <p:nvSpPr>
          <p:cNvPr id="109" name="TextBox 108">
            <a:extLst>
              <a:ext uri="{FF2B5EF4-FFF2-40B4-BE49-F238E27FC236}">
                <a16:creationId xmlns:a16="http://schemas.microsoft.com/office/drawing/2014/main" id="{4F9BF46F-601B-647F-80F2-B301F200D25D}"/>
              </a:ext>
            </a:extLst>
          </p:cNvPr>
          <p:cNvSpPr txBox="1"/>
          <p:nvPr/>
        </p:nvSpPr>
        <p:spPr>
          <a:xfrm>
            <a:off x="6496287" y="5435068"/>
            <a:ext cx="1388509" cy="738664"/>
          </a:xfrm>
          <a:prstGeom prst="rect">
            <a:avLst/>
          </a:prstGeom>
          <a:noFill/>
        </p:spPr>
        <p:txBody>
          <a:bodyPr wrap="square">
            <a:spAutoFit/>
          </a:bodyPr>
          <a:lstStyle/>
          <a:p>
            <a:pPr lvl="0" algn="ctr"/>
            <a:r>
              <a:rPr lang="en-US" sz="1400" dirty="0">
                <a:solidFill>
                  <a:schemeClr val="tx2"/>
                </a:solidFill>
                <a:latin typeface="Arial" panose="020B0604020202020204" pitchFamily="34" charset="0"/>
                <a:cs typeface="Arial" panose="020B0604020202020204" pitchFamily="34" charset="0"/>
              </a:rPr>
              <a:t>SGC Metering</a:t>
            </a:r>
          </a:p>
          <a:p>
            <a:pPr lvl="0" algn="ctr"/>
            <a:r>
              <a:rPr lang="en-US" sz="1400" dirty="0" err="1">
                <a:solidFill>
                  <a:schemeClr val="tx2"/>
                </a:solidFill>
                <a:latin typeface="Arial" panose="020B0604020202020204" pitchFamily="34" charset="0"/>
                <a:cs typeface="Arial" panose="020B0604020202020204" pitchFamily="34" charset="0"/>
              </a:rPr>
              <a:t>Autocon</a:t>
            </a:r>
            <a:r>
              <a:rPr lang="en-US" sz="1400" dirty="0">
                <a:solidFill>
                  <a:schemeClr val="tx2"/>
                </a:solidFill>
                <a:latin typeface="Arial" panose="020B0604020202020204" pitchFamily="34" charset="0"/>
                <a:cs typeface="Arial" panose="020B0604020202020204" pitchFamily="34" charset="0"/>
              </a:rPr>
              <a:t> established</a:t>
            </a:r>
            <a:endParaRPr lang="en-GB" sz="1400" dirty="0">
              <a:solidFill>
                <a:schemeClr val="tx2"/>
              </a:solidFill>
            </a:endParaRPr>
          </a:p>
        </p:txBody>
      </p:sp>
      <p:pic>
        <p:nvPicPr>
          <p:cNvPr id="98" name="Content Placeholder 19" descr="Target with solid fill">
            <a:extLst>
              <a:ext uri="{FF2B5EF4-FFF2-40B4-BE49-F238E27FC236}">
                <a16:creationId xmlns:a16="http://schemas.microsoft.com/office/drawing/2014/main" id="{8CFBC03D-162E-CAB4-423C-CA9BEBBD11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27195" y="4845698"/>
            <a:ext cx="268965" cy="268965"/>
          </a:xfrm>
          <a:prstGeom prst="rect">
            <a:avLst/>
          </a:prstGeom>
        </p:spPr>
      </p:pic>
      <p:sp>
        <p:nvSpPr>
          <p:cNvPr id="104" name="TextBox 103">
            <a:extLst>
              <a:ext uri="{FF2B5EF4-FFF2-40B4-BE49-F238E27FC236}">
                <a16:creationId xmlns:a16="http://schemas.microsoft.com/office/drawing/2014/main" id="{1C71C2BC-5DDE-EA80-8B5B-08932A4AF174}"/>
              </a:ext>
            </a:extLst>
          </p:cNvPr>
          <p:cNvSpPr txBox="1"/>
          <p:nvPr/>
        </p:nvSpPr>
        <p:spPr>
          <a:xfrm>
            <a:off x="3341718" y="5109946"/>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2006</a:t>
            </a:r>
          </a:p>
        </p:txBody>
      </p:sp>
      <p:sp>
        <p:nvSpPr>
          <p:cNvPr id="110" name="TextBox 109">
            <a:extLst>
              <a:ext uri="{FF2B5EF4-FFF2-40B4-BE49-F238E27FC236}">
                <a16:creationId xmlns:a16="http://schemas.microsoft.com/office/drawing/2014/main" id="{185E299A-5082-B836-8DFC-D81F1E768512}"/>
              </a:ext>
            </a:extLst>
          </p:cNvPr>
          <p:cNvSpPr txBox="1"/>
          <p:nvPr/>
        </p:nvSpPr>
        <p:spPr>
          <a:xfrm>
            <a:off x="2986184" y="5435068"/>
            <a:ext cx="1350987"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EP Solutions established</a:t>
            </a:r>
            <a:endParaRPr lang="en-GB" sz="1400" dirty="0" err="1">
              <a:solidFill>
                <a:schemeClr val="tx2"/>
              </a:solidFill>
            </a:endParaRPr>
          </a:p>
        </p:txBody>
      </p:sp>
      <p:pic>
        <p:nvPicPr>
          <p:cNvPr id="99" name="Content Placeholder 19" descr="Target with solid fill">
            <a:extLst>
              <a:ext uri="{FF2B5EF4-FFF2-40B4-BE49-F238E27FC236}">
                <a16:creationId xmlns:a16="http://schemas.microsoft.com/office/drawing/2014/main" id="{07DEF78E-95A2-01C6-F2A2-01582BDCBE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28666" y="1978421"/>
            <a:ext cx="268965" cy="268965"/>
          </a:xfrm>
          <a:prstGeom prst="rect">
            <a:avLst/>
          </a:prstGeom>
        </p:spPr>
      </p:pic>
      <p:sp>
        <p:nvSpPr>
          <p:cNvPr id="101" name="TextBox 100">
            <a:extLst>
              <a:ext uri="{FF2B5EF4-FFF2-40B4-BE49-F238E27FC236}">
                <a16:creationId xmlns:a16="http://schemas.microsoft.com/office/drawing/2014/main" id="{E8CD4B24-EA12-1FA3-A42C-82363AC09491}"/>
              </a:ext>
            </a:extLst>
          </p:cNvPr>
          <p:cNvSpPr txBox="1"/>
          <p:nvPr/>
        </p:nvSpPr>
        <p:spPr>
          <a:xfrm>
            <a:off x="3348402" y="2242669"/>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2014</a:t>
            </a:r>
          </a:p>
        </p:txBody>
      </p:sp>
      <p:sp>
        <p:nvSpPr>
          <p:cNvPr id="112" name="TextBox 111">
            <a:extLst>
              <a:ext uri="{FF2B5EF4-FFF2-40B4-BE49-F238E27FC236}">
                <a16:creationId xmlns:a16="http://schemas.microsoft.com/office/drawing/2014/main" id="{A04A2752-749B-21FC-0621-956FF331A3C2}"/>
              </a:ext>
            </a:extLst>
          </p:cNvPr>
          <p:cNvSpPr txBox="1"/>
          <p:nvPr/>
        </p:nvSpPr>
        <p:spPr>
          <a:xfrm>
            <a:off x="2897213" y="2567791"/>
            <a:ext cx="1527746"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Acquires EP Solutions</a:t>
            </a:r>
          </a:p>
        </p:txBody>
      </p:sp>
      <p:pic>
        <p:nvPicPr>
          <p:cNvPr id="130" name="Content Placeholder 19" descr="Target with solid fill">
            <a:extLst>
              <a:ext uri="{FF2B5EF4-FFF2-40B4-BE49-F238E27FC236}">
                <a16:creationId xmlns:a16="http://schemas.microsoft.com/office/drawing/2014/main" id="{3FF1A75F-568D-FBBC-D0F6-753A4E8EDB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2363" y="1978421"/>
            <a:ext cx="268965" cy="268965"/>
          </a:xfrm>
          <a:prstGeom prst="rect">
            <a:avLst/>
          </a:prstGeom>
        </p:spPr>
      </p:pic>
      <p:sp>
        <p:nvSpPr>
          <p:cNvPr id="131" name="TextBox 130">
            <a:extLst>
              <a:ext uri="{FF2B5EF4-FFF2-40B4-BE49-F238E27FC236}">
                <a16:creationId xmlns:a16="http://schemas.microsoft.com/office/drawing/2014/main" id="{280D4511-EA32-B79D-E86C-0362AE524E3A}"/>
              </a:ext>
            </a:extLst>
          </p:cNvPr>
          <p:cNvSpPr txBox="1"/>
          <p:nvPr/>
        </p:nvSpPr>
        <p:spPr>
          <a:xfrm>
            <a:off x="5112099" y="2242669"/>
            <a:ext cx="639919"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2019</a:t>
            </a:r>
          </a:p>
        </p:txBody>
      </p:sp>
      <p:sp>
        <p:nvSpPr>
          <p:cNvPr id="132" name="TextBox 131">
            <a:extLst>
              <a:ext uri="{FF2B5EF4-FFF2-40B4-BE49-F238E27FC236}">
                <a16:creationId xmlns:a16="http://schemas.microsoft.com/office/drawing/2014/main" id="{20FB3BED-9D0B-9997-8A34-10CCD6B7D0BC}"/>
              </a:ext>
            </a:extLst>
          </p:cNvPr>
          <p:cNvSpPr txBox="1"/>
          <p:nvPr/>
        </p:nvSpPr>
        <p:spPr>
          <a:xfrm>
            <a:off x="4660910" y="2567791"/>
            <a:ext cx="1527746"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Acquires SGC Metering</a:t>
            </a:r>
          </a:p>
        </p:txBody>
      </p:sp>
      <p:pic>
        <p:nvPicPr>
          <p:cNvPr id="105" name="Content Placeholder 19" descr="Target with solid fill">
            <a:extLst>
              <a:ext uri="{FF2B5EF4-FFF2-40B4-BE49-F238E27FC236}">
                <a16:creationId xmlns:a16="http://schemas.microsoft.com/office/drawing/2014/main" id="{5D9B70D5-44B0-F88D-A484-AB3342A224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8288" y="4845698"/>
            <a:ext cx="268965" cy="268965"/>
          </a:xfrm>
          <a:prstGeom prst="rect">
            <a:avLst/>
          </a:prstGeom>
        </p:spPr>
      </p:pic>
      <p:sp>
        <p:nvSpPr>
          <p:cNvPr id="133" name="TextBox 132">
            <a:extLst>
              <a:ext uri="{FF2B5EF4-FFF2-40B4-BE49-F238E27FC236}">
                <a16:creationId xmlns:a16="http://schemas.microsoft.com/office/drawing/2014/main" id="{446831E6-0025-0BD6-F417-1041D330E734}"/>
              </a:ext>
            </a:extLst>
          </p:cNvPr>
          <p:cNvSpPr txBox="1"/>
          <p:nvPr/>
        </p:nvSpPr>
        <p:spPr>
          <a:xfrm>
            <a:off x="5122811" y="5109946"/>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2002</a:t>
            </a:r>
          </a:p>
        </p:txBody>
      </p:sp>
      <p:sp>
        <p:nvSpPr>
          <p:cNvPr id="134" name="TextBox 133">
            <a:extLst>
              <a:ext uri="{FF2B5EF4-FFF2-40B4-BE49-F238E27FC236}">
                <a16:creationId xmlns:a16="http://schemas.microsoft.com/office/drawing/2014/main" id="{11C70051-A79C-CCEC-8DE7-1B2ED82AC8D1}"/>
              </a:ext>
            </a:extLst>
          </p:cNvPr>
          <p:cNvSpPr txBox="1"/>
          <p:nvPr/>
        </p:nvSpPr>
        <p:spPr>
          <a:xfrm>
            <a:off x="4767277" y="5435068"/>
            <a:ext cx="1350987"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Sicom established</a:t>
            </a:r>
            <a:endParaRPr lang="en-GB" sz="1400" dirty="0" err="1">
              <a:solidFill>
                <a:schemeClr val="tx2"/>
              </a:solidFill>
            </a:endParaRPr>
          </a:p>
        </p:txBody>
      </p:sp>
      <p:sp>
        <p:nvSpPr>
          <p:cNvPr id="106" name="TextBox 105">
            <a:extLst>
              <a:ext uri="{FF2B5EF4-FFF2-40B4-BE49-F238E27FC236}">
                <a16:creationId xmlns:a16="http://schemas.microsoft.com/office/drawing/2014/main" id="{C7C497E6-7C92-514F-DA19-31924DFAEB1C}"/>
              </a:ext>
            </a:extLst>
          </p:cNvPr>
          <p:cNvSpPr txBox="1"/>
          <p:nvPr/>
        </p:nvSpPr>
        <p:spPr>
          <a:xfrm>
            <a:off x="1414936" y="3416746"/>
            <a:ext cx="628570"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2011</a:t>
            </a:r>
          </a:p>
        </p:txBody>
      </p:sp>
      <p:sp>
        <p:nvSpPr>
          <p:cNvPr id="111" name="TextBox 110">
            <a:extLst>
              <a:ext uri="{FF2B5EF4-FFF2-40B4-BE49-F238E27FC236}">
                <a16:creationId xmlns:a16="http://schemas.microsoft.com/office/drawing/2014/main" id="{E51055F2-7DE4-0ADD-E370-8EEA0F928CC9}"/>
              </a:ext>
            </a:extLst>
          </p:cNvPr>
          <p:cNvSpPr txBox="1"/>
          <p:nvPr/>
        </p:nvSpPr>
        <p:spPr>
          <a:xfrm>
            <a:off x="888122" y="3913564"/>
            <a:ext cx="1682198" cy="738664"/>
          </a:xfrm>
          <a:prstGeom prst="rect">
            <a:avLst/>
          </a:prstGeom>
          <a:noFill/>
        </p:spPr>
        <p:txBody>
          <a:bodyPr wrap="square" rtlCol="0">
            <a:spAutoFit/>
          </a:bodyPr>
          <a:lstStyle/>
          <a:p>
            <a:pPr algn="ctr">
              <a:spcBef>
                <a:spcPts val="600"/>
              </a:spcBef>
              <a:spcAft>
                <a:spcPts val="600"/>
              </a:spcAft>
              <a:buClr>
                <a:srgbClr val="F2A900"/>
              </a:buClr>
            </a:pPr>
            <a:r>
              <a:rPr lang="en-US" sz="1400" b="1" dirty="0">
                <a:solidFill>
                  <a:schemeClr val="tx2"/>
                </a:solidFill>
              </a:rPr>
              <a:t>MODERN PROSERV FORMED</a:t>
            </a:r>
          </a:p>
        </p:txBody>
      </p:sp>
      <p:pic>
        <p:nvPicPr>
          <p:cNvPr id="135" name="Content Placeholder 19" descr="Target with solid fill">
            <a:extLst>
              <a:ext uri="{FF2B5EF4-FFF2-40B4-BE49-F238E27FC236}">
                <a16:creationId xmlns:a16="http://schemas.microsoft.com/office/drawing/2014/main" id="{051A4DAF-65E2-F205-19B1-DC5830BBE7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92643" y="3429000"/>
            <a:ext cx="268965" cy="268965"/>
          </a:xfrm>
          <a:prstGeom prst="rect">
            <a:avLst/>
          </a:prstGeom>
        </p:spPr>
      </p:pic>
      <p:pic>
        <p:nvPicPr>
          <p:cNvPr id="154" name="Content Placeholder 19" descr="Target with solid fill">
            <a:extLst>
              <a:ext uri="{FF2B5EF4-FFF2-40B4-BE49-F238E27FC236}">
                <a16:creationId xmlns:a16="http://schemas.microsoft.com/office/drawing/2014/main" id="{4D243224-55DD-D2D7-2378-89342D85A0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6060" y="1978421"/>
            <a:ext cx="268965" cy="268965"/>
          </a:xfrm>
          <a:prstGeom prst="rect">
            <a:avLst/>
          </a:prstGeom>
        </p:spPr>
      </p:pic>
      <p:sp>
        <p:nvSpPr>
          <p:cNvPr id="155" name="TextBox 154">
            <a:extLst>
              <a:ext uri="{FF2B5EF4-FFF2-40B4-BE49-F238E27FC236}">
                <a16:creationId xmlns:a16="http://schemas.microsoft.com/office/drawing/2014/main" id="{59EF6E8B-27DC-8ADD-2D3A-961F9300434B}"/>
              </a:ext>
            </a:extLst>
          </p:cNvPr>
          <p:cNvSpPr txBox="1"/>
          <p:nvPr/>
        </p:nvSpPr>
        <p:spPr>
          <a:xfrm>
            <a:off x="6875796" y="2242669"/>
            <a:ext cx="639919"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2020</a:t>
            </a:r>
          </a:p>
        </p:txBody>
      </p:sp>
      <p:sp>
        <p:nvSpPr>
          <p:cNvPr id="156" name="TextBox 155">
            <a:extLst>
              <a:ext uri="{FF2B5EF4-FFF2-40B4-BE49-F238E27FC236}">
                <a16:creationId xmlns:a16="http://schemas.microsoft.com/office/drawing/2014/main" id="{509B03B9-A46D-B820-BE6D-A4A40648C8B0}"/>
              </a:ext>
            </a:extLst>
          </p:cNvPr>
          <p:cNvSpPr txBox="1"/>
          <p:nvPr/>
        </p:nvSpPr>
        <p:spPr>
          <a:xfrm>
            <a:off x="6424607" y="2567791"/>
            <a:ext cx="1527746" cy="738664"/>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Partnerships with Synaptec &amp; Intelligent Plant</a:t>
            </a:r>
          </a:p>
        </p:txBody>
      </p:sp>
      <p:pic>
        <p:nvPicPr>
          <p:cNvPr id="158" name="Content Placeholder 19" descr="Target with solid fill">
            <a:extLst>
              <a:ext uri="{FF2B5EF4-FFF2-40B4-BE49-F238E27FC236}">
                <a16:creationId xmlns:a16="http://schemas.microsoft.com/office/drawing/2014/main" id="{760DEEC0-A5AB-B8D6-416F-D68B1A65A9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9757" y="1978421"/>
            <a:ext cx="268965" cy="268965"/>
          </a:xfrm>
          <a:prstGeom prst="rect">
            <a:avLst/>
          </a:prstGeom>
        </p:spPr>
      </p:pic>
      <p:sp>
        <p:nvSpPr>
          <p:cNvPr id="159" name="TextBox 158">
            <a:extLst>
              <a:ext uri="{FF2B5EF4-FFF2-40B4-BE49-F238E27FC236}">
                <a16:creationId xmlns:a16="http://schemas.microsoft.com/office/drawing/2014/main" id="{4BDA850D-6FE3-5931-B1BE-A947FDE28AB2}"/>
              </a:ext>
            </a:extLst>
          </p:cNvPr>
          <p:cNvSpPr txBox="1"/>
          <p:nvPr/>
        </p:nvSpPr>
        <p:spPr>
          <a:xfrm>
            <a:off x="8639493" y="2242669"/>
            <a:ext cx="639919"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2022</a:t>
            </a:r>
          </a:p>
        </p:txBody>
      </p:sp>
      <p:pic>
        <p:nvPicPr>
          <p:cNvPr id="162" name="Content Placeholder 19" descr="Target with solid fill">
            <a:extLst>
              <a:ext uri="{FF2B5EF4-FFF2-40B4-BE49-F238E27FC236}">
                <a16:creationId xmlns:a16="http://schemas.microsoft.com/office/drawing/2014/main" id="{D5605710-DB35-BAAA-9751-1B862C2A7F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3454" y="1978421"/>
            <a:ext cx="268965" cy="268965"/>
          </a:xfrm>
          <a:prstGeom prst="rect">
            <a:avLst/>
          </a:prstGeom>
        </p:spPr>
      </p:pic>
      <p:sp>
        <p:nvSpPr>
          <p:cNvPr id="163" name="TextBox 162">
            <a:extLst>
              <a:ext uri="{FF2B5EF4-FFF2-40B4-BE49-F238E27FC236}">
                <a16:creationId xmlns:a16="http://schemas.microsoft.com/office/drawing/2014/main" id="{52431677-72E8-91D1-2C51-7F22FE1316BB}"/>
              </a:ext>
            </a:extLst>
          </p:cNvPr>
          <p:cNvSpPr txBox="1"/>
          <p:nvPr/>
        </p:nvSpPr>
        <p:spPr>
          <a:xfrm>
            <a:off x="10334888" y="2242669"/>
            <a:ext cx="807591"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2023+</a:t>
            </a:r>
          </a:p>
        </p:txBody>
      </p:sp>
      <p:sp>
        <p:nvSpPr>
          <p:cNvPr id="164" name="TextBox 163">
            <a:extLst>
              <a:ext uri="{FF2B5EF4-FFF2-40B4-BE49-F238E27FC236}">
                <a16:creationId xmlns:a16="http://schemas.microsoft.com/office/drawing/2014/main" id="{BDE8229F-67B3-D147-588E-32148F218459}"/>
              </a:ext>
            </a:extLst>
          </p:cNvPr>
          <p:cNvSpPr txBox="1"/>
          <p:nvPr/>
        </p:nvSpPr>
        <p:spPr>
          <a:xfrm>
            <a:off x="8336104" y="2567791"/>
            <a:ext cx="1232144" cy="738664"/>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Acquires stake in Synaptec</a:t>
            </a:r>
          </a:p>
        </p:txBody>
      </p:sp>
      <p:cxnSp>
        <p:nvCxnSpPr>
          <p:cNvPr id="168" name="Straight Connector 167">
            <a:extLst>
              <a:ext uri="{FF2B5EF4-FFF2-40B4-BE49-F238E27FC236}">
                <a16:creationId xmlns:a16="http://schemas.microsoft.com/office/drawing/2014/main" id="{C83F38B4-55F5-83D0-A82D-F4FFB6BCBBE7}"/>
              </a:ext>
            </a:extLst>
          </p:cNvPr>
          <p:cNvCxnSpPr>
            <a:cxnSpLocks/>
          </p:cNvCxnSpPr>
          <p:nvPr/>
        </p:nvCxnSpPr>
        <p:spPr>
          <a:xfrm flipH="1">
            <a:off x="2926367" y="4980180"/>
            <a:ext cx="8689371" cy="0"/>
          </a:xfrm>
          <a:prstGeom prst="line">
            <a:avLst/>
          </a:prstGeom>
          <a:ln w="38100">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167E2839-D1DE-0426-B14A-8647D1D34558}"/>
              </a:ext>
            </a:extLst>
          </p:cNvPr>
          <p:cNvCxnSpPr>
            <a:cxnSpLocks/>
          </p:cNvCxnSpPr>
          <p:nvPr/>
        </p:nvCxnSpPr>
        <p:spPr>
          <a:xfrm flipH="1">
            <a:off x="2955522" y="2101983"/>
            <a:ext cx="8660216" cy="10920"/>
          </a:xfrm>
          <a:prstGeom prst="line">
            <a:avLst/>
          </a:prstGeom>
          <a:ln w="38100">
            <a:headEnd type="triangle" w="med" len="med"/>
            <a:tailEnd type="none" w="med" len="med"/>
          </a:ln>
        </p:spPr>
        <p:style>
          <a:lnRef idx="2">
            <a:schemeClr val="accent1"/>
          </a:lnRef>
          <a:fillRef idx="0">
            <a:schemeClr val="accent1"/>
          </a:fillRef>
          <a:effectRef idx="1">
            <a:schemeClr val="accent1"/>
          </a:effectRef>
          <a:fontRef idx="minor">
            <a:schemeClr val="tx1"/>
          </a:fontRef>
        </p:style>
      </p:cxnSp>
      <p:pic>
        <p:nvPicPr>
          <p:cNvPr id="174" name="Picture 173" descr="Logo&#10;&#10;Description automatically generated">
            <a:extLst>
              <a:ext uri="{FF2B5EF4-FFF2-40B4-BE49-F238E27FC236}">
                <a16:creationId xmlns:a16="http://schemas.microsoft.com/office/drawing/2014/main" id="{D6FE21C8-BA4D-E6F6-7656-EE926382DCA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403190" y="4432115"/>
            <a:ext cx="587399" cy="364965"/>
          </a:xfrm>
          <a:prstGeom prst="rect">
            <a:avLst/>
          </a:prstGeom>
        </p:spPr>
      </p:pic>
      <p:pic>
        <p:nvPicPr>
          <p:cNvPr id="175" name="Picture 174" descr="Logo&#10;&#10;Description automatically generated">
            <a:extLst>
              <a:ext uri="{FF2B5EF4-FFF2-40B4-BE49-F238E27FC236}">
                <a16:creationId xmlns:a16="http://schemas.microsoft.com/office/drawing/2014/main" id="{8E519A48-6718-FE07-4239-BD5001FBA51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564630" y="4461534"/>
            <a:ext cx="743747" cy="317007"/>
          </a:xfrm>
          <a:prstGeom prst="rect">
            <a:avLst/>
          </a:prstGeom>
        </p:spPr>
      </p:pic>
      <p:pic>
        <p:nvPicPr>
          <p:cNvPr id="176" name="Picture 175" descr="A picture containing clipart&#10;&#10;Description automatically generated">
            <a:extLst>
              <a:ext uri="{FF2B5EF4-FFF2-40B4-BE49-F238E27FC236}">
                <a16:creationId xmlns:a16="http://schemas.microsoft.com/office/drawing/2014/main" id="{AC91EAC8-4082-FC87-55CF-69F441C35BB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56256" y="4551432"/>
            <a:ext cx="1082281" cy="184575"/>
          </a:xfrm>
          <a:prstGeom prst="rect">
            <a:avLst/>
          </a:prstGeom>
        </p:spPr>
      </p:pic>
      <p:pic>
        <p:nvPicPr>
          <p:cNvPr id="177" name="Picture 176" descr="Logo&#10;&#10;Description automatically generated">
            <a:extLst>
              <a:ext uri="{FF2B5EF4-FFF2-40B4-BE49-F238E27FC236}">
                <a16:creationId xmlns:a16="http://schemas.microsoft.com/office/drawing/2014/main" id="{4FAE8563-BF68-AA6C-0812-28196662E0E2}"/>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351244" y="4312722"/>
            <a:ext cx="610006" cy="448404"/>
          </a:xfrm>
          <a:prstGeom prst="rect">
            <a:avLst/>
          </a:prstGeom>
        </p:spPr>
      </p:pic>
      <p:pic>
        <p:nvPicPr>
          <p:cNvPr id="178" name="Picture 177" descr="A picture containing text, clipart&#10;&#10;Description automatically generated">
            <a:extLst>
              <a:ext uri="{FF2B5EF4-FFF2-40B4-BE49-F238E27FC236}">
                <a16:creationId xmlns:a16="http://schemas.microsoft.com/office/drawing/2014/main" id="{C0AC5155-742B-CEEC-5C4B-8EC43BF569A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132434" y="4325049"/>
            <a:ext cx="584698" cy="386189"/>
          </a:xfrm>
          <a:prstGeom prst="rect">
            <a:avLst/>
          </a:prstGeom>
        </p:spPr>
      </p:pic>
      <p:pic>
        <p:nvPicPr>
          <p:cNvPr id="179" name="Picture 178" descr="Logo, company name&#10;&#10;Description automatically generated">
            <a:extLst>
              <a:ext uri="{FF2B5EF4-FFF2-40B4-BE49-F238E27FC236}">
                <a16:creationId xmlns:a16="http://schemas.microsoft.com/office/drawing/2014/main" id="{6F916C04-FADB-BAF6-06DC-CF1B11B6A9C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613082" y="3881306"/>
            <a:ext cx="646843" cy="445544"/>
          </a:xfrm>
          <a:prstGeom prst="rect">
            <a:avLst/>
          </a:prstGeom>
        </p:spPr>
      </p:pic>
      <p:grpSp>
        <p:nvGrpSpPr>
          <p:cNvPr id="180" name="Group 179">
            <a:extLst>
              <a:ext uri="{FF2B5EF4-FFF2-40B4-BE49-F238E27FC236}">
                <a16:creationId xmlns:a16="http://schemas.microsoft.com/office/drawing/2014/main" id="{8AC77543-F7C2-1120-C3F7-163F4C76FA55}"/>
              </a:ext>
            </a:extLst>
          </p:cNvPr>
          <p:cNvGrpSpPr/>
          <p:nvPr/>
        </p:nvGrpSpPr>
        <p:grpSpPr>
          <a:xfrm>
            <a:off x="6842057" y="4073149"/>
            <a:ext cx="715898" cy="386733"/>
            <a:chOff x="8613114" y="2586332"/>
            <a:chExt cx="1154126" cy="623466"/>
          </a:xfrm>
        </p:grpSpPr>
        <p:pic>
          <p:nvPicPr>
            <p:cNvPr id="181" name="Picture 180" descr="A picture containing text, clipart&#10;&#10;Description automatically generated">
              <a:extLst>
                <a:ext uri="{FF2B5EF4-FFF2-40B4-BE49-F238E27FC236}">
                  <a16:creationId xmlns:a16="http://schemas.microsoft.com/office/drawing/2014/main" id="{A137FF37-53F5-0A35-99F0-E8142195008D}"/>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613114" y="2586332"/>
              <a:ext cx="1154126" cy="623466"/>
            </a:xfrm>
            <a:prstGeom prst="rect">
              <a:avLst/>
            </a:prstGeom>
          </p:spPr>
        </p:pic>
        <p:sp>
          <p:nvSpPr>
            <p:cNvPr id="182" name="Rectangle 181">
              <a:extLst>
                <a:ext uri="{FF2B5EF4-FFF2-40B4-BE49-F238E27FC236}">
                  <a16:creationId xmlns:a16="http://schemas.microsoft.com/office/drawing/2014/main" id="{C84286B3-92E3-9D74-4AED-ED9DFD466F46}"/>
                </a:ext>
              </a:extLst>
            </p:cNvPr>
            <p:cNvSpPr/>
            <p:nvPr/>
          </p:nvSpPr>
          <p:spPr>
            <a:xfrm>
              <a:off x="9144000" y="3014663"/>
              <a:ext cx="542925" cy="142748"/>
            </a:xfrm>
            <a:prstGeom prst="rect">
              <a:avLst/>
            </a:prstGeom>
            <a:solidFill>
              <a:schemeClr val="bg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pic>
        <p:nvPicPr>
          <p:cNvPr id="183" name="Picture 182" descr="Logo&#10;&#10;Description automatically generated">
            <a:extLst>
              <a:ext uri="{FF2B5EF4-FFF2-40B4-BE49-F238E27FC236}">
                <a16:creationId xmlns:a16="http://schemas.microsoft.com/office/drawing/2014/main" id="{D738FE4E-3C47-4589-1F5F-F2EED6D1A78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575368" y="1583404"/>
            <a:ext cx="1240774" cy="292612"/>
          </a:xfrm>
          <a:prstGeom prst="rect">
            <a:avLst/>
          </a:prstGeom>
        </p:spPr>
      </p:pic>
      <p:pic>
        <p:nvPicPr>
          <p:cNvPr id="184" name="Picture 183" descr="Logo, company name&#10;&#10;Description automatically generated">
            <a:extLst>
              <a:ext uri="{FF2B5EF4-FFF2-40B4-BE49-F238E27FC236}">
                <a16:creationId xmlns:a16="http://schemas.microsoft.com/office/drawing/2014/main" id="{70322141-2309-58B2-A9F9-BB034A6ED7D9}"/>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483510" y="1557582"/>
            <a:ext cx="1084738" cy="295978"/>
          </a:xfrm>
          <a:prstGeom prst="rect">
            <a:avLst/>
          </a:prstGeom>
        </p:spPr>
      </p:pic>
      <p:pic>
        <p:nvPicPr>
          <p:cNvPr id="192" name="Picture 191">
            <a:extLst>
              <a:ext uri="{FF2B5EF4-FFF2-40B4-BE49-F238E27FC236}">
                <a16:creationId xmlns:a16="http://schemas.microsoft.com/office/drawing/2014/main" id="{79DA310A-9E8F-BF36-FD12-3687F4B52284}"/>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851405" y="2310874"/>
            <a:ext cx="1856643" cy="861246"/>
          </a:xfrm>
          <a:prstGeom prst="rect">
            <a:avLst/>
          </a:prstGeom>
        </p:spPr>
      </p:pic>
      <p:sp>
        <p:nvSpPr>
          <p:cNvPr id="193" name="TextBox 192">
            <a:extLst>
              <a:ext uri="{FF2B5EF4-FFF2-40B4-BE49-F238E27FC236}">
                <a16:creationId xmlns:a16="http://schemas.microsoft.com/office/drawing/2014/main" id="{7A6E1E99-8E58-31A2-2026-3CE542470234}"/>
              </a:ext>
            </a:extLst>
          </p:cNvPr>
          <p:cNvSpPr txBox="1"/>
          <p:nvPr/>
        </p:nvSpPr>
        <p:spPr>
          <a:xfrm>
            <a:off x="3719465" y="3740991"/>
            <a:ext cx="7457064" cy="400110"/>
          </a:xfrm>
          <a:prstGeom prst="rect">
            <a:avLst/>
          </a:prstGeom>
          <a:noFill/>
        </p:spPr>
        <p:txBody>
          <a:bodyPr wrap="square" rtlCol="0">
            <a:spAutoFit/>
          </a:bodyPr>
          <a:lstStyle/>
          <a:p>
            <a:pPr algn="ctr">
              <a:spcBef>
                <a:spcPts val="600"/>
              </a:spcBef>
              <a:spcAft>
                <a:spcPts val="600"/>
              </a:spcAft>
              <a:buClr>
                <a:srgbClr val="F2A900"/>
              </a:buClr>
            </a:pPr>
            <a:r>
              <a:rPr lang="en-US" sz="2000" dirty="0">
                <a:solidFill>
                  <a:schemeClr val="tx2"/>
                </a:solidFill>
              </a:rPr>
              <a:t>Today, we are driving progress in renewables and </a:t>
            </a:r>
            <a:r>
              <a:rPr lang="en-US" sz="2000" dirty="0" err="1">
                <a:solidFill>
                  <a:schemeClr val="tx2"/>
                </a:solidFill>
              </a:rPr>
              <a:t>digitalisation</a:t>
            </a:r>
            <a:endParaRPr lang="en-US" sz="2000" dirty="0">
              <a:solidFill>
                <a:schemeClr val="tx2"/>
              </a:solidFill>
            </a:endParaRPr>
          </a:p>
        </p:txBody>
      </p:sp>
      <p:pic>
        <p:nvPicPr>
          <p:cNvPr id="194" name="Picture 193">
            <a:extLst>
              <a:ext uri="{FF2B5EF4-FFF2-40B4-BE49-F238E27FC236}">
                <a16:creationId xmlns:a16="http://schemas.microsoft.com/office/drawing/2014/main" id="{D784B5D2-DD28-6B9B-FA17-A365B95C5198}"/>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t="1" b="20454"/>
          <a:stretch/>
        </p:blipFill>
        <p:spPr>
          <a:xfrm>
            <a:off x="3075994" y="1504483"/>
            <a:ext cx="1248446" cy="460661"/>
          </a:xfrm>
          <a:prstGeom prst="rect">
            <a:avLst/>
          </a:prstGeom>
        </p:spPr>
      </p:pic>
      <p:pic>
        <p:nvPicPr>
          <p:cNvPr id="195" name="Picture 194">
            <a:extLst>
              <a:ext uri="{FF2B5EF4-FFF2-40B4-BE49-F238E27FC236}">
                <a16:creationId xmlns:a16="http://schemas.microsoft.com/office/drawing/2014/main" id="{362BD163-941B-EDA8-6F76-EA6A43D29AD4}"/>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b="20455"/>
          <a:stretch/>
        </p:blipFill>
        <p:spPr>
          <a:xfrm>
            <a:off x="4807835" y="1484463"/>
            <a:ext cx="1248446" cy="460661"/>
          </a:xfrm>
          <a:prstGeom prst="rect">
            <a:avLst/>
          </a:prstGeom>
        </p:spPr>
      </p:pic>
    </p:spTree>
    <p:extLst>
      <p:ext uri="{BB962C8B-B14F-4D97-AF65-F5344CB8AC3E}">
        <p14:creationId xmlns:p14="http://schemas.microsoft.com/office/powerpoint/2010/main" val="3442639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wipe(right)">
                                      <p:cBhvr>
                                        <p:cTn id="7" dur="500"/>
                                        <p:tgtEl>
                                          <p:spTgt spid="168"/>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7"/>
                                        </p:tgtEl>
                                        <p:attrNameLst>
                                          <p:attrName>style.visibility</p:attrName>
                                        </p:attrNameLst>
                                      </p:cBhvr>
                                      <p:to>
                                        <p:strVal val="visible"/>
                                      </p:to>
                                    </p:set>
                                    <p:animEffect transition="in" filter="wipe(up)">
                                      <p:cBhvr>
                                        <p:cTn id="11" dur="500"/>
                                        <p:tgtEl>
                                          <p:spTgt spid="107"/>
                                        </p:tgtEl>
                                      </p:cBhvr>
                                    </p:animEffect>
                                  </p:childTnLst>
                                </p:cTn>
                              </p:par>
                              <p:par>
                                <p:cTn id="12" presetID="42" presetClass="entr" presetSubtype="0" fill="hold" nodeType="withEffect">
                                  <p:stCondLst>
                                    <p:cond delay="0"/>
                                  </p:stCondLst>
                                  <p:childTnLst>
                                    <p:set>
                                      <p:cBhvr>
                                        <p:cTn id="13" dur="1" fill="hold">
                                          <p:stCondLst>
                                            <p:cond delay="0"/>
                                          </p:stCondLst>
                                        </p:cTn>
                                        <p:tgtEl>
                                          <p:spTgt spid="174"/>
                                        </p:tgtEl>
                                        <p:attrNameLst>
                                          <p:attrName>style.visibility</p:attrName>
                                        </p:attrNameLst>
                                      </p:cBhvr>
                                      <p:to>
                                        <p:strVal val="visible"/>
                                      </p:to>
                                    </p:set>
                                    <p:animEffect transition="in" filter="fade">
                                      <p:cBhvr>
                                        <p:cTn id="14" dur="500"/>
                                        <p:tgtEl>
                                          <p:spTgt spid="174"/>
                                        </p:tgtEl>
                                      </p:cBhvr>
                                    </p:animEffect>
                                    <p:anim calcmode="lin" valueType="num">
                                      <p:cBhvr>
                                        <p:cTn id="15" dur="500" fill="hold"/>
                                        <p:tgtEl>
                                          <p:spTgt spid="174"/>
                                        </p:tgtEl>
                                        <p:attrNameLst>
                                          <p:attrName>ppt_x</p:attrName>
                                        </p:attrNameLst>
                                      </p:cBhvr>
                                      <p:tavLst>
                                        <p:tav tm="0">
                                          <p:val>
                                            <p:strVal val="#ppt_x"/>
                                          </p:val>
                                        </p:tav>
                                        <p:tav tm="100000">
                                          <p:val>
                                            <p:strVal val="#ppt_x"/>
                                          </p:val>
                                        </p:tav>
                                      </p:tavLst>
                                    </p:anim>
                                    <p:anim calcmode="lin" valueType="num">
                                      <p:cBhvr>
                                        <p:cTn id="16" dur="500" fill="hold"/>
                                        <p:tgtEl>
                                          <p:spTgt spid="174"/>
                                        </p:tgtEl>
                                        <p:attrNameLst>
                                          <p:attrName>ppt_y</p:attrName>
                                        </p:attrNameLst>
                                      </p:cBhvr>
                                      <p:tavLst>
                                        <p:tav tm="0">
                                          <p:val>
                                            <p:strVal val="#ppt_y+.1"/>
                                          </p:val>
                                        </p:tav>
                                        <p:tav tm="100000">
                                          <p:val>
                                            <p:strVal val="#ppt_y"/>
                                          </p:val>
                                        </p:tav>
                                      </p:tavLst>
                                    </p:anim>
                                  </p:childTnLst>
                                </p:cTn>
                              </p:par>
                              <p:par>
                                <p:cTn id="17" presetID="22" presetClass="entr" presetSubtype="1" fill="hold" grpId="0" nodeType="withEffect">
                                  <p:stCondLst>
                                    <p:cond delay="0"/>
                                  </p:stCondLst>
                                  <p:childTnLst>
                                    <p:set>
                                      <p:cBhvr>
                                        <p:cTn id="18" dur="1" fill="hold">
                                          <p:stCondLst>
                                            <p:cond delay="0"/>
                                          </p:stCondLst>
                                        </p:cTn>
                                        <p:tgtEl>
                                          <p:spTgt spid="100"/>
                                        </p:tgtEl>
                                        <p:attrNameLst>
                                          <p:attrName>style.visibility</p:attrName>
                                        </p:attrNameLst>
                                      </p:cBhvr>
                                      <p:to>
                                        <p:strVal val="visible"/>
                                      </p:to>
                                    </p:set>
                                    <p:animEffect transition="in" filter="wipe(up)">
                                      <p:cBhvr>
                                        <p:cTn id="19" dur="500"/>
                                        <p:tgtEl>
                                          <p:spTgt spid="100"/>
                                        </p:tgtEl>
                                      </p:cBhvr>
                                    </p:animEffect>
                                  </p:childTnLst>
                                </p:cTn>
                              </p:par>
                              <p:par>
                                <p:cTn id="20" presetID="22" presetClass="entr" presetSubtype="1" fill="hold" nodeType="with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wipe(up)">
                                      <p:cBhvr>
                                        <p:cTn id="22" dur="500"/>
                                        <p:tgtEl>
                                          <p:spTgt spid="95"/>
                                        </p:tgtEl>
                                      </p:cBhvr>
                                    </p:animEffect>
                                  </p:childTnLst>
                                </p:cTn>
                              </p:par>
                            </p:childTnLst>
                          </p:cTn>
                        </p:par>
                        <p:par>
                          <p:cTn id="23" fill="hold">
                            <p:stCondLst>
                              <p:cond delay="1000"/>
                            </p:stCondLst>
                            <p:childTnLst>
                              <p:par>
                                <p:cTn id="24" presetID="22" presetClass="entr" presetSubtype="1" fill="hold" nodeType="afterEffect">
                                  <p:stCondLst>
                                    <p:cond delay="0"/>
                                  </p:stCondLst>
                                  <p:childTnLst>
                                    <p:set>
                                      <p:cBhvr>
                                        <p:cTn id="25" dur="1" fill="hold">
                                          <p:stCondLst>
                                            <p:cond delay="0"/>
                                          </p:stCondLst>
                                        </p:cTn>
                                        <p:tgtEl>
                                          <p:spTgt spid="96"/>
                                        </p:tgtEl>
                                        <p:attrNameLst>
                                          <p:attrName>style.visibility</p:attrName>
                                        </p:attrNameLst>
                                      </p:cBhvr>
                                      <p:to>
                                        <p:strVal val="visible"/>
                                      </p:to>
                                    </p:set>
                                    <p:animEffect transition="in" filter="wipe(up)">
                                      <p:cBhvr>
                                        <p:cTn id="26" dur="500"/>
                                        <p:tgtEl>
                                          <p:spTgt spid="96"/>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102"/>
                                        </p:tgtEl>
                                        <p:attrNameLst>
                                          <p:attrName>style.visibility</p:attrName>
                                        </p:attrNameLst>
                                      </p:cBhvr>
                                      <p:to>
                                        <p:strVal val="visible"/>
                                      </p:to>
                                    </p:set>
                                    <p:animEffect transition="in" filter="wipe(up)">
                                      <p:cBhvr>
                                        <p:cTn id="29" dur="500"/>
                                        <p:tgtEl>
                                          <p:spTgt spid="102"/>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08"/>
                                        </p:tgtEl>
                                        <p:attrNameLst>
                                          <p:attrName>style.visibility</p:attrName>
                                        </p:attrNameLst>
                                      </p:cBhvr>
                                      <p:to>
                                        <p:strVal val="visible"/>
                                      </p:to>
                                    </p:set>
                                    <p:animEffect transition="in" filter="wipe(up)">
                                      <p:cBhvr>
                                        <p:cTn id="32" dur="500"/>
                                        <p:tgtEl>
                                          <p:spTgt spid="108"/>
                                        </p:tgtEl>
                                      </p:cBhvr>
                                    </p:animEffect>
                                  </p:childTnLst>
                                </p:cTn>
                              </p:par>
                              <p:par>
                                <p:cTn id="33" presetID="42" presetClass="entr" presetSubtype="0" fill="hold" nodeType="withEffect">
                                  <p:stCondLst>
                                    <p:cond delay="0"/>
                                  </p:stCondLst>
                                  <p:childTnLst>
                                    <p:set>
                                      <p:cBhvr>
                                        <p:cTn id="34" dur="1" fill="hold">
                                          <p:stCondLst>
                                            <p:cond delay="0"/>
                                          </p:stCondLst>
                                        </p:cTn>
                                        <p:tgtEl>
                                          <p:spTgt spid="175"/>
                                        </p:tgtEl>
                                        <p:attrNameLst>
                                          <p:attrName>style.visibility</p:attrName>
                                        </p:attrNameLst>
                                      </p:cBhvr>
                                      <p:to>
                                        <p:strVal val="visible"/>
                                      </p:to>
                                    </p:set>
                                    <p:animEffect transition="in" filter="fade">
                                      <p:cBhvr>
                                        <p:cTn id="35" dur="500"/>
                                        <p:tgtEl>
                                          <p:spTgt spid="175"/>
                                        </p:tgtEl>
                                      </p:cBhvr>
                                    </p:animEffect>
                                    <p:anim calcmode="lin" valueType="num">
                                      <p:cBhvr>
                                        <p:cTn id="36" dur="500" fill="hold"/>
                                        <p:tgtEl>
                                          <p:spTgt spid="175"/>
                                        </p:tgtEl>
                                        <p:attrNameLst>
                                          <p:attrName>ppt_x</p:attrName>
                                        </p:attrNameLst>
                                      </p:cBhvr>
                                      <p:tavLst>
                                        <p:tav tm="0">
                                          <p:val>
                                            <p:strVal val="#ppt_x"/>
                                          </p:val>
                                        </p:tav>
                                        <p:tav tm="100000">
                                          <p:val>
                                            <p:strVal val="#ppt_x"/>
                                          </p:val>
                                        </p:tav>
                                      </p:tavLst>
                                    </p:anim>
                                    <p:anim calcmode="lin" valueType="num">
                                      <p:cBhvr>
                                        <p:cTn id="37" dur="500" fill="hold"/>
                                        <p:tgtEl>
                                          <p:spTgt spid="175"/>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79"/>
                                        </p:tgtEl>
                                        <p:attrNameLst>
                                          <p:attrName>style.visibility</p:attrName>
                                        </p:attrNameLst>
                                      </p:cBhvr>
                                      <p:to>
                                        <p:strVal val="visible"/>
                                      </p:to>
                                    </p:set>
                                    <p:animEffect transition="in" filter="fade">
                                      <p:cBhvr>
                                        <p:cTn id="40" dur="500"/>
                                        <p:tgtEl>
                                          <p:spTgt spid="179"/>
                                        </p:tgtEl>
                                      </p:cBhvr>
                                    </p:animEffect>
                                    <p:anim calcmode="lin" valueType="num">
                                      <p:cBhvr>
                                        <p:cTn id="41" dur="500" fill="hold"/>
                                        <p:tgtEl>
                                          <p:spTgt spid="179"/>
                                        </p:tgtEl>
                                        <p:attrNameLst>
                                          <p:attrName>ppt_x</p:attrName>
                                        </p:attrNameLst>
                                      </p:cBhvr>
                                      <p:tavLst>
                                        <p:tav tm="0">
                                          <p:val>
                                            <p:strVal val="#ppt_x"/>
                                          </p:val>
                                        </p:tav>
                                        <p:tav tm="100000">
                                          <p:val>
                                            <p:strVal val="#ppt_x"/>
                                          </p:val>
                                        </p:tav>
                                      </p:tavLst>
                                    </p:anim>
                                    <p:anim calcmode="lin" valueType="num">
                                      <p:cBhvr>
                                        <p:cTn id="42" dur="500" fill="hold"/>
                                        <p:tgtEl>
                                          <p:spTgt spid="179"/>
                                        </p:tgtEl>
                                        <p:attrNameLst>
                                          <p:attrName>ppt_y</p:attrName>
                                        </p:attrNameLst>
                                      </p:cBhvr>
                                      <p:tavLst>
                                        <p:tav tm="0">
                                          <p:val>
                                            <p:strVal val="#ppt_y+.1"/>
                                          </p:val>
                                        </p:tav>
                                        <p:tav tm="100000">
                                          <p:val>
                                            <p:strVal val="#ppt_y"/>
                                          </p:val>
                                        </p:tav>
                                      </p:tavLst>
                                    </p:anim>
                                  </p:childTnLst>
                                </p:cTn>
                              </p:par>
                            </p:childTnLst>
                          </p:cTn>
                        </p:par>
                        <p:par>
                          <p:cTn id="43" fill="hold">
                            <p:stCondLst>
                              <p:cond delay="1500"/>
                            </p:stCondLst>
                            <p:childTnLst>
                              <p:par>
                                <p:cTn id="44" presetID="22" presetClass="entr" presetSubtype="1" fill="hold" nodeType="afterEffect">
                                  <p:stCondLst>
                                    <p:cond delay="0"/>
                                  </p:stCondLst>
                                  <p:childTnLst>
                                    <p:set>
                                      <p:cBhvr>
                                        <p:cTn id="45" dur="1" fill="hold">
                                          <p:stCondLst>
                                            <p:cond delay="0"/>
                                          </p:stCondLst>
                                        </p:cTn>
                                        <p:tgtEl>
                                          <p:spTgt spid="97"/>
                                        </p:tgtEl>
                                        <p:attrNameLst>
                                          <p:attrName>style.visibility</p:attrName>
                                        </p:attrNameLst>
                                      </p:cBhvr>
                                      <p:to>
                                        <p:strVal val="visible"/>
                                      </p:to>
                                    </p:set>
                                    <p:animEffect transition="in" filter="wipe(up)">
                                      <p:cBhvr>
                                        <p:cTn id="46" dur="500"/>
                                        <p:tgtEl>
                                          <p:spTgt spid="97"/>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103"/>
                                        </p:tgtEl>
                                        <p:attrNameLst>
                                          <p:attrName>style.visibility</p:attrName>
                                        </p:attrNameLst>
                                      </p:cBhvr>
                                      <p:to>
                                        <p:strVal val="visible"/>
                                      </p:to>
                                    </p:set>
                                    <p:animEffect transition="in" filter="wipe(up)">
                                      <p:cBhvr>
                                        <p:cTn id="49" dur="500"/>
                                        <p:tgtEl>
                                          <p:spTgt spid="103"/>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109"/>
                                        </p:tgtEl>
                                        <p:attrNameLst>
                                          <p:attrName>style.visibility</p:attrName>
                                        </p:attrNameLst>
                                      </p:cBhvr>
                                      <p:to>
                                        <p:strVal val="visible"/>
                                      </p:to>
                                    </p:set>
                                    <p:animEffect transition="in" filter="wipe(up)">
                                      <p:cBhvr>
                                        <p:cTn id="52" dur="500"/>
                                        <p:tgtEl>
                                          <p:spTgt spid="109"/>
                                        </p:tgtEl>
                                      </p:cBhvr>
                                    </p:animEffect>
                                  </p:childTnLst>
                                </p:cTn>
                              </p:par>
                              <p:par>
                                <p:cTn id="53" presetID="42" presetClass="entr" presetSubtype="0" fill="hold" nodeType="withEffect">
                                  <p:stCondLst>
                                    <p:cond delay="0"/>
                                  </p:stCondLst>
                                  <p:childTnLst>
                                    <p:set>
                                      <p:cBhvr>
                                        <p:cTn id="54" dur="1" fill="hold">
                                          <p:stCondLst>
                                            <p:cond delay="0"/>
                                          </p:stCondLst>
                                        </p:cTn>
                                        <p:tgtEl>
                                          <p:spTgt spid="180"/>
                                        </p:tgtEl>
                                        <p:attrNameLst>
                                          <p:attrName>style.visibility</p:attrName>
                                        </p:attrNameLst>
                                      </p:cBhvr>
                                      <p:to>
                                        <p:strVal val="visible"/>
                                      </p:to>
                                    </p:set>
                                    <p:animEffect transition="in" filter="fade">
                                      <p:cBhvr>
                                        <p:cTn id="55" dur="500"/>
                                        <p:tgtEl>
                                          <p:spTgt spid="180"/>
                                        </p:tgtEl>
                                      </p:cBhvr>
                                    </p:animEffect>
                                    <p:anim calcmode="lin" valueType="num">
                                      <p:cBhvr>
                                        <p:cTn id="56" dur="500" fill="hold"/>
                                        <p:tgtEl>
                                          <p:spTgt spid="180"/>
                                        </p:tgtEl>
                                        <p:attrNameLst>
                                          <p:attrName>ppt_x</p:attrName>
                                        </p:attrNameLst>
                                      </p:cBhvr>
                                      <p:tavLst>
                                        <p:tav tm="0">
                                          <p:val>
                                            <p:strVal val="#ppt_x"/>
                                          </p:val>
                                        </p:tav>
                                        <p:tav tm="100000">
                                          <p:val>
                                            <p:strVal val="#ppt_x"/>
                                          </p:val>
                                        </p:tav>
                                      </p:tavLst>
                                    </p:anim>
                                    <p:anim calcmode="lin" valueType="num">
                                      <p:cBhvr>
                                        <p:cTn id="57" dur="500" fill="hold"/>
                                        <p:tgtEl>
                                          <p:spTgt spid="180"/>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176"/>
                                        </p:tgtEl>
                                        <p:attrNameLst>
                                          <p:attrName>style.visibility</p:attrName>
                                        </p:attrNameLst>
                                      </p:cBhvr>
                                      <p:to>
                                        <p:strVal val="visible"/>
                                      </p:to>
                                    </p:set>
                                    <p:animEffect transition="in" filter="fade">
                                      <p:cBhvr>
                                        <p:cTn id="60" dur="500"/>
                                        <p:tgtEl>
                                          <p:spTgt spid="176"/>
                                        </p:tgtEl>
                                      </p:cBhvr>
                                    </p:animEffect>
                                    <p:anim calcmode="lin" valueType="num">
                                      <p:cBhvr>
                                        <p:cTn id="61" dur="500" fill="hold"/>
                                        <p:tgtEl>
                                          <p:spTgt spid="176"/>
                                        </p:tgtEl>
                                        <p:attrNameLst>
                                          <p:attrName>ppt_x</p:attrName>
                                        </p:attrNameLst>
                                      </p:cBhvr>
                                      <p:tavLst>
                                        <p:tav tm="0">
                                          <p:val>
                                            <p:strVal val="#ppt_x"/>
                                          </p:val>
                                        </p:tav>
                                        <p:tav tm="100000">
                                          <p:val>
                                            <p:strVal val="#ppt_x"/>
                                          </p:val>
                                        </p:tav>
                                      </p:tavLst>
                                    </p:anim>
                                    <p:anim calcmode="lin" valueType="num">
                                      <p:cBhvr>
                                        <p:cTn id="62" dur="500" fill="hold"/>
                                        <p:tgtEl>
                                          <p:spTgt spid="176"/>
                                        </p:tgtEl>
                                        <p:attrNameLst>
                                          <p:attrName>ppt_y</p:attrName>
                                        </p:attrNameLst>
                                      </p:cBhvr>
                                      <p:tavLst>
                                        <p:tav tm="0">
                                          <p:val>
                                            <p:strVal val="#ppt_y+.1"/>
                                          </p:val>
                                        </p:tav>
                                        <p:tav tm="100000">
                                          <p:val>
                                            <p:strVal val="#ppt_y"/>
                                          </p:val>
                                        </p:tav>
                                      </p:tavLst>
                                    </p:anim>
                                  </p:childTnLst>
                                </p:cTn>
                              </p:par>
                            </p:childTnLst>
                          </p:cTn>
                        </p:par>
                        <p:par>
                          <p:cTn id="63" fill="hold">
                            <p:stCondLst>
                              <p:cond delay="2000"/>
                            </p:stCondLst>
                            <p:childTnLst>
                              <p:par>
                                <p:cTn id="64" presetID="22" presetClass="entr" presetSubtype="1" fill="hold" nodeType="afterEffect">
                                  <p:stCondLst>
                                    <p:cond delay="0"/>
                                  </p:stCondLst>
                                  <p:childTnLst>
                                    <p:set>
                                      <p:cBhvr>
                                        <p:cTn id="65" dur="1" fill="hold">
                                          <p:stCondLst>
                                            <p:cond delay="0"/>
                                          </p:stCondLst>
                                        </p:cTn>
                                        <p:tgtEl>
                                          <p:spTgt spid="105"/>
                                        </p:tgtEl>
                                        <p:attrNameLst>
                                          <p:attrName>style.visibility</p:attrName>
                                        </p:attrNameLst>
                                      </p:cBhvr>
                                      <p:to>
                                        <p:strVal val="visible"/>
                                      </p:to>
                                    </p:set>
                                    <p:animEffect transition="in" filter="wipe(up)">
                                      <p:cBhvr>
                                        <p:cTn id="66" dur="500"/>
                                        <p:tgtEl>
                                          <p:spTgt spid="105"/>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133"/>
                                        </p:tgtEl>
                                        <p:attrNameLst>
                                          <p:attrName>style.visibility</p:attrName>
                                        </p:attrNameLst>
                                      </p:cBhvr>
                                      <p:to>
                                        <p:strVal val="visible"/>
                                      </p:to>
                                    </p:set>
                                    <p:animEffect transition="in" filter="wipe(up)">
                                      <p:cBhvr>
                                        <p:cTn id="69" dur="500"/>
                                        <p:tgtEl>
                                          <p:spTgt spid="133"/>
                                        </p:tgtEl>
                                      </p:cBhvr>
                                    </p:animEffect>
                                  </p:childTnLst>
                                </p:cTn>
                              </p:par>
                              <p:par>
                                <p:cTn id="70" presetID="22" presetClass="entr" presetSubtype="1" fill="hold" grpId="0" nodeType="withEffect">
                                  <p:stCondLst>
                                    <p:cond delay="0"/>
                                  </p:stCondLst>
                                  <p:childTnLst>
                                    <p:set>
                                      <p:cBhvr>
                                        <p:cTn id="71" dur="1" fill="hold">
                                          <p:stCondLst>
                                            <p:cond delay="0"/>
                                          </p:stCondLst>
                                        </p:cTn>
                                        <p:tgtEl>
                                          <p:spTgt spid="134"/>
                                        </p:tgtEl>
                                        <p:attrNameLst>
                                          <p:attrName>style.visibility</p:attrName>
                                        </p:attrNameLst>
                                      </p:cBhvr>
                                      <p:to>
                                        <p:strVal val="visible"/>
                                      </p:to>
                                    </p:set>
                                    <p:animEffect transition="in" filter="wipe(up)">
                                      <p:cBhvr>
                                        <p:cTn id="72" dur="500"/>
                                        <p:tgtEl>
                                          <p:spTgt spid="134"/>
                                        </p:tgtEl>
                                      </p:cBhvr>
                                    </p:animEffect>
                                  </p:childTnLst>
                                </p:cTn>
                              </p:par>
                              <p:par>
                                <p:cTn id="73" presetID="42" presetClass="entr" presetSubtype="0" fill="hold" nodeType="withEffect">
                                  <p:stCondLst>
                                    <p:cond delay="0"/>
                                  </p:stCondLst>
                                  <p:childTnLst>
                                    <p:set>
                                      <p:cBhvr>
                                        <p:cTn id="74" dur="1" fill="hold">
                                          <p:stCondLst>
                                            <p:cond delay="0"/>
                                          </p:stCondLst>
                                        </p:cTn>
                                        <p:tgtEl>
                                          <p:spTgt spid="178"/>
                                        </p:tgtEl>
                                        <p:attrNameLst>
                                          <p:attrName>style.visibility</p:attrName>
                                        </p:attrNameLst>
                                      </p:cBhvr>
                                      <p:to>
                                        <p:strVal val="visible"/>
                                      </p:to>
                                    </p:set>
                                    <p:animEffect transition="in" filter="fade">
                                      <p:cBhvr>
                                        <p:cTn id="75" dur="500"/>
                                        <p:tgtEl>
                                          <p:spTgt spid="178"/>
                                        </p:tgtEl>
                                      </p:cBhvr>
                                    </p:animEffect>
                                    <p:anim calcmode="lin" valueType="num">
                                      <p:cBhvr>
                                        <p:cTn id="76" dur="500" fill="hold"/>
                                        <p:tgtEl>
                                          <p:spTgt spid="178"/>
                                        </p:tgtEl>
                                        <p:attrNameLst>
                                          <p:attrName>ppt_x</p:attrName>
                                        </p:attrNameLst>
                                      </p:cBhvr>
                                      <p:tavLst>
                                        <p:tav tm="0">
                                          <p:val>
                                            <p:strVal val="#ppt_x"/>
                                          </p:val>
                                        </p:tav>
                                        <p:tav tm="100000">
                                          <p:val>
                                            <p:strVal val="#ppt_x"/>
                                          </p:val>
                                        </p:tav>
                                      </p:tavLst>
                                    </p:anim>
                                    <p:anim calcmode="lin" valueType="num">
                                      <p:cBhvr>
                                        <p:cTn id="77" dur="500" fill="hold"/>
                                        <p:tgtEl>
                                          <p:spTgt spid="178"/>
                                        </p:tgtEl>
                                        <p:attrNameLst>
                                          <p:attrName>ppt_y</p:attrName>
                                        </p:attrNameLst>
                                      </p:cBhvr>
                                      <p:tavLst>
                                        <p:tav tm="0">
                                          <p:val>
                                            <p:strVal val="#ppt_y+.1"/>
                                          </p:val>
                                        </p:tav>
                                        <p:tav tm="100000">
                                          <p:val>
                                            <p:strVal val="#ppt_y"/>
                                          </p:val>
                                        </p:tav>
                                      </p:tavLst>
                                    </p:anim>
                                  </p:childTnLst>
                                </p:cTn>
                              </p:par>
                            </p:childTnLst>
                          </p:cTn>
                        </p:par>
                        <p:par>
                          <p:cTn id="78" fill="hold">
                            <p:stCondLst>
                              <p:cond delay="2500"/>
                            </p:stCondLst>
                            <p:childTnLst>
                              <p:par>
                                <p:cTn id="79" presetID="22" presetClass="entr" presetSubtype="1" fill="hold" nodeType="afterEffect">
                                  <p:stCondLst>
                                    <p:cond delay="0"/>
                                  </p:stCondLst>
                                  <p:childTnLst>
                                    <p:set>
                                      <p:cBhvr>
                                        <p:cTn id="80" dur="1" fill="hold">
                                          <p:stCondLst>
                                            <p:cond delay="0"/>
                                          </p:stCondLst>
                                        </p:cTn>
                                        <p:tgtEl>
                                          <p:spTgt spid="98"/>
                                        </p:tgtEl>
                                        <p:attrNameLst>
                                          <p:attrName>style.visibility</p:attrName>
                                        </p:attrNameLst>
                                      </p:cBhvr>
                                      <p:to>
                                        <p:strVal val="visible"/>
                                      </p:to>
                                    </p:set>
                                    <p:animEffect transition="in" filter="wipe(up)">
                                      <p:cBhvr>
                                        <p:cTn id="81" dur="500"/>
                                        <p:tgtEl>
                                          <p:spTgt spid="98"/>
                                        </p:tgtEl>
                                      </p:cBhvr>
                                    </p:animEffect>
                                  </p:childTnLst>
                                </p:cTn>
                              </p:par>
                              <p:par>
                                <p:cTn id="82" presetID="22" presetClass="entr" presetSubtype="1" fill="hold" grpId="0" nodeType="withEffect">
                                  <p:stCondLst>
                                    <p:cond delay="0"/>
                                  </p:stCondLst>
                                  <p:childTnLst>
                                    <p:set>
                                      <p:cBhvr>
                                        <p:cTn id="83" dur="1" fill="hold">
                                          <p:stCondLst>
                                            <p:cond delay="0"/>
                                          </p:stCondLst>
                                        </p:cTn>
                                        <p:tgtEl>
                                          <p:spTgt spid="104"/>
                                        </p:tgtEl>
                                        <p:attrNameLst>
                                          <p:attrName>style.visibility</p:attrName>
                                        </p:attrNameLst>
                                      </p:cBhvr>
                                      <p:to>
                                        <p:strVal val="visible"/>
                                      </p:to>
                                    </p:set>
                                    <p:animEffect transition="in" filter="wipe(up)">
                                      <p:cBhvr>
                                        <p:cTn id="84" dur="500"/>
                                        <p:tgtEl>
                                          <p:spTgt spid="104"/>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110"/>
                                        </p:tgtEl>
                                        <p:attrNameLst>
                                          <p:attrName>style.visibility</p:attrName>
                                        </p:attrNameLst>
                                      </p:cBhvr>
                                      <p:to>
                                        <p:strVal val="visible"/>
                                      </p:to>
                                    </p:set>
                                    <p:animEffect transition="in" filter="wipe(up)">
                                      <p:cBhvr>
                                        <p:cTn id="87" dur="500"/>
                                        <p:tgtEl>
                                          <p:spTgt spid="110"/>
                                        </p:tgtEl>
                                      </p:cBhvr>
                                    </p:animEffect>
                                  </p:childTnLst>
                                </p:cTn>
                              </p:par>
                              <p:par>
                                <p:cTn id="88" presetID="42" presetClass="path" presetSubtype="0" accel="50000" decel="50000" fill="hold" nodeType="withEffect">
                                  <p:stCondLst>
                                    <p:cond delay="0"/>
                                  </p:stCondLst>
                                  <p:childTnLst>
                                    <p:animMotion origin="layout" path="M -3.75E-6 3.33333E-6 L -0.575 -0.00857 " pathEditMode="relative" rAng="0" ptsTypes="AA">
                                      <p:cBhvr>
                                        <p:cTn id="89" dur="2000" fill="hold"/>
                                        <p:tgtEl>
                                          <p:spTgt spid="174"/>
                                        </p:tgtEl>
                                        <p:attrNameLst>
                                          <p:attrName>ppt_x</p:attrName>
                                          <p:attrName>ppt_y</p:attrName>
                                        </p:attrNameLst>
                                      </p:cBhvr>
                                      <p:rCtr x="-28750" y="-440"/>
                                    </p:animMotion>
                                  </p:childTnLst>
                                </p:cTn>
                              </p:par>
                              <p:par>
                                <p:cTn id="90" presetID="42" presetClass="path" presetSubtype="0" accel="50000" decel="50000" fill="hold" nodeType="withEffect">
                                  <p:stCondLst>
                                    <p:cond delay="0"/>
                                  </p:stCondLst>
                                  <p:childTnLst>
                                    <p:animMotion origin="layout" path="M -2.70833E-6 -1.11111E-6 L -0.43307 -0.01204 " pathEditMode="relative" rAng="0" ptsTypes="AA">
                                      <p:cBhvr>
                                        <p:cTn id="91" dur="2000" fill="hold"/>
                                        <p:tgtEl>
                                          <p:spTgt spid="175"/>
                                        </p:tgtEl>
                                        <p:attrNameLst>
                                          <p:attrName>ppt_x</p:attrName>
                                          <p:attrName>ppt_y</p:attrName>
                                        </p:attrNameLst>
                                      </p:cBhvr>
                                      <p:rCtr x="-21654" y="-602"/>
                                    </p:animMotion>
                                  </p:childTnLst>
                                </p:cTn>
                              </p:par>
                              <p:par>
                                <p:cTn id="92" presetID="42" presetClass="path" presetSubtype="0" accel="50000" decel="50000" fill="hold" nodeType="withEffect">
                                  <p:stCondLst>
                                    <p:cond delay="0"/>
                                  </p:stCondLst>
                                  <p:childTnLst>
                                    <p:animMotion origin="layout" path="M 0.02825 0.00232 L -0.30248 -0.00578 " pathEditMode="relative" rAng="0" ptsTypes="AA">
                                      <p:cBhvr>
                                        <p:cTn id="93" dur="2000" fill="hold"/>
                                        <p:tgtEl>
                                          <p:spTgt spid="176"/>
                                        </p:tgtEl>
                                        <p:attrNameLst>
                                          <p:attrName>ppt_x</p:attrName>
                                          <p:attrName>ppt_y</p:attrName>
                                        </p:attrNameLst>
                                      </p:cBhvr>
                                      <p:rCtr x="-16536" y="-417"/>
                                    </p:animMotion>
                                  </p:childTnLst>
                                </p:cTn>
                              </p:par>
                              <p:par>
                                <p:cTn id="94" presetID="42" presetClass="path" presetSubtype="0" accel="50000" decel="50000" fill="hold" nodeType="withEffect">
                                  <p:stCondLst>
                                    <p:cond delay="0"/>
                                  </p:stCondLst>
                                  <p:childTnLst>
                                    <p:animMotion origin="layout" path="M -1.875E-6 3.7037E-6 L -0.14492 0.00115 " pathEditMode="relative" rAng="0" ptsTypes="AA">
                                      <p:cBhvr>
                                        <p:cTn id="95" dur="2000" fill="hold"/>
                                        <p:tgtEl>
                                          <p:spTgt spid="178"/>
                                        </p:tgtEl>
                                        <p:attrNameLst>
                                          <p:attrName>ppt_x</p:attrName>
                                          <p:attrName>ppt_y</p:attrName>
                                        </p:attrNameLst>
                                      </p:cBhvr>
                                      <p:rCtr x="-7253" y="46"/>
                                    </p:animMotion>
                                  </p:childTnLst>
                                </p:cTn>
                              </p:par>
                            </p:childTnLst>
                          </p:cTn>
                        </p:par>
                        <p:par>
                          <p:cTn id="96" fill="hold">
                            <p:stCondLst>
                              <p:cond delay="4500"/>
                            </p:stCondLst>
                            <p:childTnLst>
                              <p:par>
                                <p:cTn id="97" presetID="1" presetClass="exit" presetSubtype="0" fill="hold" nodeType="afterEffect">
                                  <p:stCondLst>
                                    <p:cond delay="0"/>
                                  </p:stCondLst>
                                  <p:childTnLst>
                                    <p:set>
                                      <p:cBhvr>
                                        <p:cTn id="98" dur="1" fill="hold">
                                          <p:stCondLst>
                                            <p:cond delay="0"/>
                                          </p:stCondLst>
                                        </p:cTn>
                                        <p:tgtEl>
                                          <p:spTgt spid="174"/>
                                        </p:tgtEl>
                                        <p:attrNameLst>
                                          <p:attrName>style.visibility</p:attrName>
                                        </p:attrNameLst>
                                      </p:cBhvr>
                                      <p:to>
                                        <p:strVal val="hidden"/>
                                      </p:to>
                                    </p:set>
                                  </p:childTnLst>
                                </p:cTn>
                              </p:par>
                            </p:childTnLst>
                          </p:cTn>
                        </p:par>
                        <p:par>
                          <p:cTn id="99" fill="hold">
                            <p:stCondLst>
                              <p:cond delay="4500"/>
                            </p:stCondLst>
                            <p:childTnLst>
                              <p:par>
                                <p:cTn id="100" presetID="1" presetClass="exit" presetSubtype="0" fill="hold" nodeType="afterEffect">
                                  <p:stCondLst>
                                    <p:cond delay="0"/>
                                  </p:stCondLst>
                                  <p:childTnLst>
                                    <p:set>
                                      <p:cBhvr>
                                        <p:cTn id="101" dur="1" fill="hold">
                                          <p:stCondLst>
                                            <p:cond delay="0"/>
                                          </p:stCondLst>
                                        </p:cTn>
                                        <p:tgtEl>
                                          <p:spTgt spid="175"/>
                                        </p:tgtEl>
                                        <p:attrNameLst>
                                          <p:attrName>style.visibility</p:attrName>
                                        </p:attrNameLst>
                                      </p:cBhvr>
                                      <p:to>
                                        <p:strVal val="hidden"/>
                                      </p:to>
                                    </p:set>
                                  </p:childTnLst>
                                </p:cTn>
                              </p:par>
                            </p:childTnLst>
                          </p:cTn>
                        </p:par>
                        <p:par>
                          <p:cTn id="102" fill="hold">
                            <p:stCondLst>
                              <p:cond delay="4500"/>
                            </p:stCondLst>
                            <p:childTnLst>
                              <p:par>
                                <p:cTn id="103" presetID="1" presetClass="exit" presetSubtype="0" fill="hold" nodeType="afterEffect">
                                  <p:stCondLst>
                                    <p:cond delay="0"/>
                                  </p:stCondLst>
                                  <p:childTnLst>
                                    <p:set>
                                      <p:cBhvr>
                                        <p:cTn id="104" dur="1" fill="hold">
                                          <p:stCondLst>
                                            <p:cond delay="0"/>
                                          </p:stCondLst>
                                        </p:cTn>
                                        <p:tgtEl>
                                          <p:spTgt spid="176"/>
                                        </p:tgtEl>
                                        <p:attrNameLst>
                                          <p:attrName>style.visibility</p:attrName>
                                        </p:attrNameLst>
                                      </p:cBhvr>
                                      <p:to>
                                        <p:strVal val="hidden"/>
                                      </p:to>
                                    </p:set>
                                  </p:childTnLst>
                                </p:cTn>
                              </p:par>
                            </p:childTnLst>
                          </p:cTn>
                        </p:par>
                        <p:par>
                          <p:cTn id="105" fill="hold">
                            <p:stCondLst>
                              <p:cond delay="4500"/>
                            </p:stCondLst>
                            <p:childTnLst>
                              <p:par>
                                <p:cTn id="106" presetID="1" presetClass="exit" presetSubtype="0" fill="hold" nodeType="afterEffect">
                                  <p:stCondLst>
                                    <p:cond delay="0"/>
                                  </p:stCondLst>
                                  <p:childTnLst>
                                    <p:set>
                                      <p:cBhvr>
                                        <p:cTn id="107" dur="1" fill="hold">
                                          <p:stCondLst>
                                            <p:cond delay="0"/>
                                          </p:stCondLst>
                                        </p:cTn>
                                        <p:tgtEl>
                                          <p:spTgt spid="178"/>
                                        </p:tgtEl>
                                        <p:attrNameLst>
                                          <p:attrName>style.visibility</p:attrName>
                                        </p:attrNameLst>
                                      </p:cBhvr>
                                      <p:to>
                                        <p:strVal val="hidden"/>
                                      </p:to>
                                    </p:set>
                                  </p:childTnLst>
                                </p:cTn>
                              </p:par>
                              <p:par>
                                <p:cTn id="108" presetID="10" presetClass="entr" presetSubtype="0" fill="hold" nodeType="withEffect">
                                  <p:stCondLst>
                                    <p:cond delay="0"/>
                                  </p:stCondLst>
                                  <p:childTnLst>
                                    <p:set>
                                      <p:cBhvr>
                                        <p:cTn id="109" dur="1" fill="hold">
                                          <p:stCondLst>
                                            <p:cond delay="0"/>
                                          </p:stCondLst>
                                        </p:cTn>
                                        <p:tgtEl>
                                          <p:spTgt spid="177"/>
                                        </p:tgtEl>
                                        <p:attrNameLst>
                                          <p:attrName>style.visibility</p:attrName>
                                        </p:attrNameLst>
                                      </p:cBhvr>
                                      <p:to>
                                        <p:strVal val="visible"/>
                                      </p:to>
                                    </p:set>
                                    <p:animEffect transition="in" filter="fade">
                                      <p:cBhvr>
                                        <p:cTn id="110" dur="500"/>
                                        <p:tgtEl>
                                          <p:spTgt spid="177"/>
                                        </p:tgtEl>
                                      </p:cBhvr>
                                    </p:animEffect>
                                  </p:childTnLst>
                                </p:cTn>
                              </p:par>
                            </p:childTnLst>
                          </p:cTn>
                        </p:par>
                        <p:par>
                          <p:cTn id="111" fill="hold">
                            <p:stCondLst>
                              <p:cond delay="5000"/>
                            </p:stCondLst>
                            <p:childTnLst>
                              <p:par>
                                <p:cTn id="112" presetID="22" presetClass="entr" presetSubtype="4" fill="hold" nodeType="afterEffect">
                                  <p:stCondLst>
                                    <p:cond delay="0"/>
                                  </p:stCondLst>
                                  <p:childTnLst>
                                    <p:set>
                                      <p:cBhvr>
                                        <p:cTn id="113" dur="1" fill="hold">
                                          <p:stCondLst>
                                            <p:cond delay="0"/>
                                          </p:stCondLst>
                                        </p:cTn>
                                        <p:tgtEl>
                                          <p:spTgt spid="171"/>
                                        </p:tgtEl>
                                        <p:attrNameLst>
                                          <p:attrName>style.visibility</p:attrName>
                                        </p:attrNameLst>
                                      </p:cBhvr>
                                      <p:to>
                                        <p:strVal val="visible"/>
                                      </p:to>
                                    </p:set>
                                    <p:animEffect transition="in" filter="wipe(down)">
                                      <p:cBhvr>
                                        <p:cTn id="114" dur="500"/>
                                        <p:tgtEl>
                                          <p:spTgt spid="171"/>
                                        </p:tgtEl>
                                      </p:cBhvr>
                                    </p:animEffect>
                                  </p:childTnLst>
                                </p:cTn>
                              </p:par>
                              <p:par>
                                <p:cTn id="115" presetID="22" presetClass="entr" presetSubtype="4" fill="hold" grpId="0" nodeType="withEffect">
                                  <p:stCondLst>
                                    <p:cond delay="0"/>
                                  </p:stCondLst>
                                  <p:childTnLst>
                                    <p:set>
                                      <p:cBhvr>
                                        <p:cTn id="116" dur="1" fill="hold">
                                          <p:stCondLst>
                                            <p:cond delay="0"/>
                                          </p:stCondLst>
                                        </p:cTn>
                                        <p:tgtEl>
                                          <p:spTgt spid="111"/>
                                        </p:tgtEl>
                                        <p:attrNameLst>
                                          <p:attrName>style.visibility</p:attrName>
                                        </p:attrNameLst>
                                      </p:cBhvr>
                                      <p:to>
                                        <p:strVal val="visible"/>
                                      </p:to>
                                    </p:set>
                                    <p:animEffect transition="in" filter="wipe(down)">
                                      <p:cBhvr>
                                        <p:cTn id="117" dur="500"/>
                                        <p:tgtEl>
                                          <p:spTgt spid="111"/>
                                        </p:tgtEl>
                                      </p:cBhvr>
                                    </p:animEffect>
                                  </p:childTnLst>
                                </p:cTn>
                              </p:par>
                              <p:par>
                                <p:cTn id="118" presetID="22" presetClass="entr" presetSubtype="4" fill="hold" grpId="0" nodeType="withEffect">
                                  <p:stCondLst>
                                    <p:cond delay="0"/>
                                  </p:stCondLst>
                                  <p:childTnLst>
                                    <p:set>
                                      <p:cBhvr>
                                        <p:cTn id="119" dur="1" fill="hold">
                                          <p:stCondLst>
                                            <p:cond delay="0"/>
                                          </p:stCondLst>
                                        </p:cTn>
                                        <p:tgtEl>
                                          <p:spTgt spid="106"/>
                                        </p:tgtEl>
                                        <p:attrNameLst>
                                          <p:attrName>style.visibility</p:attrName>
                                        </p:attrNameLst>
                                      </p:cBhvr>
                                      <p:to>
                                        <p:strVal val="visible"/>
                                      </p:to>
                                    </p:set>
                                    <p:animEffect transition="in" filter="wipe(down)">
                                      <p:cBhvr>
                                        <p:cTn id="120" dur="500"/>
                                        <p:tgtEl>
                                          <p:spTgt spid="106"/>
                                        </p:tgtEl>
                                      </p:cBhvr>
                                    </p:animEffect>
                                  </p:childTnLst>
                                </p:cTn>
                              </p:par>
                              <p:par>
                                <p:cTn id="121" presetID="22" presetClass="entr" presetSubtype="4" fill="hold" nodeType="withEffect">
                                  <p:stCondLst>
                                    <p:cond delay="0"/>
                                  </p:stCondLst>
                                  <p:childTnLst>
                                    <p:set>
                                      <p:cBhvr>
                                        <p:cTn id="122" dur="1" fill="hold">
                                          <p:stCondLst>
                                            <p:cond delay="0"/>
                                          </p:stCondLst>
                                        </p:cTn>
                                        <p:tgtEl>
                                          <p:spTgt spid="192"/>
                                        </p:tgtEl>
                                        <p:attrNameLst>
                                          <p:attrName>style.visibility</p:attrName>
                                        </p:attrNameLst>
                                      </p:cBhvr>
                                      <p:to>
                                        <p:strVal val="visible"/>
                                      </p:to>
                                    </p:set>
                                    <p:animEffect transition="in" filter="wipe(down)">
                                      <p:cBhvr>
                                        <p:cTn id="123" dur="500"/>
                                        <p:tgtEl>
                                          <p:spTgt spid="192"/>
                                        </p:tgtEl>
                                      </p:cBhvr>
                                    </p:animEffect>
                                  </p:childTnLst>
                                </p:cTn>
                              </p:par>
                              <p:par>
                                <p:cTn id="124" presetID="22" presetClass="entr" presetSubtype="4" fill="hold" nodeType="withEffect">
                                  <p:stCondLst>
                                    <p:cond delay="0"/>
                                  </p:stCondLst>
                                  <p:childTnLst>
                                    <p:set>
                                      <p:cBhvr>
                                        <p:cTn id="125" dur="1" fill="hold">
                                          <p:stCondLst>
                                            <p:cond delay="0"/>
                                          </p:stCondLst>
                                        </p:cTn>
                                        <p:tgtEl>
                                          <p:spTgt spid="135"/>
                                        </p:tgtEl>
                                        <p:attrNameLst>
                                          <p:attrName>style.visibility</p:attrName>
                                        </p:attrNameLst>
                                      </p:cBhvr>
                                      <p:to>
                                        <p:strVal val="visible"/>
                                      </p:to>
                                    </p:set>
                                    <p:animEffect transition="in" filter="wipe(down)">
                                      <p:cBhvr>
                                        <p:cTn id="126" dur="500"/>
                                        <p:tgtEl>
                                          <p:spTgt spid="135"/>
                                        </p:tgtEl>
                                      </p:cBhvr>
                                    </p:animEffect>
                                  </p:childTnLst>
                                </p:cTn>
                              </p:par>
                            </p:childTnLst>
                          </p:cTn>
                        </p:par>
                        <p:par>
                          <p:cTn id="127" fill="hold">
                            <p:stCondLst>
                              <p:cond delay="5500"/>
                            </p:stCondLst>
                            <p:childTnLst>
                              <p:par>
                                <p:cTn id="128" presetID="10" presetClass="exit" presetSubtype="0" fill="hold" nodeType="afterEffect">
                                  <p:stCondLst>
                                    <p:cond delay="0"/>
                                  </p:stCondLst>
                                  <p:childTnLst>
                                    <p:animEffect transition="out" filter="fade">
                                      <p:cBhvr>
                                        <p:cTn id="129" dur="500"/>
                                        <p:tgtEl>
                                          <p:spTgt spid="179"/>
                                        </p:tgtEl>
                                      </p:cBhvr>
                                    </p:animEffect>
                                    <p:set>
                                      <p:cBhvr>
                                        <p:cTn id="130" dur="1" fill="hold">
                                          <p:stCondLst>
                                            <p:cond delay="499"/>
                                          </p:stCondLst>
                                        </p:cTn>
                                        <p:tgtEl>
                                          <p:spTgt spid="179"/>
                                        </p:tgtEl>
                                        <p:attrNameLst>
                                          <p:attrName>style.visibility</p:attrName>
                                        </p:attrNameLst>
                                      </p:cBhvr>
                                      <p:to>
                                        <p:strVal val="hidden"/>
                                      </p:to>
                                    </p:set>
                                  </p:childTnLst>
                                </p:cTn>
                              </p:par>
                            </p:childTnLst>
                          </p:cTn>
                        </p:par>
                        <p:par>
                          <p:cTn id="131" fill="hold">
                            <p:stCondLst>
                              <p:cond delay="6000"/>
                            </p:stCondLst>
                            <p:childTnLst>
                              <p:par>
                                <p:cTn id="132" presetID="26" presetClass="emph" presetSubtype="0" fill="hold" nodeType="afterEffect">
                                  <p:stCondLst>
                                    <p:cond delay="0"/>
                                  </p:stCondLst>
                                  <p:childTnLst>
                                    <p:animEffect transition="out" filter="fade">
                                      <p:cBhvr>
                                        <p:cTn id="133" dur="500" tmFilter="0, 0; .2, .5; .8, .5; 1, 0"/>
                                        <p:tgtEl>
                                          <p:spTgt spid="192"/>
                                        </p:tgtEl>
                                      </p:cBhvr>
                                    </p:animEffect>
                                    <p:animScale>
                                      <p:cBhvr>
                                        <p:cTn id="134" dur="250" autoRev="1" fill="hold"/>
                                        <p:tgtEl>
                                          <p:spTgt spid="192"/>
                                        </p:tgtEl>
                                      </p:cBhvr>
                                      <p:by x="105000" y="105000"/>
                                    </p:animScale>
                                  </p:childTnLst>
                                </p:cTn>
                              </p:par>
                            </p:childTnLst>
                          </p:cTn>
                        </p:par>
                        <p:par>
                          <p:cTn id="135" fill="hold">
                            <p:stCondLst>
                              <p:cond delay="6500"/>
                            </p:stCondLst>
                            <p:childTnLst>
                              <p:par>
                                <p:cTn id="136" presetID="22" presetClass="entr" presetSubtype="8" fill="hold" nodeType="afterEffect">
                                  <p:stCondLst>
                                    <p:cond delay="0"/>
                                  </p:stCondLst>
                                  <p:childTnLst>
                                    <p:set>
                                      <p:cBhvr>
                                        <p:cTn id="137" dur="1" fill="hold">
                                          <p:stCondLst>
                                            <p:cond delay="0"/>
                                          </p:stCondLst>
                                        </p:cTn>
                                        <p:tgtEl>
                                          <p:spTgt spid="170"/>
                                        </p:tgtEl>
                                        <p:attrNameLst>
                                          <p:attrName>style.visibility</p:attrName>
                                        </p:attrNameLst>
                                      </p:cBhvr>
                                      <p:to>
                                        <p:strVal val="visible"/>
                                      </p:to>
                                    </p:set>
                                    <p:animEffect transition="in" filter="wipe(left)">
                                      <p:cBhvr>
                                        <p:cTn id="138" dur="500"/>
                                        <p:tgtEl>
                                          <p:spTgt spid="170"/>
                                        </p:tgtEl>
                                      </p:cBhvr>
                                    </p:animEffect>
                                  </p:childTnLst>
                                </p:cTn>
                              </p:par>
                              <p:par>
                                <p:cTn id="139" presetID="22" presetClass="entr" presetSubtype="1" fill="hold" nodeType="withEffect">
                                  <p:stCondLst>
                                    <p:cond delay="0"/>
                                  </p:stCondLst>
                                  <p:childTnLst>
                                    <p:set>
                                      <p:cBhvr>
                                        <p:cTn id="140" dur="1" fill="hold">
                                          <p:stCondLst>
                                            <p:cond delay="0"/>
                                          </p:stCondLst>
                                        </p:cTn>
                                        <p:tgtEl>
                                          <p:spTgt spid="99"/>
                                        </p:tgtEl>
                                        <p:attrNameLst>
                                          <p:attrName>style.visibility</p:attrName>
                                        </p:attrNameLst>
                                      </p:cBhvr>
                                      <p:to>
                                        <p:strVal val="visible"/>
                                      </p:to>
                                    </p:set>
                                    <p:animEffect transition="in" filter="wipe(up)">
                                      <p:cBhvr>
                                        <p:cTn id="141" dur="500"/>
                                        <p:tgtEl>
                                          <p:spTgt spid="99"/>
                                        </p:tgtEl>
                                      </p:cBhvr>
                                    </p:animEffect>
                                  </p:childTnLst>
                                </p:cTn>
                              </p:par>
                              <p:par>
                                <p:cTn id="142" presetID="22" presetClass="entr" presetSubtype="1" fill="hold" grpId="0" nodeType="withEffect">
                                  <p:stCondLst>
                                    <p:cond delay="0"/>
                                  </p:stCondLst>
                                  <p:childTnLst>
                                    <p:set>
                                      <p:cBhvr>
                                        <p:cTn id="143" dur="1" fill="hold">
                                          <p:stCondLst>
                                            <p:cond delay="0"/>
                                          </p:stCondLst>
                                        </p:cTn>
                                        <p:tgtEl>
                                          <p:spTgt spid="101"/>
                                        </p:tgtEl>
                                        <p:attrNameLst>
                                          <p:attrName>style.visibility</p:attrName>
                                        </p:attrNameLst>
                                      </p:cBhvr>
                                      <p:to>
                                        <p:strVal val="visible"/>
                                      </p:to>
                                    </p:set>
                                    <p:animEffect transition="in" filter="wipe(up)">
                                      <p:cBhvr>
                                        <p:cTn id="144" dur="500"/>
                                        <p:tgtEl>
                                          <p:spTgt spid="101"/>
                                        </p:tgtEl>
                                      </p:cBhvr>
                                    </p:animEffect>
                                  </p:childTnLst>
                                </p:cTn>
                              </p:par>
                              <p:par>
                                <p:cTn id="145" presetID="22" presetClass="entr" presetSubtype="1" fill="hold" grpId="0" nodeType="withEffect">
                                  <p:stCondLst>
                                    <p:cond delay="0"/>
                                  </p:stCondLst>
                                  <p:childTnLst>
                                    <p:set>
                                      <p:cBhvr>
                                        <p:cTn id="146" dur="1" fill="hold">
                                          <p:stCondLst>
                                            <p:cond delay="0"/>
                                          </p:stCondLst>
                                        </p:cTn>
                                        <p:tgtEl>
                                          <p:spTgt spid="112"/>
                                        </p:tgtEl>
                                        <p:attrNameLst>
                                          <p:attrName>style.visibility</p:attrName>
                                        </p:attrNameLst>
                                      </p:cBhvr>
                                      <p:to>
                                        <p:strVal val="visible"/>
                                      </p:to>
                                    </p:set>
                                    <p:animEffect transition="in" filter="wipe(up)">
                                      <p:cBhvr>
                                        <p:cTn id="147" dur="500"/>
                                        <p:tgtEl>
                                          <p:spTgt spid="112"/>
                                        </p:tgtEl>
                                      </p:cBhvr>
                                    </p:animEffect>
                                  </p:childTnLst>
                                </p:cTn>
                              </p:par>
                              <p:par>
                                <p:cTn id="148" presetID="42" presetClass="path" presetSubtype="0" accel="50000" decel="50000" fill="hold" nodeType="withEffect">
                                  <p:stCondLst>
                                    <p:cond delay="0"/>
                                  </p:stCondLst>
                                  <p:childTnLst>
                                    <p:animMotion origin="layout" path="M 2.08333E-7 -4.07407E-6 L 0.00052 -0.40833 " pathEditMode="relative" rAng="0" ptsTypes="AA">
                                      <p:cBhvr>
                                        <p:cTn id="149" dur="2000" fill="hold"/>
                                        <p:tgtEl>
                                          <p:spTgt spid="177"/>
                                        </p:tgtEl>
                                        <p:attrNameLst>
                                          <p:attrName>ppt_x</p:attrName>
                                          <p:attrName>ppt_y</p:attrName>
                                        </p:attrNameLst>
                                      </p:cBhvr>
                                      <p:rCtr x="26" y="-20417"/>
                                    </p:animMotion>
                                  </p:childTnLst>
                                </p:cTn>
                              </p:par>
                            </p:childTnLst>
                          </p:cTn>
                        </p:par>
                        <p:par>
                          <p:cTn id="150" fill="hold">
                            <p:stCondLst>
                              <p:cond delay="8500"/>
                            </p:stCondLst>
                            <p:childTnLst>
                              <p:par>
                                <p:cTn id="151" presetID="10" presetClass="entr" presetSubtype="0" fill="hold" nodeType="afterEffect">
                                  <p:stCondLst>
                                    <p:cond delay="0"/>
                                  </p:stCondLst>
                                  <p:childTnLst>
                                    <p:set>
                                      <p:cBhvr>
                                        <p:cTn id="152" dur="1" fill="hold">
                                          <p:stCondLst>
                                            <p:cond delay="0"/>
                                          </p:stCondLst>
                                        </p:cTn>
                                        <p:tgtEl>
                                          <p:spTgt spid="194"/>
                                        </p:tgtEl>
                                        <p:attrNameLst>
                                          <p:attrName>style.visibility</p:attrName>
                                        </p:attrNameLst>
                                      </p:cBhvr>
                                      <p:to>
                                        <p:strVal val="visible"/>
                                      </p:to>
                                    </p:set>
                                    <p:animEffect transition="in" filter="fade">
                                      <p:cBhvr>
                                        <p:cTn id="153" dur="500"/>
                                        <p:tgtEl>
                                          <p:spTgt spid="194"/>
                                        </p:tgtEl>
                                      </p:cBhvr>
                                    </p:animEffect>
                                  </p:childTnLst>
                                </p:cTn>
                              </p:par>
                              <p:par>
                                <p:cTn id="154" presetID="1" presetClass="exit" presetSubtype="0" fill="hold" nodeType="withEffect">
                                  <p:stCondLst>
                                    <p:cond delay="0"/>
                                  </p:stCondLst>
                                  <p:childTnLst>
                                    <p:set>
                                      <p:cBhvr>
                                        <p:cTn id="155" dur="1" fill="hold">
                                          <p:stCondLst>
                                            <p:cond delay="0"/>
                                          </p:stCondLst>
                                        </p:cTn>
                                        <p:tgtEl>
                                          <p:spTgt spid="177"/>
                                        </p:tgtEl>
                                        <p:attrNameLst>
                                          <p:attrName>style.visibility</p:attrName>
                                        </p:attrNameLst>
                                      </p:cBhvr>
                                      <p:to>
                                        <p:strVal val="hidden"/>
                                      </p:to>
                                    </p:set>
                                  </p:childTnLst>
                                </p:cTn>
                              </p:par>
                            </p:childTnLst>
                          </p:cTn>
                        </p:par>
                        <p:par>
                          <p:cTn id="156" fill="hold">
                            <p:stCondLst>
                              <p:cond delay="9000"/>
                            </p:stCondLst>
                            <p:childTnLst>
                              <p:par>
                                <p:cTn id="157" presetID="22" presetClass="entr" presetSubtype="1" fill="hold" nodeType="afterEffect">
                                  <p:stCondLst>
                                    <p:cond delay="0"/>
                                  </p:stCondLst>
                                  <p:childTnLst>
                                    <p:set>
                                      <p:cBhvr>
                                        <p:cTn id="158" dur="1" fill="hold">
                                          <p:stCondLst>
                                            <p:cond delay="0"/>
                                          </p:stCondLst>
                                        </p:cTn>
                                        <p:tgtEl>
                                          <p:spTgt spid="130"/>
                                        </p:tgtEl>
                                        <p:attrNameLst>
                                          <p:attrName>style.visibility</p:attrName>
                                        </p:attrNameLst>
                                      </p:cBhvr>
                                      <p:to>
                                        <p:strVal val="visible"/>
                                      </p:to>
                                    </p:set>
                                    <p:animEffect transition="in" filter="wipe(up)">
                                      <p:cBhvr>
                                        <p:cTn id="159" dur="500"/>
                                        <p:tgtEl>
                                          <p:spTgt spid="130"/>
                                        </p:tgtEl>
                                      </p:cBhvr>
                                    </p:animEffect>
                                  </p:childTnLst>
                                </p:cTn>
                              </p:par>
                              <p:par>
                                <p:cTn id="160" presetID="22" presetClass="entr" presetSubtype="1" fill="hold" grpId="0" nodeType="withEffect">
                                  <p:stCondLst>
                                    <p:cond delay="0"/>
                                  </p:stCondLst>
                                  <p:childTnLst>
                                    <p:set>
                                      <p:cBhvr>
                                        <p:cTn id="161" dur="1" fill="hold">
                                          <p:stCondLst>
                                            <p:cond delay="0"/>
                                          </p:stCondLst>
                                        </p:cTn>
                                        <p:tgtEl>
                                          <p:spTgt spid="131"/>
                                        </p:tgtEl>
                                        <p:attrNameLst>
                                          <p:attrName>style.visibility</p:attrName>
                                        </p:attrNameLst>
                                      </p:cBhvr>
                                      <p:to>
                                        <p:strVal val="visible"/>
                                      </p:to>
                                    </p:set>
                                    <p:animEffect transition="in" filter="wipe(up)">
                                      <p:cBhvr>
                                        <p:cTn id="162" dur="500"/>
                                        <p:tgtEl>
                                          <p:spTgt spid="131"/>
                                        </p:tgtEl>
                                      </p:cBhvr>
                                    </p:animEffect>
                                  </p:childTnLst>
                                </p:cTn>
                              </p:par>
                              <p:par>
                                <p:cTn id="163" presetID="22" presetClass="entr" presetSubtype="1" fill="hold" grpId="0" nodeType="withEffect">
                                  <p:stCondLst>
                                    <p:cond delay="0"/>
                                  </p:stCondLst>
                                  <p:childTnLst>
                                    <p:set>
                                      <p:cBhvr>
                                        <p:cTn id="164" dur="1" fill="hold">
                                          <p:stCondLst>
                                            <p:cond delay="0"/>
                                          </p:stCondLst>
                                        </p:cTn>
                                        <p:tgtEl>
                                          <p:spTgt spid="132"/>
                                        </p:tgtEl>
                                        <p:attrNameLst>
                                          <p:attrName>style.visibility</p:attrName>
                                        </p:attrNameLst>
                                      </p:cBhvr>
                                      <p:to>
                                        <p:strVal val="visible"/>
                                      </p:to>
                                    </p:set>
                                    <p:animEffect transition="in" filter="wipe(up)">
                                      <p:cBhvr>
                                        <p:cTn id="165" dur="500"/>
                                        <p:tgtEl>
                                          <p:spTgt spid="132"/>
                                        </p:tgtEl>
                                      </p:cBhvr>
                                    </p:animEffect>
                                  </p:childTnLst>
                                </p:cTn>
                              </p:par>
                              <p:par>
                                <p:cTn id="166" presetID="42" presetClass="path" presetSubtype="0" accel="50000" decel="50000" fill="hold" nodeType="withEffect">
                                  <p:stCondLst>
                                    <p:cond delay="0"/>
                                  </p:stCondLst>
                                  <p:childTnLst>
                                    <p:animMotion origin="layout" path="M -4.79167E-6 -7.40741E-7 L -0.14361 -0.36875 " pathEditMode="relative" rAng="0" ptsTypes="AA">
                                      <p:cBhvr>
                                        <p:cTn id="167" dur="2000" fill="hold"/>
                                        <p:tgtEl>
                                          <p:spTgt spid="180"/>
                                        </p:tgtEl>
                                        <p:attrNameLst>
                                          <p:attrName>ppt_x</p:attrName>
                                          <p:attrName>ppt_y</p:attrName>
                                        </p:attrNameLst>
                                      </p:cBhvr>
                                      <p:rCtr x="-7187" y="-18449"/>
                                    </p:animMotion>
                                  </p:childTnLst>
                                </p:cTn>
                              </p:par>
                            </p:childTnLst>
                          </p:cTn>
                        </p:par>
                        <p:par>
                          <p:cTn id="168" fill="hold">
                            <p:stCondLst>
                              <p:cond delay="11000"/>
                            </p:stCondLst>
                            <p:childTnLst>
                              <p:par>
                                <p:cTn id="169" presetID="10" presetClass="entr" presetSubtype="0" fill="hold" nodeType="afterEffect">
                                  <p:stCondLst>
                                    <p:cond delay="0"/>
                                  </p:stCondLst>
                                  <p:childTnLst>
                                    <p:set>
                                      <p:cBhvr>
                                        <p:cTn id="170" dur="1" fill="hold">
                                          <p:stCondLst>
                                            <p:cond delay="0"/>
                                          </p:stCondLst>
                                        </p:cTn>
                                        <p:tgtEl>
                                          <p:spTgt spid="195"/>
                                        </p:tgtEl>
                                        <p:attrNameLst>
                                          <p:attrName>style.visibility</p:attrName>
                                        </p:attrNameLst>
                                      </p:cBhvr>
                                      <p:to>
                                        <p:strVal val="visible"/>
                                      </p:to>
                                    </p:set>
                                    <p:animEffect transition="in" filter="fade">
                                      <p:cBhvr>
                                        <p:cTn id="171" dur="500"/>
                                        <p:tgtEl>
                                          <p:spTgt spid="195"/>
                                        </p:tgtEl>
                                      </p:cBhvr>
                                    </p:animEffect>
                                  </p:childTnLst>
                                </p:cTn>
                              </p:par>
                              <p:par>
                                <p:cTn id="172" presetID="1" presetClass="exit" presetSubtype="0" fill="hold" nodeType="withEffect">
                                  <p:stCondLst>
                                    <p:cond delay="0"/>
                                  </p:stCondLst>
                                  <p:childTnLst>
                                    <p:set>
                                      <p:cBhvr>
                                        <p:cTn id="173" dur="1" fill="hold">
                                          <p:stCondLst>
                                            <p:cond delay="0"/>
                                          </p:stCondLst>
                                        </p:cTn>
                                        <p:tgtEl>
                                          <p:spTgt spid="180"/>
                                        </p:tgtEl>
                                        <p:attrNameLst>
                                          <p:attrName>style.visibility</p:attrName>
                                        </p:attrNameLst>
                                      </p:cBhvr>
                                      <p:to>
                                        <p:strVal val="hidden"/>
                                      </p:to>
                                    </p:set>
                                  </p:childTnLst>
                                </p:cTn>
                              </p:par>
                            </p:childTnLst>
                          </p:cTn>
                        </p:par>
                        <p:par>
                          <p:cTn id="174" fill="hold">
                            <p:stCondLst>
                              <p:cond delay="11500"/>
                            </p:stCondLst>
                            <p:childTnLst>
                              <p:par>
                                <p:cTn id="175" presetID="22" presetClass="entr" presetSubtype="1" fill="hold" nodeType="afterEffect">
                                  <p:stCondLst>
                                    <p:cond delay="0"/>
                                  </p:stCondLst>
                                  <p:childTnLst>
                                    <p:set>
                                      <p:cBhvr>
                                        <p:cTn id="176" dur="1" fill="hold">
                                          <p:stCondLst>
                                            <p:cond delay="0"/>
                                          </p:stCondLst>
                                        </p:cTn>
                                        <p:tgtEl>
                                          <p:spTgt spid="154"/>
                                        </p:tgtEl>
                                        <p:attrNameLst>
                                          <p:attrName>style.visibility</p:attrName>
                                        </p:attrNameLst>
                                      </p:cBhvr>
                                      <p:to>
                                        <p:strVal val="visible"/>
                                      </p:to>
                                    </p:set>
                                    <p:animEffect transition="in" filter="wipe(up)">
                                      <p:cBhvr>
                                        <p:cTn id="177" dur="500"/>
                                        <p:tgtEl>
                                          <p:spTgt spid="154"/>
                                        </p:tgtEl>
                                      </p:cBhvr>
                                    </p:animEffect>
                                  </p:childTnLst>
                                </p:cTn>
                              </p:par>
                              <p:par>
                                <p:cTn id="178" presetID="10" presetClass="exit" presetSubtype="0" fill="hold" nodeType="withEffect">
                                  <p:stCondLst>
                                    <p:cond delay="0"/>
                                  </p:stCondLst>
                                  <p:childTnLst>
                                    <p:animEffect transition="out" filter="fade">
                                      <p:cBhvr>
                                        <p:cTn id="179" dur="500"/>
                                        <p:tgtEl>
                                          <p:spTgt spid="194"/>
                                        </p:tgtEl>
                                      </p:cBhvr>
                                    </p:animEffect>
                                    <p:set>
                                      <p:cBhvr>
                                        <p:cTn id="180" dur="1" fill="hold">
                                          <p:stCondLst>
                                            <p:cond delay="499"/>
                                          </p:stCondLst>
                                        </p:cTn>
                                        <p:tgtEl>
                                          <p:spTgt spid="194"/>
                                        </p:tgtEl>
                                        <p:attrNameLst>
                                          <p:attrName>style.visibility</p:attrName>
                                        </p:attrNameLst>
                                      </p:cBhvr>
                                      <p:to>
                                        <p:strVal val="hidden"/>
                                      </p:to>
                                    </p:set>
                                  </p:childTnLst>
                                </p:cTn>
                              </p:par>
                              <p:par>
                                <p:cTn id="181" presetID="10" presetClass="exit" presetSubtype="0" fill="hold" nodeType="withEffect">
                                  <p:stCondLst>
                                    <p:cond delay="0"/>
                                  </p:stCondLst>
                                  <p:childTnLst>
                                    <p:animEffect transition="out" filter="fade">
                                      <p:cBhvr>
                                        <p:cTn id="182" dur="500"/>
                                        <p:tgtEl>
                                          <p:spTgt spid="195"/>
                                        </p:tgtEl>
                                      </p:cBhvr>
                                    </p:animEffect>
                                    <p:set>
                                      <p:cBhvr>
                                        <p:cTn id="183" dur="1" fill="hold">
                                          <p:stCondLst>
                                            <p:cond delay="499"/>
                                          </p:stCondLst>
                                        </p:cTn>
                                        <p:tgtEl>
                                          <p:spTgt spid="195"/>
                                        </p:tgtEl>
                                        <p:attrNameLst>
                                          <p:attrName>style.visibility</p:attrName>
                                        </p:attrNameLst>
                                      </p:cBhvr>
                                      <p:to>
                                        <p:strVal val="hidden"/>
                                      </p:to>
                                    </p:set>
                                  </p:childTnLst>
                                </p:cTn>
                              </p:par>
                              <p:par>
                                <p:cTn id="184" presetID="22" presetClass="entr" presetSubtype="1" fill="hold" grpId="0" nodeType="withEffect">
                                  <p:stCondLst>
                                    <p:cond delay="0"/>
                                  </p:stCondLst>
                                  <p:childTnLst>
                                    <p:set>
                                      <p:cBhvr>
                                        <p:cTn id="185" dur="1" fill="hold">
                                          <p:stCondLst>
                                            <p:cond delay="0"/>
                                          </p:stCondLst>
                                        </p:cTn>
                                        <p:tgtEl>
                                          <p:spTgt spid="155"/>
                                        </p:tgtEl>
                                        <p:attrNameLst>
                                          <p:attrName>style.visibility</p:attrName>
                                        </p:attrNameLst>
                                      </p:cBhvr>
                                      <p:to>
                                        <p:strVal val="visible"/>
                                      </p:to>
                                    </p:set>
                                    <p:animEffect transition="in" filter="wipe(up)">
                                      <p:cBhvr>
                                        <p:cTn id="186" dur="500"/>
                                        <p:tgtEl>
                                          <p:spTgt spid="155"/>
                                        </p:tgtEl>
                                      </p:cBhvr>
                                    </p:animEffect>
                                  </p:childTnLst>
                                </p:cTn>
                              </p:par>
                              <p:par>
                                <p:cTn id="187" presetID="22" presetClass="entr" presetSubtype="1" fill="hold" grpId="0" nodeType="withEffect">
                                  <p:stCondLst>
                                    <p:cond delay="0"/>
                                  </p:stCondLst>
                                  <p:childTnLst>
                                    <p:set>
                                      <p:cBhvr>
                                        <p:cTn id="188" dur="1" fill="hold">
                                          <p:stCondLst>
                                            <p:cond delay="0"/>
                                          </p:stCondLst>
                                        </p:cTn>
                                        <p:tgtEl>
                                          <p:spTgt spid="156"/>
                                        </p:tgtEl>
                                        <p:attrNameLst>
                                          <p:attrName>style.visibility</p:attrName>
                                        </p:attrNameLst>
                                      </p:cBhvr>
                                      <p:to>
                                        <p:strVal val="visible"/>
                                      </p:to>
                                    </p:set>
                                    <p:animEffect transition="in" filter="wipe(up)">
                                      <p:cBhvr>
                                        <p:cTn id="189" dur="500"/>
                                        <p:tgtEl>
                                          <p:spTgt spid="156"/>
                                        </p:tgtEl>
                                      </p:cBhvr>
                                    </p:animEffect>
                                  </p:childTnLst>
                                </p:cTn>
                              </p:par>
                              <p:par>
                                <p:cTn id="190" presetID="42" presetClass="entr" presetSubtype="0" fill="hold" nodeType="withEffect">
                                  <p:stCondLst>
                                    <p:cond delay="0"/>
                                  </p:stCondLst>
                                  <p:childTnLst>
                                    <p:set>
                                      <p:cBhvr>
                                        <p:cTn id="191" dur="1" fill="hold">
                                          <p:stCondLst>
                                            <p:cond delay="0"/>
                                          </p:stCondLst>
                                        </p:cTn>
                                        <p:tgtEl>
                                          <p:spTgt spid="183"/>
                                        </p:tgtEl>
                                        <p:attrNameLst>
                                          <p:attrName>style.visibility</p:attrName>
                                        </p:attrNameLst>
                                      </p:cBhvr>
                                      <p:to>
                                        <p:strVal val="visible"/>
                                      </p:to>
                                    </p:set>
                                    <p:animEffect transition="in" filter="fade">
                                      <p:cBhvr>
                                        <p:cTn id="192" dur="500"/>
                                        <p:tgtEl>
                                          <p:spTgt spid="183"/>
                                        </p:tgtEl>
                                      </p:cBhvr>
                                    </p:animEffect>
                                    <p:anim calcmode="lin" valueType="num">
                                      <p:cBhvr>
                                        <p:cTn id="193" dur="500" fill="hold"/>
                                        <p:tgtEl>
                                          <p:spTgt spid="183"/>
                                        </p:tgtEl>
                                        <p:attrNameLst>
                                          <p:attrName>ppt_x</p:attrName>
                                        </p:attrNameLst>
                                      </p:cBhvr>
                                      <p:tavLst>
                                        <p:tav tm="0">
                                          <p:val>
                                            <p:strVal val="#ppt_x"/>
                                          </p:val>
                                        </p:tav>
                                        <p:tav tm="100000">
                                          <p:val>
                                            <p:strVal val="#ppt_x"/>
                                          </p:val>
                                        </p:tav>
                                      </p:tavLst>
                                    </p:anim>
                                    <p:anim calcmode="lin" valueType="num">
                                      <p:cBhvr>
                                        <p:cTn id="194" dur="500" fill="hold"/>
                                        <p:tgtEl>
                                          <p:spTgt spid="183"/>
                                        </p:tgtEl>
                                        <p:attrNameLst>
                                          <p:attrName>ppt_y</p:attrName>
                                        </p:attrNameLst>
                                      </p:cBhvr>
                                      <p:tavLst>
                                        <p:tav tm="0">
                                          <p:val>
                                            <p:strVal val="#ppt_y+.1"/>
                                          </p:val>
                                        </p:tav>
                                        <p:tav tm="100000">
                                          <p:val>
                                            <p:strVal val="#ppt_y"/>
                                          </p:val>
                                        </p:tav>
                                      </p:tavLst>
                                    </p:anim>
                                  </p:childTnLst>
                                </p:cTn>
                              </p:par>
                            </p:childTnLst>
                          </p:cTn>
                        </p:par>
                        <p:par>
                          <p:cTn id="195" fill="hold">
                            <p:stCondLst>
                              <p:cond delay="12000"/>
                            </p:stCondLst>
                            <p:childTnLst>
                              <p:par>
                                <p:cTn id="196" presetID="22" presetClass="entr" presetSubtype="1" fill="hold" nodeType="afterEffect">
                                  <p:stCondLst>
                                    <p:cond delay="0"/>
                                  </p:stCondLst>
                                  <p:childTnLst>
                                    <p:set>
                                      <p:cBhvr>
                                        <p:cTn id="197" dur="1" fill="hold">
                                          <p:stCondLst>
                                            <p:cond delay="0"/>
                                          </p:stCondLst>
                                        </p:cTn>
                                        <p:tgtEl>
                                          <p:spTgt spid="158"/>
                                        </p:tgtEl>
                                        <p:attrNameLst>
                                          <p:attrName>style.visibility</p:attrName>
                                        </p:attrNameLst>
                                      </p:cBhvr>
                                      <p:to>
                                        <p:strVal val="visible"/>
                                      </p:to>
                                    </p:set>
                                    <p:animEffect transition="in" filter="wipe(up)">
                                      <p:cBhvr>
                                        <p:cTn id="198" dur="500"/>
                                        <p:tgtEl>
                                          <p:spTgt spid="158"/>
                                        </p:tgtEl>
                                      </p:cBhvr>
                                    </p:animEffect>
                                  </p:childTnLst>
                                </p:cTn>
                              </p:par>
                              <p:par>
                                <p:cTn id="199" presetID="22" presetClass="entr" presetSubtype="1" fill="hold" grpId="0" nodeType="withEffect">
                                  <p:stCondLst>
                                    <p:cond delay="0"/>
                                  </p:stCondLst>
                                  <p:childTnLst>
                                    <p:set>
                                      <p:cBhvr>
                                        <p:cTn id="200" dur="1" fill="hold">
                                          <p:stCondLst>
                                            <p:cond delay="0"/>
                                          </p:stCondLst>
                                        </p:cTn>
                                        <p:tgtEl>
                                          <p:spTgt spid="159"/>
                                        </p:tgtEl>
                                        <p:attrNameLst>
                                          <p:attrName>style.visibility</p:attrName>
                                        </p:attrNameLst>
                                      </p:cBhvr>
                                      <p:to>
                                        <p:strVal val="visible"/>
                                      </p:to>
                                    </p:set>
                                    <p:animEffect transition="in" filter="wipe(up)">
                                      <p:cBhvr>
                                        <p:cTn id="201" dur="500"/>
                                        <p:tgtEl>
                                          <p:spTgt spid="159"/>
                                        </p:tgtEl>
                                      </p:cBhvr>
                                    </p:animEffect>
                                  </p:childTnLst>
                                </p:cTn>
                              </p:par>
                              <p:par>
                                <p:cTn id="202" presetID="22" presetClass="entr" presetSubtype="1" fill="hold" grpId="0" nodeType="withEffect">
                                  <p:stCondLst>
                                    <p:cond delay="0"/>
                                  </p:stCondLst>
                                  <p:childTnLst>
                                    <p:set>
                                      <p:cBhvr>
                                        <p:cTn id="203" dur="1" fill="hold">
                                          <p:stCondLst>
                                            <p:cond delay="0"/>
                                          </p:stCondLst>
                                        </p:cTn>
                                        <p:tgtEl>
                                          <p:spTgt spid="164"/>
                                        </p:tgtEl>
                                        <p:attrNameLst>
                                          <p:attrName>style.visibility</p:attrName>
                                        </p:attrNameLst>
                                      </p:cBhvr>
                                      <p:to>
                                        <p:strVal val="visible"/>
                                      </p:to>
                                    </p:set>
                                    <p:animEffect transition="in" filter="wipe(up)">
                                      <p:cBhvr>
                                        <p:cTn id="204" dur="500"/>
                                        <p:tgtEl>
                                          <p:spTgt spid="164"/>
                                        </p:tgtEl>
                                      </p:cBhvr>
                                    </p:animEffect>
                                  </p:childTnLst>
                                </p:cTn>
                              </p:par>
                              <p:par>
                                <p:cTn id="205" presetID="42" presetClass="entr" presetSubtype="0" fill="hold" nodeType="withEffect">
                                  <p:stCondLst>
                                    <p:cond delay="0"/>
                                  </p:stCondLst>
                                  <p:childTnLst>
                                    <p:set>
                                      <p:cBhvr>
                                        <p:cTn id="206" dur="1" fill="hold">
                                          <p:stCondLst>
                                            <p:cond delay="0"/>
                                          </p:stCondLst>
                                        </p:cTn>
                                        <p:tgtEl>
                                          <p:spTgt spid="184"/>
                                        </p:tgtEl>
                                        <p:attrNameLst>
                                          <p:attrName>style.visibility</p:attrName>
                                        </p:attrNameLst>
                                      </p:cBhvr>
                                      <p:to>
                                        <p:strVal val="visible"/>
                                      </p:to>
                                    </p:set>
                                    <p:animEffect transition="in" filter="fade">
                                      <p:cBhvr>
                                        <p:cTn id="207" dur="500"/>
                                        <p:tgtEl>
                                          <p:spTgt spid="184"/>
                                        </p:tgtEl>
                                      </p:cBhvr>
                                    </p:animEffect>
                                    <p:anim calcmode="lin" valueType="num">
                                      <p:cBhvr>
                                        <p:cTn id="208" dur="500" fill="hold"/>
                                        <p:tgtEl>
                                          <p:spTgt spid="184"/>
                                        </p:tgtEl>
                                        <p:attrNameLst>
                                          <p:attrName>ppt_x</p:attrName>
                                        </p:attrNameLst>
                                      </p:cBhvr>
                                      <p:tavLst>
                                        <p:tav tm="0">
                                          <p:val>
                                            <p:strVal val="#ppt_x"/>
                                          </p:val>
                                        </p:tav>
                                        <p:tav tm="100000">
                                          <p:val>
                                            <p:strVal val="#ppt_x"/>
                                          </p:val>
                                        </p:tav>
                                      </p:tavLst>
                                    </p:anim>
                                    <p:anim calcmode="lin" valueType="num">
                                      <p:cBhvr>
                                        <p:cTn id="209" dur="500" fill="hold"/>
                                        <p:tgtEl>
                                          <p:spTgt spid="184"/>
                                        </p:tgtEl>
                                        <p:attrNameLst>
                                          <p:attrName>ppt_y</p:attrName>
                                        </p:attrNameLst>
                                      </p:cBhvr>
                                      <p:tavLst>
                                        <p:tav tm="0">
                                          <p:val>
                                            <p:strVal val="#ppt_y+.1"/>
                                          </p:val>
                                        </p:tav>
                                        <p:tav tm="100000">
                                          <p:val>
                                            <p:strVal val="#ppt_y"/>
                                          </p:val>
                                        </p:tav>
                                      </p:tavLst>
                                    </p:anim>
                                  </p:childTnLst>
                                </p:cTn>
                              </p:par>
                            </p:childTnLst>
                          </p:cTn>
                        </p:par>
                        <p:par>
                          <p:cTn id="210" fill="hold">
                            <p:stCondLst>
                              <p:cond delay="12500"/>
                            </p:stCondLst>
                            <p:childTnLst>
                              <p:par>
                                <p:cTn id="211" presetID="22" presetClass="entr" presetSubtype="8" fill="hold" nodeType="afterEffect">
                                  <p:stCondLst>
                                    <p:cond delay="0"/>
                                  </p:stCondLst>
                                  <p:childTnLst>
                                    <p:set>
                                      <p:cBhvr>
                                        <p:cTn id="212" dur="1" fill="hold">
                                          <p:stCondLst>
                                            <p:cond delay="0"/>
                                          </p:stCondLst>
                                        </p:cTn>
                                        <p:tgtEl>
                                          <p:spTgt spid="162"/>
                                        </p:tgtEl>
                                        <p:attrNameLst>
                                          <p:attrName>style.visibility</p:attrName>
                                        </p:attrNameLst>
                                      </p:cBhvr>
                                      <p:to>
                                        <p:strVal val="visible"/>
                                      </p:to>
                                    </p:set>
                                    <p:animEffect transition="in" filter="wipe(left)">
                                      <p:cBhvr>
                                        <p:cTn id="213" dur="500"/>
                                        <p:tgtEl>
                                          <p:spTgt spid="162"/>
                                        </p:tgtEl>
                                      </p:cBhvr>
                                    </p:animEffect>
                                  </p:childTnLst>
                                </p:cTn>
                              </p:par>
                              <p:par>
                                <p:cTn id="214" presetID="22" presetClass="entr" presetSubtype="8" fill="hold" grpId="0" nodeType="withEffect">
                                  <p:stCondLst>
                                    <p:cond delay="0"/>
                                  </p:stCondLst>
                                  <p:childTnLst>
                                    <p:set>
                                      <p:cBhvr>
                                        <p:cTn id="215" dur="1" fill="hold">
                                          <p:stCondLst>
                                            <p:cond delay="0"/>
                                          </p:stCondLst>
                                        </p:cTn>
                                        <p:tgtEl>
                                          <p:spTgt spid="163"/>
                                        </p:tgtEl>
                                        <p:attrNameLst>
                                          <p:attrName>style.visibility</p:attrName>
                                        </p:attrNameLst>
                                      </p:cBhvr>
                                      <p:to>
                                        <p:strVal val="visible"/>
                                      </p:to>
                                    </p:set>
                                    <p:animEffect transition="in" filter="wipe(left)">
                                      <p:cBhvr>
                                        <p:cTn id="216" dur="500"/>
                                        <p:tgtEl>
                                          <p:spTgt spid="163"/>
                                        </p:tgtEl>
                                      </p:cBhvr>
                                    </p:animEffect>
                                  </p:childTnLst>
                                </p:cTn>
                              </p:par>
                              <p:par>
                                <p:cTn id="217" presetID="22" presetClass="entr" presetSubtype="8" fill="hold" grpId="0" nodeType="withEffect">
                                  <p:stCondLst>
                                    <p:cond delay="0"/>
                                  </p:stCondLst>
                                  <p:childTnLst>
                                    <p:set>
                                      <p:cBhvr>
                                        <p:cTn id="218" dur="1" fill="hold">
                                          <p:stCondLst>
                                            <p:cond delay="0"/>
                                          </p:stCondLst>
                                        </p:cTn>
                                        <p:tgtEl>
                                          <p:spTgt spid="193"/>
                                        </p:tgtEl>
                                        <p:attrNameLst>
                                          <p:attrName>style.visibility</p:attrName>
                                        </p:attrNameLst>
                                      </p:cBhvr>
                                      <p:to>
                                        <p:strVal val="visible"/>
                                      </p:to>
                                    </p:set>
                                    <p:animEffect transition="in" filter="wipe(left)">
                                      <p:cBhvr>
                                        <p:cTn id="219" dur="5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07" grpId="0"/>
      <p:bldP spid="102" grpId="0" animBg="1"/>
      <p:bldP spid="108" grpId="0"/>
      <p:bldP spid="103" grpId="0" animBg="1"/>
      <p:bldP spid="109" grpId="0"/>
      <p:bldP spid="104" grpId="0" animBg="1"/>
      <p:bldP spid="110" grpId="0"/>
      <p:bldP spid="101" grpId="0" animBg="1"/>
      <p:bldP spid="112" grpId="0"/>
      <p:bldP spid="131" grpId="0" animBg="1"/>
      <p:bldP spid="132" grpId="0"/>
      <p:bldP spid="133" grpId="0" animBg="1"/>
      <p:bldP spid="134" grpId="0"/>
      <p:bldP spid="106" grpId="0" animBg="1"/>
      <p:bldP spid="111" grpId="0"/>
      <p:bldP spid="155" grpId="0" animBg="1"/>
      <p:bldP spid="156" grpId="0"/>
      <p:bldP spid="159" grpId="0" animBg="1"/>
      <p:bldP spid="163" grpId="0" animBg="1"/>
      <p:bldP spid="164" grpId="0"/>
      <p:bldP spid="19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ontent Placeholder 20">
            <a:extLst>
              <a:ext uri="{FF2B5EF4-FFF2-40B4-BE49-F238E27FC236}">
                <a16:creationId xmlns:a16="http://schemas.microsoft.com/office/drawing/2014/main" id="{3F8A64CE-756A-4DE9-B416-C7731C75F341}"/>
              </a:ext>
            </a:extLst>
          </p:cNvPr>
          <p:cNvSpPr>
            <a:spLocks noGrp="1"/>
          </p:cNvSpPr>
          <p:nvPr>
            <p:ph sz="quarter" idx="14"/>
          </p:nvPr>
        </p:nvSpPr>
        <p:spPr>
          <a:xfrm>
            <a:off x="575733" y="1412875"/>
            <a:ext cx="2927351" cy="4716464"/>
          </a:xfrm>
          <a:solidFill>
            <a:schemeClr val="accent2"/>
          </a:solidFill>
        </p:spPr>
        <p:txBody>
          <a:bodyPr/>
          <a:lstStyle/>
          <a:p>
            <a:r>
              <a:rPr lang="en-GB"/>
              <a:t>g</a:t>
            </a:r>
          </a:p>
        </p:txBody>
      </p:sp>
      <p:sp>
        <p:nvSpPr>
          <p:cNvPr id="6" name="Title 5">
            <a:extLst>
              <a:ext uri="{FF2B5EF4-FFF2-40B4-BE49-F238E27FC236}">
                <a16:creationId xmlns:a16="http://schemas.microsoft.com/office/drawing/2014/main" id="{A9AFCE9A-D6D4-436B-B367-C9229F53256D}"/>
              </a:ext>
            </a:extLst>
          </p:cNvPr>
          <p:cNvSpPr>
            <a:spLocks noGrp="1"/>
          </p:cNvSpPr>
          <p:nvPr>
            <p:ph type="title"/>
          </p:nvPr>
        </p:nvSpPr>
        <p:spPr>
          <a:xfrm>
            <a:off x="575734" y="720536"/>
            <a:ext cx="11040533" cy="382587"/>
          </a:xfrm>
        </p:spPr>
        <p:txBody>
          <a:bodyPr/>
          <a:lstStyle/>
          <a:p>
            <a:r>
              <a:rPr lang="en-GB"/>
              <a:t>We offer a wide range of technology solutions</a:t>
            </a:r>
          </a:p>
        </p:txBody>
      </p:sp>
      <p:sp>
        <p:nvSpPr>
          <p:cNvPr id="27" name="Text Placeholder 26">
            <a:extLst>
              <a:ext uri="{FF2B5EF4-FFF2-40B4-BE49-F238E27FC236}">
                <a16:creationId xmlns:a16="http://schemas.microsoft.com/office/drawing/2014/main" id="{38DF32CE-24B5-4DAB-A4AF-ADCEA9BED826}"/>
              </a:ext>
            </a:extLst>
          </p:cNvPr>
          <p:cNvSpPr>
            <a:spLocks noGrp="1"/>
          </p:cNvSpPr>
          <p:nvPr>
            <p:ph type="body" sz="quarter" idx="10"/>
          </p:nvPr>
        </p:nvSpPr>
        <p:spPr>
          <a:xfrm>
            <a:off x="575734" y="358776"/>
            <a:ext cx="11040533" cy="250825"/>
          </a:xfrm>
        </p:spPr>
        <p:txBody>
          <a:bodyPr/>
          <a:lstStyle/>
          <a:p>
            <a:r>
              <a:rPr lang="en-GB"/>
              <a:t>Products</a:t>
            </a:r>
          </a:p>
        </p:txBody>
      </p:sp>
      <p:sp>
        <p:nvSpPr>
          <p:cNvPr id="19" name="Content Placeholder 18">
            <a:extLst>
              <a:ext uri="{FF2B5EF4-FFF2-40B4-BE49-F238E27FC236}">
                <a16:creationId xmlns:a16="http://schemas.microsoft.com/office/drawing/2014/main" id="{FFB9868C-84FD-438E-8AE5-E238CB202A72}"/>
              </a:ext>
            </a:extLst>
          </p:cNvPr>
          <p:cNvSpPr>
            <a:spLocks noGrp="1"/>
          </p:cNvSpPr>
          <p:nvPr>
            <p:ph idx="1"/>
          </p:nvPr>
        </p:nvSpPr>
        <p:spPr>
          <a:xfrm>
            <a:off x="4127500" y="1412876"/>
            <a:ext cx="7488767" cy="3862509"/>
          </a:xfrm>
        </p:spPr>
        <p:txBody>
          <a:bodyPr numCol="2" spcCol="360000"/>
          <a:lstStyle/>
          <a:p>
            <a:r>
              <a:rPr lang="en-US" sz="1400" b="1"/>
              <a:t>Subsea Controls</a:t>
            </a:r>
            <a:br>
              <a:rPr lang="en-US" sz="1400" b="1"/>
            </a:br>
            <a:r>
              <a:rPr lang="en-US" sz="1400"/>
              <a:t>Extend life of field without costly equipment replacement shutdowns by using a subsea controls system that is never obsolete.</a:t>
            </a:r>
          </a:p>
          <a:p>
            <a:r>
              <a:rPr lang="en-US" sz="1400" b="1"/>
              <a:t>Topside Controls</a:t>
            </a:r>
            <a:br>
              <a:rPr lang="en-US" sz="1400" b="1"/>
            </a:br>
            <a:r>
              <a:rPr lang="en-US" sz="1400"/>
              <a:t>We design, manufacture, install and service the full range of production control equipment right across the energy value chain.</a:t>
            </a:r>
          </a:p>
          <a:p>
            <a:r>
              <a:rPr lang="en-US" sz="1400" b="1"/>
              <a:t>Cable monitoring</a:t>
            </a:r>
            <a:br>
              <a:rPr lang="en-US" sz="1400" b="1"/>
            </a:br>
            <a:r>
              <a:rPr lang="en-US" sz="1400"/>
              <a:t>Enhance the ability to detect, locate and predict cable life expectancy with the Proserv ECG™ Electro Cable Guard </a:t>
            </a:r>
            <a:br>
              <a:rPr lang="en-US" sz="1400"/>
            </a:br>
            <a:r>
              <a:rPr lang="en-US" sz="1400"/>
              <a:t>holistic cable monitoring system.</a:t>
            </a:r>
          </a:p>
          <a:p>
            <a:r>
              <a:rPr lang="en-US" sz="1400" b="1"/>
              <a:t>SCADA systems</a:t>
            </a:r>
            <a:br>
              <a:rPr lang="en-US" sz="1400" b="1"/>
            </a:br>
            <a:r>
              <a:rPr lang="en-US" sz="1400"/>
              <a:t>We provide clients with the capability to monitor and control operations across a widely dispersed infrastructure to improve efficiency.</a:t>
            </a:r>
          </a:p>
          <a:p>
            <a:r>
              <a:rPr lang="en-US" sz="1400" b="1"/>
              <a:t>IWOCS</a:t>
            </a:r>
            <a:br>
              <a:rPr lang="en-US" sz="1400" b="1"/>
            </a:br>
            <a:r>
              <a:rPr lang="en-US" sz="1400"/>
              <a:t>Providing temporary well control during subsea well installations, workovers and abandonments to meet each field’s unique configuration.</a:t>
            </a:r>
          </a:p>
          <a:p>
            <a:r>
              <a:rPr lang="en-US" sz="1400" b="1"/>
              <a:t>Measurement</a:t>
            </a:r>
            <a:br>
              <a:rPr lang="en-US" sz="1400" b="1"/>
            </a:br>
            <a:r>
              <a:rPr lang="en-US" sz="1400"/>
              <a:t>Specialising in fiscal and custody transfer metering systems, to meet the most stringent of technical requirements. </a:t>
            </a:r>
          </a:p>
          <a:p>
            <a:r>
              <a:rPr lang="en-US" sz="1400" b="1"/>
              <a:t>Sampling</a:t>
            </a:r>
            <a:br>
              <a:rPr lang="en-US" sz="1400" b="1"/>
            </a:br>
            <a:r>
              <a:rPr lang="en-US" sz="1400"/>
              <a:t>A range of solutions for sampling, incorporating sample containment, transportation cylinders, and chemical injection.</a:t>
            </a:r>
          </a:p>
          <a:p>
            <a:endParaRPr lang="en-GB" sz="1400"/>
          </a:p>
        </p:txBody>
      </p:sp>
      <p:grpSp>
        <p:nvGrpSpPr>
          <p:cNvPr id="4" name="Group 3">
            <a:extLst>
              <a:ext uri="{FF2B5EF4-FFF2-40B4-BE49-F238E27FC236}">
                <a16:creationId xmlns:a16="http://schemas.microsoft.com/office/drawing/2014/main" id="{AC48F528-23D8-4BB7-A538-3B7FD55D79F8}"/>
              </a:ext>
            </a:extLst>
          </p:cNvPr>
          <p:cNvGrpSpPr/>
          <p:nvPr/>
        </p:nvGrpSpPr>
        <p:grpSpPr>
          <a:xfrm>
            <a:off x="6378857" y="1418054"/>
            <a:ext cx="1211641" cy="300063"/>
            <a:chOff x="6006093" y="1574746"/>
            <a:chExt cx="1211641" cy="300063"/>
          </a:xfrm>
        </p:grpSpPr>
        <p:pic>
          <p:nvPicPr>
            <p:cNvPr id="50" name="Graphic 49">
              <a:extLst>
                <a:ext uri="{FF2B5EF4-FFF2-40B4-BE49-F238E27FC236}">
                  <a16:creationId xmlns:a16="http://schemas.microsoft.com/office/drawing/2014/main" id="{83CC026B-0EB6-4879-842B-1B7F3C2860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06093" y="1634028"/>
              <a:ext cx="235197" cy="181499"/>
            </a:xfrm>
            <a:prstGeom prst="rect">
              <a:avLst/>
            </a:prstGeom>
          </p:spPr>
        </p:pic>
        <p:pic>
          <p:nvPicPr>
            <p:cNvPr id="51" name="Graphic 50" descr="Eye with solid fill">
              <a:extLst>
                <a:ext uri="{FF2B5EF4-FFF2-40B4-BE49-F238E27FC236}">
                  <a16:creationId xmlns:a16="http://schemas.microsoft.com/office/drawing/2014/main" id="{218B4B52-3FA9-47BF-A75B-0CF4EBC3A7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52" name="Graphic 51" descr="Statistics with solid fill">
              <a:extLst>
                <a:ext uri="{FF2B5EF4-FFF2-40B4-BE49-F238E27FC236}">
                  <a16:creationId xmlns:a16="http://schemas.microsoft.com/office/drawing/2014/main" id="{7CC7A17B-E6F2-432D-A7EF-70A5B5FB1BE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3" name="Picture 2" descr="A picture containing text, vector graphics&#10;&#10;Description automatically generated">
              <a:extLst>
                <a:ext uri="{FF2B5EF4-FFF2-40B4-BE49-F238E27FC236}">
                  <a16:creationId xmlns:a16="http://schemas.microsoft.com/office/drawing/2014/main" id="{783E5BCD-1482-43C2-972B-BCF5F5168A4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grpSp>
        <p:nvGrpSpPr>
          <p:cNvPr id="89" name="Group 88">
            <a:extLst>
              <a:ext uri="{FF2B5EF4-FFF2-40B4-BE49-F238E27FC236}">
                <a16:creationId xmlns:a16="http://schemas.microsoft.com/office/drawing/2014/main" id="{D3D4F378-3B45-48B8-B955-AE47F4852E68}"/>
              </a:ext>
            </a:extLst>
          </p:cNvPr>
          <p:cNvGrpSpPr/>
          <p:nvPr/>
        </p:nvGrpSpPr>
        <p:grpSpPr>
          <a:xfrm>
            <a:off x="6378857" y="3461292"/>
            <a:ext cx="1211641" cy="300063"/>
            <a:chOff x="6006093" y="1574746"/>
            <a:chExt cx="1211641" cy="300063"/>
          </a:xfrm>
        </p:grpSpPr>
        <p:pic>
          <p:nvPicPr>
            <p:cNvPr id="90" name="Graphic 89">
              <a:extLst>
                <a:ext uri="{FF2B5EF4-FFF2-40B4-BE49-F238E27FC236}">
                  <a16:creationId xmlns:a16="http://schemas.microsoft.com/office/drawing/2014/main" id="{3509492D-69F9-467D-8791-A58009D039B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06093" y="1634028"/>
              <a:ext cx="235197" cy="181499"/>
            </a:xfrm>
            <a:prstGeom prst="rect">
              <a:avLst/>
            </a:prstGeom>
          </p:spPr>
        </p:pic>
        <p:pic>
          <p:nvPicPr>
            <p:cNvPr id="91" name="Graphic 90" descr="Eye with solid fill">
              <a:extLst>
                <a:ext uri="{FF2B5EF4-FFF2-40B4-BE49-F238E27FC236}">
                  <a16:creationId xmlns:a16="http://schemas.microsoft.com/office/drawing/2014/main" id="{7A501D2B-ED33-461D-AAC1-1ABFBDB04B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92" name="Graphic 91" descr="Statistics with solid fill">
              <a:extLst>
                <a:ext uri="{FF2B5EF4-FFF2-40B4-BE49-F238E27FC236}">
                  <a16:creationId xmlns:a16="http://schemas.microsoft.com/office/drawing/2014/main" id="{C466F21C-3EE8-465F-BF05-4CEBB98A926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93" name="Picture 92" descr="A picture containing text, vector graphics&#10;&#10;Description automatically generated">
              <a:extLst>
                <a:ext uri="{FF2B5EF4-FFF2-40B4-BE49-F238E27FC236}">
                  <a16:creationId xmlns:a16="http://schemas.microsoft.com/office/drawing/2014/main" id="{101FA538-2DC0-41EE-9394-C9B7779D224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grpSp>
        <p:nvGrpSpPr>
          <p:cNvPr id="94" name="Group 93">
            <a:extLst>
              <a:ext uri="{FF2B5EF4-FFF2-40B4-BE49-F238E27FC236}">
                <a16:creationId xmlns:a16="http://schemas.microsoft.com/office/drawing/2014/main" id="{9F093E91-E398-47DF-AC78-FC31C8D7E21E}"/>
              </a:ext>
            </a:extLst>
          </p:cNvPr>
          <p:cNvGrpSpPr/>
          <p:nvPr/>
        </p:nvGrpSpPr>
        <p:grpSpPr>
          <a:xfrm>
            <a:off x="6378857" y="2319299"/>
            <a:ext cx="1211641" cy="300063"/>
            <a:chOff x="6006093" y="1574746"/>
            <a:chExt cx="1211641" cy="300063"/>
          </a:xfrm>
        </p:grpSpPr>
        <p:pic>
          <p:nvPicPr>
            <p:cNvPr id="95" name="Graphic 94">
              <a:extLst>
                <a:ext uri="{FF2B5EF4-FFF2-40B4-BE49-F238E27FC236}">
                  <a16:creationId xmlns:a16="http://schemas.microsoft.com/office/drawing/2014/main" id="{8FD57D3C-539A-48E5-9BB9-7D8E6B391A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06093" y="1634028"/>
              <a:ext cx="235197" cy="181499"/>
            </a:xfrm>
            <a:prstGeom prst="rect">
              <a:avLst/>
            </a:prstGeom>
          </p:spPr>
        </p:pic>
        <p:pic>
          <p:nvPicPr>
            <p:cNvPr id="96" name="Graphic 95" descr="Eye with solid fill">
              <a:extLst>
                <a:ext uri="{FF2B5EF4-FFF2-40B4-BE49-F238E27FC236}">
                  <a16:creationId xmlns:a16="http://schemas.microsoft.com/office/drawing/2014/main" id="{6D063DC2-58A0-4763-AF16-2973313B1F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97" name="Graphic 96" descr="Statistics with solid fill">
              <a:extLst>
                <a:ext uri="{FF2B5EF4-FFF2-40B4-BE49-F238E27FC236}">
                  <a16:creationId xmlns:a16="http://schemas.microsoft.com/office/drawing/2014/main" id="{EC560CBE-50FC-4715-B3DE-6F64D4284F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98" name="Picture 97" descr="A picture containing text, vector graphics&#10;&#10;Description automatically generated">
              <a:extLst>
                <a:ext uri="{FF2B5EF4-FFF2-40B4-BE49-F238E27FC236}">
                  <a16:creationId xmlns:a16="http://schemas.microsoft.com/office/drawing/2014/main" id="{CE2439BD-E9AA-4D5F-A935-094B2F87344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grpSp>
        <p:nvGrpSpPr>
          <p:cNvPr id="99" name="Group 98">
            <a:extLst>
              <a:ext uri="{FF2B5EF4-FFF2-40B4-BE49-F238E27FC236}">
                <a16:creationId xmlns:a16="http://schemas.microsoft.com/office/drawing/2014/main" id="{5F4B5975-849C-498A-B18A-CA9BD650C8AF}"/>
              </a:ext>
            </a:extLst>
          </p:cNvPr>
          <p:cNvGrpSpPr/>
          <p:nvPr/>
        </p:nvGrpSpPr>
        <p:grpSpPr>
          <a:xfrm>
            <a:off x="5922777" y="10278754"/>
            <a:ext cx="1211641" cy="300063"/>
            <a:chOff x="6006093" y="1574746"/>
            <a:chExt cx="1211641" cy="300063"/>
          </a:xfrm>
        </p:grpSpPr>
        <p:pic>
          <p:nvPicPr>
            <p:cNvPr id="100" name="Graphic 99">
              <a:extLst>
                <a:ext uri="{FF2B5EF4-FFF2-40B4-BE49-F238E27FC236}">
                  <a16:creationId xmlns:a16="http://schemas.microsoft.com/office/drawing/2014/main" id="{B4227408-9F96-4BF5-8E74-CF0EC7B6B1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06093" y="1634028"/>
              <a:ext cx="235197" cy="181499"/>
            </a:xfrm>
            <a:prstGeom prst="rect">
              <a:avLst/>
            </a:prstGeom>
          </p:spPr>
        </p:pic>
        <p:pic>
          <p:nvPicPr>
            <p:cNvPr id="101" name="Graphic 100" descr="Eye with solid fill">
              <a:extLst>
                <a:ext uri="{FF2B5EF4-FFF2-40B4-BE49-F238E27FC236}">
                  <a16:creationId xmlns:a16="http://schemas.microsoft.com/office/drawing/2014/main" id="{E1730E6A-22AA-496D-9125-BA96C65498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102" name="Graphic 101" descr="Statistics with solid fill">
              <a:extLst>
                <a:ext uri="{FF2B5EF4-FFF2-40B4-BE49-F238E27FC236}">
                  <a16:creationId xmlns:a16="http://schemas.microsoft.com/office/drawing/2014/main" id="{A63AC234-F96D-4D6F-86EF-756C2737AF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103" name="Picture 102" descr="A picture containing text, vector graphics&#10;&#10;Description automatically generated">
              <a:extLst>
                <a:ext uri="{FF2B5EF4-FFF2-40B4-BE49-F238E27FC236}">
                  <a16:creationId xmlns:a16="http://schemas.microsoft.com/office/drawing/2014/main" id="{A8C1B6AA-4C16-461A-9F91-669334AEB21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grpSp>
        <p:nvGrpSpPr>
          <p:cNvPr id="104" name="Group 103">
            <a:extLst>
              <a:ext uri="{FF2B5EF4-FFF2-40B4-BE49-F238E27FC236}">
                <a16:creationId xmlns:a16="http://schemas.microsoft.com/office/drawing/2014/main" id="{103FADFE-57A3-4B7C-8D6F-361197A04202}"/>
              </a:ext>
            </a:extLst>
          </p:cNvPr>
          <p:cNvGrpSpPr/>
          <p:nvPr/>
        </p:nvGrpSpPr>
        <p:grpSpPr>
          <a:xfrm>
            <a:off x="10164448" y="1832652"/>
            <a:ext cx="1211641" cy="300063"/>
            <a:chOff x="6006093" y="1574746"/>
            <a:chExt cx="1211641" cy="300063"/>
          </a:xfrm>
        </p:grpSpPr>
        <p:pic>
          <p:nvPicPr>
            <p:cNvPr id="105" name="Graphic 104">
              <a:extLst>
                <a:ext uri="{FF2B5EF4-FFF2-40B4-BE49-F238E27FC236}">
                  <a16:creationId xmlns:a16="http://schemas.microsoft.com/office/drawing/2014/main" id="{CC36DAE4-AE97-4221-8408-614F2DFCD2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06093" y="1634028"/>
              <a:ext cx="235197" cy="181499"/>
            </a:xfrm>
            <a:prstGeom prst="rect">
              <a:avLst/>
            </a:prstGeom>
          </p:spPr>
        </p:pic>
        <p:pic>
          <p:nvPicPr>
            <p:cNvPr id="106" name="Graphic 105" descr="Eye with solid fill">
              <a:extLst>
                <a:ext uri="{FF2B5EF4-FFF2-40B4-BE49-F238E27FC236}">
                  <a16:creationId xmlns:a16="http://schemas.microsoft.com/office/drawing/2014/main" id="{2D95628D-1CF2-4FEF-A2BC-E3EC3A0A31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107" name="Graphic 106" descr="Statistics with solid fill">
              <a:extLst>
                <a:ext uri="{FF2B5EF4-FFF2-40B4-BE49-F238E27FC236}">
                  <a16:creationId xmlns:a16="http://schemas.microsoft.com/office/drawing/2014/main" id="{5A896D19-10FD-411D-A3AC-3924D4EB75D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108" name="Picture 107" descr="A picture containing text, vector graphics&#10;&#10;Description automatically generated">
              <a:extLst>
                <a:ext uri="{FF2B5EF4-FFF2-40B4-BE49-F238E27FC236}">
                  <a16:creationId xmlns:a16="http://schemas.microsoft.com/office/drawing/2014/main" id="{38053134-A0F0-4E1E-91B2-AEE5BE9BA740}"/>
                </a:ext>
              </a:extLst>
            </p:cNvPr>
            <p:cNvPicPr>
              <a:picLocks noChangeAspect="1"/>
            </p:cNvPicPr>
            <p:nvPr/>
          </p:nvPicPr>
          <p:blipFill rotWithShape="1">
            <a:blip r:embed="rId8" cstate="screen">
              <a:alphaModFix amt="35000"/>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grpSp>
        <p:nvGrpSpPr>
          <p:cNvPr id="109" name="Group 108">
            <a:extLst>
              <a:ext uri="{FF2B5EF4-FFF2-40B4-BE49-F238E27FC236}">
                <a16:creationId xmlns:a16="http://schemas.microsoft.com/office/drawing/2014/main" id="{CD67F7BB-2CE6-49CE-8B30-394E8D56D761}"/>
              </a:ext>
            </a:extLst>
          </p:cNvPr>
          <p:cNvGrpSpPr/>
          <p:nvPr/>
        </p:nvGrpSpPr>
        <p:grpSpPr>
          <a:xfrm>
            <a:off x="10164448" y="3053202"/>
            <a:ext cx="1211641" cy="300063"/>
            <a:chOff x="6006093" y="1574746"/>
            <a:chExt cx="1211641" cy="300063"/>
          </a:xfrm>
        </p:grpSpPr>
        <p:pic>
          <p:nvPicPr>
            <p:cNvPr id="110" name="Graphic 109">
              <a:extLst>
                <a:ext uri="{FF2B5EF4-FFF2-40B4-BE49-F238E27FC236}">
                  <a16:creationId xmlns:a16="http://schemas.microsoft.com/office/drawing/2014/main" id="{C14B2DD4-3ECD-4FC7-8D07-DFCD2D2D5FB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06093" y="1634028"/>
              <a:ext cx="235197" cy="181499"/>
            </a:xfrm>
            <a:prstGeom prst="rect">
              <a:avLst/>
            </a:prstGeom>
          </p:spPr>
        </p:pic>
        <p:pic>
          <p:nvPicPr>
            <p:cNvPr id="111" name="Graphic 110" descr="Eye with solid fill">
              <a:extLst>
                <a:ext uri="{FF2B5EF4-FFF2-40B4-BE49-F238E27FC236}">
                  <a16:creationId xmlns:a16="http://schemas.microsoft.com/office/drawing/2014/main" id="{D320730D-7083-46A4-8860-0EE607B276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112" name="Graphic 111" descr="Statistics with solid fill">
              <a:extLst>
                <a:ext uri="{FF2B5EF4-FFF2-40B4-BE49-F238E27FC236}">
                  <a16:creationId xmlns:a16="http://schemas.microsoft.com/office/drawing/2014/main" id="{E1C3001D-9D19-4E6D-879B-76A6D3FB31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113" name="Picture 112" descr="A picture containing text, vector graphics&#10;&#10;Description automatically generated">
              <a:extLst>
                <a:ext uri="{FF2B5EF4-FFF2-40B4-BE49-F238E27FC236}">
                  <a16:creationId xmlns:a16="http://schemas.microsoft.com/office/drawing/2014/main" id="{49CAD268-23BF-47B7-B6B1-981DAB99B1E1}"/>
                </a:ext>
              </a:extLst>
            </p:cNvPr>
            <p:cNvPicPr>
              <a:picLocks noChangeAspect="1"/>
            </p:cNvPicPr>
            <p:nvPr/>
          </p:nvPicPr>
          <p:blipFill rotWithShape="1">
            <a:blip r:embed="rId8" cstate="screen">
              <a:alphaModFix amt="35000"/>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grpSp>
        <p:nvGrpSpPr>
          <p:cNvPr id="114" name="Group 113">
            <a:extLst>
              <a:ext uri="{FF2B5EF4-FFF2-40B4-BE49-F238E27FC236}">
                <a16:creationId xmlns:a16="http://schemas.microsoft.com/office/drawing/2014/main" id="{7505FC3C-E9FF-4B4E-B757-EC0D4D3C4228}"/>
              </a:ext>
            </a:extLst>
          </p:cNvPr>
          <p:cNvGrpSpPr/>
          <p:nvPr/>
        </p:nvGrpSpPr>
        <p:grpSpPr>
          <a:xfrm>
            <a:off x="10164448" y="3937320"/>
            <a:ext cx="1211641" cy="300063"/>
            <a:chOff x="6006093" y="1574746"/>
            <a:chExt cx="1211641" cy="300063"/>
          </a:xfrm>
        </p:grpSpPr>
        <p:pic>
          <p:nvPicPr>
            <p:cNvPr id="115" name="Graphic 114">
              <a:extLst>
                <a:ext uri="{FF2B5EF4-FFF2-40B4-BE49-F238E27FC236}">
                  <a16:creationId xmlns:a16="http://schemas.microsoft.com/office/drawing/2014/main" id="{AFCAAA46-F77B-4241-84BA-3D00925673E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06093" y="1634028"/>
              <a:ext cx="235197" cy="181499"/>
            </a:xfrm>
            <a:prstGeom prst="rect">
              <a:avLst/>
            </a:prstGeom>
          </p:spPr>
        </p:pic>
        <p:pic>
          <p:nvPicPr>
            <p:cNvPr id="116" name="Graphic 115" descr="Eye with solid fill">
              <a:extLst>
                <a:ext uri="{FF2B5EF4-FFF2-40B4-BE49-F238E27FC236}">
                  <a16:creationId xmlns:a16="http://schemas.microsoft.com/office/drawing/2014/main" id="{044F586A-3499-43C2-9D84-14FA3BC66E3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117" name="Graphic 116" descr="Statistics with solid fill">
              <a:extLst>
                <a:ext uri="{FF2B5EF4-FFF2-40B4-BE49-F238E27FC236}">
                  <a16:creationId xmlns:a16="http://schemas.microsoft.com/office/drawing/2014/main" id="{A7D463E5-1CC9-4C73-AA8F-9E316616C10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118" name="Picture 117" descr="A picture containing text, vector graphics&#10;&#10;Description automatically generated">
              <a:extLst>
                <a:ext uri="{FF2B5EF4-FFF2-40B4-BE49-F238E27FC236}">
                  <a16:creationId xmlns:a16="http://schemas.microsoft.com/office/drawing/2014/main" id="{70B945CB-B522-4481-8706-6FBB422C8BBD}"/>
                </a:ext>
              </a:extLst>
            </p:cNvPr>
            <p:cNvPicPr>
              <a:picLocks noChangeAspect="1"/>
            </p:cNvPicPr>
            <p:nvPr/>
          </p:nvPicPr>
          <p:blipFill rotWithShape="1">
            <a:blip r:embed="rId8" cstate="screen">
              <a:alphaModFix amt="35000"/>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cxnSp>
        <p:nvCxnSpPr>
          <p:cNvPr id="8" name="Straight Connector 7">
            <a:extLst>
              <a:ext uri="{FF2B5EF4-FFF2-40B4-BE49-F238E27FC236}">
                <a16:creationId xmlns:a16="http://schemas.microsoft.com/office/drawing/2014/main" id="{09C33978-C7AF-40FD-9481-DB1831855A9E}"/>
              </a:ext>
            </a:extLst>
          </p:cNvPr>
          <p:cNvCxnSpPr>
            <a:cxnSpLocks/>
          </p:cNvCxnSpPr>
          <p:nvPr/>
        </p:nvCxnSpPr>
        <p:spPr>
          <a:xfrm>
            <a:off x="4151119" y="5524341"/>
            <a:ext cx="7476693" cy="0"/>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graphicFrame>
        <p:nvGraphicFramePr>
          <p:cNvPr id="12" name="Diagram 11">
            <a:extLst>
              <a:ext uri="{FF2B5EF4-FFF2-40B4-BE49-F238E27FC236}">
                <a16:creationId xmlns:a16="http://schemas.microsoft.com/office/drawing/2014/main" id="{199EAF5F-313B-416F-BEA6-217536A08829}"/>
              </a:ext>
            </a:extLst>
          </p:cNvPr>
          <p:cNvGraphicFramePr/>
          <p:nvPr/>
        </p:nvGraphicFramePr>
        <p:xfrm>
          <a:off x="4139045" y="5647123"/>
          <a:ext cx="7488767" cy="50055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pSp>
        <p:nvGrpSpPr>
          <p:cNvPr id="128" name="Group 127">
            <a:extLst>
              <a:ext uri="{FF2B5EF4-FFF2-40B4-BE49-F238E27FC236}">
                <a16:creationId xmlns:a16="http://schemas.microsoft.com/office/drawing/2014/main" id="{D6C93F71-6B69-4D96-8693-58353E72B9C8}"/>
              </a:ext>
            </a:extLst>
          </p:cNvPr>
          <p:cNvGrpSpPr/>
          <p:nvPr/>
        </p:nvGrpSpPr>
        <p:grpSpPr>
          <a:xfrm>
            <a:off x="677614" y="1553402"/>
            <a:ext cx="2766429" cy="523220"/>
            <a:chOff x="677614" y="1488272"/>
            <a:chExt cx="2766429" cy="523220"/>
          </a:xfrm>
        </p:grpSpPr>
        <p:sp>
          <p:nvSpPr>
            <p:cNvPr id="129" name="TextBox 128">
              <a:extLst>
                <a:ext uri="{FF2B5EF4-FFF2-40B4-BE49-F238E27FC236}">
                  <a16:creationId xmlns:a16="http://schemas.microsoft.com/office/drawing/2014/main" id="{34B8E3A9-301A-40D1-9FDF-45476CB84453}"/>
                </a:ext>
              </a:extLst>
            </p:cNvPr>
            <p:cNvSpPr txBox="1"/>
            <p:nvPr/>
          </p:nvSpPr>
          <p:spPr>
            <a:xfrm>
              <a:off x="1245479" y="1488272"/>
              <a:ext cx="2198564"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300</a:t>
              </a:r>
            </a:p>
            <a:p>
              <a:pPr fontAlgn="auto">
                <a:spcBef>
                  <a:spcPts val="0"/>
                </a:spcBef>
                <a:spcAft>
                  <a:spcPts val="0"/>
                </a:spcAft>
              </a:pPr>
              <a:r>
                <a:rPr lang="en-GB" sz="800" dirty="0">
                  <a:solidFill>
                    <a:schemeClr val="bg1"/>
                  </a:solidFill>
                  <a:latin typeface="Arial"/>
                </a:rPr>
                <a:t>Subsea control modules supplied to clients</a:t>
              </a:r>
            </a:p>
          </p:txBody>
        </p:sp>
        <p:pic>
          <p:nvPicPr>
            <p:cNvPr id="130" name="Picture 129">
              <a:extLst>
                <a:ext uri="{FF2B5EF4-FFF2-40B4-BE49-F238E27FC236}">
                  <a16:creationId xmlns:a16="http://schemas.microsoft.com/office/drawing/2014/main" id="{96D907F7-7E9F-4340-BA4B-3A1691C803DF}"/>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t="23715" b="21048"/>
            <a:stretch/>
          </p:blipFill>
          <p:spPr>
            <a:xfrm>
              <a:off x="677614" y="1570095"/>
              <a:ext cx="465689" cy="363822"/>
            </a:xfrm>
            <a:prstGeom prst="rect">
              <a:avLst/>
            </a:prstGeom>
          </p:spPr>
        </p:pic>
      </p:grpSp>
      <p:grpSp>
        <p:nvGrpSpPr>
          <p:cNvPr id="131" name="Group 130">
            <a:extLst>
              <a:ext uri="{FF2B5EF4-FFF2-40B4-BE49-F238E27FC236}">
                <a16:creationId xmlns:a16="http://schemas.microsoft.com/office/drawing/2014/main" id="{76993764-52EE-4AF1-9724-6B14D2575F23}"/>
              </a:ext>
            </a:extLst>
          </p:cNvPr>
          <p:cNvGrpSpPr/>
          <p:nvPr/>
        </p:nvGrpSpPr>
        <p:grpSpPr>
          <a:xfrm>
            <a:off x="763870" y="2258502"/>
            <a:ext cx="2719329" cy="540995"/>
            <a:chOff x="763870" y="2080041"/>
            <a:chExt cx="2719329" cy="540995"/>
          </a:xfrm>
        </p:grpSpPr>
        <p:sp>
          <p:nvSpPr>
            <p:cNvPr id="132" name="TextBox 131">
              <a:extLst>
                <a:ext uri="{FF2B5EF4-FFF2-40B4-BE49-F238E27FC236}">
                  <a16:creationId xmlns:a16="http://schemas.microsoft.com/office/drawing/2014/main" id="{2916126B-3E69-4CEA-BF11-26CD94A3E3D7}"/>
                </a:ext>
              </a:extLst>
            </p:cNvPr>
            <p:cNvSpPr txBox="1"/>
            <p:nvPr/>
          </p:nvSpPr>
          <p:spPr>
            <a:xfrm>
              <a:off x="1245479" y="2080041"/>
              <a:ext cx="2237720"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20,000</a:t>
              </a:r>
            </a:p>
            <a:p>
              <a:pPr fontAlgn="auto">
                <a:spcBef>
                  <a:spcPts val="0"/>
                </a:spcBef>
                <a:spcAft>
                  <a:spcPts val="0"/>
                </a:spcAft>
              </a:pPr>
              <a:r>
                <a:rPr lang="en-GB" sz="800" dirty="0">
                  <a:solidFill>
                    <a:schemeClr val="bg1"/>
                  </a:solidFill>
                  <a:latin typeface="Arial"/>
                  <a:cs typeface="+mn-cs"/>
                </a:rPr>
                <a:t>Production control systems manufactured</a:t>
              </a:r>
            </a:p>
          </p:txBody>
        </p:sp>
        <p:pic>
          <p:nvPicPr>
            <p:cNvPr id="133" name="Picture 132">
              <a:extLst>
                <a:ext uri="{FF2B5EF4-FFF2-40B4-BE49-F238E27FC236}">
                  <a16:creationId xmlns:a16="http://schemas.microsoft.com/office/drawing/2014/main" id="{61A19B67-A951-4F9A-9BE7-B9525415DE1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63870" y="2084384"/>
              <a:ext cx="379433" cy="536652"/>
            </a:xfrm>
            <a:prstGeom prst="rect">
              <a:avLst/>
            </a:prstGeom>
          </p:spPr>
        </p:pic>
      </p:grpSp>
      <p:grpSp>
        <p:nvGrpSpPr>
          <p:cNvPr id="134" name="Group 133">
            <a:extLst>
              <a:ext uri="{FF2B5EF4-FFF2-40B4-BE49-F238E27FC236}">
                <a16:creationId xmlns:a16="http://schemas.microsoft.com/office/drawing/2014/main" id="{3C6D0AFF-A29C-43C2-B8A0-1BC6F41B1EC0}"/>
              </a:ext>
            </a:extLst>
          </p:cNvPr>
          <p:cNvGrpSpPr/>
          <p:nvPr/>
        </p:nvGrpSpPr>
        <p:grpSpPr>
          <a:xfrm>
            <a:off x="716827" y="2988895"/>
            <a:ext cx="2930993" cy="669719"/>
            <a:chOff x="716827" y="2640108"/>
            <a:chExt cx="2930993" cy="669719"/>
          </a:xfrm>
        </p:grpSpPr>
        <p:sp>
          <p:nvSpPr>
            <p:cNvPr id="135" name="TextBox 134">
              <a:extLst>
                <a:ext uri="{FF2B5EF4-FFF2-40B4-BE49-F238E27FC236}">
                  <a16:creationId xmlns:a16="http://schemas.microsoft.com/office/drawing/2014/main" id="{2FCBEB32-C140-4A1F-9EBF-19B34D2FBBD8}"/>
                </a:ext>
              </a:extLst>
            </p:cNvPr>
            <p:cNvSpPr txBox="1"/>
            <p:nvPr/>
          </p:nvSpPr>
          <p:spPr>
            <a:xfrm>
              <a:off x="1245479" y="2671810"/>
              <a:ext cx="2402341"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40,000</a:t>
              </a:r>
            </a:p>
            <a:p>
              <a:pPr fontAlgn="auto">
                <a:spcBef>
                  <a:spcPts val="0"/>
                </a:spcBef>
                <a:spcAft>
                  <a:spcPts val="0"/>
                </a:spcAft>
              </a:pPr>
              <a:r>
                <a:rPr lang="en-GB" sz="800" dirty="0">
                  <a:solidFill>
                    <a:schemeClr val="bg1"/>
                  </a:solidFill>
                  <a:latin typeface="Arial"/>
                  <a:cs typeface="+mn-cs"/>
                </a:rPr>
                <a:t>Sampling cylinders manufactured and certified</a:t>
              </a:r>
            </a:p>
          </p:txBody>
        </p:sp>
        <p:pic>
          <p:nvPicPr>
            <p:cNvPr id="136" name="Picture 135">
              <a:extLst>
                <a:ext uri="{FF2B5EF4-FFF2-40B4-BE49-F238E27FC236}">
                  <a16:creationId xmlns:a16="http://schemas.microsoft.com/office/drawing/2014/main" id="{B3544126-47C4-45E5-BD1A-B8AD593FA301}"/>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716827" y="2640108"/>
              <a:ext cx="473517" cy="669719"/>
            </a:xfrm>
            <a:prstGeom prst="rect">
              <a:avLst/>
            </a:prstGeom>
          </p:spPr>
        </p:pic>
      </p:grpSp>
      <p:grpSp>
        <p:nvGrpSpPr>
          <p:cNvPr id="137" name="Group 136">
            <a:extLst>
              <a:ext uri="{FF2B5EF4-FFF2-40B4-BE49-F238E27FC236}">
                <a16:creationId xmlns:a16="http://schemas.microsoft.com/office/drawing/2014/main" id="{2E41C18B-9D1B-42E0-BF88-9F5A936B20A8}"/>
              </a:ext>
            </a:extLst>
          </p:cNvPr>
          <p:cNvGrpSpPr/>
          <p:nvPr/>
        </p:nvGrpSpPr>
        <p:grpSpPr>
          <a:xfrm>
            <a:off x="775091" y="3806623"/>
            <a:ext cx="2694738" cy="542339"/>
            <a:chOff x="775091" y="3244460"/>
            <a:chExt cx="2694738" cy="542339"/>
          </a:xfrm>
        </p:grpSpPr>
        <p:sp>
          <p:nvSpPr>
            <p:cNvPr id="138" name="TextBox 137">
              <a:extLst>
                <a:ext uri="{FF2B5EF4-FFF2-40B4-BE49-F238E27FC236}">
                  <a16:creationId xmlns:a16="http://schemas.microsoft.com/office/drawing/2014/main" id="{E6CDE2CC-F6BC-4E3B-87FA-663CB068F2F8}"/>
                </a:ext>
              </a:extLst>
            </p:cNvPr>
            <p:cNvSpPr txBox="1"/>
            <p:nvPr/>
          </p:nvSpPr>
          <p:spPr>
            <a:xfrm>
              <a:off x="1245479" y="3263579"/>
              <a:ext cx="2224350"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200</a:t>
              </a:r>
            </a:p>
            <a:p>
              <a:pPr fontAlgn="auto">
                <a:spcBef>
                  <a:spcPts val="0"/>
                </a:spcBef>
                <a:spcAft>
                  <a:spcPts val="0"/>
                </a:spcAft>
              </a:pPr>
              <a:r>
                <a:rPr lang="en-GB" sz="800" dirty="0">
                  <a:solidFill>
                    <a:schemeClr val="bg1"/>
                  </a:solidFill>
                  <a:latin typeface="Arial"/>
                  <a:cs typeface="+mn-cs"/>
                </a:rPr>
                <a:t>Metering control systems manufactured</a:t>
              </a:r>
            </a:p>
          </p:txBody>
        </p:sp>
        <p:pic>
          <p:nvPicPr>
            <p:cNvPr id="139" name="Picture 138" descr="A picture containing object, clock&#10;&#10;Description automatically generated">
              <a:extLst>
                <a:ext uri="{FF2B5EF4-FFF2-40B4-BE49-F238E27FC236}">
                  <a16:creationId xmlns:a16="http://schemas.microsoft.com/office/drawing/2014/main" id="{A8CCCA43-A651-41DC-A618-0B2182F5C379}"/>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775091" y="3244460"/>
              <a:ext cx="379433" cy="536650"/>
            </a:xfrm>
            <a:prstGeom prst="rect">
              <a:avLst/>
            </a:prstGeom>
          </p:spPr>
        </p:pic>
      </p:grpSp>
      <p:grpSp>
        <p:nvGrpSpPr>
          <p:cNvPr id="140" name="Group 139">
            <a:extLst>
              <a:ext uri="{FF2B5EF4-FFF2-40B4-BE49-F238E27FC236}">
                <a16:creationId xmlns:a16="http://schemas.microsoft.com/office/drawing/2014/main" id="{2EF125EA-4F1B-4602-B310-C2D131448BC5}"/>
              </a:ext>
            </a:extLst>
          </p:cNvPr>
          <p:cNvGrpSpPr/>
          <p:nvPr/>
        </p:nvGrpSpPr>
        <p:grpSpPr>
          <a:xfrm>
            <a:off x="706619" y="5378783"/>
            <a:ext cx="2763210" cy="523220"/>
            <a:chOff x="706619" y="4447119"/>
            <a:chExt cx="2763210" cy="523220"/>
          </a:xfrm>
        </p:grpSpPr>
        <p:sp>
          <p:nvSpPr>
            <p:cNvPr id="141" name="TextBox 140">
              <a:extLst>
                <a:ext uri="{FF2B5EF4-FFF2-40B4-BE49-F238E27FC236}">
                  <a16:creationId xmlns:a16="http://schemas.microsoft.com/office/drawing/2014/main" id="{A90C027B-688D-4F40-8A91-B1D7E3C69131}"/>
                </a:ext>
              </a:extLst>
            </p:cNvPr>
            <p:cNvSpPr txBox="1"/>
            <p:nvPr/>
          </p:nvSpPr>
          <p:spPr>
            <a:xfrm>
              <a:off x="1245479" y="4447119"/>
              <a:ext cx="2224350"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5,000</a:t>
              </a:r>
            </a:p>
            <a:p>
              <a:pPr fontAlgn="auto">
                <a:spcBef>
                  <a:spcPts val="0"/>
                </a:spcBef>
                <a:spcAft>
                  <a:spcPts val="0"/>
                </a:spcAft>
              </a:pPr>
              <a:r>
                <a:rPr lang="en-GB" sz="800" dirty="0">
                  <a:solidFill>
                    <a:schemeClr val="bg1"/>
                  </a:solidFill>
                  <a:latin typeface="Arial"/>
                  <a:cs typeface="+mn-cs"/>
                </a:rPr>
                <a:t>Wellhead control systems supplied</a:t>
              </a:r>
            </a:p>
          </p:txBody>
        </p:sp>
        <p:pic>
          <p:nvPicPr>
            <p:cNvPr id="142" name="Picture 141" descr="Qr code&#10;&#10;Description automatically generated">
              <a:extLst>
                <a:ext uri="{FF2B5EF4-FFF2-40B4-BE49-F238E27FC236}">
                  <a16:creationId xmlns:a16="http://schemas.microsoft.com/office/drawing/2014/main" id="{B6AF294D-FAB0-4F0E-8CA1-984443AAC759}"/>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706619" y="4592677"/>
              <a:ext cx="558117" cy="264745"/>
            </a:xfrm>
            <a:prstGeom prst="rect">
              <a:avLst/>
            </a:prstGeom>
          </p:spPr>
        </p:pic>
      </p:grpSp>
      <p:grpSp>
        <p:nvGrpSpPr>
          <p:cNvPr id="143" name="Group 142">
            <a:extLst>
              <a:ext uri="{FF2B5EF4-FFF2-40B4-BE49-F238E27FC236}">
                <a16:creationId xmlns:a16="http://schemas.microsoft.com/office/drawing/2014/main" id="{4C7A6338-6947-470F-9953-30F19576D6CB}"/>
              </a:ext>
            </a:extLst>
          </p:cNvPr>
          <p:cNvGrpSpPr/>
          <p:nvPr/>
        </p:nvGrpSpPr>
        <p:grpSpPr>
          <a:xfrm>
            <a:off x="775091" y="4637361"/>
            <a:ext cx="2694738" cy="523220"/>
            <a:chOff x="775091" y="3855348"/>
            <a:chExt cx="2694738" cy="523220"/>
          </a:xfrm>
        </p:grpSpPr>
        <p:sp>
          <p:nvSpPr>
            <p:cNvPr id="144" name="TextBox 143">
              <a:extLst>
                <a:ext uri="{FF2B5EF4-FFF2-40B4-BE49-F238E27FC236}">
                  <a16:creationId xmlns:a16="http://schemas.microsoft.com/office/drawing/2014/main" id="{7FAA4335-369A-489E-8AE2-D43EE81B7715}"/>
                </a:ext>
              </a:extLst>
            </p:cNvPr>
            <p:cNvSpPr txBox="1"/>
            <p:nvPr/>
          </p:nvSpPr>
          <p:spPr>
            <a:xfrm>
              <a:off x="1245479" y="3855348"/>
              <a:ext cx="2224350" cy="523220"/>
            </a:xfrm>
            <a:prstGeom prst="rect">
              <a:avLst/>
            </a:prstGeom>
            <a:noFill/>
          </p:spPr>
          <p:txBody>
            <a:bodyPr wrap="square" rtlCol="0">
              <a:spAutoFit/>
            </a:bodyPr>
            <a:lstStyle/>
            <a:p>
              <a:pPr fontAlgn="auto">
                <a:spcBef>
                  <a:spcPts val="0"/>
                </a:spcBef>
                <a:spcAft>
                  <a:spcPts val="0"/>
                </a:spcAft>
              </a:pPr>
              <a:r>
                <a:rPr lang="en-GB" sz="2000" b="1">
                  <a:solidFill>
                    <a:schemeClr val="bg1"/>
                  </a:solidFill>
                  <a:latin typeface="Arial"/>
                  <a:cs typeface="+mn-cs"/>
                </a:rPr>
                <a:t>1,000</a:t>
              </a:r>
              <a:endParaRPr lang="en-GB" sz="2000" b="1" dirty="0">
                <a:solidFill>
                  <a:schemeClr val="bg1"/>
                </a:solidFill>
                <a:latin typeface="Arial"/>
                <a:cs typeface="+mn-cs"/>
              </a:endParaRPr>
            </a:p>
            <a:p>
              <a:pPr fontAlgn="auto">
                <a:spcBef>
                  <a:spcPts val="0"/>
                </a:spcBef>
                <a:spcAft>
                  <a:spcPts val="0"/>
                </a:spcAft>
              </a:pPr>
              <a:r>
                <a:rPr lang="en-GB" sz="800">
                  <a:solidFill>
                    <a:schemeClr val="bg1"/>
                  </a:solidFill>
                  <a:latin typeface="Arial"/>
                  <a:cs typeface="+mn-cs"/>
                </a:rPr>
                <a:t>Production control systems refurbished</a:t>
              </a:r>
              <a:endParaRPr lang="en-GB" sz="800" dirty="0">
                <a:solidFill>
                  <a:schemeClr val="bg1"/>
                </a:solidFill>
                <a:latin typeface="Arial"/>
                <a:cs typeface="+mn-cs"/>
              </a:endParaRPr>
            </a:p>
          </p:txBody>
        </p:sp>
        <p:pic>
          <p:nvPicPr>
            <p:cNvPr id="145" name="Picture 144" descr="Icon&#10;&#10;Description automatically generated">
              <a:extLst>
                <a:ext uri="{FF2B5EF4-FFF2-40B4-BE49-F238E27FC236}">
                  <a16:creationId xmlns:a16="http://schemas.microsoft.com/office/drawing/2014/main" id="{0B260413-9A01-4DAC-9C47-818EB7A0B037}"/>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a:stretch/>
          </p:blipFill>
          <p:spPr>
            <a:xfrm>
              <a:off x="775091" y="3957913"/>
              <a:ext cx="405326" cy="379228"/>
            </a:xfrm>
            <a:prstGeom prst="rect">
              <a:avLst/>
            </a:prstGeom>
          </p:spPr>
        </p:pic>
      </p:grpSp>
      <p:grpSp>
        <p:nvGrpSpPr>
          <p:cNvPr id="146" name="Group 145">
            <a:extLst>
              <a:ext uri="{FF2B5EF4-FFF2-40B4-BE49-F238E27FC236}">
                <a16:creationId xmlns:a16="http://schemas.microsoft.com/office/drawing/2014/main" id="{4694D9FD-D016-43A5-BA47-78DA2FE202DB}"/>
              </a:ext>
            </a:extLst>
          </p:cNvPr>
          <p:cNvGrpSpPr/>
          <p:nvPr/>
        </p:nvGrpSpPr>
        <p:grpSpPr>
          <a:xfrm>
            <a:off x="6378857" y="4628065"/>
            <a:ext cx="1211641" cy="300063"/>
            <a:chOff x="6006093" y="1574746"/>
            <a:chExt cx="1211641" cy="300063"/>
          </a:xfrm>
        </p:grpSpPr>
        <p:pic>
          <p:nvPicPr>
            <p:cNvPr id="147" name="Graphic 146">
              <a:extLst>
                <a:ext uri="{FF2B5EF4-FFF2-40B4-BE49-F238E27FC236}">
                  <a16:creationId xmlns:a16="http://schemas.microsoft.com/office/drawing/2014/main" id="{F3AB56F9-B3ED-4C3D-8B00-5BE10B143B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06093" y="1634028"/>
              <a:ext cx="235197" cy="181499"/>
            </a:xfrm>
            <a:prstGeom prst="rect">
              <a:avLst/>
            </a:prstGeom>
          </p:spPr>
        </p:pic>
        <p:pic>
          <p:nvPicPr>
            <p:cNvPr id="148" name="Graphic 147" descr="Eye with solid fill">
              <a:extLst>
                <a:ext uri="{FF2B5EF4-FFF2-40B4-BE49-F238E27FC236}">
                  <a16:creationId xmlns:a16="http://schemas.microsoft.com/office/drawing/2014/main" id="{62C66FB7-F405-48B7-B07E-9F49C75A58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149" name="Graphic 148" descr="Statistics with solid fill">
              <a:extLst>
                <a:ext uri="{FF2B5EF4-FFF2-40B4-BE49-F238E27FC236}">
                  <a16:creationId xmlns:a16="http://schemas.microsoft.com/office/drawing/2014/main" id="{F28A2258-EE19-45F9-A860-6448681C6E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150" name="Picture 149" descr="A picture containing text, vector graphics&#10;&#10;Description automatically generated">
              <a:extLst>
                <a:ext uri="{FF2B5EF4-FFF2-40B4-BE49-F238E27FC236}">
                  <a16:creationId xmlns:a16="http://schemas.microsoft.com/office/drawing/2014/main" id="{F25FDAE6-CBAB-443A-9A44-1379C3FD0B7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spTree>
    <p:extLst>
      <p:ext uri="{BB962C8B-B14F-4D97-AF65-F5344CB8AC3E}">
        <p14:creationId xmlns:p14="http://schemas.microsoft.com/office/powerpoint/2010/main" val="449121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94D4FE6-03EB-0167-CA10-733A97F0B11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2335" r="18423" b="23526"/>
          <a:stretch/>
        </p:blipFill>
        <p:spPr>
          <a:xfrm>
            <a:off x="-1" y="2364731"/>
            <a:ext cx="12192001" cy="3544403"/>
          </a:xfrm>
          <a:prstGeom prst="rect">
            <a:avLst/>
          </a:prstGeom>
        </p:spPr>
      </p:pic>
      <p:sp>
        <p:nvSpPr>
          <p:cNvPr id="3" name="Title 2">
            <a:extLst>
              <a:ext uri="{FF2B5EF4-FFF2-40B4-BE49-F238E27FC236}">
                <a16:creationId xmlns:a16="http://schemas.microsoft.com/office/drawing/2014/main" id="{3466CE93-5C51-448B-A660-3C67F648956D}"/>
              </a:ext>
            </a:extLst>
          </p:cNvPr>
          <p:cNvSpPr>
            <a:spLocks noGrp="1"/>
          </p:cNvSpPr>
          <p:nvPr>
            <p:ph type="title"/>
          </p:nvPr>
        </p:nvSpPr>
        <p:spPr/>
        <p:txBody>
          <a:bodyPr/>
          <a:lstStyle/>
          <a:p>
            <a:r>
              <a:rPr lang="en-GB"/>
              <a:t>We have an open approach to collaboration</a:t>
            </a:r>
          </a:p>
        </p:txBody>
      </p:sp>
      <p:sp>
        <p:nvSpPr>
          <p:cNvPr id="4" name="Text Placeholder 3">
            <a:extLst>
              <a:ext uri="{FF2B5EF4-FFF2-40B4-BE49-F238E27FC236}">
                <a16:creationId xmlns:a16="http://schemas.microsoft.com/office/drawing/2014/main" id="{A36B0D67-802C-42E2-8CBD-45DF8460F3C7}"/>
              </a:ext>
            </a:extLst>
          </p:cNvPr>
          <p:cNvSpPr>
            <a:spLocks noGrp="1"/>
          </p:cNvSpPr>
          <p:nvPr>
            <p:ph type="body" sz="quarter" idx="10"/>
          </p:nvPr>
        </p:nvSpPr>
        <p:spPr/>
        <p:txBody>
          <a:bodyPr/>
          <a:lstStyle/>
          <a:p>
            <a:r>
              <a:rPr lang="en-GB"/>
              <a:t>Partnerships</a:t>
            </a:r>
          </a:p>
        </p:txBody>
      </p:sp>
      <p:sp>
        <p:nvSpPr>
          <p:cNvPr id="40" name="Content Placeholder 39">
            <a:extLst>
              <a:ext uri="{FF2B5EF4-FFF2-40B4-BE49-F238E27FC236}">
                <a16:creationId xmlns:a16="http://schemas.microsoft.com/office/drawing/2014/main" id="{87ACB94A-D470-47BD-91A5-010708A6DE44}"/>
              </a:ext>
            </a:extLst>
          </p:cNvPr>
          <p:cNvSpPr>
            <a:spLocks noGrp="1"/>
          </p:cNvSpPr>
          <p:nvPr>
            <p:ph idx="12"/>
          </p:nvPr>
        </p:nvSpPr>
        <p:spPr>
          <a:xfrm>
            <a:off x="575734" y="1787489"/>
            <a:ext cx="5232400" cy="493901"/>
          </a:xfrm>
        </p:spPr>
        <p:txBody>
          <a:bodyPr/>
          <a:lstStyle/>
          <a:p>
            <a:pPr algn="ctr"/>
            <a:r>
              <a:rPr lang="en-US" sz="2400" dirty="0">
                <a:solidFill>
                  <a:schemeClr val="accent1"/>
                </a:solidFill>
                <a:latin typeface="+mj-lt"/>
              </a:rPr>
              <a:t>EMPOWERING CHOICE</a:t>
            </a:r>
            <a:endParaRPr lang="en-GB" sz="2400" dirty="0"/>
          </a:p>
        </p:txBody>
      </p:sp>
      <p:sp>
        <p:nvSpPr>
          <p:cNvPr id="41" name="Content Placeholder 40">
            <a:extLst>
              <a:ext uri="{FF2B5EF4-FFF2-40B4-BE49-F238E27FC236}">
                <a16:creationId xmlns:a16="http://schemas.microsoft.com/office/drawing/2014/main" id="{2DE1253A-4302-4582-901A-CACB9ECDF910}"/>
              </a:ext>
            </a:extLst>
          </p:cNvPr>
          <p:cNvSpPr>
            <a:spLocks noGrp="1"/>
          </p:cNvSpPr>
          <p:nvPr>
            <p:ph idx="18"/>
          </p:nvPr>
        </p:nvSpPr>
        <p:spPr>
          <a:xfrm>
            <a:off x="6407131" y="1790664"/>
            <a:ext cx="5232400" cy="490726"/>
          </a:xfrm>
        </p:spPr>
        <p:txBody>
          <a:bodyPr/>
          <a:lstStyle/>
          <a:p>
            <a:pPr algn="ctr"/>
            <a:r>
              <a:rPr lang="en-US" sz="2400" dirty="0">
                <a:solidFill>
                  <a:schemeClr val="accent1"/>
                </a:solidFill>
                <a:latin typeface="+mj-lt"/>
              </a:rPr>
              <a:t>EMPOWERING INNOVATION</a:t>
            </a:r>
          </a:p>
          <a:p>
            <a:pPr algn="ctr"/>
            <a:endParaRPr lang="en-GB" sz="2400" dirty="0"/>
          </a:p>
        </p:txBody>
      </p:sp>
      <p:sp>
        <p:nvSpPr>
          <p:cNvPr id="42" name="Content Placeholder 41">
            <a:extLst>
              <a:ext uri="{FF2B5EF4-FFF2-40B4-BE49-F238E27FC236}">
                <a16:creationId xmlns:a16="http://schemas.microsoft.com/office/drawing/2014/main" id="{0CDCD30D-5217-49F6-8930-F6DE5D0B574A}"/>
              </a:ext>
            </a:extLst>
          </p:cNvPr>
          <p:cNvSpPr>
            <a:spLocks noGrp="1"/>
          </p:cNvSpPr>
          <p:nvPr>
            <p:ph idx="19"/>
          </p:nvPr>
        </p:nvSpPr>
        <p:spPr>
          <a:xfrm>
            <a:off x="575734" y="2439570"/>
            <a:ext cx="5232400" cy="680490"/>
          </a:xfrm>
        </p:spPr>
        <p:txBody>
          <a:bodyPr/>
          <a:lstStyle/>
          <a:p>
            <a:pPr algn="ctr"/>
            <a:r>
              <a:rPr lang="en-US" sz="1600" b="0" i="0" u="none" strike="noStrike" baseline="0" dirty="0"/>
              <a:t>Integrated solutions that save time, simplify logistics and drive </a:t>
            </a:r>
            <a:r>
              <a:rPr lang="en-US" sz="1600" b="0" i="0" u="none" strike="noStrike" baseline="0" dirty="0" err="1"/>
              <a:t>standardisation</a:t>
            </a:r>
            <a:r>
              <a:rPr lang="en-US" sz="1600" b="0" i="0" u="none" strike="noStrike" baseline="0" dirty="0"/>
              <a:t>.</a:t>
            </a:r>
            <a:endParaRPr lang="en-GB" dirty="0"/>
          </a:p>
        </p:txBody>
      </p:sp>
      <p:sp>
        <p:nvSpPr>
          <p:cNvPr id="43" name="Content Placeholder 42">
            <a:extLst>
              <a:ext uri="{FF2B5EF4-FFF2-40B4-BE49-F238E27FC236}">
                <a16:creationId xmlns:a16="http://schemas.microsoft.com/office/drawing/2014/main" id="{828F7662-B5E7-47F4-B0F6-838E8B17DC8F}"/>
              </a:ext>
            </a:extLst>
          </p:cNvPr>
          <p:cNvSpPr>
            <a:spLocks noGrp="1"/>
          </p:cNvSpPr>
          <p:nvPr>
            <p:ph idx="20"/>
          </p:nvPr>
        </p:nvSpPr>
        <p:spPr>
          <a:xfrm>
            <a:off x="6383338" y="2439569"/>
            <a:ext cx="5232400" cy="931665"/>
          </a:xfrm>
        </p:spPr>
        <p:txBody>
          <a:bodyPr/>
          <a:lstStyle/>
          <a:p>
            <a:pPr algn="ctr">
              <a:spcBef>
                <a:spcPts val="0"/>
              </a:spcBef>
            </a:pPr>
            <a:r>
              <a:rPr lang="en-US" sz="1600" b="0" i="0" dirty="0">
                <a:solidFill>
                  <a:srgbClr val="5B6770"/>
                </a:solidFill>
                <a:effectLst/>
                <a:latin typeface="+mj-lt"/>
              </a:rPr>
              <a:t>Putting Proserv at the forefront of technology advancement.</a:t>
            </a:r>
            <a:endParaRPr lang="en-GB" dirty="0"/>
          </a:p>
        </p:txBody>
      </p:sp>
      <p:pic>
        <p:nvPicPr>
          <p:cNvPr id="24" name="Picture 23" descr="Logo&#10;&#10;Description automatically generated">
            <a:extLst>
              <a:ext uri="{FF2B5EF4-FFF2-40B4-BE49-F238E27FC236}">
                <a16:creationId xmlns:a16="http://schemas.microsoft.com/office/drawing/2014/main" id="{7564CE9B-2B35-491F-A532-5C639D0EB0B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6897" y="4356381"/>
            <a:ext cx="1463340" cy="766026"/>
          </a:xfrm>
          <a:prstGeom prst="rect">
            <a:avLst/>
          </a:prstGeom>
        </p:spPr>
      </p:pic>
      <p:pic>
        <p:nvPicPr>
          <p:cNvPr id="25" name="Picture 24" descr="Logo, company name&#10;&#10;Description automatically generated">
            <a:extLst>
              <a:ext uri="{FF2B5EF4-FFF2-40B4-BE49-F238E27FC236}">
                <a16:creationId xmlns:a16="http://schemas.microsoft.com/office/drawing/2014/main" id="{1A7CC737-62E7-404E-83DD-B00D1ACF32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70865" y="4140226"/>
            <a:ext cx="1750078" cy="1060540"/>
          </a:xfrm>
          <a:prstGeom prst="rect">
            <a:avLst/>
          </a:prstGeom>
        </p:spPr>
      </p:pic>
      <p:pic>
        <p:nvPicPr>
          <p:cNvPr id="26" name="Picture 25" descr="Icon&#10;&#10;Description automatically generated">
            <a:extLst>
              <a:ext uri="{FF2B5EF4-FFF2-40B4-BE49-F238E27FC236}">
                <a16:creationId xmlns:a16="http://schemas.microsoft.com/office/drawing/2014/main" id="{D889C28C-3EDC-4150-B777-2F10CCB6D8F8}"/>
              </a:ext>
            </a:extLst>
          </p:cNvPr>
          <p:cNvPicPr>
            <a:picLocks noChangeAspect="1"/>
          </p:cNvPicPr>
          <p:nvPr/>
        </p:nvPicPr>
        <p:blipFill>
          <a:blip r:embed="rId7"/>
          <a:stretch>
            <a:fillRect/>
          </a:stretch>
        </p:blipFill>
        <p:spPr>
          <a:xfrm>
            <a:off x="4319040" y="3988847"/>
            <a:ext cx="1453103" cy="1453103"/>
          </a:xfrm>
          <a:prstGeom prst="rect">
            <a:avLst/>
          </a:prstGeom>
        </p:spPr>
      </p:pic>
      <p:pic>
        <p:nvPicPr>
          <p:cNvPr id="31" name="Picture 30" descr="Logo&#10;&#10;Description automatically generated">
            <a:extLst>
              <a:ext uri="{FF2B5EF4-FFF2-40B4-BE49-F238E27FC236}">
                <a16:creationId xmlns:a16="http://schemas.microsoft.com/office/drawing/2014/main" id="{812A5941-9E12-438C-941E-2862913D276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47710" y="4495706"/>
            <a:ext cx="2097505" cy="494655"/>
          </a:xfrm>
          <a:prstGeom prst="rect">
            <a:avLst/>
          </a:prstGeom>
        </p:spPr>
      </p:pic>
      <p:pic>
        <p:nvPicPr>
          <p:cNvPr id="34" name="Picture 33" descr="Logo, company name&#10;&#10;Description automatically generated">
            <a:extLst>
              <a:ext uri="{FF2B5EF4-FFF2-40B4-BE49-F238E27FC236}">
                <a16:creationId xmlns:a16="http://schemas.microsoft.com/office/drawing/2014/main" id="{28C815FA-4C74-41A4-8AC0-8B254E99219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387598" y="4439711"/>
            <a:ext cx="2097505" cy="572319"/>
          </a:xfrm>
          <a:prstGeom prst="rect">
            <a:avLst/>
          </a:prstGeom>
        </p:spPr>
      </p:pic>
      <p:cxnSp>
        <p:nvCxnSpPr>
          <p:cNvPr id="45" name="Straight Connector 44">
            <a:extLst>
              <a:ext uri="{FF2B5EF4-FFF2-40B4-BE49-F238E27FC236}">
                <a16:creationId xmlns:a16="http://schemas.microsoft.com/office/drawing/2014/main" id="{43E67A71-B563-4E30-9D57-B66DACAAA8E9}"/>
              </a:ext>
            </a:extLst>
          </p:cNvPr>
          <p:cNvCxnSpPr>
            <a:cxnSpLocks/>
          </p:cNvCxnSpPr>
          <p:nvPr/>
        </p:nvCxnSpPr>
        <p:spPr>
          <a:xfrm>
            <a:off x="6096000" y="1416050"/>
            <a:ext cx="0" cy="4721414"/>
          </a:xfrm>
          <a:prstGeom prst="line">
            <a:avLst/>
          </a:prstGeom>
          <a:ln w="12700">
            <a:solidFill>
              <a:schemeClr val="tx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FEB55A1A-9811-4207-AED3-F6C7F20D67B9}"/>
              </a:ext>
            </a:extLst>
          </p:cNvPr>
          <p:cNvSpPr txBox="1"/>
          <p:nvPr/>
        </p:nvSpPr>
        <p:spPr>
          <a:xfrm>
            <a:off x="651332" y="3877352"/>
            <a:ext cx="1574470" cy="338554"/>
          </a:xfrm>
          <a:prstGeom prst="rect">
            <a:avLst/>
          </a:prstGeom>
          <a:noFill/>
        </p:spPr>
        <p:txBody>
          <a:bodyPr wrap="none" rtlCol="0">
            <a:spAutoFit/>
          </a:bodyPr>
          <a:lstStyle/>
          <a:p>
            <a:pPr algn="ctr">
              <a:spcBef>
                <a:spcPts val="600"/>
              </a:spcBef>
              <a:spcAft>
                <a:spcPts val="600"/>
              </a:spcAft>
              <a:buClr>
                <a:srgbClr val="F2A900"/>
              </a:buClr>
            </a:pPr>
            <a:r>
              <a:rPr lang="en-GB" sz="1600" dirty="0"/>
              <a:t>HIPPS controls</a:t>
            </a:r>
          </a:p>
        </p:txBody>
      </p:sp>
      <p:sp>
        <p:nvSpPr>
          <p:cNvPr id="49" name="TextBox 48">
            <a:extLst>
              <a:ext uri="{FF2B5EF4-FFF2-40B4-BE49-F238E27FC236}">
                <a16:creationId xmlns:a16="http://schemas.microsoft.com/office/drawing/2014/main" id="{344E8678-7DC1-4B8B-995A-06DA54A138E5}"/>
              </a:ext>
            </a:extLst>
          </p:cNvPr>
          <p:cNvSpPr txBox="1"/>
          <p:nvPr/>
        </p:nvSpPr>
        <p:spPr>
          <a:xfrm>
            <a:off x="2558924" y="3877352"/>
            <a:ext cx="1426994" cy="338554"/>
          </a:xfrm>
          <a:prstGeom prst="rect">
            <a:avLst/>
          </a:prstGeom>
          <a:noFill/>
        </p:spPr>
        <p:txBody>
          <a:bodyPr wrap="none" rtlCol="0">
            <a:spAutoFit/>
          </a:bodyPr>
          <a:lstStyle/>
          <a:p>
            <a:pPr algn="ctr">
              <a:spcBef>
                <a:spcPts val="600"/>
              </a:spcBef>
              <a:spcAft>
                <a:spcPts val="600"/>
              </a:spcAft>
              <a:buClr>
                <a:srgbClr val="F2A900"/>
              </a:buClr>
            </a:pPr>
            <a:r>
              <a:rPr lang="en-GB" sz="1600" dirty="0"/>
              <a:t>Buoy controls</a:t>
            </a:r>
          </a:p>
        </p:txBody>
      </p:sp>
      <p:sp>
        <p:nvSpPr>
          <p:cNvPr id="50" name="TextBox 49">
            <a:extLst>
              <a:ext uri="{FF2B5EF4-FFF2-40B4-BE49-F238E27FC236}">
                <a16:creationId xmlns:a16="http://schemas.microsoft.com/office/drawing/2014/main" id="{9879E092-FC76-4AF4-AFA7-B8A22C2A1354}"/>
              </a:ext>
            </a:extLst>
          </p:cNvPr>
          <p:cNvSpPr txBox="1"/>
          <p:nvPr/>
        </p:nvSpPr>
        <p:spPr>
          <a:xfrm>
            <a:off x="4389403" y="3877352"/>
            <a:ext cx="1374480" cy="338554"/>
          </a:xfrm>
          <a:prstGeom prst="rect">
            <a:avLst/>
          </a:prstGeom>
          <a:noFill/>
        </p:spPr>
        <p:txBody>
          <a:bodyPr wrap="none" rtlCol="0">
            <a:spAutoFit/>
          </a:bodyPr>
          <a:lstStyle/>
          <a:p>
            <a:pPr algn="ctr">
              <a:spcBef>
                <a:spcPts val="600"/>
              </a:spcBef>
              <a:spcAft>
                <a:spcPts val="600"/>
              </a:spcAft>
              <a:buClr>
                <a:srgbClr val="F2A900"/>
              </a:buClr>
            </a:pPr>
            <a:r>
              <a:rPr lang="en-GB" sz="1600"/>
              <a:t>Tree controls</a:t>
            </a:r>
            <a:endParaRPr lang="en-GB" sz="1600" err="1"/>
          </a:p>
        </p:txBody>
      </p:sp>
      <p:sp>
        <p:nvSpPr>
          <p:cNvPr id="51" name="TextBox 50">
            <a:extLst>
              <a:ext uri="{FF2B5EF4-FFF2-40B4-BE49-F238E27FC236}">
                <a16:creationId xmlns:a16="http://schemas.microsoft.com/office/drawing/2014/main" id="{00CA85DA-1021-42DA-92CD-F3500D3B4065}"/>
              </a:ext>
            </a:extLst>
          </p:cNvPr>
          <p:cNvSpPr txBox="1"/>
          <p:nvPr/>
        </p:nvSpPr>
        <p:spPr>
          <a:xfrm>
            <a:off x="7857751" y="3877352"/>
            <a:ext cx="2552302" cy="338554"/>
          </a:xfrm>
          <a:prstGeom prst="rect">
            <a:avLst/>
          </a:prstGeom>
          <a:noFill/>
        </p:spPr>
        <p:txBody>
          <a:bodyPr wrap="none" rtlCol="0">
            <a:spAutoFit/>
          </a:bodyPr>
          <a:lstStyle/>
          <a:p>
            <a:pPr algn="ctr">
              <a:spcBef>
                <a:spcPts val="600"/>
              </a:spcBef>
              <a:spcAft>
                <a:spcPts val="600"/>
              </a:spcAft>
              <a:buClr>
                <a:srgbClr val="F2A900"/>
              </a:buClr>
            </a:pPr>
            <a:r>
              <a:rPr lang="en-GB" sz="1600" dirty="0"/>
              <a:t>Advanced digital solutions</a:t>
            </a:r>
          </a:p>
        </p:txBody>
      </p:sp>
    </p:spTree>
    <p:extLst>
      <p:ext uri="{BB962C8B-B14F-4D97-AF65-F5344CB8AC3E}">
        <p14:creationId xmlns:p14="http://schemas.microsoft.com/office/powerpoint/2010/main" val="246541117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Effect transition="in" filter="fade">
                                      <p:cBhvr>
                                        <p:cTn id="7" dur="1000"/>
                                        <p:tgtEl>
                                          <p:spTgt spid="40">
                                            <p:txEl>
                                              <p:pRg st="0" end="0"/>
                                            </p:txEl>
                                          </p:spTgt>
                                        </p:tgtEl>
                                      </p:cBhvr>
                                    </p:animEffect>
                                    <p:anim calcmode="lin" valueType="num">
                                      <p:cBhvr>
                                        <p:cTn id="8" dur="1000" fill="hold"/>
                                        <p:tgtEl>
                                          <p:spTgt spid="4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2">
                                            <p:txEl>
                                              <p:pRg st="0" end="0"/>
                                            </p:txEl>
                                          </p:spTgt>
                                        </p:tgtEl>
                                        <p:attrNameLst>
                                          <p:attrName>style.visibility</p:attrName>
                                        </p:attrNameLst>
                                      </p:cBhvr>
                                      <p:to>
                                        <p:strVal val="visible"/>
                                      </p:to>
                                    </p:set>
                                    <p:animEffect transition="in" filter="fade">
                                      <p:cBhvr>
                                        <p:cTn id="12" dur="1000"/>
                                        <p:tgtEl>
                                          <p:spTgt spid="42">
                                            <p:txEl>
                                              <p:pRg st="0" end="0"/>
                                            </p:txEl>
                                          </p:spTgt>
                                        </p:tgtEl>
                                      </p:cBhvr>
                                    </p:animEffect>
                                    <p:anim calcmode="lin" valueType="num">
                                      <p:cBhvr>
                                        <p:cTn id="13" dur="1000" fill="hold"/>
                                        <p:tgtEl>
                                          <p:spTgt spid="4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2">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down)">
                                      <p:cBhvr>
                                        <p:cTn id="18" dur="500"/>
                                        <p:tgtEl>
                                          <p:spTgt spid="48"/>
                                        </p:tgtEl>
                                      </p:cBhvr>
                                    </p:animEffect>
                                  </p:childTnLst>
                                </p:cTn>
                              </p:par>
                              <p:par>
                                <p:cTn id="19" presetID="22" presetClass="entr" presetSubtype="1"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up)">
                                      <p:cBhvr>
                                        <p:cTn id="21" dur="500"/>
                                        <p:tgtEl>
                                          <p:spTgt spid="24"/>
                                        </p:tgtEl>
                                      </p:cBhvr>
                                    </p:animEffect>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wipe(down)">
                                      <p:cBhvr>
                                        <p:cTn id="25" dur="500"/>
                                        <p:tgtEl>
                                          <p:spTgt spid="49"/>
                                        </p:tgtEl>
                                      </p:cBhvr>
                                    </p:animEffect>
                                  </p:childTnLst>
                                </p:cTn>
                              </p:par>
                              <p:par>
                                <p:cTn id="26" presetID="22" presetClass="entr" presetSubtype="1"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up)">
                                      <p:cBhvr>
                                        <p:cTn id="28" dur="500"/>
                                        <p:tgtEl>
                                          <p:spTgt spid="25"/>
                                        </p:tgtEl>
                                      </p:cBhvr>
                                    </p:animEffect>
                                  </p:childTnLst>
                                </p:cTn>
                              </p:par>
                            </p:childTnLst>
                          </p:cTn>
                        </p:par>
                        <p:par>
                          <p:cTn id="29" fill="hold">
                            <p:stCondLst>
                              <p:cond delay="2000"/>
                            </p:stCondLst>
                            <p:childTnLst>
                              <p:par>
                                <p:cTn id="30" presetID="22" presetClass="entr" presetSubtype="4"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wipe(down)">
                                      <p:cBhvr>
                                        <p:cTn id="32" dur="500"/>
                                        <p:tgtEl>
                                          <p:spTgt spid="50"/>
                                        </p:tgtEl>
                                      </p:cBhvr>
                                    </p:animEffect>
                                  </p:childTnLst>
                                </p:cTn>
                              </p:par>
                              <p:par>
                                <p:cTn id="33" presetID="22" presetClass="entr" presetSubtype="1"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up)">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wipe(down)">
                                      <p:cBhvr>
                                        <p:cTn id="40" dur="500"/>
                                        <p:tgtEl>
                                          <p:spTgt spid="45"/>
                                        </p:tgtEl>
                                      </p:cBhvr>
                                    </p:animEffect>
                                  </p:childTnLst>
                                </p:cTn>
                              </p:par>
                              <p:par>
                                <p:cTn id="41" presetID="42" presetClass="entr" presetSubtype="0" fill="hold" grpId="0" nodeType="withEffect">
                                  <p:stCondLst>
                                    <p:cond delay="0"/>
                                  </p:stCondLst>
                                  <p:childTnLst>
                                    <p:set>
                                      <p:cBhvr>
                                        <p:cTn id="42" dur="1" fill="hold">
                                          <p:stCondLst>
                                            <p:cond delay="0"/>
                                          </p:stCondLst>
                                        </p:cTn>
                                        <p:tgtEl>
                                          <p:spTgt spid="41">
                                            <p:txEl>
                                              <p:pRg st="0" end="0"/>
                                            </p:txEl>
                                          </p:spTgt>
                                        </p:tgtEl>
                                        <p:attrNameLst>
                                          <p:attrName>style.visibility</p:attrName>
                                        </p:attrNameLst>
                                      </p:cBhvr>
                                      <p:to>
                                        <p:strVal val="visible"/>
                                      </p:to>
                                    </p:set>
                                    <p:animEffect transition="in" filter="fade">
                                      <p:cBhvr>
                                        <p:cTn id="43" dur="1000"/>
                                        <p:tgtEl>
                                          <p:spTgt spid="41">
                                            <p:txEl>
                                              <p:pRg st="0" end="0"/>
                                            </p:txEl>
                                          </p:spTgt>
                                        </p:tgtEl>
                                      </p:cBhvr>
                                    </p:animEffect>
                                    <p:anim calcmode="lin" valueType="num">
                                      <p:cBhvr>
                                        <p:cTn id="44" dur="1000" fill="hold"/>
                                        <p:tgtEl>
                                          <p:spTgt spid="41">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41">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43">
                                            <p:txEl>
                                              <p:pRg st="0" end="0"/>
                                            </p:txEl>
                                          </p:spTgt>
                                        </p:tgtEl>
                                        <p:attrNameLst>
                                          <p:attrName>style.visibility</p:attrName>
                                        </p:attrNameLst>
                                      </p:cBhvr>
                                      <p:to>
                                        <p:strVal val="visible"/>
                                      </p:to>
                                    </p:set>
                                    <p:animEffect transition="in" filter="fade">
                                      <p:cBhvr>
                                        <p:cTn id="48" dur="1000"/>
                                        <p:tgtEl>
                                          <p:spTgt spid="43">
                                            <p:txEl>
                                              <p:pRg st="0" end="0"/>
                                            </p:txEl>
                                          </p:spTgt>
                                        </p:tgtEl>
                                      </p:cBhvr>
                                    </p:animEffect>
                                    <p:anim calcmode="lin" valueType="num">
                                      <p:cBhvr>
                                        <p:cTn id="49" dur="1000" fill="hold"/>
                                        <p:tgtEl>
                                          <p:spTgt spid="43">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43">
                                            <p:txEl>
                                              <p:pRg st="0" end="0"/>
                                            </p:txEl>
                                          </p:spTgt>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22" presetClass="entr" presetSubtype="4" fill="hold" grpId="0" nodeType="after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wipe(down)">
                                      <p:cBhvr>
                                        <p:cTn id="54" dur="500"/>
                                        <p:tgtEl>
                                          <p:spTgt spid="51"/>
                                        </p:tgtEl>
                                      </p:cBhvr>
                                    </p:animEffect>
                                  </p:childTnLst>
                                </p:cTn>
                              </p:par>
                              <p:par>
                                <p:cTn id="55" presetID="22" presetClass="entr" presetSubtype="1" fill="hold" nodeType="with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wipe(up)">
                                      <p:cBhvr>
                                        <p:cTn id="57" dur="500"/>
                                        <p:tgtEl>
                                          <p:spTgt spid="31"/>
                                        </p:tgtEl>
                                      </p:cBhvr>
                                    </p:animEffect>
                                  </p:childTnLst>
                                </p:cTn>
                              </p:par>
                              <p:par>
                                <p:cTn id="58" presetID="22" presetClass="entr" presetSubtype="1" fill="hold"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wipe(up)">
                                      <p:cBhvr>
                                        <p:cTn id="6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uild="p"/>
      <p:bldP spid="41" grpId="0" build="p"/>
      <p:bldP spid="42" grpId="0" build="p"/>
      <p:bldP spid="43" grpId="0" build="p"/>
      <p:bldP spid="48" grpId="0"/>
      <p:bldP spid="49" grpId="0"/>
      <p:bldP spid="50" grpId="0"/>
      <p:bldP spid="5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E46B39-4428-46A3-B5E5-F325D831BCC9}"/>
              </a:ext>
            </a:extLst>
          </p:cNvPr>
          <p:cNvSpPr>
            <a:spLocks noGrp="1"/>
          </p:cNvSpPr>
          <p:nvPr>
            <p:ph sz="quarter" idx="14"/>
          </p:nvPr>
        </p:nvSpPr>
        <p:spPr>
          <a:xfrm>
            <a:off x="8688387" y="2686733"/>
            <a:ext cx="2927351" cy="3442606"/>
          </a:xfrm>
          <a:solidFill>
            <a:schemeClr val="accent2"/>
          </a:solidFill>
        </p:spPr>
        <p:txBody>
          <a:bodyPr/>
          <a:lstStyle/>
          <a:p>
            <a:endParaRPr lang="en-US" dirty="0">
              <a:solidFill>
                <a:schemeClr val="bg2"/>
              </a:solidFill>
            </a:endParaRPr>
          </a:p>
          <a:p>
            <a:r>
              <a:rPr lang="en-US" dirty="0">
                <a:solidFill>
                  <a:schemeClr val="bg2"/>
                </a:solidFill>
              </a:rPr>
              <a:t>TECHNOLOGY HIGHLIGHT</a:t>
            </a:r>
          </a:p>
          <a:p>
            <a:r>
              <a:rPr lang="en-US" dirty="0">
                <a:solidFill>
                  <a:schemeClr val="bg2"/>
                </a:solidFill>
              </a:rPr>
              <a:t>Subsea control module reliability:</a:t>
            </a:r>
          </a:p>
          <a:p>
            <a:pPr marL="285750" indent="-285750">
              <a:buFont typeface="Arial" panose="020B0604020202020204" pitchFamily="34" charset="0"/>
              <a:buChar char="•"/>
            </a:pPr>
            <a:r>
              <a:rPr lang="en-US" dirty="0">
                <a:solidFill>
                  <a:schemeClr val="bg2"/>
                </a:solidFill>
              </a:rPr>
              <a:t>Removes need to retrieve and service the SCM during its lifespan</a:t>
            </a:r>
          </a:p>
          <a:p>
            <a:pPr marL="285750" indent="-285750">
              <a:buFont typeface="Arial" panose="020B0604020202020204" pitchFamily="34" charset="0"/>
              <a:buChar char="•"/>
            </a:pPr>
            <a:r>
              <a:rPr lang="en-US" dirty="0">
                <a:solidFill>
                  <a:schemeClr val="bg2"/>
                </a:solidFill>
              </a:rPr>
              <a:t>No support vessel to assist with the retrieval of the module </a:t>
            </a:r>
          </a:p>
          <a:p>
            <a:r>
              <a:rPr lang="en-US" b="1" dirty="0">
                <a:solidFill>
                  <a:schemeClr val="bg2"/>
                </a:solidFill>
              </a:rPr>
              <a:t>The result: </a:t>
            </a:r>
            <a:r>
              <a:rPr lang="en-US" dirty="0">
                <a:solidFill>
                  <a:schemeClr val="bg2"/>
                </a:solidFill>
              </a:rPr>
              <a:t>Approximately </a:t>
            </a:r>
            <a:br>
              <a:rPr lang="en-US" dirty="0">
                <a:solidFill>
                  <a:schemeClr val="bg2"/>
                </a:solidFill>
              </a:rPr>
            </a:br>
            <a:r>
              <a:rPr lang="en-US" b="1" dirty="0">
                <a:solidFill>
                  <a:schemeClr val="bg2"/>
                </a:solidFill>
              </a:rPr>
              <a:t>78 </a:t>
            </a:r>
            <a:r>
              <a:rPr lang="en-US" dirty="0" err="1">
                <a:solidFill>
                  <a:schemeClr val="bg2"/>
                </a:solidFill>
              </a:rPr>
              <a:t>tonnes</a:t>
            </a:r>
            <a:r>
              <a:rPr lang="en-US" dirty="0">
                <a:solidFill>
                  <a:schemeClr val="bg2"/>
                </a:solidFill>
              </a:rPr>
              <a:t> CO2e saved.</a:t>
            </a:r>
            <a:endParaRPr lang="en-GB" dirty="0">
              <a:solidFill>
                <a:schemeClr val="bg2"/>
              </a:solidFill>
            </a:endParaRPr>
          </a:p>
        </p:txBody>
      </p:sp>
      <p:sp>
        <p:nvSpPr>
          <p:cNvPr id="8" name="Title 7">
            <a:extLst>
              <a:ext uri="{FF2B5EF4-FFF2-40B4-BE49-F238E27FC236}">
                <a16:creationId xmlns:a16="http://schemas.microsoft.com/office/drawing/2014/main" id="{86F54CC3-79DE-446D-B318-8E8D76111445}"/>
              </a:ext>
            </a:extLst>
          </p:cNvPr>
          <p:cNvSpPr>
            <a:spLocks noGrp="1"/>
          </p:cNvSpPr>
          <p:nvPr>
            <p:ph type="title"/>
          </p:nvPr>
        </p:nvSpPr>
        <p:spPr/>
        <p:txBody>
          <a:bodyPr/>
          <a:lstStyle/>
          <a:p>
            <a:r>
              <a:rPr lang="en-US"/>
              <a:t>Our mission is to extend the life and improve the reliability of energy assets</a:t>
            </a:r>
            <a:endParaRPr lang="en-GB"/>
          </a:p>
        </p:txBody>
      </p:sp>
      <p:sp>
        <p:nvSpPr>
          <p:cNvPr id="9" name="Text Placeholder 8">
            <a:extLst>
              <a:ext uri="{FF2B5EF4-FFF2-40B4-BE49-F238E27FC236}">
                <a16:creationId xmlns:a16="http://schemas.microsoft.com/office/drawing/2014/main" id="{8BF93388-9EC5-4393-9F0D-BCD0A06599AC}"/>
              </a:ext>
            </a:extLst>
          </p:cNvPr>
          <p:cNvSpPr>
            <a:spLocks noGrp="1"/>
          </p:cNvSpPr>
          <p:nvPr>
            <p:ph type="body" sz="quarter" idx="10"/>
          </p:nvPr>
        </p:nvSpPr>
        <p:spPr/>
        <p:txBody>
          <a:bodyPr/>
          <a:lstStyle/>
          <a:p>
            <a:r>
              <a:rPr lang="en-GB"/>
              <a:t>Our technology ethos</a:t>
            </a:r>
          </a:p>
        </p:txBody>
      </p:sp>
      <p:graphicFrame>
        <p:nvGraphicFramePr>
          <p:cNvPr id="11" name="Content Placeholder 10">
            <a:extLst>
              <a:ext uri="{FF2B5EF4-FFF2-40B4-BE49-F238E27FC236}">
                <a16:creationId xmlns:a16="http://schemas.microsoft.com/office/drawing/2014/main" id="{05112485-4F46-4C44-9C7D-DE556E33904E}"/>
              </a:ext>
            </a:extLst>
          </p:cNvPr>
          <p:cNvGraphicFramePr>
            <a:graphicFrameLocks noGrp="1"/>
          </p:cNvGraphicFramePr>
          <p:nvPr>
            <p:ph idx="1"/>
          </p:nvPr>
        </p:nvGraphicFramePr>
        <p:xfrm>
          <a:off x="575734" y="2686732"/>
          <a:ext cx="7488238" cy="3442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a:extLst>
              <a:ext uri="{FF2B5EF4-FFF2-40B4-BE49-F238E27FC236}">
                <a16:creationId xmlns:a16="http://schemas.microsoft.com/office/drawing/2014/main" id="{1497DAA5-CA09-44EF-BDDE-536506883CCD}"/>
              </a:ext>
            </a:extLst>
          </p:cNvPr>
          <p:cNvSpPr txBox="1"/>
          <p:nvPr/>
        </p:nvSpPr>
        <p:spPr>
          <a:xfrm>
            <a:off x="8588438" y="1746258"/>
            <a:ext cx="1547218" cy="830997"/>
          </a:xfrm>
          <a:prstGeom prst="rect">
            <a:avLst/>
          </a:prstGeom>
          <a:noFill/>
        </p:spPr>
        <p:txBody>
          <a:bodyPr wrap="none" rtlCol="0">
            <a:spAutoFit/>
          </a:bodyPr>
          <a:lstStyle/>
          <a:p>
            <a:pPr>
              <a:spcBef>
                <a:spcPts val="600"/>
              </a:spcBef>
              <a:spcAft>
                <a:spcPts val="600"/>
              </a:spcAft>
              <a:buClr>
                <a:srgbClr val="F2A900"/>
              </a:buClr>
            </a:pPr>
            <a:r>
              <a:rPr lang="en-US" sz="2000" b="1">
                <a:solidFill>
                  <a:schemeClr val="accent6"/>
                </a:solidFill>
                <a:latin typeface="+mj-lt"/>
              </a:rPr>
              <a:t>56% </a:t>
            </a:r>
            <a:br>
              <a:rPr lang="en-US" sz="1400">
                <a:solidFill>
                  <a:schemeClr val="tx2"/>
                </a:solidFill>
                <a:latin typeface="+mj-lt"/>
              </a:rPr>
            </a:br>
            <a:r>
              <a:rPr lang="en-US" sz="1400">
                <a:solidFill>
                  <a:schemeClr val="tx2"/>
                </a:solidFill>
                <a:latin typeface="+mj-lt"/>
              </a:rPr>
              <a:t>less greenhouse </a:t>
            </a:r>
            <a:br>
              <a:rPr lang="en-US" sz="1400">
                <a:solidFill>
                  <a:schemeClr val="tx2"/>
                </a:solidFill>
                <a:latin typeface="+mj-lt"/>
              </a:rPr>
            </a:br>
            <a:r>
              <a:rPr lang="en-US" sz="1400">
                <a:solidFill>
                  <a:schemeClr val="tx2"/>
                </a:solidFill>
                <a:latin typeface="+mj-lt"/>
              </a:rPr>
              <a:t>emissions*</a:t>
            </a:r>
            <a:endParaRPr lang="en-GB" sz="1600" dirty="0" err="1">
              <a:solidFill>
                <a:schemeClr val="tx2"/>
              </a:solidFill>
              <a:latin typeface="+mj-lt"/>
            </a:endParaRPr>
          </a:p>
        </p:txBody>
      </p:sp>
      <p:cxnSp>
        <p:nvCxnSpPr>
          <p:cNvPr id="18" name="Straight Connector 17">
            <a:extLst>
              <a:ext uri="{FF2B5EF4-FFF2-40B4-BE49-F238E27FC236}">
                <a16:creationId xmlns:a16="http://schemas.microsoft.com/office/drawing/2014/main" id="{7C589BF6-A974-419E-9840-26C25ED67DA7}"/>
              </a:ext>
            </a:extLst>
          </p:cNvPr>
          <p:cNvCxnSpPr>
            <a:cxnSpLocks/>
          </p:cNvCxnSpPr>
          <p:nvPr/>
        </p:nvCxnSpPr>
        <p:spPr>
          <a:xfrm flipH="1">
            <a:off x="8688387" y="1636779"/>
            <a:ext cx="2000949" cy="0"/>
          </a:xfrm>
          <a:prstGeom prst="line">
            <a:avLst/>
          </a:prstGeom>
          <a:ln>
            <a:headEnd type="none" w="med" len="med"/>
            <a:tailEnd type="none" w="med" len="med"/>
          </a:ln>
        </p:spPr>
        <p:style>
          <a:lnRef idx="1">
            <a:schemeClr val="accent6"/>
          </a:lnRef>
          <a:fillRef idx="0">
            <a:schemeClr val="accent6"/>
          </a:fillRef>
          <a:effectRef idx="0">
            <a:schemeClr val="accent6"/>
          </a:effectRef>
          <a:fontRef idx="minor">
            <a:schemeClr val="tx1"/>
          </a:fontRef>
        </p:style>
      </p:cxnSp>
      <p:pic>
        <p:nvPicPr>
          <p:cNvPr id="15" name="Picture 14" descr="A picture containing orange&#10;&#10;Description automatically generated">
            <a:extLst>
              <a:ext uri="{FF2B5EF4-FFF2-40B4-BE49-F238E27FC236}">
                <a16:creationId xmlns:a16="http://schemas.microsoft.com/office/drawing/2014/main" id="{76965596-B529-471E-965D-C167D3296C2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88861" y="1195028"/>
            <a:ext cx="2392350" cy="1916095"/>
          </a:xfrm>
          <a:prstGeom prst="rect">
            <a:avLst/>
          </a:prstGeom>
        </p:spPr>
      </p:pic>
      <p:pic>
        <p:nvPicPr>
          <p:cNvPr id="20" name="Picture 19" descr="A picture containing calendar&#10;&#10;Description automatically generated">
            <a:extLst>
              <a:ext uri="{FF2B5EF4-FFF2-40B4-BE49-F238E27FC236}">
                <a16:creationId xmlns:a16="http://schemas.microsoft.com/office/drawing/2014/main" id="{9E768564-B64B-4898-BD64-69B79E74D7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52361" y="1333419"/>
            <a:ext cx="1804418" cy="1353314"/>
          </a:xfrm>
          <a:prstGeom prst="rect">
            <a:avLst/>
          </a:prstGeom>
        </p:spPr>
      </p:pic>
      <p:sp>
        <p:nvSpPr>
          <p:cNvPr id="22" name="TextBox 21">
            <a:extLst>
              <a:ext uri="{FF2B5EF4-FFF2-40B4-BE49-F238E27FC236}">
                <a16:creationId xmlns:a16="http://schemas.microsoft.com/office/drawing/2014/main" id="{7CFB91D2-B1AC-486A-8E4D-29D506A898B3}"/>
              </a:ext>
            </a:extLst>
          </p:cNvPr>
          <p:cNvSpPr txBox="1"/>
          <p:nvPr/>
        </p:nvSpPr>
        <p:spPr>
          <a:xfrm>
            <a:off x="1956271" y="1548411"/>
            <a:ext cx="6101442" cy="923330"/>
          </a:xfrm>
          <a:prstGeom prst="rect">
            <a:avLst/>
          </a:prstGeom>
          <a:noFill/>
        </p:spPr>
        <p:txBody>
          <a:bodyPr wrap="square">
            <a:spAutoFit/>
          </a:bodyPr>
          <a:lstStyle/>
          <a:p>
            <a:r>
              <a:rPr lang="en-US" b="1">
                <a:latin typeface="+mj-lt"/>
              </a:rPr>
              <a:t>Reliability</a:t>
            </a:r>
            <a:r>
              <a:rPr lang="en-US" sz="1800" b="1">
                <a:latin typeface="+mj-lt"/>
              </a:rPr>
              <a:t> commitment: </a:t>
            </a:r>
            <a:r>
              <a:rPr lang="en-US" sz="1800">
                <a:latin typeface="+mj-lt"/>
              </a:rPr>
              <a:t>We provide the energy industry with best-in-class quality across all our solutions that never go obsolete</a:t>
            </a:r>
          </a:p>
        </p:txBody>
      </p:sp>
      <p:sp>
        <p:nvSpPr>
          <p:cNvPr id="25" name="Footer Placeholder 24">
            <a:extLst>
              <a:ext uri="{FF2B5EF4-FFF2-40B4-BE49-F238E27FC236}">
                <a16:creationId xmlns:a16="http://schemas.microsoft.com/office/drawing/2014/main" id="{3CF8A769-80C6-49DD-9C19-7A77E4B8B559}"/>
              </a:ext>
            </a:extLst>
          </p:cNvPr>
          <p:cNvSpPr>
            <a:spLocks noGrp="1"/>
          </p:cNvSpPr>
          <p:nvPr>
            <p:ph type="ftr" sz="quarter" idx="3"/>
          </p:nvPr>
        </p:nvSpPr>
        <p:spPr/>
        <p:txBody>
          <a:bodyPr/>
          <a:lstStyle/>
          <a:p>
            <a:r>
              <a:rPr lang="en-US" sz="800" b="0" i="0" u="none" strike="noStrike" baseline="0">
                <a:solidFill>
                  <a:srgbClr val="485865"/>
                </a:solidFill>
                <a:latin typeface="+mj-lt"/>
              </a:rPr>
              <a:t>*Subsea Control Module Carbon Emissions Comparative Assessment, 2022 - Carbon Zero, A division of Data Engineering Projects Limited </a:t>
            </a:r>
            <a:endParaRPr lang="en-GB" sz="800">
              <a:latin typeface="+mj-lt"/>
            </a:endParaRPr>
          </a:p>
        </p:txBody>
      </p:sp>
    </p:spTree>
    <p:extLst>
      <p:ext uri="{BB962C8B-B14F-4D97-AF65-F5344CB8AC3E}">
        <p14:creationId xmlns:p14="http://schemas.microsoft.com/office/powerpoint/2010/main" val="114304352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graphicEl>
                                              <a:dgm id="{E0F60A76-FA45-4148-803B-14423B046A1C}"/>
                                            </p:graphicEl>
                                          </p:spTgt>
                                        </p:tgtEl>
                                        <p:attrNameLst>
                                          <p:attrName>style.visibility</p:attrName>
                                        </p:attrNameLst>
                                      </p:cBhvr>
                                      <p:to>
                                        <p:strVal val="visible"/>
                                      </p:to>
                                    </p:set>
                                    <p:animEffect transition="in" filter="wipe(up)">
                                      <p:cBhvr>
                                        <p:cTn id="7" dur="500"/>
                                        <p:tgtEl>
                                          <p:spTgt spid="11">
                                            <p:graphicEl>
                                              <a:dgm id="{E0F60A76-FA45-4148-803B-14423B046A1C}"/>
                                            </p:graphic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1">
                                            <p:graphicEl>
                                              <a:dgm id="{6DBA6C11-0E02-4C20-A4B9-623FBA1F7E6E}"/>
                                            </p:graphicEl>
                                          </p:spTgt>
                                        </p:tgtEl>
                                        <p:attrNameLst>
                                          <p:attrName>style.visibility</p:attrName>
                                        </p:attrNameLst>
                                      </p:cBhvr>
                                      <p:to>
                                        <p:strVal val="visible"/>
                                      </p:to>
                                    </p:set>
                                    <p:animEffect transition="in" filter="wipe(up)">
                                      <p:cBhvr>
                                        <p:cTn id="10" dur="500"/>
                                        <p:tgtEl>
                                          <p:spTgt spid="11">
                                            <p:graphicEl>
                                              <a:dgm id="{6DBA6C11-0E02-4C20-A4B9-623FBA1F7E6E}"/>
                                            </p:graphic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1">
                                            <p:graphicEl>
                                              <a:dgm id="{2C105E1A-9ABA-4002-AE8F-2716B6D9338E}"/>
                                            </p:graphicEl>
                                          </p:spTgt>
                                        </p:tgtEl>
                                        <p:attrNameLst>
                                          <p:attrName>style.visibility</p:attrName>
                                        </p:attrNameLst>
                                      </p:cBhvr>
                                      <p:to>
                                        <p:strVal val="visible"/>
                                      </p:to>
                                    </p:set>
                                    <p:animEffect transition="in" filter="wipe(up)">
                                      <p:cBhvr>
                                        <p:cTn id="13" dur="500"/>
                                        <p:tgtEl>
                                          <p:spTgt spid="11">
                                            <p:graphicEl>
                                              <a:dgm id="{2C105E1A-9ABA-4002-AE8F-2716B6D9338E}"/>
                                            </p:graphicEl>
                                          </p:spTgt>
                                        </p:tgtEl>
                                      </p:cBhvr>
                                    </p:animEffect>
                                  </p:childTnLst>
                                </p:cTn>
                              </p:par>
                            </p:childTnLst>
                          </p:cTn>
                        </p:par>
                        <p:par>
                          <p:cTn id="14" fill="hold">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11">
                                            <p:graphicEl>
                                              <a:dgm id="{F4BDDF10-440E-458A-9513-333D15595BFF}"/>
                                            </p:graphicEl>
                                          </p:spTgt>
                                        </p:tgtEl>
                                        <p:attrNameLst>
                                          <p:attrName>style.visibility</p:attrName>
                                        </p:attrNameLst>
                                      </p:cBhvr>
                                      <p:to>
                                        <p:strVal val="visible"/>
                                      </p:to>
                                    </p:set>
                                    <p:animEffect transition="in" filter="wipe(up)">
                                      <p:cBhvr>
                                        <p:cTn id="17" dur="500"/>
                                        <p:tgtEl>
                                          <p:spTgt spid="11">
                                            <p:graphicEl>
                                              <a:dgm id="{F4BDDF10-440E-458A-9513-333D15595BFF}"/>
                                            </p:graphicEl>
                                          </p:spTgt>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1">
                                            <p:graphicEl>
                                              <a:dgm id="{AE8C74F6-D5B2-489D-9611-DE87B60BF1B8}"/>
                                            </p:graphicEl>
                                          </p:spTgt>
                                        </p:tgtEl>
                                        <p:attrNameLst>
                                          <p:attrName>style.visibility</p:attrName>
                                        </p:attrNameLst>
                                      </p:cBhvr>
                                      <p:to>
                                        <p:strVal val="visible"/>
                                      </p:to>
                                    </p:set>
                                    <p:animEffect transition="in" filter="wipe(up)">
                                      <p:cBhvr>
                                        <p:cTn id="20" dur="500"/>
                                        <p:tgtEl>
                                          <p:spTgt spid="11">
                                            <p:graphicEl>
                                              <a:dgm id="{AE8C74F6-D5B2-489D-9611-DE87B60BF1B8}"/>
                                            </p:graphicEl>
                                          </p:spTgt>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1">
                                            <p:graphicEl>
                                              <a:dgm id="{751F60FA-6B71-4197-9761-B77DA1A71F4F}"/>
                                            </p:graphicEl>
                                          </p:spTgt>
                                        </p:tgtEl>
                                        <p:attrNameLst>
                                          <p:attrName>style.visibility</p:attrName>
                                        </p:attrNameLst>
                                      </p:cBhvr>
                                      <p:to>
                                        <p:strVal val="visible"/>
                                      </p:to>
                                    </p:set>
                                    <p:animEffect transition="in" filter="wipe(up)">
                                      <p:cBhvr>
                                        <p:cTn id="23" dur="500"/>
                                        <p:tgtEl>
                                          <p:spTgt spid="11">
                                            <p:graphicEl>
                                              <a:dgm id="{751F60FA-6B71-4197-9761-B77DA1A71F4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up)">
                                      <p:cBhvr>
                                        <p:cTn id="28" dur="500"/>
                                        <p:tgtEl>
                                          <p:spTgt spid="18"/>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par>
                                <p:cTn id="32" presetID="22" presetClass="entr" presetSubtype="1"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up)">
                                      <p:cBhvr>
                                        <p:cTn id="34" dur="500"/>
                                        <p:tgtEl>
                                          <p:spTgt spid="15"/>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
                                            <p:bg/>
                                          </p:spTgt>
                                        </p:tgtEl>
                                        <p:attrNameLst>
                                          <p:attrName>style.visibility</p:attrName>
                                        </p:attrNameLst>
                                      </p:cBhvr>
                                      <p:to>
                                        <p:strVal val="visible"/>
                                      </p:to>
                                    </p:set>
                                    <p:animEffect transition="in" filter="wipe(up)">
                                      <p:cBhvr>
                                        <p:cTn id="37" dur="500"/>
                                        <p:tgtEl>
                                          <p:spTgt spid="2">
                                            <p:bg/>
                                          </p:spTgt>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2">
                                            <p:txEl>
                                              <p:pRg st="1" end="1"/>
                                            </p:txEl>
                                          </p:spTgt>
                                        </p:tgtEl>
                                        <p:attrNameLst>
                                          <p:attrName>style.visibility</p:attrName>
                                        </p:attrNameLst>
                                      </p:cBhvr>
                                      <p:to>
                                        <p:strVal val="visible"/>
                                      </p:to>
                                    </p:set>
                                    <p:animEffect transition="in" filter="wipe(up)">
                                      <p:cBhvr>
                                        <p:cTn id="41" dur="500"/>
                                        <p:tgtEl>
                                          <p:spTgt spid="2">
                                            <p:txEl>
                                              <p:pRg st="1" end="1"/>
                                            </p:txEl>
                                          </p:spTgt>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2">
                                            <p:txEl>
                                              <p:pRg st="2" end="2"/>
                                            </p:txEl>
                                          </p:spTgt>
                                        </p:tgtEl>
                                        <p:attrNameLst>
                                          <p:attrName>style.visibility</p:attrName>
                                        </p:attrNameLst>
                                      </p:cBhvr>
                                      <p:to>
                                        <p:strVal val="visible"/>
                                      </p:to>
                                    </p:set>
                                    <p:animEffect transition="in" filter="wipe(up)">
                                      <p:cBhvr>
                                        <p:cTn id="44" dur="500"/>
                                        <p:tgtEl>
                                          <p:spTgt spid="2">
                                            <p:txEl>
                                              <p:pRg st="2" end="2"/>
                                            </p:txEl>
                                          </p:spTgt>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2">
                                            <p:txEl>
                                              <p:pRg st="3" end="3"/>
                                            </p:txEl>
                                          </p:spTgt>
                                        </p:tgtEl>
                                        <p:attrNameLst>
                                          <p:attrName>style.visibility</p:attrName>
                                        </p:attrNameLst>
                                      </p:cBhvr>
                                      <p:to>
                                        <p:strVal val="visible"/>
                                      </p:to>
                                    </p:set>
                                    <p:animEffect transition="in" filter="wipe(up)">
                                      <p:cBhvr>
                                        <p:cTn id="47" dur="500"/>
                                        <p:tgtEl>
                                          <p:spTgt spid="2">
                                            <p:txEl>
                                              <p:pRg st="3" end="3"/>
                                            </p:txEl>
                                          </p:spTgt>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2">
                                            <p:txEl>
                                              <p:pRg st="4" end="4"/>
                                            </p:txEl>
                                          </p:spTgt>
                                        </p:tgtEl>
                                        <p:attrNameLst>
                                          <p:attrName>style.visibility</p:attrName>
                                        </p:attrNameLst>
                                      </p:cBhvr>
                                      <p:to>
                                        <p:strVal val="visible"/>
                                      </p:to>
                                    </p:set>
                                    <p:animEffect transition="in" filter="wipe(up)">
                                      <p:cBhvr>
                                        <p:cTn id="50" dur="500"/>
                                        <p:tgtEl>
                                          <p:spTgt spid="2">
                                            <p:txEl>
                                              <p:pRg st="4" end="4"/>
                                            </p:txEl>
                                          </p:spTgt>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2">
                                            <p:txEl>
                                              <p:pRg st="5" end="5"/>
                                            </p:txEl>
                                          </p:spTgt>
                                        </p:tgtEl>
                                        <p:attrNameLst>
                                          <p:attrName>style.visibility</p:attrName>
                                        </p:attrNameLst>
                                      </p:cBhvr>
                                      <p:to>
                                        <p:strVal val="visible"/>
                                      </p:to>
                                    </p:set>
                                    <p:animEffect transition="in" filter="wipe(up)">
                                      <p:cBhvr>
                                        <p:cTn id="53"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Graphic spid="11" grpId="0" uiExpand="1">
        <p:bldSub>
          <a:bldDgm bld="lvlAtOnce"/>
        </p:bldSub>
      </p:bldGraphic>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Content Placeholder 55">
            <a:extLst>
              <a:ext uri="{FF2B5EF4-FFF2-40B4-BE49-F238E27FC236}">
                <a16:creationId xmlns:a16="http://schemas.microsoft.com/office/drawing/2014/main" id="{6170D6A3-841B-4481-B599-DF40318538BE}"/>
              </a:ext>
            </a:extLst>
          </p:cNvPr>
          <p:cNvSpPr>
            <a:spLocks noGrp="1"/>
          </p:cNvSpPr>
          <p:nvPr>
            <p:ph sz="quarter" idx="14"/>
          </p:nvPr>
        </p:nvSpPr>
        <p:spPr>
          <a:xfrm>
            <a:off x="575733" y="1412875"/>
            <a:ext cx="2927351" cy="4716464"/>
          </a:xfrm>
          <a:solidFill>
            <a:schemeClr val="accent2"/>
          </a:solidFill>
        </p:spPr>
        <p:txBody>
          <a:bodyPr anchor="ctr"/>
          <a:lstStyle/>
          <a:p>
            <a:r>
              <a:rPr lang="en-US">
                <a:solidFill>
                  <a:schemeClr val="bg2"/>
                </a:solidFill>
              </a:rPr>
              <a:t>We have the capability and expertise to deliver.</a:t>
            </a:r>
          </a:p>
          <a:p>
            <a:endParaRPr lang="en-US">
              <a:solidFill>
                <a:schemeClr val="bg2"/>
              </a:solidFill>
            </a:endParaRPr>
          </a:p>
          <a:p>
            <a:pPr marL="285750" indent="-285750">
              <a:buFont typeface="Arial" panose="020B0604020202020204" pitchFamily="34" charset="0"/>
              <a:buChar char="•"/>
            </a:pPr>
            <a:r>
              <a:rPr lang="en-US">
                <a:solidFill>
                  <a:schemeClr val="bg2"/>
                </a:solidFill>
              </a:rPr>
              <a:t>Over 100 dedicated control engineers </a:t>
            </a:r>
          </a:p>
          <a:p>
            <a:pPr marL="285750" indent="-285750">
              <a:buFont typeface="Arial" panose="020B0604020202020204" pitchFamily="34" charset="0"/>
              <a:buChar char="•"/>
            </a:pPr>
            <a:r>
              <a:rPr lang="en-GB">
                <a:solidFill>
                  <a:schemeClr val="bg2"/>
                </a:solidFill>
              </a:rPr>
              <a:t>750 staff  </a:t>
            </a:r>
          </a:p>
          <a:p>
            <a:pPr marL="285750" indent="-285750">
              <a:buFont typeface="Arial" panose="020B0604020202020204" pitchFamily="34" charset="0"/>
              <a:buChar char="•"/>
            </a:pPr>
            <a:r>
              <a:rPr lang="en-GB">
                <a:solidFill>
                  <a:schemeClr val="bg2"/>
                </a:solidFill>
              </a:rPr>
              <a:t>35 R&amp;D experts</a:t>
            </a:r>
          </a:p>
          <a:p>
            <a:pPr marL="285750" indent="-285750">
              <a:buFont typeface="Arial" panose="020B0604020202020204" pitchFamily="34" charset="0"/>
              <a:buChar char="•"/>
            </a:pPr>
            <a:r>
              <a:rPr lang="en-GB">
                <a:solidFill>
                  <a:schemeClr val="bg2"/>
                </a:solidFill>
              </a:rPr>
              <a:t>13 manufacturing and service </a:t>
            </a:r>
            <a:r>
              <a:rPr lang="en-US">
                <a:solidFill>
                  <a:schemeClr val="bg2"/>
                </a:solidFill>
              </a:rPr>
              <a:t>bases around the globe</a:t>
            </a:r>
          </a:p>
          <a:p>
            <a:pPr marL="285750" indent="-285750">
              <a:buFont typeface="Arial" panose="020B0604020202020204" pitchFamily="34" charset="0"/>
              <a:buChar char="•"/>
            </a:pPr>
            <a:r>
              <a:rPr lang="en-US">
                <a:solidFill>
                  <a:schemeClr val="bg2"/>
                </a:solidFill>
              </a:rPr>
              <a:t>Operating in over 60 countries</a:t>
            </a:r>
            <a:endParaRPr lang="en-GB">
              <a:solidFill>
                <a:schemeClr val="bg2"/>
              </a:solidFill>
            </a:endParaRPr>
          </a:p>
          <a:p>
            <a:endParaRPr lang="en-GB">
              <a:solidFill>
                <a:schemeClr val="bg2"/>
              </a:solidFill>
            </a:endParaRPr>
          </a:p>
        </p:txBody>
      </p:sp>
      <p:sp>
        <p:nvSpPr>
          <p:cNvPr id="30" name="Footer Placeholder 29">
            <a:extLst>
              <a:ext uri="{FF2B5EF4-FFF2-40B4-BE49-F238E27FC236}">
                <a16:creationId xmlns:a16="http://schemas.microsoft.com/office/drawing/2014/main" id="{15AA773F-C531-4D85-9832-3F1334B3F442}"/>
              </a:ext>
            </a:extLst>
          </p:cNvPr>
          <p:cNvSpPr>
            <a:spLocks noGrp="1"/>
          </p:cNvSpPr>
          <p:nvPr>
            <p:ph type="ftr" sz="quarter" idx="3"/>
          </p:nvPr>
        </p:nvSpPr>
        <p:spPr>
          <a:xfrm>
            <a:off x="1638300" y="6369901"/>
            <a:ext cx="8102600" cy="206590"/>
          </a:xfrm>
        </p:spPr>
        <p:txBody>
          <a:bodyPr/>
          <a:lstStyle/>
          <a:p>
            <a:r>
              <a:rPr lang="en-US" dirty="0"/>
              <a:t>*Kimberlite Subsea Equipment &amp; Services Supplier Performance Report 2022 and Kimberlite Subsea Life of Field Services Supplier Performance Report 2021</a:t>
            </a:r>
          </a:p>
        </p:txBody>
      </p:sp>
      <p:sp>
        <p:nvSpPr>
          <p:cNvPr id="27" name="Title 26">
            <a:extLst>
              <a:ext uri="{FF2B5EF4-FFF2-40B4-BE49-F238E27FC236}">
                <a16:creationId xmlns:a16="http://schemas.microsoft.com/office/drawing/2014/main" id="{ECFAF9D3-9C8C-4224-A7CF-36AF25A18EBB}"/>
              </a:ext>
            </a:extLst>
          </p:cNvPr>
          <p:cNvSpPr>
            <a:spLocks noGrp="1"/>
          </p:cNvSpPr>
          <p:nvPr>
            <p:ph type="title"/>
          </p:nvPr>
        </p:nvSpPr>
        <p:spPr>
          <a:xfrm>
            <a:off x="575734" y="720536"/>
            <a:ext cx="11040533" cy="382587"/>
          </a:xfrm>
        </p:spPr>
        <p:txBody>
          <a:bodyPr/>
          <a:lstStyle/>
          <a:p>
            <a:r>
              <a:rPr lang="en-US"/>
              <a:t>We are recognised as an industry leader in control systems and technologies</a:t>
            </a:r>
            <a:br>
              <a:rPr lang="en-US"/>
            </a:br>
            <a:endParaRPr lang="en-GB"/>
          </a:p>
        </p:txBody>
      </p:sp>
      <p:sp>
        <p:nvSpPr>
          <p:cNvPr id="53" name="Text Placeholder 52">
            <a:extLst>
              <a:ext uri="{FF2B5EF4-FFF2-40B4-BE49-F238E27FC236}">
                <a16:creationId xmlns:a16="http://schemas.microsoft.com/office/drawing/2014/main" id="{24FD081C-60C9-4076-9EE9-BD8F8144A9CE}"/>
              </a:ext>
            </a:extLst>
          </p:cNvPr>
          <p:cNvSpPr>
            <a:spLocks noGrp="1"/>
          </p:cNvSpPr>
          <p:nvPr>
            <p:ph type="body" sz="quarter" idx="10"/>
          </p:nvPr>
        </p:nvSpPr>
        <p:spPr>
          <a:xfrm>
            <a:off x="575734" y="358776"/>
            <a:ext cx="11040533" cy="250825"/>
          </a:xfrm>
        </p:spPr>
        <p:txBody>
          <a:bodyPr/>
          <a:lstStyle/>
          <a:p>
            <a:r>
              <a:rPr lang="en-GB"/>
              <a:t>Industry recognition</a:t>
            </a:r>
          </a:p>
        </p:txBody>
      </p:sp>
      <p:sp>
        <p:nvSpPr>
          <p:cNvPr id="16" name="Content Placeholder 15">
            <a:extLst>
              <a:ext uri="{FF2B5EF4-FFF2-40B4-BE49-F238E27FC236}">
                <a16:creationId xmlns:a16="http://schemas.microsoft.com/office/drawing/2014/main" id="{7BFB808C-3D67-42CD-BD1C-2FBD7365549D}"/>
              </a:ext>
            </a:extLst>
          </p:cNvPr>
          <p:cNvSpPr>
            <a:spLocks noGrp="1"/>
          </p:cNvSpPr>
          <p:nvPr>
            <p:ph idx="1"/>
          </p:nvPr>
        </p:nvSpPr>
        <p:spPr>
          <a:xfrm>
            <a:off x="4127500" y="1412876"/>
            <a:ext cx="7488767" cy="4716463"/>
          </a:xfrm>
        </p:spPr>
        <p:txBody>
          <a:bodyPr/>
          <a:lstStyle/>
          <a:p>
            <a:r>
              <a:rPr lang="en-GB" sz="3600" b="1" dirty="0">
                <a:solidFill>
                  <a:schemeClr val="accent1"/>
                </a:solidFill>
              </a:rPr>
              <a:t>We are no 1* </a:t>
            </a:r>
            <a:br>
              <a:rPr lang="en-GB" dirty="0"/>
            </a:br>
            <a:r>
              <a:rPr lang="en-US" dirty="0"/>
              <a:t>Subsea control systems </a:t>
            </a:r>
            <a:r>
              <a:rPr lang="en-US" dirty="0">
                <a:solidFill>
                  <a:schemeClr val="accent1"/>
                </a:solidFill>
              </a:rPr>
              <a:t>I </a:t>
            </a:r>
            <a:r>
              <a:rPr lang="en-US" dirty="0"/>
              <a:t>IWOCS services </a:t>
            </a:r>
            <a:r>
              <a:rPr lang="en-US" dirty="0">
                <a:solidFill>
                  <a:srgbClr val="F2A900"/>
                </a:solidFill>
              </a:rPr>
              <a:t>I</a:t>
            </a:r>
            <a:r>
              <a:rPr lang="en-US" dirty="0"/>
              <a:t> IRM services </a:t>
            </a:r>
          </a:p>
          <a:p>
            <a:endParaRPr lang="en-US" dirty="0"/>
          </a:p>
          <a:p>
            <a:r>
              <a:rPr lang="en-US" dirty="0"/>
              <a:t>In a recent report*, of the Operators interviewed who have worked with Proserv, every one of them recommended us.</a:t>
            </a:r>
          </a:p>
          <a:p>
            <a:endParaRPr lang="en-US" dirty="0"/>
          </a:p>
          <a:p>
            <a:r>
              <a:rPr lang="en-US" dirty="0"/>
              <a:t>We outperform our competition on all </a:t>
            </a:r>
            <a:br>
              <a:rPr lang="en-US" dirty="0"/>
            </a:br>
            <a:r>
              <a:rPr lang="en-US" dirty="0"/>
              <a:t>key metrics:*</a:t>
            </a:r>
          </a:p>
          <a:p>
            <a:pPr marL="285750" indent="-285750">
              <a:buFont typeface="Wingdings" panose="05000000000000000000" pitchFamily="2" charset="2"/>
              <a:buChar char="ü"/>
            </a:pPr>
            <a:r>
              <a:rPr lang="en-GB" dirty="0"/>
              <a:t>Technical support</a:t>
            </a:r>
          </a:p>
          <a:p>
            <a:pPr marL="285750" indent="-285750">
              <a:buFont typeface="Wingdings" panose="05000000000000000000" pitchFamily="2" charset="2"/>
              <a:buChar char="ü"/>
            </a:pPr>
            <a:r>
              <a:rPr lang="en-GB" dirty="0"/>
              <a:t>Competent field personnel</a:t>
            </a:r>
          </a:p>
          <a:p>
            <a:pPr marL="285750" indent="-285750">
              <a:buFont typeface="Wingdings" panose="05000000000000000000" pitchFamily="2" charset="2"/>
              <a:buChar char="ü"/>
            </a:pPr>
            <a:r>
              <a:rPr lang="en-GB" dirty="0"/>
              <a:t>Equipment reliability</a:t>
            </a:r>
          </a:p>
          <a:p>
            <a:pPr marL="285750" indent="-285750">
              <a:buFont typeface="Wingdings" panose="05000000000000000000" pitchFamily="2" charset="2"/>
              <a:buChar char="ü"/>
            </a:pPr>
            <a:r>
              <a:rPr lang="en-GB" dirty="0"/>
              <a:t>Availability</a:t>
            </a:r>
          </a:p>
          <a:p>
            <a:pPr marL="285750" indent="-285750">
              <a:buFont typeface="Wingdings" panose="05000000000000000000" pitchFamily="2" charset="2"/>
              <a:buChar char="ü"/>
            </a:pPr>
            <a:r>
              <a:rPr lang="en-GB" dirty="0"/>
              <a:t>Responsiveness</a:t>
            </a:r>
          </a:p>
        </p:txBody>
      </p:sp>
      <p:pic>
        <p:nvPicPr>
          <p:cNvPr id="3" name="Picture 2" descr="Chart&#10;&#10;Description automatically generated">
            <a:extLst>
              <a:ext uri="{FF2B5EF4-FFF2-40B4-BE49-F238E27FC236}">
                <a16:creationId xmlns:a16="http://schemas.microsoft.com/office/drawing/2014/main" id="{1FCAD1DE-38F0-70EB-4D9F-D5B9EA3455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54515" y="3516923"/>
            <a:ext cx="3861223" cy="2171667"/>
          </a:xfrm>
          <a:prstGeom prst="rect">
            <a:avLst/>
          </a:prstGeom>
        </p:spPr>
      </p:pic>
    </p:spTree>
    <p:extLst>
      <p:ext uri="{BB962C8B-B14F-4D97-AF65-F5344CB8AC3E}">
        <p14:creationId xmlns:p14="http://schemas.microsoft.com/office/powerpoint/2010/main" val="316740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41101304-4198-4E15-8C84-339A74231FF5}"/>
              </a:ext>
            </a:extLst>
          </p:cNvPr>
          <p:cNvSpPr txBox="1">
            <a:spLocks noGrp="1"/>
          </p:cNvSpPr>
          <p:nvPr>
            <p:ph type="body" sz="quarter" idx="4294967295"/>
          </p:nvPr>
        </p:nvSpPr>
        <p:spPr>
          <a:xfrm>
            <a:off x="4625454" y="1431858"/>
            <a:ext cx="4643350" cy="2057149"/>
          </a:xfrm>
          <a:prstGeom prst="rect">
            <a:avLst/>
          </a:prstGeom>
          <a:noFill/>
          <a:ln>
            <a:noFill/>
          </a:ln>
        </p:spPr>
        <p:txBody>
          <a:bodyPr vert="horz" wrap="square" lIns="91440" tIns="45720" rIns="91440" bIns="45720" anchor="t" anchorCtr="0" compatLnSpc="1">
            <a:noAutofit/>
          </a:bodyPr>
          <a:lstStyle/>
          <a:p>
            <a:pPr marL="0" lvl="0" indent="0" defTabSz="457200">
              <a:lnSpc>
                <a:spcPct val="100000"/>
              </a:lnSpc>
              <a:spcBef>
                <a:spcPts val="600"/>
              </a:spcBef>
              <a:buNone/>
            </a:pPr>
            <a:r>
              <a:rPr lang="en-US" sz="1800" b="1" dirty="0">
                <a:solidFill>
                  <a:srgbClr val="F2A900"/>
                </a:solidFill>
                <a:latin typeface="Arial"/>
                <a:cs typeface="Arial"/>
              </a:rPr>
              <a:t>Proserv </a:t>
            </a:r>
            <a:r>
              <a:rPr lang="en-US" sz="1800" b="1" dirty="0" err="1">
                <a:solidFill>
                  <a:srgbClr val="F2A900"/>
                </a:solidFill>
                <a:latin typeface="Arial"/>
                <a:cs typeface="Arial"/>
              </a:rPr>
              <a:t>specialise</a:t>
            </a:r>
            <a:r>
              <a:rPr lang="en-US" sz="1800" b="1" dirty="0">
                <a:solidFill>
                  <a:srgbClr val="F2A900"/>
                </a:solidFill>
                <a:latin typeface="Arial"/>
                <a:cs typeface="Arial"/>
              </a:rPr>
              <a:t> </a:t>
            </a:r>
            <a:r>
              <a:rPr lang="en-US" sz="1800" b="1" u="sng" dirty="0">
                <a:solidFill>
                  <a:srgbClr val="F2A900"/>
                </a:solidFill>
                <a:latin typeface="Arial"/>
                <a:cs typeface="Arial"/>
              </a:rPr>
              <a:t>solely in controls,</a:t>
            </a:r>
            <a:r>
              <a:rPr lang="en-US" sz="1800" b="1" dirty="0">
                <a:solidFill>
                  <a:srgbClr val="F2A900"/>
                </a:solidFill>
                <a:latin typeface="Arial"/>
                <a:cs typeface="Arial"/>
              </a:rPr>
              <a:t> with over 40 years’ experience.</a:t>
            </a:r>
          </a:p>
          <a:p>
            <a:pPr marL="0" lvl="0" indent="0" defTabSz="457200">
              <a:lnSpc>
                <a:spcPct val="100000"/>
              </a:lnSpc>
              <a:spcBef>
                <a:spcPts val="600"/>
              </a:spcBef>
              <a:buNone/>
            </a:pPr>
            <a:endParaRPr lang="en-US" sz="1800" b="1" dirty="0">
              <a:solidFill>
                <a:srgbClr val="F2A900"/>
              </a:solidFill>
              <a:latin typeface="Arial"/>
              <a:cs typeface="Arial"/>
            </a:endParaRPr>
          </a:p>
          <a:p>
            <a:pPr marL="0" lvl="0" indent="0" defTabSz="457200">
              <a:lnSpc>
                <a:spcPct val="100000"/>
              </a:lnSpc>
              <a:spcBef>
                <a:spcPts val="600"/>
              </a:spcBef>
              <a:buNone/>
            </a:pPr>
            <a:r>
              <a:rPr lang="en-US" sz="1600" dirty="0">
                <a:solidFill>
                  <a:srgbClr val="5B6770"/>
                </a:solidFill>
                <a:latin typeface="Arial"/>
                <a:cs typeface="Arial"/>
              </a:rPr>
              <a:t>Over </a:t>
            </a:r>
            <a:r>
              <a:rPr lang="en-US" sz="1600" b="1" dirty="0">
                <a:solidFill>
                  <a:srgbClr val="F2A900"/>
                </a:solidFill>
                <a:latin typeface="Arial"/>
                <a:cs typeface="Arial"/>
              </a:rPr>
              <a:t>100</a:t>
            </a:r>
            <a:r>
              <a:rPr lang="en-US" sz="1600" dirty="0">
                <a:solidFill>
                  <a:srgbClr val="5B6770"/>
                </a:solidFill>
                <a:latin typeface="Arial"/>
                <a:cs typeface="Arial"/>
              </a:rPr>
              <a:t> dedicated controls engineers, </a:t>
            </a:r>
            <a:r>
              <a:rPr lang="en-US" sz="1600" b="1" dirty="0">
                <a:solidFill>
                  <a:srgbClr val="F2A900"/>
                </a:solidFill>
                <a:latin typeface="Arial"/>
                <a:cs typeface="Arial"/>
              </a:rPr>
              <a:t>750</a:t>
            </a:r>
            <a:r>
              <a:rPr lang="en-US" sz="1600" dirty="0">
                <a:solidFill>
                  <a:srgbClr val="5B6770"/>
                </a:solidFill>
                <a:latin typeface="Arial"/>
                <a:cs typeface="Arial"/>
              </a:rPr>
              <a:t> staff, </a:t>
            </a:r>
            <a:br>
              <a:rPr lang="en-US" sz="1600" dirty="0">
                <a:solidFill>
                  <a:srgbClr val="5B6770"/>
                </a:solidFill>
                <a:latin typeface="Arial"/>
                <a:cs typeface="Arial"/>
              </a:rPr>
            </a:br>
            <a:r>
              <a:rPr lang="en-US" sz="1600" b="1" dirty="0">
                <a:solidFill>
                  <a:srgbClr val="F2A900"/>
                </a:solidFill>
                <a:latin typeface="Arial"/>
                <a:cs typeface="Arial"/>
              </a:rPr>
              <a:t>35</a:t>
            </a:r>
            <a:r>
              <a:rPr lang="en-US" sz="1600" dirty="0">
                <a:solidFill>
                  <a:srgbClr val="5B6770"/>
                </a:solidFill>
                <a:latin typeface="Arial"/>
                <a:cs typeface="Arial"/>
              </a:rPr>
              <a:t> staff in our communications and electronics R&amp;D facility in Trondheim, </a:t>
            </a:r>
            <a:r>
              <a:rPr lang="en-US" sz="1600" b="1" dirty="0">
                <a:solidFill>
                  <a:srgbClr val="F2A900"/>
                </a:solidFill>
                <a:latin typeface="Arial"/>
                <a:cs typeface="Arial"/>
              </a:rPr>
              <a:t>4 </a:t>
            </a:r>
            <a:r>
              <a:rPr lang="en-US" sz="1600" dirty="0">
                <a:solidFill>
                  <a:srgbClr val="5B6770"/>
                </a:solidFill>
                <a:latin typeface="Arial"/>
                <a:cs typeface="Arial"/>
              </a:rPr>
              <a:t>manufacturing sites and services bases around the globe.</a:t>
            </a:r>
          </a:p>
        </p:txBody>
      </p:sp>
      <p:sp>
        <p:nvSpPr>
          <p:cNvPr id="17" name="TextBox 16">
            <a:extLst>
              <a:ext uri="{FF2B5EF4-FFF2-40B4-BE49-F238E27FC236}">
                <a16:creationId xmlns:a16="http://schemas.microsoft.com/office/drawing/2014/main" id="{6D272416-C7BA-E1CD-24FD-E9FD898CABF6}"/>
              </a:ext>
            </a:extLst>
          </p:cNvPr>
          <p:cNvSpPr txBox="1"/>
          <p:nvPr/>
        </p:nvSpPr>
        <p:spPr>
          <a:xfrm>
            <a:off x="575734" y="4102418"/>
            <a:ext cx="3579583" cy="1985159"/>
          </a:xfrm>
          <a:prstGeom prst="rect">
            <a:avLst/>
          </a:prstGeom>
          <a:noFill/>
        </p:spPr>
        <p:txBody>
          <a:bodyPr wrap="square" rtlCol="0">
            <a:spAutoFit/>
          </a:bodyPr>
          <a:lstStyle/>
          <a:p>
            <a:pPr marL="0" lvl="0" indent="0" defTabSz="457200">
              <a:lnSpc>
                <a:spcPct val="100000"/>
              </a:lnSpc>
              <a:spcBef>
                <a:spcPts val="600"/>
              </a:spcBef>
              <a:buNone/>
            </a:pPr>
            <a:r>
              <a:rPr lang="en-US" sz="1600" dirty="0">
                <a:solidFill>
                  <a:srgbClr val="5B6770"/>
                </a:solidFill>
                <a:latin typeface="Arial"/>
                <a:cs typeface="Arial"/>
              </a:rPr>
              <a:t>Proserv seems to be very flexible. If you need an unusual solution, they can probably do it.</a:t>
            </a:r>
          </a:p>
          <a:p>
            <a:pPr marL="0" lvl="0" indent="0" defTabSz="457200">
              <a:lnSpc>
                <a:spcPct val="100000"/>
              </a:lnSpc>
              <a:spcBef>
                <a:spcPts val="600"/>
              </a:spcBef>
              <a:buNone/>
            </a:pPr>
            <a:r>
              <a:rPr lang="en-GB" sz="1400" b="1" dirty="0">
                <a:solidFill>
                  <a:srgbClr val="5B6770"/>
                </a:solidFill>
                <a:latin typeface="Arial"/>
                <a:cs typeface="Arial"/>
              </a:rPr>
              <a:t>Beacon Offshore Energy</a:t>
            </a:r>
            <a:endParaRPr lang="en-GB" sz="1600" b="1" dirty="0">
              <a:solidFill>
                <a:srgbClr val="5B6770"/>
              </a:solidFill>
              <a:latin typeface="Arial"/>
              <a:cs typeface="Arial"/>
            </a:endParaRPr>
          </a:p>
          <a:p>
            <a:pPr marL="0" lvl="0" indent="0" defTabSz="457200">
              <a:lnSpc>
                <a:spcPct val="100000"/>
              </a:lnSpc>
              <a:spcBef>
                <a:spcPts val="600"/>
              </a:spcBef>
              <a:buNone/>
            </a:pPr>
            <a:r>
              <a:rPr lang="en-US" sz="1600" dirty="0">
                <a:solidFill>
                  <a:srgbClr val="5B6770"/>
                </a:solidFill>
                <a:latin typeface="Arial"/>
                <a:cs typeface="Arial"/>
              </a:rPr>
              <a:t>As a small supplier, Proserv provides good attention.</a:t>
            </a:r>
          </a:p>
          <a:p>
            <a:pPr marL="0" lvl="0" indent="0" defTabSz="457200">
              <a:lnSpc>
                <a:spcPct val="100000"/>
              </a:lnSpc>
              <a:spcBef>
                <a:spcPts val="600"/>
              </a:spcBef>
              <a:buNone/>
            </a:pPr>
            <a:r>
              <a:rPr lang="en-GB" sz="1400" b="1" dirty="0">
                <a:solidFill>
                  <a:srgbClr val="5B6770"/>
                </a:solidFill>
                <a:latin typeface="Arial"/>
                <a:cs typeface="Arial"/>
              </a:rPr>
              <a:t>Hess*</a:t>
            </a:r>
            <a:endParaRPr lang="en-GB" sz="1600" dirty="0"/>
          </a:p>
        </p:txBody>
      </p:sp>
      <p:sp>
        <p:nvSpPr>
          <p:cNvPr id="3" name="Title 1">
            <a:extLst>
              <a:ext uri="{FF2B5EF4-FFF2-40B4-BE49-F238E27FC236}">
                <a16:creationId xmlns:a16="http://schemas.microsoft.com/office/drawing/2014/main" id="{AA47C2D9-E9F4-4D1E-9822-7CA3330EFD2F}"/>
              </a:ext>
            </a:extLst>
          </p:cNvPr>
          <p:cNvSpPr txBox="1">
            <a:spLocks noGrp="1"/>
          </p:cNvSpPr>
          <p:nvPr>
            <p:ph type="title"/>
          </p:nvPr>
        </p:nvSpPr>
        <p:spPr/>
        <p:txBody>
          <a:bodyPr/>
          <a:lstStyle/>
          <a:p>
            <a:pPr lvl="0"/>
            <a:r>
              <a:rPr lang="en-US">
                <a:cs typeface="Arial"/>
              </a:rPr>
              <a:t>The report highlighted that some companies perceive Proserv as a small company</a:t>
            </a:r>
            <a:endParaRPr lang="en-GB"/>
          </a:p>
        </p:txBody>
      </p:sp>
      <p:sp>
        <p:nvSpPr>
          <p:cNvPr id="4" name="Text Placeholder 5">
            <a:extLst>
              <a:ext uri="{FF2B5EF4-FFF2-40B4-BE49-F238E27FC236}">
                <a16:creationId xmlns:a16="http://schemas.microsoft.com/office/drawing/2014/main" id="{A78A1D86-0D4B-4E8A-98F9-3B0CAAB81BFB}"/>
              </a:ext>
            </a:extLst>
          </p:cNvPr>
          <p:cNvSpPr txBox="1">
            <a:spLocks noGrp="1"/>
          </p:cNvSpPr>
          <p:nvPr>
            <p:ph type="body" sz="quarter" idx="4294967295"/>
          </p:nvPr>
        </p:nvSpPr>
        <p:spPr>
          <a:xfrm>
            <a:off x="575733" y="358773"/>
            <a:ext cx="11040529" cy="250829"/>
          </a:xfrm>
          <a:prstGeom prst="rect">
            <a:avLst/>
          </a:prstGeom>
          <a:noFill/>
          <a:ln>
            <a:noFill/>
          </a:ln>
        </p:spPr>
        <p:txBody>
          <a:bodyPr vert="horz" wrap="square" lIns="91440" tIns="45720" rIns="91440" bIns="45720" anchor="ctr" anchorCtr="0" compatLnSpc="1">
            <a:noAutofit/>
          </a:bodyPr>
          <a:lstStyle/>
          <a:p>
            <a:pPr marL="0" lvl="0" indent="0" defTabSz="457200">
              <a:lnSpc>
                <a:spcPct val="100000"/>
              </a:lnSpc>
              <a:spcBef>
                <a:spcPts val="600"/>
              </a:spcBef>
              <a:buNone/>
            </a:pPr>
            <a:r>
              <a:rPr lang="en-GB" sz="2400">
                <a:solidFill>
                  <a:srgbClr val="5B6770"/>
                </a:solidFill>
                <a:latin typeface="Arial"/>
                <a:cs typeface="Arial"/>
              </a:rPr>
              <a:t>Operator Image of Proserv</a:t>
            </a:r>
            <a:endParaRPr lang="en-GB" sz="2400">
              <a:solidFill>
                <a:srgbClr val="5B6770"/>
              </a:solidFill>
              <a:latin typeface="Arial" pitchFamily="34"/>
              <a:cs typeface="Arial" pitchFamily="34"/>
            </a:endParaRPr>
          </a:p>
        </p:txBody>
      </p:sp>
      <p:sp>
        <p:nvSpPr>
          <p:cNvPr id="5" name="Content Placeholder 6">
            <a:extLst>
              <a:ext uri="{FF2B5EF4-FFF2-40B4-BE49-F238E27FC236}">
                <a16:creationId xmlns:a16="http://schemas.microsoft.com/office/drawing/2014/main" id="{0A4DFE76-5710-4332-8A34-9FE4BBADA47D}"/>
              </a:ext>
            </a:extLst>
          </p:cNvPr>
          <p:cNvSpPr txBox="1">
            <a:spLocks noGrp="1"/>
          </p:cNvSpPr>
          <p:nvPr>
            <p:ph type="body" sz="quarter" idx="4294967295"/>
          </p:nvPr>
        </p:nvSpPr>
        <p:spPr>
          <a:xfrm>
            <a:off x="575733" y="1412876"/>
            <a:ext cx="3476025" cy="1828531"/>
          </a:xfrm>
          <a:prstGeom prst="rect">
            <a:avLst/>
          </a:prstGeom>
          <a:noFill/>
          <a:ln>
            <a:noFill/>
          </a:ln>
        </p:spPr>
        <p:txBody>
          <a:bodyPr vert="horz" wrap="square" lIns="91440" tIns="45720" rIns="91440" bIns="45720" anchor="t" anchorCtr="0" compatLnSpc="1">
            <a:noAutofit/>
          </a:bodyPr>
          <a:lstStyle/>
          <a:p>
            <a:pPr marL="0" lvl="0" indent="0" defTabSz="457200">
              <a:lnSpc>
                <a:spcPct val="100000"/>
              </a:lnSpc>
              <a:spcBef>
                <a:spcPts val="600"/>
              </a:spcBef>
              <a:buNone/>
            </a:pPr>
            <a:r>
              <a:rPr lang="en-US" sz="1600" b="1" dirty="0">
                <a:solidFill>
                  <a:srgbClr val="5B6770"/>
                </a:solidFill>
                <a:latin typeface="Arial"/>
                <a:cs typeface="Arial"/>
              </a:rPr>
              <a:t>A small disadvantage?</a:t>
            </a:r>
          </a:p>
          <a:p>
            <a:pPr marL="0" lvl="0" indent="0" defTabSz="457200">
              <a:lnSpc>
                <a:spcPct val="100000"/>
              </a:lnSpc>
              <a:spcBef>
                <a:spcPts val="600"/>
              </a:spcBef>
              <a:buNone/>
            </a:pPr>
            <a:r>
              <a:rPr lang="en-US" sz="1600" dirty="0">
                <a:solidFill>
                  <a:srgbClr val="5B6770"/>
                </a:solidFill>
                <a:latin typeface="Arial"/>
                <a:cs typeface="Arial"/>
              </a:rPr>
              <a:t>In reality, we are a </a:t>
            </a:r>
            <a:r>
              <a:rPr lang="en-US" sz="1600" b="1" dirty="0">
                <a:solidFill>
                  <a:srgbClr val="F2A900"/>
                </a:solidFill>
                <a:latin typeface="Arial"/>
                <a:cs typeface="Arial"/>
              </a:rPr>
              <a:t>dedicated and focused business</a:t>
            </a:r>
            <a:r>
              <a:rPr lang="en-US" sz="1600" dirty="0">
                <a:solidFill>
                  <a:srgbClr val="5B6770"/>
                </a:solidFill>
                <a:latin typeface="Arial"/>
                <a:cs typeface="Arial"/>
              </a:rPr>
              <a:t>, exclusively developing technology and executing controls projects that more than rival any OEM subsea controls capabilities.</a:t>
            </a:r>
            <a:endParaRPr lang="en-US" sz="1600" b="1" dirty="0">
              <a:solidFill>
                <a:srgbClr val="5B6770"/>
              </a:solidFill>
              <a:latin typeface="Arial"/>
              <a:cs typeface="Arial"/>
            </a:endParaRPr>
          </a:p>
        </p:txBody>
      </p:sp>
      <p:sp>
        <p:nvSpPr>
          <p:cNvPr id="7" name="Content Placeholder 2">
            <a:extLst>
              <a:ext uri="{FF2B5EF4-FFF2-40B4-BE49-F238E27FC236}">
                <a16:creationId xmlns:a16="http://schemas.microsoft.com/office/drawing/2014/main" id="{45B5E168-3997-4ED7-85D7-C7BE01357CA0}"/>
              </a:ext>
            </a:extLst>
          </p:cNvPr>
          <p:cNvSpPr txBox="1"/>
          <p:nvPr/>
        </p:nvSpPr>
        <p:spPr>
          <a:xfrm>
            <a:off x="9842499" y="1431858"/>
            <a:ext cx="1773763" cy="4716466"/>
          </a:xfrm>
          <a:prstGeom prst="rect">
            <a:avLst/>
          </a:prstGeom>
          <a:solidFill>
            <a:srgbClr val="5B6770"/>
          </a:solidFill>
          <a:ln>
            <a:noFill/>
          </a:ln>
        </p:spPr>
        <p:txBody>
          <a:bodyPr vert="horz" wrap="square" lIns="91440" tIns="45720" rIns="91440" bIns="45720" anchor="ctr" anchorCtr="0" compatLnSpc="1">
            <a:noAutofit/>
          </a:bodyPr>
          <a:lstStyle/>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i="0" u="none" strike="noStrike" kern="1200" cap="none" spc="0" baseline="0" dirty="0">
                <a:solidFill>
                  <a:srgbClr val="F2A900"/>
                </a:solidFill>
                <a:uFillTx/>
                <a:latin typeface="Arial" pitchFamily="34"/>
                <a:cs typeface="Arial" pitchFamily="34"/>
              </a:rPr>
              <a:t>300+</a:t>
            </a:r>
            <a:r>
              <a:rPr lang="en-GB" sz="1400" b="0" i="0" u="none" strike="noStrike" kern="1200" cap="none" spc="0" baseline="0" dirty="0">
                <a:solidFill>
                  <a:srgbClr val="F2A900"/>
                </a:solidFill>
                <a:uFillTx/>
                <a:latin typeface="Arial" pitchFamily="34"/>
                <a:cs typeface="Arial" pitchFamily="34"/>
              </a:rPr>
              <a:t> </a:t>
            </a:r>
            <a:br>
              <a:rPr lang="en-GB" sz="1400" b="0" i="0" u="none" strike="noStrike" kern="1200" cap="none" spc="0" baseline="0" dirty="0">
                <a:solidFill>
                  <a:srgbClr val="F2A900"/>
                </a:solidFill>
                <a:uFillTx/>
                <a:latin typeface="Arial" pitchFamily="34"/>
                <a:cs typeface="Arial" pitchFamily="34"/>
              </a:rPr>
            </a:br>
            <a:r>
              <a:rPr lang="en-GB" sz="1200" b="0" i="0" u="none" strike="noStrike" kern="1200" cap="none" spc="0" baseline="0" dirty="0">
                <a:solidFill>
                  <a:srgbClr val="FFFFFF"/>
                </a:solidFill>
                <a:uFillTx/>
                <a:latin typeface="Arial" pitchFamily="34"/>
                <a:cs typeface="Arial" pitchFamily="34"/>
              </a:rPr>
              <a:t>subsea control modules (SCMs) </a:t>
            </a:r>
          </a:p>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i="0" u="none" strike="noStrike" kern="1200" cap="none" spc="0" baseline="0" dirty="0">
                <a:solidFill>
                  <a:srgbClr val="F2A900"/>
                </a:solidFill>
                <a:uFillTx/>
                <a:latin typeface="Arial" pitchFamily="34"/>
                <a:cs typeface="Arial" pitchFamily="34"/>
              </a:rPr>
              <a:t>50+</a:t>
            </a:r>
            <a:r>
              <a:rPr lang="en-GB" sz="1400" b="0" i="0" u="none" strike="noStrike" kern="1200" cap="none" spc="0" baseline="0" dirty="0">
                <a:solidFill>
                  <a:srgbClr val="F2A900"/>
                </a:solidFill>
                <a:uFillTx/>
                <a:latin typeface="Arial" pitchFamily="34"/>
                <a:cs typeface="Arial" pitchFamily="34"/>
              </a:rPr>
              <a:t> </a:t>
            </a:r>
            <a:br>
              <a:rPr lang="en-GB" sz="1400" b="0" i="0" u="none" strike="noStrike" kern="1200" cap="none" spc="0" baseline="0" dirty="0">
                <a:solidFill>
                  <a:srgbClr val="F2A900"/>
                </a:solidFill>
                <a:uFillTx/>
                <a:latin typeface="Arial" pitchFamily="34"/>
                <a:cs typeface="Arial" pitchFamily="34"/>
              </a:rPr>
            </a:br>
            <a:r>
              <a:rPr lang="en-GB" sz="1200" b="0" i="0" u="none" strike="noStrike" kern="1200" cap="none" spc="0" baseline="0" dirty="0">
                <a:solidFill>
                  <a:srgbClr val="FFFFFF"/>
                </a:solidFill>
                <a:uFillTx/>
                <a:latin typeface="Arial" pitchFamily="34"/>
                <a:cs typeface="Arial" pitchFamily="34"/>
              </a:rPr>
              <a:t>ACT projects</a:t>
            </a:r>
          </a:p>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i="0" u="none" strike="noStrike" kern="1200" cap="none" spc="0" baseline="0" dirty="0">
                <a:solidFill>
                  <a:srgbClr val="F2A900"/>
                </a:solidFill>
                <a:uFillTx/>
                <a:latin typeface="Arial" pitchFamily="34"/>
                <a:cs typeface="Arial" pitchFamily="34"/>
              </a:rPr>
              <a:t>85+ </a:t>
            </a:r>
            <a:br>
              <a:rPr lang="en-GB" sz="2000" b="1" i="0" u="none" strike="noStrike" kern="1200" cap="none" spc="0" baseline="0" dirty="0">
                <a:solidFill>
                  <a:srgbClr val="F2A900"/>
                </a:solidFill>
                <a:uFillTx/>
                <a:latin typeface="Arial" pitchFamily="34"/>
                <a:cs typeface="Arial" pitchFamily="34"/>
              </a:rPr>
            </a:br>
            <a:r>
              <a:rPr lang="en-GB" sz="1200" b="0" i="0" u="none" strike="noStrike" kern="1200" cap="none" spc="0" baseline="0" dirty="0">
                <a:solidFill>
                  <a:srgbClr val="FFFFFF"/>
                </a:solidFill>
                <a:uFillTx/>
                <a:latin typeface="Arial" pitchFamily="34"/>
                <a:cs typeface="Arial" pitchFamily="34"/>
              </a:rPr>
              <a:t>Open communications hubs </a:t>
            </a:r>
          </a:p>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dirty="0">
                <a:solidFill>
                  <a:srgbClr val="F2A900"/>
                </a:solidFill>
                <a:latin typeface="Arial" pitchFamily="34"/>
                <a:cs typeface="Arial" pitchFamily="34"/>
              </a:rPr>
              <a:t>6</a:t>
            </a:r>
            <a:r>
              <a:rPr lang="en-GB" sz="2000" b="1" i="0" u="none" strike="noStrike" kern="1200" cap="none" spc="0" baseline="0" dirty="0">
                <a:solidFill>
                  <a:srgbClr val="F2A900"/>
                </a:solidFill>
                <a:uFillTx/>
                <a:latin typeface="Arial" pitchFamily="34"/>
                <a:cs typeface="Arial" pitchFamily="34"/>
              </a:rPr>
              <a:t>000+ </a:t>
            </a:r>
            <a:br>
              <a:rPr lang="en-GB" sz="2000" b="1" i="0" u="none" strike="noStrike" kern="1200" cap="none" spc="0" baseline="0" dirty="0">
                <a:solidFill>
                  <a:srgbClr val="F2A900"/>
                </a:solidFill>
                <a:uFillTx/>
                <a:latin typeface="Arial" pitchFamily="34"/>
                <a:cs typeface="Arial" pitchFamily="34"/>
              </a:rPr>
            </a:br>
            <a:r>
              <a:rPr lang="en-GB" sz="1200" b="0" i="0" u="none" strike="noStrike" kern="1200" cap="none" spc="0" baseline="0" dirty="0">
                <a:solidFill>
                  <a:srgbClr val="FFFFFF"/>
                </a:solidFill>
                <a:uFillTx/>
                <a:latin typeface="Arial" pitchFamily="34"/>
                <a:cs typeface="Arial" pitchFamily="34"/>
              </a:rPr>
              <a:t>topside control panels</a:t>
            </a:r>
          </a:p>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i="0" u="none" strike="noStrike" kern="1200" cap="none" spc="0" baseline="0" dirty="0">
                <a:solidFill>
                  <a:srgbClr val="F2A900"/>
                </a:solidFill>
                <a:uFillTx/>
                <a:latin typeface="Arial"/>
                <a:cs typeface="Arial"/>
              </a:rPr>
              <a:t>130+ </a:t>
            </a:r>
            <a:br>
              <a:rPr lang="en-GB" sz="2000" b="1" i="0" u="none" strike="noStrike" kern="1200" cap="none" spc="0" baseline="0" dirty="0">
                <a:solidFill>
                  <a:srgbClr val="F2A900"/>
                </a:solidFill>
                <a:uFillTx/>
                <a:latin typeface="Arial"/>
                <a:cs typeface="Arial"/>
              </a:rPr>
            </a:br>
            <a:r>
              <a:rPr lang="en-GB" sz="1200" b="0" i="0" u="none" strike="noStrike" kern="1200" cap="none" spc="0" baseline="0" dirty="0">
                <a:solidFill>
                  <a:srgbClr val="FFFFFF"/>
                </a:solidFill>
                <a:uFillTx/>
                <a:latin typeface="Arial"/>
                <a:cs typeface="Arial"/>
              </a:rPr>
              <a:t>subsea controls projects</a:t>
            </a:r>
          </a:p>
        </p:txBody>
      </p:sp>
      <p:cxnSp>
        <p:nvCxnSpPr>
          <p:cNvPr id="8" name="Straight Connector 17">
            <a:extLst>
              <a:ext uri="{FF2B5EF4-FFF2-40B4-BE49-F238E27FC236}">
                <a16:creationId xmlns:a16="http://schemas.microsoft.com/office/drawing/2014/main" id="{FFDE074C-46D6-4194-9FB5-006E9DD42F68}"/>
              </a:ext>
            </a:extLst>
          </p:cNvPr>
          <p:cNvCxnSpPr/>
          <p:nvPr/>
        </p:nvCxnSpPr>
        <p:spPr>
          <a:xfrm>
            <a:off x="9555651" y="1431858"/>
            <a:ext cx="0" cy="4697484"/>
          </a:xfrm>
          <a:prstGeom prst="straightConnector1">
            <a:avLst/>
          </a:prstGeom>
          <a:noFill/>
          <a:ln w="38103" cap="flat">
            <a:solidFill>
              <a:srgbClr val="F2A900"/>
            </a:solidFill>
            <a:prstDash val="solid"/>
            <a:miter/>
          </a:ln>
        </p:spPr>
      </p:cxnSp>
      <p:sp>
        <p:nvSpPr>
          <p:cNvPr id="11" name="Footer Placeholder 10">
            <a:extLst>
              <a:ext uri="{FF2B5EF4-FFF2-40B4-BE49-F238E27FC236}">
                <a16:creationId xmlns:a16="http://schemas.microsoft.com/office/drawing/2014/main" id="{133B86C8-0213-FDC5-FB4D-236725B7762E}"/>
              </a:ext>
            </a:extLst>
          </p:cNvPr>
          <p:cNvSpPr>
            <a:spLocks noGrp="1"/>
          </p:cNvSpPr>
          <p:nvPr>
            <p:ph type="ftr" sz="quarter" idx="3"/>
          </p:nvPr>
        </p:nvSpPr>
        <p:spPr>
          <a:xfrm>
            <a:off x="1638300" y="6369901"/>
            <a:ext cx="8102600" cy="206590"/>
          </a:xfrm>
        </p:spPr>
        <p:txBody>
          <a:bodyPr/>
          <a:lstStyle/>
          <a:p>
            <a:r>
              <a:rPr lang="en-GB" dirty="0">
                <a:latin typeface="+mj-lt"/>
              </a:rPr>
              <a:t>*2022 Kimberlite Subsea Equipment Supplier Performance Report </a:t>
            </a:r>
          </a:p>
        </p:txBody>
      </p:sp>
      <p:pic>
        <p:nvPicPr>
          <p:cNvPr id="15" name="Graphic 14" descr="Open quotation mark with solid fill">
            <a:extLst>
              <a:ext uri="{FF2B5EF4-FFF2-40B4-BE49-F238E27FC236}">
                <a16:creationId xmlns:a16="http://schemas.microsoft.com/office/drawing/2014/main" id="{56309B44-062F-4FD9-6DE4-ECB28BFA0D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2309" y="3381875"/>
            <a:ext cx="914400" cy="914400"/>
          </a:xfrm>
          <a:prstGeom prst="rect">
            <a:avLst/>
          </a:prstGeom>
        </p:spPr>
      </p:pic>
      <p:pic>
        <p:nvPicPr>
          <p:cNvPr id="16" name="Graphic 15" descr="Open quotation mark with solid fill">
            <a:extLst>
              <a:ext uri="{FF2B5EF4-FFF2-40B4-BE49-F238E27FC236}">
                <a16:creationId xmlns:a16="http://schemas.microsoft.com/office/drawing/2014/main" id="{7E6E6995-816E-AF19-7AE1-207B366E60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3384341" y="5436519"/>
            <a:ext cx="914400" cy="914400"/>
          </a:xfrm>
          <a:prstGeom prst="rect">
            <a:avLst/>
          </a:prstGeom>
        </p:spPr>
      </p:pic>
      <p:sp>
        <p:nvSpPr>
          <p:cNvPr id="18" name="TextBox 17">
            <a:extLst>
              <a:ext uri="{FF2B5EF4-FFF2-40B4-BE49-F238E27FC236}">
                <a16:creationId xmlns:a16="http://schemas.microsoft.com/office/drawing/2014/main" id="{D7E57725-D779-AD4D-D7EF-1742FE0E875D}"/>
              </a:ext>
            </a:extLst>
          </p:cNvPr>
          <p:cNvSpPr txBox="1"/>
          <p:nvPr/>
        </p:nvSpPr>
        <p:spPr>
          <a:xfrm>
            <a:off x="4625454" y="3744514"/>
            <a:ext cx="4643349" cy="2369880"/>
          </a:xfrm>
          <a:prstGeom prst="rect">
            <a:avLst/>
          </a:prstGeom>
          <a:noFill/>
        </p:spPr>
        <p:txBody>
          <a:bodyPr wrap="square" rtlCol="0">
            <a:spAutoFit/>
          </a:bodyPr>
          <a:lstStyle/>
          <a:p>
            <a:pPr marL="0" lvl="0" indent="0" defTabSz="457200">
              <a:lnSpc>
                <a:spcPct val="100000"/>
              </a:lnSpc>
              <a:spcBef>
                <a:spcPts val="600"/>
              </a:spcBef>
              <a:buNone/>
            </a:pPr>
            <a:r>
              <a:rPr lang="en-US" sz="1600" b="1" dirty="0">
                <a:solidFill>
                  <a:srgbClr val="F2A900"/>
                </a:solidFill>
                <a:latin typeface="Arial"/>
                <a:cs typeface="Arial"/>
              </a:rPr>
              <a:t>Market Share </a:t>
            </a:r>
            <a:br>
              <a:rPr lang="en-US" sz="1600" b="1" dirty="0">
                <a:solidFill>
                  <a:srgbClr val="5B6770"/>
                </a:solidFill>
                <a:latin typeface="Arial" pitchFamily="34"/>
                <a:cs typeface="Arial" pitchFamily="34"/>
              </a:rPr>
            </a:br>
            <a:endParaRPr lang="en-US" sz="1600" b="1" dirty="0">
              <a:solidFill>
                <a:srgbClr val="5B6770"/>
              </a:solidFill>
              <a:latin typeface="Arial" pitchFamily="34"/>
              <a:cs typeface="Arial" pitchFamily="34"/>
            </a:endParaRPr>
          </a:p>
          <a:p>
            <a:pPr marL="0" lvl="0" indent="0" defTabSz="457200">
              <a:lnSpc>
                <a:spcPct val="100000"/>
              </a:lnSpc>
              <a:spcBef>
                <a:spcPts val="600"/>
              </a:spcBef>
              <a:buNone/>
            </a:pPr>
            <a:r>
              <a:rPr lang="en-US" sz="1600" dirty="0">
                <a:solidFill>
                  <a:srgbClr val="5B6770"/>
                </a:solidFill>
                <a:latin typeface="Arial"/>
                <a:cs typeface="Arial"/>
              </a:rPr>
              <a:t>At </a:t>
            </a:r>
            <a:r>
              <a:rPr lang="en-US" sz="1600" b="1" dirty="0">
                <a:solidFill>
                  <a:schemeClr val="accent1"/>
                </a:solidFill>
                <a:latin typeface="Arial"/>
                <a:cs typeface="Arial"/>
              </a:rPr>
              <a:t>26</a:t>
            </a:r>
            <a:r>
              <a:rPr lang="en-US" sz="1600" b="1" dirty="0">
                <a:solidFill>
                  <a:srgbClr val="F2A900"/>
                </a:solidFill>
                <a:latin typeface="Arial"/>
                <a:cs typeface="Arial"/>
              </a:rPr>
              <a:t>%*</a:t>
            </a:r>
            <a:r>
              <a:rPr lang="en-US" sz="1600" dirty="0">
                <a:solidFill>
                  <a:srgbClr val="5B6770"/>
                </a:solidFill>
                <a:latin typeface="Arial"/>
                <a:cs typeface="Arial"/>
              </a:rPr>
              <a:t>, second only to TFMC for subsea controls supply in GOM for past two years.</a:t>
            </a:r>
          </a:p>
          <a:p>
            <a:pPr marL="0" lvl="0" indent="0" defTabSz="457200">
              <a:lnSpc>
                <a:spcPct val="100000"/>
              </a:lnSpc>
              <a:spcBef>
                <a:spcPts val="600"/>
              </a:spcBef>
              <a:buNone/>
            </a:pPr>
            <a:r>
              <a:rPr lang="en-US" sz="1600" b="1" dirty="0">
                <a:solidFill>
                  <a:srgbClr val="F2A900"/>
                </a:solidFill>
                <a:latin typeface="Arial"/>
                <a:cs typeface="Arial"/>
              </a:rPr>
              <a:t>Market leader </a:t>
            </a:r>
            <a:r>
              <a:rPr lang="en-US" sz="1600" dirty="0">
                <a:solidFill>
                  <a:srgbClr val="5B6770"/>
                </a:solidFill>
                <a:latin typeface="Arial"/>
                <a:cs typeface="Arial"/>
              </a:rPr>
              <a:t>for subsea controls in North Sea.</a:t>
            </a:r>
            <a:endParaRPr lang="en-US" sz="1600" dirty="0">
              <a:solidFill>
                <a:srgbClr val="5B6770"/>
              </a:solidFill>
              <a:latin typeface="Arial" pitchFamily="34"/>
              <a:cs typeface="Arial" pitchFamily="34"/>
            </a:endParaRPr>
          </a:p>
          <a:p>
            <a:pPr marL="0" lvl="0" indent="0" defTabSz="457200">
              <a:lnSpc>
                <a:spcPct val="100000"/>
              </a:lnSpc>
              <a:spcBef>
                <a:spcPts val="600"/>
              </a:spcBef>
              <a:buNone/>
            </a:pPr>
            <a:r>
              <a:rPr lang="en-US" sz="1600" b="1" dirty="0">
                <a:solidFill>
                  <a:srgbClr val="F2A900"/>
                </a:solidFill>
                <a:latin typeface="Arial"/>
                <a:cs typeface="Arial"/>
              </a:rPr>
              <a:t>28%* </a:t>
            </a:r>
            <a:r>
              <a:rPr lang="en-US" sz="1600" dirty="0">
                <a:solidFill>
                  <a:srgbClr val="5B6770"/>
                </a:solidFill>
                <a:latin typeface="Arial"/>
                <a:cs typeface="Arial"/>
              </a:rPr>
              <a:t>global market share with independents – over </a:t>
            </a:r>
            <a:r>
              <a:rPr lang="en-US" sz="1600" dirty="0">
                <a:solidFill>
                  <a:srgbClr val="5B6770"/>
                </a:solidFill>
                <a:latin typeface="Arial" pitchFamily="34"/>
                <a:cs typeface="Arial" pitchFamily="34"/>
              </a:rPr>
              <a:t>double that of Aker and Baker Hughes.</a:t>
            </a:r>
          </a:p>
          <a:p>
            <a:pPr marL="285750" indent="-285750">
              <a:spcBef>
                <a:spcPts val="600"/>
              </a:spcBef>
              <a:spcAft>
                <a:spcPts val="600"/>
              </a:spcAft>
              <a:buClr>
                <a:srgbClr val="F2A900"/>
              </a:buClr>
              <a:buFont typeface="Arial" panose="020B0604020202020204" pitchFamily="34" charset="0"/>
              <a:buChar char="•"/>
            </a:pPr>
            <a:endParaRPr lang="en-GB" sz="1600" dirty="0" err="1"/>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1+#ppt_w/2"/>
                                          </p:val>
                                        </p:tav>
                                        <p:tav tm="100000">
                                          <p:val>
                                            <p:strVal val="#ppt_x"/>
                                          </p:val>
                                        </p:tav>
                                      </p:tavLst>
                                    </p:anim>
                                    <p:anim calcmode="lin" valueType="num">
                                      <p:cBhvr additive="base">
                                        <p:cTn id="35" dur="500" fill="hold"/>
                                        <p:tgtEl>
                                          <p:spTgt spid="7"/>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1+#ppt_w/2"/>
                                          </p:val>
                                        </p:tav>
                                        <p:tav tm="100000">
                                          <p:val>
                                            <p:strVal val="#ppt_x"/>
                                          </p:val>
                                        </p:tav>
                                      </p:tavLst>
                                    </p:anim>
                                    <p:anim calcmode="lin" valueType="num">
                                      <p:cBhvr additive="base">
                                        <p:cTn id="39"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7" grpId="0"/>
      <p:bldP spid="7" grpId="0" animBg="1"/>
      <p:bldP spid="18" grpId="0"/>
    </p:bldLst>
  </p:timing>
</p:sld>
</file>

<file path=ppt/theme/theme1.xml><?xml version="1.0" encoding="utf-8"?>
<a:theme xmlns:a="http://schemas.openxmlformats.org/drawingml/2006/main" name="Proserv Theme - Presentation">
  <a:themeElements>
    <a:clrScheme name="Proserv Expanded Colour Set">
      <a:dk1>
        <a:srgbClr val="5B6770"/>
      </a:dk1>
      <a:lt1>
        <a:srgbClr val="FFFFFF"/>
      </a:lt1>
      <a:dk2>
        <a:srgbClr val="5B6770"/>
      </a:dk2>
      <a:lt2>
        <a:srgbClr val="FFFFFF"/>
      </a:lt2>
      <a:accent1>
        <a:srgbClr val="F2A900"/>
      </a:accent1>
      <a:accent2>
        <a:srgbClr val="5B6770"/>
      </a:accent2>
      <a:accent3>
        <a:srgbClr val="000000"/>
      </a:accent3>
      <a:accent4>
        <a:srgbClr val="840B55"/>
      </a:accent4>
      <a:accent5>
        <a:srgbClr val="00A3E0"/>
      </a:accent5>
      <a:accent6>
        <a:srgbClr val="6CC24A"/>
      </a:accent6>
      <a:hlink>
        <a:srgbClr val="5B6770"/>
      </a:hlink>
      <a:folHlink>
        <a:srgbClr val="F2A900"/>
      </a:folHlink>
    </a:clrScheme>
    <a:fontScheme name="Pros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2A900"/>
        </a:solidFill>
        <a:ln w="5715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0">
          <a:scrgbClr r="0" g="0" b="0"/>
        </a:lnRef>
        <a:fillRef idx="0">
          <a:scrgbClr r="0" g="0" b="0"/>
        </a:fillRef>
        <a:effectRef idx="0">
          <a:scrgbClr r="0" g="0" b="0"/>
        </a:effectRef>
        <a:fontRef idx="minor">
          <a:schemeClr val="lt1"/>
        </a:fontRef>
      </a:style>
    </a:spDef>
    <a:lnDef>
      <a:spPr>
        <a:ln w="38100">
          <a:headEnd type="none" w="med" len="med"/>
          <a:tailEnd type="none" w="med" len="med"/>
        </a:ln>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285750" indent="-285750">
          <a:spcBef>
            <a:spcPts val="600"/>
          </a:spcBef>
          <a:spcAft>
            <a:spcPts val="600"/>
          </a:spcAft>
          <a:buClr>
            <a:srgbClr val="F2A900"/>
          </a:buClr>
          <a:buFont typeface="Arial" panose="020B0604020202020204" pitchFamily="34" charset="0"/>
          <a:buChar char="•"/>
          <a:defRPr sz="1600" dirty="0" err="1" smtClean="0"/>
        </a:defPPr>
      </a:lstStyle>
    </a:txDef>
  </a:objectDefaults>
  <a:extraClrSchemeLst/>
  <a:extLst>
    <a:ext uri="{05A4C25C-085E-4340-85A3-A5531E510DB2}">
      <thm15:themeFamily xmlns:thm15="http://schemas.microsoft.com/office/thememl/2012/main" name="1. Proserv Controls Presentation Template.potx" id="{9DC1560B-9120-46CA-B787-2D4619FB68E4}" vid="{5F7BBFB7-5110-499B-9365-E6F93698F9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roserv">
    <a:dk1>
      <a:srgbClr val="000000"/>
    </a:dk1>
    <a:lt1>
      <a:srgbClr val="FFFFFF"/>
    </a:lt1>
    <a:dk2>
      <a:srgbClr val="000000"/>
    </a:dk2>
    <a:lt2>
      <a:srgbClr val="FFFFFF"/>
    </a:lt2>
    <a:accent1>
      <a:srgbClr val="5B6770"/>
    </a:accent1>
    <a:accent2>
      <a:srgbClr val="F2A900"/>
    </a:accent2>
    <a:accent3>
      <a:srgbClr val="9EA7AE"/>
    </a:accent3>
    <a:accent4>
      <a:srgbClr val="FFD37C"/>
    </a:accent4>
    <a:accent5>
      <a:srgbClr val="BEC3C9"/>
    </a:accent5>
    <a:accent6>
      <a:srgbClr val="FFDFA4"/>
    </a:accent6>
    <a:hlink>
      <a:srgbClr val="0000FF"/>
    </a:hlink>
    <a:folHlink>
      <a:srgbClr val="800080"/>
    </a:folHlink>
  </a:clrScheme>
  <a:fontScheme name="Office">
    <a:majorFont>
      <a:latin typeface="Cambria"/>
      <a:ea typeface=""/>
      <a:cs typeface=""/>
    </a:majorFont>
    <a:minorFont>
      <a:latin typeface="Calibri"/>
      <a:ea typeface=""/>
      <a:cs typeface=""/>
    </a:minorFont>
  </a:fontScheme>
  <a:fmtScheme name="Office">
    <a:fillStyleLst>
      <a:noFill/>
      <a:noFill/>
      <a:noFill/>
    </a:fillStyleLst>
    <a:lnStyleLst>
      <a:ln/>
      <a:ln/>
      <a:ln/>
    </a:lnStyleLst>
    <a:effectStyleLst>
      <a:effectStyle>
        <a:effectLst/>
      </a:effectStyle>
      <a:effectStyle>
        <a:effectLst/>
      </a:effectStyle>
      <a:effectStyle>
        <a:effectLst/>
      </a:effectStyle>
    </a:effectStyleLst>
    <a:bgFillStyleLst>
      <a:noFill/>
      <a:noFill/>
      <a:noFill/>
    </a:bgFillStyleLst>
  </a:fmtScheme>
</a:themeOverride>
</file>

<file path=ppt/theme/themeOverride2.xml><?xml version="1.0" encoding="utf-8"?>
<a:themeOverride xmlns:a="http://schemas.openxmlformats.org/drawingml/2006/main">
  <a:clrScheme name="Proserv Expanded Colour Set">
    <a:dk1>
      <a:srgbClr val="7F7F7F"/>
    </a:dk1>
    <a:lt1>
      <a:sysClr val="window" lastClr="FFFFFF"/>
    </a:lt1>
    <a:dk2>
      <a:srgbClr val="7F7F7F"/>
    </a:dk2>
    <a:lt2>
      <a:srgbClr val="FFFFFF"/>
    </a:lt2>
    <a:accent1>
      <a:srgbClr val="F2A900"/>
    </a:accent1>
    <a:accent2>
      <a:srgbClr val="5B6770"/>
    </a:accent2>
    <a:accent3>
      <a:srgbClr val="000000"/>
    </a:accent3>
    <a:accent4>
      <a:srgbClr val="690250"/>
    </a:accent4>
    <a:accent5>
      <a:srgbClr val="5AB1BB"/>
    </a:accent5>
    <a:accent6>
      <a:srgbClr val="A5C882"/>
    </a:accent6>
    <a:hlink>
      <a:srgbClr val="5B6770"/>
    </a:hlink>
    <a:folHlink>
      <a:srgbClr val="F2A900"/>
    </a:folHlink>
  </a:clrScheme>
  <a:fontScheme name="Pros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5A22E7AE2F9DB4D9C0E430E20B793FC" ma:contentTypeVersion="15" ma:contentTypeDescription="Create a new document." ma:contentTypeScope="" ma:versionID="d2ecc443fe12fb755e0b7afb48183a5f">
  <xsd:schema xmlns:xsd="http://www.w3.org/2001/XMLSchema" xmlns:xs="http://www.w3.org/2001/XMLSchema" xmlns:p="http://schemas.microsoft.com/office/2006/metadata/properties" xmlns:ns2="7747c9a4-c484-4072-80c5-b8335af26eac" xmlns:ns3="6c9ca52c-2b36-41af-ae54-807b92df9372" targetNamespace="http://schemas.microsoft.com/office/2006/metadata/properties" ma:root="true" ma:fieldsID="164b5c5ce06684e051b009205a7e5ffb" ns2:_="" ns3:_="">
    <xsd:import namespace="7747c9a4-c484-4072-80c5-b8335af26eac"/>
    <xsd:import namespace="6c9ca52c-2b36-41af-ae54-807b92df937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47c9a4-c484-4072-80c5-b8335af26ea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efa0386-f7b5-4d07-92eb-bcfc2b7104fe}" ma:internalName="TaxCatchAll" ma:showField="CatchAllData" ma:web="7747c9a4-c484-4072-80c5-b8335af26ea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c9ca52c-2b36-41af-ae54-807b92df937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f1a0fc4-f43f-4d6f-8875-2ddb7667b1c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c9ca52c-2b36-41af-ae54-807b92df9372">
      <Terms xmlns="http://schemas.microsoft.com/office/infopath/2007/PartnerControls"/>
    </lcf76f155ced4ddcb4097134ff3c332f>
    <TaxCatchAll xmlns="7747c9a4-c484-4072-80c5-b8335af26eac" xsi:nil="true"/>
  </documentManagement>
</p:properties>
</file>

<file path=customXml/itemProps1.xml><?xml version="1.0" encoding="utf-8"?>
<ds:datastoreItem xmlns:ds="http://schemas.openxmlformats.org/officeDocument/2006/customXml" ds:itemID="{2759AC97-4C0E-464E-89BA-0C7902D0D2D8}">
  <ds:schemaRefs>
    <ds:schemaRef ds:uri="http://schemas.microsoft.com/sharepoint/v3/contenttype/forms"/>
  </ds:schemaRefs>
</ds:datastoreItem>
</file>

<file path=customXml/itemProps2.xml><?xml version="1.0" encoding="utf-8"?>
<ds:datastoreItem xmlns:ds="http://schemas.openxmlformats.org/officeDocument/2006/customXml" ds:itemID="{DA0137D9-F050-4D14-92C4-A6A60EDA6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47c9a4-c484-4072-80c5-b8335af26eac"/>
    <ds:schemaRef ds:uri="6c9ca52c-2b36-41af-ae54-807b92df93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C2AFFF-F4A1-41DE-BD3D-2172B66C6AC0}">
  <ds:schemaRefs>
    <ds:schemaRef ds:uri="http://www.w3.org/XML/1998/namespace"/>
    <ds:schemaRef ds:uri="http://schemas.microsoft.com/office/2006/documentManagement/types"/>
    <ds:schemaRef ds:uri="http://schemas.microsoft.com/office/infopath/2007/PartnerControls"/>
    <ds:schemaRef ds:uri="http://purl.org/dc/elements/1.1/"/>
    <ds:schemaRef ds:uri="7747c9a4-c484-4072-80c5-b8335af26eac"/>
    <ds:schemaRef ds:uri="6c9ca52c-2b36-41af-ae54-807b92df9372"/>
    <ds:schemaRef ds:uri="http://purl.org/dc/term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1 - Proserv Controls Presentation Template</Template>
  <TotalTime>113</TotalTime>
  <Words>4314</Words>
  <Application>Microsoft Macintosh PowerPoint</Application>
  <PresentationFormat>Widescreen</PresentationFormat>
  <Paragraphs>614</Paragraphs>
  <Slides>34</Slides>
  <Notes>18</Notes>
  <HiddenSlides>3</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Apex Sans Book</vt:lpstr>
      <vt:lpstr>Apex Sans Medium Italic</vt:lpstr>
      <vt:lpstr>Arial</vt:lpstr>
      <vt:lpstr>Arial Black</vt:lpstr>
      <vt:lpstr>Calibri</vt:lpstr>
      <vt:lpstr>Wingdings</vt:lpstr>
      <vt:lpstr>Proserv Theme - Presentation</vt:lpstr>
      <vt:lpstr>Subsea Controls</vt:lpstr>
      <vt:lpstr>Control technologies for critical infrastructure</vt:lpstr>
      <vt:lpstr>We improve the reliability, integrity, efficiency and productivity of critical infrastructure with industry leading controls technology </vt:lpstr>
      <vt:lpstr>Proserv has an extensive brand heritage spanning nearly 60 years </vt:lpstr>
      <vt:lpstr>We offer a wide range of technology solutions</vt:lpstr>
      <vt:lpstr>We have an open approach to collaboration</vt:lpstr>
      <vt:lpstr>Our mission is to extend the life and improve the reliability of energy assets</vt:lpstr>
      <vt:lpstr>We are recognised as an industry leader in control systems and technologies </vt:lpstr>
      <vt:lpstr>The report highlighted that some companies perceive Proserv as a small company</vt:lpstr>
      <vt:lpstr>Proserv specialises solely in controls, with over 60 years’ experience</vt:lpstr>
      <vt:lpstr>We are an award winning company</vt:lpstr>
      <vt:lpstr>Our Services</vt:lpstr>
      <vt:lpstr>Subsea Controls</vt:lpstr>
      <vt:lpstr>PowerPoint Presentation</vt:lpstr>
      <vt:lpstr>The industry is not satisfied with their SCS Suppliers</vt:lpstr>
      <vt:lpstr>And for good reason</vt:lpstr>
      <vt:lpstr>Control system reliability</vt:lpstr>
      <vt:lpstr>Subsea control module  MTBF* (critical** failures)</vt:lpstr>
      <vt:lpstr>Proserv subsea controls</vt:lpstr>
      <vt:lpstr>Seven year warranty</vt:lpstr>
      <vt:lpstr>Never obsolete</vt:lpstr>
      <vt:lpstr>We control our full subsea control system</vt:lpstr>
      <vt:lpstr> Brownfield upgrade options with Proserv means that you are no longer tied to the OEM</vt:lpstr>
      <vt:lpstr>How Proserv can co-exist on any subsea field</vt:lpstr>
      <vt:lpstr>Our experience developing and delivering subsea controls speaks for itself</vt:lpstr>
      <vt:lpstr>Proserv has over 300 SCMs installed worldwide on OEM trees</vt:lpstr>
      <vt:lpstr>Strategic agreement between Dril-Quip and Proserv</vt:lpstr>
      <vt:lpstr>Case Studies</vt:lpstr>
      <vt:lpstr>North Sea legacy subsea control module (SCM) – refurbishment</vt:lpstr>
      <vt:lpstr>SCM retrofit due to obsolete OEM and technology upgrade </vt:lpstr>
      <vt:lpstr>Obsolete SCM and technology upgrade  - Ithaca Anglia </vt:lpstr>
      <vt:lpstr>Often perceived as a “small” company</vt:lpstr>
      <vt:lpstr>Operators report that the reliability of subsea control systems remains a key concern</vt:lpstr>
      <vt:lpstr>The cost to replace faulty SCMs goes well beyond simple equipment considerations</vt:lpstr>
    </vt:vector>
  </TitlesOfParts>
  <Company>Proserv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Proserv Subsea Controls</dc:title>
  <dc:creator>Jennifer Hutchinson</dc:creator>
  <cp:lastModifiedBy>Clare Bungey</cp:lastModifiedBy>
  <cp:revision>2</cp:revision>
  <dcterms:created xsi:type="dcterms:W3CDTF">2020-04-24T14:17:53Z</dcterms:created>
  <dcterms:modified xsi:type="dcterms:W3CDTF">2025-02-12T17:47:24Z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0x01010085A22E7AE2F9DB4D9C0E430E20B793FC</vt:lpwstr>
  </property>
  <property fmtid="{D5CDD505-2E9C-101B-9397-08002B2CF9AE}" pid="3" name="MediaServiceImageTags">
    <vt:lpwstr/>
  </property>
</Properties>
</file>