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9" r:id="rId4"/>
  </p:sldMasterIdLst>
  <p:notesMasterIdLst>
    <p:notesMasterId r:id="rId27"/>
  </p:notesMasterIdLst>
  <p:handoutMasterIdLst>
    <p:handoutMasterId r:id="rId28"/>
  </p:handoutMasterIdLst>
  <p:sldIdLst>
    <p:sldId id="270" r:id="rId5"/>
    <p:sldId id="307" r:id="rId6"/>
    <p:sldId id="572" r:id="rId7"/>
    <p:sldId id="3715" r:id="rId8"/>
    <p:sldId id="3703" r:id="rId9"/>
    <p:sldId id="315" r:id="rId10"/>
    <p:sldId id="573" r:id="rId11"/>
    <p:sldId id="3629" r:id="rId12"/>
    <p:sldId id="3764" r:id="rId13"/>
    <p:sldId id="547" r:id="rId14"/>
    <p:sldId id="3766" r:id="rId15"/>
    <p:sldId id="549" r:id="rId16"/>
    <p:sldId id="3768" r:id="rId17"/>
    <p:sldId id="554" r:id="rId18"/>
    <p:sldId id="3760" r:id="rId19"/>
    <p:sldId id="3771" r:id="rId20"/>
    <p:sldId id="3767" r:id="rId21"/>
    <p:sldId id="3759" r:id="rId22"/>
    <p:sldId id="577" r:id="rId23"/>
    <p:sldId id="3643" r:id="rId24"/>
    <p:sldId id="3770" r:id="rId25"/>
    <p:sldId id="271" r:id="rId26"/>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Hutchinson" initials="JH" lastIdx="14" clrIdx="0">
    <p:extLst>
      <p:ext uri="{19B8F6BF-5375-455C-9EA6-DF929625EA0E}">
        <p15:presenceInfo xmlns:p15="http://schemas.microsoft.com/office/powerpoint/2012/main" userId="S-1-5-21-567350573-3017954496-1252141646-2393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A900"/>
    <a:srgbClr val="7F7F7F"/>
    <a:srgbClr val="5B6770"/>
    <a:srgbClr val="6A73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74B111-76FC-EE40-84B6-47DD466876D8}" v="1" dt="2025-02-12T17:46:43.879"/>
  </p1510:revLst>
</p1510:revInfo>
</file>

<file path=ppt/tableStyles.xml><?xml version="1.0" encoding="utf-8"?>
<a:tblStyleLst xmlns:a="http://schemas.openxmlformats.org/drawingml/2006/main" def="{85BE263C-DBD7-4A20-BB59-AAB30ACAA65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3" autoAdjust="0"/>
    <p:restoredTop sz="97094" autoAdjust="0"/>
  </p:normalViewPr>
  <p:slideViewPr>
    <p:cSldViewPr snapToGrid="0" snapToObjects="1">
      <p:cViewPr varScale="1">
        <p:scale>
          <a:sx n="127" d="100"/>
          <a:sy n="127" d="100"/>
        </p:scale>
        <p:origin x="440" y="192"/>
      </p:cViewPr>
      <p:guideLst/>
    </p:cSldViewPr>
  </p:slideViewPr>
  <p:notesTextViewPr>
    <p:cViewPr>
      <p:scale>
        <a:sx n="3" d="2"/>
        <a:sy n="3" d="2"/>
      </p:scale>
      <p:origin x="0" y="0"/>
    </p:cViewPr>
  </p:notesTextViewPr>
  <p:sorterViewPr>
    <p:cViewPr>
      <p:scale>
        <a:sx n="66" d="100"/>
        <a:sy n="66" d="100"/>
      </p:scale>
      <p:origin x="0" y="0"/>
    </p:cViewPr>
  </p:sorterViewPr>
  <p:notesViewPr>
    <p:cSldViewPr snapToGrid="0" snapToObjects="1">
      <p:cViewPr varScale="1">
        <p:scale>
          <a:sx n="87" d="100"/>
          <a:sy n="87" d="100"/>
        </p:scale>
        <p:origin x="384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r>
              <a:rPr lang="en-US" sz="1600"/>
              <a:t>Cable Failure</a:t>
            </a:r>
            <a:r>
              <a:rPr lang="en-US" sz="1600" baseline="0"/>
              <a:t> causes</a:t>
            </a:r>
            <a:endParaRPr lang="en-US" sz="1600"/>
          </a:p>
        </c:rich>
      </c:tx>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doughnutChart>
        <c:varyColors val="1"/>
        <c:ser>
          <c:idx val="0"/>
          <c:order val="0"/>
          <c:tx>
            <c:strRef>
              <c:f>Sheet1!$B$1</c:f>
              <c:strCache>
                <c:ptCount val="1"/>
                <c:pt idx="0">
                  <c:v>Sales</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BA77-4741-B6DE-8C5C17B5B291}"/>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BA77-4741-B6DE-8C5C17B5B291}"/>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BA77-4741-B6DE-8C5C17B5B291}"/>
              </c:ext>
            </c:extLst>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BA77-4741-B6DE-8C5C17B5B291}"/>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Installation</c:v>
                </c:pt>
                <c:pt idx="1">
                  <c:v>Faults in cable design</c:v>
                </c:pt>
                <c:pt idx="2">
                  <c:v>External damage</c:v>
                </c:pt>
                <c:pt idx="3">
                  <c:v>Manufacturing</c:v>
                </c:pt>
              </c:strCache>
            </c:strRef>
          </c:cat>
          <c:val>
            <c:numRef>
              <c:f>Sheet1!$B$2:$B$5</c:f>
              <c:numCache>
                <c:formatCode>General</c:formatCode>
                <c:ptCount val="4"/>
                <c:pt idx="0">
                  <c:v>46</c:v>
                </c:pt>
                <c:pt idx="1">
                  <c:v>15</c:v>
                </c:pt>
                <c:pt idx="2">
                  <c:v>8</c:v>
                </c:pt>
                <c:pt idx="3">
                  <c:v>31</c:v>
                </c:pt>
              </c:numCache>
            </c:numRef>
          </c:val>
          <c:extLst>
            <c:ext xmlns:c16="http://schemas.microsoft.com/office/drawing/2014/chart" uri="{C3380CC4-5D6E-409C-BE32-E72D297353CC}">
              <c16:uniqueId val="{00000000-BC97-4C3E-BD78-E529EC847827}"/>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s>
</file>

<file path=ppt/diagrams/_rels/data3.xml.rels><?xml version="1.0" encoding="UTF-8" standalone="yes"?>
<Relationships xmlns="http://schemas.openxmlformats.org/package/2006/relationships"><Relationship Id="rId1" Type="http://schemas.openxmlformats.org/officeDocument/2006/relationships/image" Target="../media/image52.jpg"/></Relationships>
</file>

<file path=ppt/diagrams/_rels/drawing2.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sv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11" Type="http://schemas.openxmlformats.org/officeDocument/2006/relationships/image" Target="../media/image50.pn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146B71-B328-4653-B1D5-1C3843B57ABC}" type="doc">
      <dgm:prSet loTypeId="urn:microsoft.com/office/officeart/2005/8/layout/cycle4" loCatId="cycle" qsTypeId="urn:microsoft.com/office/officeart/2005/8/quickstyle/simple5" qsCatId="simple" csTypeId="urn:microsoft.com/office/officeart/2005/8/colors/accent0_3" csCatId="mainScheme" phldr="1"/>
      <dgm:spPr/>
      <dgm:t>
        <a:bodyPr/>
        <a:lstStyle/>
        <a:p>
          <a:endParaRPr lang="en-GB"/>
        </a:p>
      </dgm:t>
    </dgm:pt>
    <dgm:pt modelId="{020E630E-C518-4BE5-A8A5-3D1D315F9ED2}">
      <dgm:prSet phldrT="[Text]"/>
      <dgm:spPr/>
      <dgm:t>
        <a:bodyPr lIns="0"/>
        <a:lstStyle/>
        <a:p>
          <a:r>
            <a:rPr lang="en-GB"/>
            <a:t>Control	</a:t>
          </a:r>
        </a:p>
      </dgm:t>
    </dgm:pt>
    <dgm:pt modelId="{18103EE1-6456-4233-87DD-87B45FEC81CE}" type="parTrans" cxnId="{C055576D-DB02-4BC2-8BE9-F88C79C87101}">
      <dgm:prSet/>
      <dgm:spPr/>
      <dgm:t>
        <a:bodyPr/>
        <a:lstStyle/>
        <a:p>
          <a:endParaRPr lang="en-GB"/>
        </a:p>
      </dgm:t>
    </dgm:pt>
    <dgm:pt modelId="{6D81B0E0-46E1-43C0-ABAB-685A6D19E976}" type="sibTrans" cxnId="{C055576D-DB02-4BC2-8BE9-F88C79C87101}">
      <dgm:prSet/>
      <dgm:spPr/>
      <dgm:t>
        <a:bodyPr/>
        <a:lstStyle/>
        <a:p>
          <a:endParaRPr lang="en-GB"/>
        </a:p>
      </dgm:t>
    </dgm:pt>
    <dgm:pt modelId="{958D7661-D732-41BB-B0B2-689D0180AB89}">
      <dgm:prSet phldrT="[Text]"/>
      <dgm:spPr/>
      <dgm:t>
        <a:bodyPr anchor="ctr"/>
        <a:lstStyle/>
        <a:p>
          <a:pPr marL="0" indent="0">
            <a:spcAft>
              <a:spcPts val="0"/>
            </a:spcAft>
            <a:buFont typeface="Arial" panose="020B0604020202020204" pitchFamily="34" charset="0"/>
            <a:buNone/>
          </a:pPr>
          <a:r>
            <a:rPr lang="en-US"/>
            <a:t>Independent and reliable control systems for critical infrastructure.</a:t>
          </a:r>
          <a:endParaRPr lang="en-GB"/>
        </a:p>
      </dgm:t>
    </dgm:pt>
    <dgm:pt modelId="{B5769E30-660B-4076-A948-EBF4A0F4A080}" type="parTrans" cxnId="{86902B35-F718-45C6-9232-151760740D64}">
      <dgm:prSet/>
      <dgm:spPr/>
      <dgm:t>
        <a:bodyPr/>
        <a:lstStyle/>
        <a:p>
          <a:endParaRPr lang="en-GB"/>
        </a:p>
      </dgm:t>
    </dgm:pt>
    <dgm:pt modelId="{F8644DA7-1821-485F-BDB5-C37E6874FF4B}" type="sibTrans" cxnId="{86902B35-F718-45C6-9232-151760740D64}">
      <dgm:prSet/>
      <dgm:spPr/>
      <dgm:t>
        <a:bodyPr/>
        <a:lstStyle/>
        <a:p>
          <a:endParaRPr lang="en-GB"/>
        </a:p>
      </dgm:t>
    </dgm:pt>
    <dgm:pt modelId="{0E653150-8A55-402E-B07D-6FAE44F3B488}">
      <dgm:prSet phldrT="[Text]"/>
      <dgm:spPr/>
      <dgm:t>
        <a:bodyPr anchor="ctr"/>
        <a:lstStyle/>
        <a:p>
          <a:pPr marL="0" indent="0" algn="r">
            <a:spcAft>
              <a:spcPts val="0"/>
            </a:spcAft>
            <a:buFont typeface="Arial" panose="020B0604020202020204" pitchFamily="34" charset="0"/>
            <a:buNone/>
          </a:pPr>
          <a:r>
            <a:rPr lang="en-US"/>
            <a:t>Intuitive visualisation of asset integrity and performance.</a:t>
          </a:r>
          <a:endParaRPr lang="en-GB"/>
        </a:p>
      </dgm:t>
    </dgm:pt>
    <dgm:pt modelId="{D939FEF5-0208-4849-899D-82D1859656F8}" type="parTrans" cxnId="{A8899B2A-71B1-41B1-9E77-1CA5B9F61A8C}">
      <dgm:prSet/>
      <dgm:spPr/>
      <dgm:t>
        <a:bodyPr/>
        <a:lstStyle/>
        <a:p>
          <a:endParaRPr lang="en-GB"/>
        </a:p>
      </dgm:t>
    </dgm:pt>
    <dgm:pt modelId="{846D3405-CB57-4AE1-9D8A-939F0C2A1004}" type="sibTrans" cxnId="{A8899B2A-71B1-41B1-9E77-1CA5B9F61A8C}">
      <dgm:prSet/>
      <dgm:spPr/>
      <dgm:t>
        <a:bodyPr/>
        <a:lstStyle/>
        <a:p>
          <a:endParaRPr lang="en-GB"/>
        </a:p>
      </dgm:t>
    </dgm:pt>
    <dgm:pt modelId="{A4604A0D-5637-4E91-9C8F-CA0733220362}">
      <dgm:prSet phldrT="[Text]"/>
      <dgm:spPr/>
      <dgm:t>
        <a:bodyPr lIns="0"/>
        <a:lstStyle/>
        <a:p>
          <a:r>
            <a:rPr lang="en-GB"/>
            <a:t>Intelligence</a:t>
          </a:r>
        </a:p>
      </dgm:t>
    </dgm:pt>
    <dgm:pt modelId="{BCAC2B93-67CA-48A5-90A1-22AA096F79EC}" type="parTrans" cxnId="{46C69FEF-3C59-45DE-AAF0-AF6C801C4C0E}">
      <dgm:prSet/>
      <dgm:spPr/>
      <dgm:t>
        <a:bodyPr/>
        <a:lstStyle/>
        <a:p>
          <a:endParaRPr lang="en-GB"/>
        </a:p>
      </dgm:t>
    </dgm:pt>
    <dgm:pt modelId="{67D7D8F9-F297-4DC8-AD66-5C70D5B682B3}" type="sibTrans" cxnId="{46C69FEF-3C59-45DE-AAF0-AF6C801C4C0E}">
      <dgm:prSet/>
      <dgm:spPr/>
      <dgm:t>
        <a:bodyPr/>
        <a:lstStyle/>
        <a:p>
          <a:endParaRPr lang="en-GB"/>
        </a:p>
      </dgm:t>
    </dgm:pt>
    <dgm:pt modelId="{DFB2CE54-69D9-4837-B3B2-045F834A041A}">
      <dgm:prSet phldrT="[Text]"/>
      <dgm:spPr/>
      <dgm:t>
        <a:bodyPr/>
        <a:lstStyle/>
        <a:p>
          <a:pPr marL="0" indent="0" algn="r">
            <a:spcAft>
              <a:spcPts val="0"/>
            </a:spcAft>
            <a:buNone/>
          </a:pPr>
          <a:r>
            <a:rPr lang="en-US"/>
            <a:t>Insights from advanced data analytics and machine learning to predict outcomes.</a:t>
          </a:r>
          <a:endParaRPr lang="en-GB"/>
        </a:p>
      </dgm:t>
    </dgm:pt>
    <dgm:pt modelId="{CF80DD00-6647-45CF-902A-BF47B8F158A3}" type="parTrans" cxnId="{7B850D2F-B4BE-4D94-8468-B7C0FA02E813}">
      <dgm:prSet/>
      <dgm:spPr/>
      <dgm:t>
        <a:bodyPr/>
        <a:lstStyle/>
        <a:p>
          <a:endParaRPr lang="en-GB"/>
        </a:p>
      </dgm:t>
    </dgm:pt>
    <dgm:pt modelId="{C3311345-9C31-4232-8A5E-44535613E16B}" type="sibTrans" cxnId="{7B850D2F-B4BE-4D94-8468-B7C0FA02E813}">
      <dgm:prSet/>
      <dgm:spPr/>
      <dgm:t>
        <a:bodyPr/>
        <a:lstStyle/>
        <a:p>
          <a:endParaRPr lang="en-GB"/>
        </a:p>
      </dgm:t>
    </dgm:pt>
    <dgm:pt modelId="{FBDC667D-CBFC-45DA-A39C-260B3BE999B7}">
      <dgm:prSet phldrT="[Text]"/>
      <dgm:spPr/>
      <dgm:t>
        <a:bodyPr lIns="0"/>
        <a:lstStyle/>
        <a:p>
          <a:r>
            <a:rPr lang="en-GB"/>
            <a:t>Optimisation</a:t>
          </a:r>
        </a:p>
      </dgm:t>
    </dgm:pt>
    <dgm:pt modelId="{7B8208F7-69DE-4019-A6F0-45E35D3B1125}" type="parTrans" cxnId="{CBA098F2-A9E9-4EFF-9E77-80FF5EE6C9AA}">
      <dgm:prSet/>
      <dgm:spPr/>
      <dgm:t>
        <a:bodyPr/>
        <a:lstStyle/>
        <a:p>
          <a:endParaRPr lang="en-GB"/>
        </a:p>
      </dgm:t>
    </dgm:pt>
    <dgm:pt modelId="{0685AACB-9188-46CB-975A-4987E69EAF4C}" type="sibTrans" cxnId="{CBA098F2-A9E9-4EFF-9E77-80FF5EE6C9AA}">
      <dgm:prSet/>
      <dgm:spPr/>
      <dgm:t>
        <a:bodyPr/>
        <a:lstStyle/>
        <a:p>
          <a:endParaRPr lang="en-GB"/>
        </a:p>
      </dgm:t>
    </dgm:pt>
    <dgm:pt modelId="{3385D64F-1660-4277-83D5-12CFCD87F4A3}">
      <dgm:prSet phldrT="[Text]"/>
      <dgm:spPr/>
      <dgm:t>
        <a:bodyPr/>
        <a:lstStyle/>
        <a:p>
          <a:pPr marL="0" indent="0">
            <a:spcAft>
              <a:spcPts val="0"/>
            </a:spcAft>
            <a:buFont typeface="Arial" panose="020B0604020202020204" pitchFamily="34" charset="0"/>
            <a:buNone/>
          </a:pPr>
          <a:r>
            <a:rPr lang="en-US"/>
            <a:t>Improved performance and asset life extension through our expertise and technology.</a:t>
          </a:r>
          <a:endParaRPr lang="en-GB"/>
        </a:p>
      </dgm:t>
    </dgm:pt>
    <dgm:pt modelId="{572A2A7A-04B3-4AFD-9047-C63E951155EC}" type="parTrans" cxnId="{F6C63D5A-2978-409A-B5E9-5A6F0DEF4886}">
      <dgm:prSet/>
      <dgm:spPr/>
      <dgm:t>
        <a:bodyPr/>
        <a:lstStyle/>
        <a:p>
          <a:endParaRPr lang="en-GB"/>
        </a:p>
      </dgm:t>
    </dgm:pt>
    <dgm:pt modelId="{67975DBD-5B6D-4F3D-B03A-CA8A89AA2F89}" type="sibTrans" cxnId="{F6C63D5A-2978-409A-B5E9-5A6F0DEF4886}">
      <dgm:prSet/>
      <dgm:spPr/>
      <dgm:t>
        <a:bodyPr/>
        <a:lstStyle/>
        <a:p>
          <a:endParaRPr lang="en-GB"/>
        </a:p>
      </dgm:t>
    </dgm:pt>
    <dgm:pt modelId="{26286CDD-F277-4765-BD05-53A5601BE2E5}">
      <dgm:prSet phldrT="[Text]"/>
      <dgm:spPr/>
      <dgm:t>
        <a:bodyPr lIns="0"/>
        <a:lstStyle/>
        <a:p>
          <a:r>
            <a:rPr lang="en-GB"/>
            <a:t>Monitoring</a:t>
          </a:r>
        </a:p>
      </dgm:t>
    </dgm:pt>
    <dgm:pt modelId="{183963A1-C13C-4B4B-9360-679874EBDF0C}" type="sibTrans" cxnId="{88905E45-3840-451E-AF08-562DB3B9756C}">
      <dgm:prSet/>
      <dgm:spPr/>
      <dgm:t>
        <a:bodyPr/>
        <a:lstStyle/>
        <a:p>
          <a:endParaRPr lang="en-GB"/>
        </a:p>
      </dgm:t>
    </dgm:pt>
    <dgm:pt modelId="{003B6BF3-D580-4FB1-AFB2-F55708AB1EE1}" type="parTrans" cxnId="{88905E45-3840-451E-AF08-562DB3B9756C}">
      <dgm:prSet/>
      <dgm:spPr/>
      <dgm:t>
        <a:bodyPr/>
        <a:lstStyle/>
        <a:p>
          <a:endParaRPr lang="en-GB"/>
        </a:p>
      </dgm:t>
    </dgm:pt>
    <dgm:pt modelId="{1E8CD0CD-AD51-4EA1-8989-3012D4A5F6F7}" type="pres">
      <dgm:prSet presAssocID="{82146B71-B328-4653-B1D5-1C3843B57ABC}" presName="cycleMatrixDiagram" presStyleCnt="0">
        <dgm:presLayoutVars>
          <dgm:chMax val="1"/>
          <dgm:dir/>
          <dgm:animLvl val="lvl"/>
          <dgm:resizeHandles val="exact"/>
        </dgm:presLayoutVars>
      </dgm:prSet>
      <dgm:spPr/>
    </dgm:pt>
    <dgm:pt modelId="{2D3DA569-D550-455F-976F-F7E8445E2158}" type="pres">
      <dgm:prSet presAssocID="{82146B71-B328-4653-B1D5-1C3843B57ABC}" presName="children" presStyleCnt="0"/>
      <dgm:spPr/>
    </dgm:pt>
    <dgm:pt modelId="{932ECEBC-4D03-4D61-8A96-A46813CF3698}" type="pres">
      <dgm:prSet presAssocID="{82146B71-B328-4653-B1D5-1C3843B57ABC}" presName="child1group" presStyleCnt="0"/>
      <dgm:spPr/>
    </dgm:pt>
    <dgm:pt modelId="{AFC9BA6A-A0B9-4D85-AF48-1DB03784B6A5}" type="pres">
      <dgm:prSet presAssocID="{82146B71-B328-4653-B1D5-1C3843B57ABC}" presName="child1" presStyleLbl="bgAcc1" presStyleIdx="0" presStyleCnt="4"/>
      <dgm:spPr/>
    </dgm:pt>
    <dgm:pt modelId="{BE88FC16-352E-4D4B-B55B-747DCDA8E4F2}" type="pres">
      <dgm:prSet presAssocID="{82146B71-B328-4653-B1D5-1C3843B57ABC}" presName="child1Text" presStyleLbl="bgAcc1" presStyleIdx="0" presStyleCnt="4">
        <dgm:presLayoutVars>
          <dgm:bulletEnabled val="1"/>
        </dgm:presLayoutVars>
      </dgm:prSet>
      <dgm:spPr/>
    </dgm:pt>
    <dgm:pt modelId="{8B1A2F11-B87B-4159-95BF-BC0EF3CDBA7B}" type="pres">
      <dgm:prSet presAssocID="{82146B71-B328-4653-B1D5-1C3843B57ABC}" presName="child2group" presStyleCnt="0"/>
      <dgm:spPr/>
    </dgm:pt>
    <dgm:pt modelId="{CEAAC9E7-6456-4710-9A04-A830833B8C4A}" type="pres">
      <dgm:prSet presAssocID="{82146B71-B328-4653-B1D5-1C3843B57ABC}" presName="child2" presStyleLbl="bgAcc1" presStyleIdx="1" presStyleCnt="4"/>
      <dgm:spPr/>
    </dgm:pt>
    <dgm:pt modelId="{15325B35-10DD-4668-B926-604CB1AAE3A1}" type="pres">
      <dgm:prSet presAssocID="{82146B71-B328-4653-B1D5-1C3843B57ABC}" presName="child2Text" presStyleLbl="bgAcc1" presStyleIdx="1" presStyleCnt="4">
        <dgm:presLayoutVars>
          <dgm:bulletEnabled val="1"/>
        </dgm:presLayoutVars>
      </dgm:prSet>
      <dgm:spPr/>
    </dgm:pt>
    <dgm:pt modelId="{6DDF338E-44F4-4498-AE1F-7560129D5297}" type="pres">
      <dgm:prSet presAssocID="{82146B71-B328-4653-B1D5-1C3843B57ABC}" presName="child3group" presStyleCnt="0"/>
      <dgm:spPr/>
    </dgm:pt>
    <dgm:pt modelId="{5E48B87A-3466-4718-BBA0-D1CC50C405E0}" type="pres">
      <dgm:prSet presAssocID="{82146B71-B328-4653-B1D5-1C3843B57ABC}" presName="child3" presStyleLbl="bgAcc1" presStyleIdx="2" presStyleCnt="4"/>
      <dgm:spPr/>
    </dgm:pt>
    <dgm:pt modelId="{CB1F98B7-95A0-46B3-993A-49E87474D255}" type="pres">
      <dgm:prSet presAssocID="{82146B71-B328-4653-B1D5-1C3843B57ABC}" presName="child3Text" presStyleLbl="bgAcc1" presStyleIdx="2" presStyleCnt="4">
        <dgm:presLayoutVars>
          <dgm:bulletEnabled val="1"/>
        </dgm:presLayoutVars>
      </dgm:prSet>
      <dgm:spPr/>
    </dgm:pt>
    <dgm:pt modelId="{630BC238-10F8-45F4-A8CC-CE97C9D00224}" type="pres">
      <dgm:prSet presAssocID="{82146B71-B328-4653-B1D5-1C3843B57ABC}" presName="child4group" presStyleCnt="0"/>
      <dgm:spPr/>
    </dgm:pt>
    <dgm:pt modelId="{FDA991CB-9321-4F1F-9C9F-62D05FAB118F}" type="pres">
      <dgm:prSet presAssocID="{82146B71-B328-4653-B1D5-1C3843B57ABC}" presName="child4" presStyleLbl="bgAcc1" presStyleIdx="3" presStyleCnt="4"/>
      <dgm:spPr/>
    </dgm:pt>
    <dgm:pt modelId="{2A0B95A3-C784-4AC8-AFF7-7F85048C5221}" type="pres">
      <dgm:prSet presAssocID="{82146B71-B328-4653-B1D5-1C3843B57ABC}" presName="child4Text" presStyleLbl="bgAcc1" presStyleIdx="3" presStyleCnt="4">
        <dgm:presLayoutVars>
          <dgm:bulletEnabled val="1"/>
        </dgm:presLayoutVars>
      </dgm:prSet>
      <dgm:spPr/>
    </dgm:pt>
    <dgm:pt modelId="{7D7646B8-74FF-4D65-A1AD-DFD65AF83CD4}" type="pres">
      <dgm:prSet presAssocID="{82146B71-B328-4653-B1D5-1C3843B57ABC}" presName="childPlaceholder" presStyleCnt="0"/>
      <dgm:spPr/>
    </dgm:pt>
    <dgm:pt modelId="{CACD8BA6-C5A0-49B7-B546-648C7DFF92BB}" type="pres">
      <dgm:prSet presAssocID="{82146B71-B328-4653-B1D5-1C3843B57ABC}" presName="circle" presStyleCnt="0"/>
      <dgm:spPr/>
    </dgm:pt>
    <dgm:pt modelId="{41B55C67-8BED-4E78-8D0A-292E3D85CD3D}" type="pres">
      <dgm:prSet presAssocID="{82146B71-B328-4653-B1D5-1C3843B57ABC}" presName="quadrant1" presStyleLbl="node1" presStyleIdx="0" presStyleCnt="4">
        <dgm:presLayoutVars>
          <dgm:chMax val="1"/>
          <dgm:bulletEnabled val="1"/>
        </dgm:presLayoutVars>
      </dgm:prSet>
      <dgm:spPr/>
    </dgm:pt>
    <dgm:pt modelId="{A6C8BB5A-420B-460B-ADF2-528003A3FC62}" type="pres">
      <dgm:prSet presAssocID="{82146B71-B328-4653-B1D5-1C3843B57ABC}" presName="quadrant2" presStyleLbl="node1" presStyleIdx="1" presStyleCnt="4">
        <dgm:presLayoutVars>
          <dgm:chMax val="1"/>
          <dgm:bulletEnabled val="1"/>
        </dgm:presLayoutVars>
      </dgm:prSet>
      <dgm:spPr/>
    </dgm:pt>
    <dgm:pt modelId="{E7A0CB75-E242-44BD-B87F-CAA6AB8B0378}" type="pres">
      <dgm:prSet presAssocID="{82146B71-B328-4653-B1D5-1C3843B57ABC}" presName="quadrant3" presStyleLbl="node1" presStyleIdx="2" presStyleCnt="4">
        <dgm:presLayoutVars>
          <dgm:chMax val="1"/>
          <dgm:bulletEnabled val="1"/>
        </dgm:presLayoutVars>
      </dgm:prSet>
      <dgm:spPr/>
    </dgm:pt>
    <dgm:pt modelId="{6CD74F0E-1E20-4A58-B4A2-A95FB15BA09C}" type="pres">
      <dgm:prSet presAssocID="{82146B71-B328-4653-B1D5-1C3843B57ABC}" presName="quadrant4" presStyleLbl="node1" presStyleIdx="3" presStyleCnt="4">
        <dgm:presLayoutVars>
          <dgm:chMax val="1"/>
          <dgm:bulletEnabled val="1"/>
        </dgm:presLayoutVars>
      </dgm:prSet>
      <dgm:spPr/>
    </dgm:pt>
    <dgm:pt modelId="{EF99E8EB-4398-4FF2-9E52-4C63C94CD20F}" type="pres">
      <dgm:prSet presAssocID="{82146B71-B328-4653-B1D5-1C3843B57ABC}" presName="quadrantPlaceholder" presStyleCnt="0"/>
      <dgm:spPr/>
    </dgm:pt>
    <dgm:pt modelId="{C464ACF6-BA48-47BD-9E9C-5854D8936FCA}" type="pres">
      <dgm:prSet presAssocID="{82146B71-B328-4653-B1D5-1C3843B57ABC}" presName="center1" presStyleLbl="fgShp" presStyleIdx="0" presStyleCnt="2" custScaleX="191821" custScaleY="191821" custLinFactNeighborX="-1895" custLinFactNeighborY="8929"/>
      <dgm:spPr/>
    </dgm:pt>
    <dgm:pt modelId="{1C28B5C0-46E5-4AF0-82BB-B4095C580EF5}" type="pres">
      <dgm:prSet presAssocID="{82146B71-B328-4653-B1D5-1C3843B57ABC}" presName="center2" presStyleLbl="fgShp" presStyleIdx="1" presStyleCnt="2" custScaleX="191821" custScaleY="191821" custLinFactNeighborY="-19231"/>
      <dgm:spPr/>
    </dgm:pt>
  </dgm:ptLst>
  <dgm:cxnLst>
    <dgm:cxn modelId="{1A1DFE06-6D48-49C7-BC4F-616FC0BBDB04}" type="presOf" srcId="{82146B71-B328-4653-B1D5-1C3843B57ABC}" destId="{1E8CD0CD-AD51-4EA1-8989-3012D4A5F6F7}" srcOrd="0" destOrd="0" presId="urn:microsoft.com/office/officeart/2005/8/layout/cycle4"/>
    <dgm:cxn modelId="{66389709-6993-4698-85E5-E884504E53D2}" type="presOf" srcId="{3385D64F-1660-4277-83D5-12CFCD87F4A3}" destId="{FDA991CB-9321-4F1F-9C9F-62D05FAB118F}" srcOrd="0" destOrd="0" presId="urn:microsoft.com/office/officeart/2005/8/layout/cycle4"/>
    <dgm:cxn modelId="{73ABB71D-1E5B-4AE2-91E7-AE120BE24446}" type="presOf" srcId="{958D7661-D732-41BB-B0B2-689D0180AB89}" destId="{BE88FC16-352E-4D4B-B55B-747DCDA8E4F2}" srcOrd="1" destOrd="0" presId="urn:microsoft.com/office/officeart/2005/8/layout/cycle4"/>
    <dgm:cxn modelId="{A8899B2A-71B1-41B1-9E77-1CA5B9F61A8C}" srcId="{26286CDD-F277-4765-BD05-53A5601BE2E5}" destId="{0E653150-8A55-402E-B07D-6FAE44F3B488}" srcOrd="0" destOrd="0" parTransId="{D939FEF5-0208-4849-899D-82D1859656F8}" sibTransId="{846D3405-CB57-4AE1-9D8A-939F0C2A1004}"/>
    <dgm:cxn modelId="{7B850D2F-B4BE-4D94-8468-B7C0FA02E813}" srcId="{A4604A0D-5637-4E91-9C8F-CA0733220362}" destId="{DFB2CE54-69D9-4837-B3B2-045F834A041A}" srcOrd="0" destOrd="0" parTransId="{CF80DD00-6647-45CF-902A-BF47B8F158A3}" sibTransId="{C3311345-9C31-4232-8A5E-44535613E16B}"/>
    <dgm:cxn modelId="{86902B35-F718-45C6-9232-151760740D64}" srcId="{020E630E-C518-4BE5-A8A5-3D1D315F9ED2}" destId="{958D7661-D732-41BB-B0B2-689D0180AB89}" srcOrd="0" destOrd="0" parTransId="{B5769E30-660B-4076-A948-EBF4A0F4A080}" sibTransId="{F8644DA7-1821-485F-BDB5-C37E6874FF4B}"/>
    <dgm:cxn modelId="{ADBA2142-1B2E-4682-9B86-67E3BC50E601}" type="presOf" srcId="{3385D64F-1660-4277-83D5-12CFCD87F4A3}" destId="{2A0B95A3-C784-4AC8-AFF7-7F85048C5221}" srcOrd="1" destOrd="0" presId="urn:microsoft.com/office/officeart/2005/8/layout/cycle4"/>
    <dgm:cxn modelId="{88905E45-3840-451E-AF08-562DB3B9756C}" srcId="{82146B71-B328-4653-B1D5-1C3843B57ABC}" destId="{26286CDD-F277-4765-BD05-53A5601BE2E5}" srcOrd="1" destOrd="0" parTransId="{003B6BF3-D580-4FB1-AFB2-F55708AB1EE1}" sibTransId="{183963A1-C13C-4B4B-9360-679874EBDF0C}"/>
    <dgm:cxn modelId="{F6C63D5A-2978-409A-B5E9-5A6F0DEF4886}" srcId="{FBDC667D-CBFC-45DA-A39C-260B3BE999B7}" destId="{3385D64F-1660-4277-83D5-12CFCD87F4A3}" srcOrd="0" destOrd="0" parTransId="{572A2A7A-04B3-4AFD-9047-C63E951155EC}" sibTransId="{67975DBD-5B6D-4F3D-B03A-CA8A89AA2F89}"/>
    <dgm:cxn modelId="{0DAE5762-D90C-4EAE-A24D-BD181574AD30}" type="presOf" srcId="{958D7661-D732-41BB-B0B2-689D0180AB89}" destId="{AFC9BA6A-A0B9-4D85-AF48-1DB03784B6A5}" srcOrd="0" destOrd="0" presId="urn:microsoft.com/office/officeart/2005/8/layout/cycle4"/>
    <dgm:cxn modelId="{3E860B69-3FDB-4403-BBA5-A9DFF57FB508}" type="presOf" srcId="{26286CDD-F277-4765-BD05-53A5601BE2E5}" destId="{A6C8BB5A-420B-460B-ADF2-528003A3FC62}" srcOrd="0" destOrd="0" presId="urn:microsoft.com/office/officeart/2005/8/layout/cycle4"/>
    <dgm:cxn modelId="{C055576D-DB02-4BC2-8BE9-F88C79C87101}" srcId="{82146B71-B328-4653-B1D5-1C3843B57ABC}" destId="{020E630E-C518-4BE5-A8A5-3D1D315F9ED2}" srcOrd="0" destOrd="0" parTransId="{18103EE1-6456-4233-87DD-87B45FEC81CE}" sibTransId="{6D81B0E0-46E1-43C0-ABAB-685A6D19E976}"/>
    <dgm:cxn modelId="{B8325E8A-1D49-4956-804B-75FDA81A2C78}" type="presOf" srcId="{A4604A0D-5637-4E91-9C8F-CA0733220362}" destId="{E7A0CB75-E242-44BD-B87F-CAA6AB8B0378}" srcOrd="0" destOrd="0" presId="urn:microsoft.com/office/officeart/2005/8/layout/cycle4"/>
    <dgm:cxn modelId="{EFEBAF9B-904B-4FF0-AD26-9E2F6661077A}" type="presOf" srcId="{FBDC667D-CBFC-45DA-A39C-260B3BE999B7}" destId="{6CD74F0E-1E20-4A58-B4A2-A95FB15BA09C}" srcOrd="0" destOrd="0" presId="urn:microsoft.com/office/officeart/2005/8/layout/cycle4"/>
    <dgm:cxn modelId="{A8D73DBF-469E-4CE0-BAEF-6173839DB86A}" type="presOf" srcId="{020E630E-C518-4BE5-A8A5-3D1D315F9ED2}" destId="{41B55C67-8BED-4E78-8D0A-292E3D85CD3D}" srcOrd="0" destOrd="0" presId="urn:microsoft.com/office/officeart/2005/8/layout/cycle4"/>
    <dgm:cxn modelId="{5D52E5C4-16B8-46E1-9776-5EFDD2451F0F}" type="presOf" srcId="{DFB2CE54-69D9-4837-B3B2-045F834A041A}" destId="{CB1F98B7-95A0-46B3-993A-49E87474D255}" srcOrd="1" destOrd="0" presId="urn:microsoft.com/office/officeart/2005/8/layout/cycle4"/>
    <dgm:cxn modelId="{526FD7CF-1CF0-418E-A404-263D167D655C}" type="presOf" srcId="{0E653150-8A55-402E-B07D-6FAE44F3B488}" destId="{CEAAC9E7-6456-4710-9A04-A830833B8C4A}" srcOrd="0" destOrd="0" presId="urn:microsoft.com/office/officeart/2005/8/layout/cycle4"/>
    <dgm:cxn modelId="{B05D13E9-72E1-4802-B285-8C845073A5AE}" type="presOf" srcId="{0E653150-8A55-402E-B07D-6FAE44F3B488}" destId="{15325B35-10DD-4668-B926-604CB1AAE3A1}" srcOrd="1" destOrd="0" presId="urn:microsoft.com/office/officeart/2005/8/layout/cycle4"/>
    <dgm:cxn modelId="{46C69FEF-3C59-45DE-AAF0-AF6C801C4C0E}" srcId="{82146B71-B328-4653-B1D5-1C3843B57ABC}" destId="{A4604A0D-5637-4E91-9C8F-CA0733220362}" srcOrd="2" destOrd="0" parTransId="{BCAC2B93-67CA-48A5-90A1-22AA096F79EC}" sibTransId="{67D7D8F9-F297-4DC8-AD66-5C70D5B682B3}"/>
    <dgm:cxn modelId="{CBA098F2-A9E9-4EFF-9E77-80FF5EE6C9AA}" srcId="{82146B71-B328-4653-B1D5-1C3843B57ABC}" destId="{FBDC667D-CBFC-45DA-A39C-260B3BE999B7}" srcOrd="3" destOrd="0" parTransId="{7B8208F7-69DE-4019-A6F0-45E35D3B1125}" sibTransId="{0685AACB-9188-46CB-975A-4987E69EAF4C}"/>
    <dgm:cxn modelId="{413D0AF3-8E24-409C-8808-C0C29EC32C6F}" type="presOf" srcId="{DFB2CE54-69D9-4837-B3B2-045F834A041A}" destId="{5E48B87A-3466-4718-BBA0-D1CC50C405E0}" srcOrd="0" destOrd="0" presId="urn:microsoft.com/office/officeart/2005/8/layout/cycle4"/>
    <dgm:cxn modelId="{6FD86191-1115-417D-A2A6-080B2BD7B790}" type="presParOf" srcId="{1E8CD0CD-AD51-4EA1-8989-3012D4A5F6F7}" destId="{2D3DA569-D550-455F-976F-F7E8445E2158}" srcOrd="0" destOrd="0" presId="urn:microsoft.com/office/officeart/2005/8/layout/cycle4"/>
    <dgm:cxn modelId="{60D7C871-09C5-4991-AAB7-1E28ED0E0AC0}" type="presParOf" srcId="{2D3DA569-D550-455F-976F-F7E8445E2158}" destId="{932ECEBC-4D03-4D61-8A96-A46813CF3698}" srcOrd="0" destOrd="0" presId="urn:microsoft.com/office/officeart/2005/8/layout/cycle4"/>
    <dgm:cxn modelId="{BD9AD58F-750D-4818-AD98-9289F3AEF5F0}" type="presParOf" srcId="{932ECEBC-4D03-4D61-8A96-A46813CF3698}" destId="{AFC9BA6A-A0B9-4D85-AF48-1DB03784B6A5}" srcOrd="0" destOrd="0" presId="urn:microsoft.com/office/officeart/2005/8/layout/cycle4"/>
    <dgm:cxn modelId="{F3A2D721-4BF6-40BA-9C2F-D554EBD818D2}" type="presParOf" srcId="{932ECEBC-4D03-4D61-8A96-A46813CF3698}" destId="{BE88FC16-352E-4D4B-B55B-747DCDA8E4F2}" srcOrd="1" destOrd="0" presId="urn:microsoft.com/office/officeart/2005/8/layout/cycle4"/>
    <dgm:cxn modelId="{3B4DA23D-7D34-4BD8-A6C6-302B5B0EE1C5}" type="presParOf" srcId="{2D3DA569-D550-455F-976F-F7E8445E2158}" destId="{8B1A2F11-B87B-4159-95BF-BC0EF3CDBA7B}" srcOrd="1" destOrd="0" presId="urn:microsoft.com/office/officeart/2005/8/layout/cycle4"/>
    <dgm:cxn modelId="{0DAC07AF-3CBD-4BF3-A2DF-E67936896716}" type="presParOf" srcId="{8B1A2F11-B87B-4159-95BF-BC0EF3CDBA7B}" destId="{CEAAC9E7-6456-4710-9A04-A830833B8C4A}" srcOrd="0" destOrd="0" presId="urn:microsoft.com/office/officeart/2005/8/layout/cycle4"/>
    <dgm:cxn modelId="{8CCEA266-E8EC-4794-A4FF-1A1874B9A56E}" type="presParOf" srcId="{8B1A2F11-B87B-4159-95BF-BC0EF3CDBA7B}" destId="{15325B35-10DD-4668-B926-604CB1AAE3A1}" srcOrd="1" destOrd="0" presId="urn:microsoft.com/office/officeart/2005/8/layout/cycle4"/>
    <dgm:cxn modelId="{F663781A-171B-4210-B462-1CCB08943796}" type="presParOf" srcId="{2D3DA569-D550-455F-976F-F7E8445E2158}" destId="{6DDF338E-44F4-4498-AE1F-7560129D5297}" srcOrd="2" destOrd="0" presId="urn:microsoft.com/office/officeart/2005/8/layout/cycle4"/>
    <dgm:cxn modelId="{AE102E7C-77FA-4A66-B2F8-72A493BBF9C1}" type="presParOf" srcId="{6DDF338E-44F4-4498-AE1F-7560129D5297}" destId="{5E48B87A-3466-4718-BBA0-D1CC50C405E0}" srcOrd="0" destOrd="0" presId="urn:microsoft.com/office/officeart/2005/8/layout/cycle4"/>
    <dgm:cxn modelId="{717B4C2C-7587-4EF1-8219-B2EC50B42DD0}" type="presParOf" srcId="{6DDF338E-44F4-4498-AE1F-7560129D5297}" destId="{CB1F98B7-95A0-46B3-993A-49E87474D255}" srcOrd="1" destOrd="0" presId="urn:microsoft.com/office/officeart/2005/8/layout/cycle4"/>
    <dgm:cxn modelId="{46F9A5A0-040F-4C25-816D-E0091404E5BC}" type="presParOf" srcId="{2D3DA569-D550-455F-976F-F7E8445E2158}" destId="{630BC238-10F8-45F4-A8CC-CE97C9D00224}" srcOrd="3" destOrd="0" presId="urn:microsoft.com/office/officeart/2005/8/layout/cycle4"/>
    <dgm:cxn modelId="{ACE06586-A445-4AC4-B66E-0E10D8867136}" type="presParOf" srcId="{630BC238-10F8-45F4-A8CC-CE97C9D00224}" destId="{FDA991CB-9321-4F1F-9C9F-62D05FAB118F}" srcOrd="0" destOrd="0" presId="urn:microsoft.com/office/officeart/2005/8/layout/cycle4"/>
    <dgm:cxn modelId="{E456AE73-A090-4FA2-9377-09734238D2D9}" type="presParOf" srcId="{630BC238-10F8-45F4-A8CC-CE97C9D00224}" destId="{2A0B95A3-C784-4AC8-AFF7-7F85048C5221}" srcOrd="1" destOrd="0" presId="urn:microsoft.com/office/officeart/2005/8/layout/cycle4"/>
    <dgm:cxn modelId="{D6AD15C6-E422-43F6-9635-BC2DD7A05D0B}" type="presParOf" srcId="{2D3DA569-D550-455F-976F-F7E8445E2158}" destId="{7D7646B8-74FF-4D65-A1AD-DFD65AF83CD4}" srcOrd="4" destOrd="0" presId="urn:microsoft.com/office/officeart/2005/8/layout/cycle4"/>
    <dgm:cxn modelId="{900904D7-2A06-4B8F-B3D8-B6DF808D0BEC}" type="presParOf" srcId="{1E8CD0CD-AD51-4EA1-8989-3012D4A5F6F7}" destId="{CACD8BA6-C5A0-49B7-B546-648C7DFF92BB}" srcOrd="1" destOrd="0" presId="urn:microsoft.com/office/officeart/2005/8/layout/cycle4"/>
    <dgm:cxn modelId="{1732B021-9E74-4306-A950-E0E43A8EBB68}" type="presParOf" srcId="{CACD8BA6-C5A0-49B7-B546-648C7DFF92BB}" destId="{41B55C67-8BED-4E78-8D0A-292E3D85CD3D}" srcOrd="0" destOrd="0" presId="urn:microsoft.com/office/officeart/2005/8/layout/cycle4"/>
    <dgm:cxn modelId="{80163100-F4A4-4333-A6CE-42CC3CA1AB55}" type="presParOf" srcId="{CACD8BA6-C5A0-49B7-B546-648C7DFF92BB}" destId="{A6C8BB5A-420B-460B-ADF2-528003A3FC62}" srcOrd="1" destOrd="0" presId="urn:microsoft.com/office/officeart/2005/8/layout/cycle4"/>
    <dgm:cxn modelId="{31E71938-9D43-4D6A-9D7D-D0434140CA57}" type="presParOf" srcId="{CACD8BA6-C5A0-49B7-B546-648C7DFF92BB}" destId="{E7A0CB75-E242-44BD-B87F-CAA6AB8B0378}" srcOrd="2" destOrd="0" presId="urn:microsoft.com/office/officeart/2005/8/layout/cycle4"/>
    <dgm:cxn modelId="{13292DDD-8D93-4ACC-93E3-39D613996DD3}" type="presParOf" srcId="{CACD8BA6-C5A0-49B7-B546-648C7DFF92BB}" destId="{6CD74F0E-1E20-4A58-B4A2-A95FB15BA09C}" srcOrd="3" destOrd="0" presId="urn:microsoft.com/office/officeart/2005/8/layout/cycle4"/>
    <dgm:cxn modelId="{F46CA21C-552B-4CA1-B6E8-AA365CB33BFC}" type="presParOf" srcId="{CACD8BA6-C5A0-49B7-B546-648C7DFF92BB}" destId="{EF99E8EB-4398-4FF2-9E52-4C63C94CD20F}" srcOrd="4" destOrd="0" presId="urn:microsoft.com/office/officeart/2005/8/layout/cycle4"/>
    <dgm:cxn modelId="{424DAECE-C3E4-40D1-90D4-7FA7188FC81B}" type="presParOf" srcId="{1E8CD0CD-AD51-4EA1-8989-3012D4A5F6F7}" destId="{C464ACF6-BA48-47BD-9E9C-5854D8936FCA}" srcOrd="2" destOrd="0" presId="urn:microsoft.com/office/officeart/2005/8/layout/cycle4"/>
    <dgm:cxn modelId="{4E866100-4AA3-4AD0-9DD1-8301531A5638}" type="presParOf" srcId="{1E8CD0CD-AD51-4EA1-8989-3012D4A5F6F7}" destId="{1C28B5C0-46E5-4AF0-82BB-B4095C580EF5}" srcOrd="3" destOrd="0" presId="urn:microsoft.com/office/officeart/2005/8/layout/cycle4"/>
  </dgm:cxnLst>
  <dgm:bg>
    <a:effectLst>
      <a:outerShdw blurRad="50800" dist="50800" dir="5400000" algn="ctr" rotWithShape="0">
        <a:schemeClr val="accent3">
          <a:alpha val="0"/>
        </a:schemeClr>
      </a:outerShdw>
    </a:effect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A8054A-AD09-4080-B8E1-1B2B34852CBD}" type="doc">
      <dgm:prSet loTypeId="urn:microsoft.com/office/officeart/2005/8/layout/hList7" loCatId="list" qsTypeId="urn:microsoft.com/office/officeart/2005/8/quickstyle/simple1" qsCatId="simple" csTypeId="urn:microsoft.com/office/officeart/2005/8/colors/accent2_2" csCatId="accent2" phldr="1"/>
      <dgm:spPr/>
      <dgm:t>
        <a:bodyPr/>
        <a:lstStyle/>
        <a:p>
          <a:endParaRPr lang="en-GB"/>
        </a:p>
      </dgm:t>
    </dgm:pt>
    <dgm:pt modelId="{A3BDC810-EEB8-4B70-AA85-CBECCC713562}">
      <dgm:prSet phldrT="[Text]"/>
      <dgm:spPr/>
      <dgm:t>
        <a:bodyPr/>
        <a:lstStyle/>
        <a:p>
          <a:r>
            <a:rPr lang="en-US"/>
            <a:t>Maximise power transmission and increase efficiencies </a:t>
          </a:r>
          <a:endParaRPr lang="en-GB"/>
        </a:p>
      </dgm:t>
    </dgm:pt>
    <dgm:pt modelId="{D9359372-E8BF-4687-B5A3-00EE85E4D87D}" type="parTrans" cxnId="{5112D3E4-D009-4FDF-8A11-0E02CC720821}">
      <dgm:prSet/>
      <dgm:spPr/>
      <dgm:t>
        <a:bodyPr/>
        <a:lstStyle/>
        <a:p>
          <a:endParaRPr lang="en-GB"/>
        </a:p>
      </dgm:t>
    </dgm:pt>
    <dgm:pt modelId="{875AF3C3-E8A0-46DC-80DC-BB630EFBBB6A}" type="sibTrans" cxnId="{5112D3E4-D009-4FDF-8A11-0E02CC720821}">
      <dgm:prSet/>
      <dgm:spPr/>
      <dgm:t>
        <a:bodyPr/>
        <a:lstStyle/>
        <a:p>
          <a:endParaRPr lang="en-GB"/>
        </a:p>
      </dgm:t>
    </dgm:pt>
    <dgm:pt modelId="{B53D573F-0F15-4041-9CEF-1567B01CE60B}">
      <dgm:prSet/>
      <dgm:spPr/>
      <dgm:t>
        <a:bodyPr/>
        <a:lstStyle/>
        <a:p>
          <a:r>
            <a:rPr lang="en-US"/>
            <a:t>Reduce failures as a result of intelligent monitoring</a:t>
          </a:r>
        </a:p>
      </dgm:t>
    </dgm:pt>
    <dgm:pt modelId="{63E3C671-BC37-4136-9A82-CE6E05D4A2EA}" type="parTrans" cxnId="{5941A2E2-F3CB-4672-BB86-DAEFE518D1AB}">
      <dgm:prSet/>
      <dgm:spPr/>
      <dgm:t>
        <a:bodyPr/>
        <a:lstStyle/>
        <a:p>
          <a:endParaRPr lang="en-GB"/>
        </a:p>
      </dgm:t>
    </dgm:pt>
    <dgm:pt modelId="{4D999FDE-6343-4A3F-9E5B-163008AEB877}" type="sibTrans" cxnId="{5941A2E2-F3CB-4672-BB86-DAEFE518D1AB}">
      <dgm:prSet/>
      <dgm:spPr/>
      <dgm:t>
        <a:bodyPr/>
        <a:lstStyle/>
        <a:p>
          <a:endParaRPr lang="en-GB"/>
        </a:p>
      </dgm:t>
    </dgm:pt>
    <dgm:pt modelId="{56241D7B-6F52-456D-AB35-7F40ACCD36C2}">
      <dgm:prSet/>
      <dgm:spPr/>
      <dgm:t>
        <a:bodyPr/>
        <a:lstStyle/>
        <a:p>
          <a:r>
            <a:rPr lang="en-US"/>
            <a:t>Protect against serious events with warnings of developing faults</a:t>
          </a:r>
        </a:p>
      </dgm:t>
    </dgm:pt>
    <dgm:pt modelId="{DF4C7337-DBBA-4AEA-9C8E-1A49585B507A}" type="parTrans" cxnId="{CFB305C8-396E-4F63-A682-98EE4E85A9E6}">
      <dgm:prSet/>
      <dgm:spPr/>
      <dgm:t>
        <a:bodyPr/>
        <a:lstStyle/>
        <a:p>
          <a:endParaRPr lang="en-GB"/>
        </a:p>
      </dgm:t>
    </dgm:pt>
    <dgm:pt modelId="{85900393-88F2-403A-A871-A770769A06FC}" type="sibTrans" cxnId="{CFB305C8-396E-4F63-A682-98EE4E85A9E6}">
      <dgm:prSet/>
      <dgm:spPr/>
      <dgm:t>
        <a:bodyPr/>
        <a:lstStyle/>
        <a:p>
          <a:endParaRPr lang="en-GB"/>
        </a:p>
      </dgm:t>
    </dgm:pt>
    <dgm:pt modelId="{F5B7BA07-2795-4EF6-9AD6-B63D5C73BDA1}">
      <dgm:prSet/>
      <dgm:spPr/>
      <dgm:t>
        <a:bodyPr/>
        <a:lstStyle/>
        <a:p>
          <a:r>
            <a:rPr lang="en-US"/>
            <a:t>Save OPEX and vessel costs with planned intervention</a:t>
          </a:r>
        </a:p>
      </dgm:t>
    </dgm:pt>
    <dgm:pt modelId="{F0DABDF8-FF84-4BA6-AF49-78AC3D6804A3}" type="parTrans" cxnId="{6F6A99D9-54FC-418D-BEA0-C67F01DE5FEB}">
      <dgm:prSet/>
      <dgm:spPr/>
      <dgm:t>
        <a:bodyPr/>
        <a:lstStyle/>
        <a:p>
          <a:endParaRPr lang="en-GB"/>
        </a:p>
      </dgm:t>
    </dgm:pt>
    <dgm:pt modelId="{EF0AF310-9A96-4D23-98AD-B640E50D8673}" type="sibTrans" cxnId="{6F6A99D9-54FC-418D-BEA0-C67F01DE5FEB}">
      <dgm:prSet/>
      <dgm:spPr/>
      <dgm:t>
        <a:bodyPr/>
        <a:lstStyle/>
        <a:p>
          <a:endParaRPr lang="en-GB"/>
        </a:p>
      </dgm:t>
    </dgm:pt>
    <dgm:pt modelId="{B7D4BE7C-BF16-49FA-B53D-51F6E09590AF}">
      <dgm:prSet/>
      <dgm:spPr/>
      <dgm:t>
        <a:bodyPr/>
        <a:lstStyle/>
        <a:p>
          <a:r>
            <a:rPr lang="en-US"/>
            <a:t>Plan lower cost interventions around weather and resource availability</a:t>
          </a:r>
        </a:p>
      </dgm:t>
    </dgm:pt>
    <dgm:pt modelId="{FDAEFC25-B22A-4D42-A9CD-57D3C9C18B0E}" type="parTrans" cxnId="{11131191-EEE9-4A38-82B6-2FCE1CE3FE26}">
      <dgm:prSet/>
      <dgm:spPr/>
      <dgm:t>
        <a:bodyPr/>
        <a:lstStyle/>
        <a:p>
          <a:endParaRPr lang="en-GB"/>
        </a:p>
      </dgm:t>
    </dgm:pt>
    <dgm:pt modelId="{1F36EA06-AB5A-44AC-87B1-EB530CC4CDA8}" type="sibTrans" cxnId="{11131191-EEE9-4A38-82B6-2FCE1CE3FE26}">
      <dgm:prSet/>
      <dgm:spPr/>
      <dgm:t>
        <a:bodyPr/>
        <a:lstStyle/>
        <a:p>
          <a:endParaRPr lang="en-GB"/>
        </a:p>
      </dgm:t>
    </dgm:pt>
    <dgm:pt modelId="{AB38DF01-CA6E-4279-9B67-2068C161BB48}">
      <dgm:prSet/>
      <dgm:spPr/>
      <dgm:t>
        <a:bodyPr/>
        <a:lstStyle/>
        <a:p>
          <a:r>
            <a:rPr lang="en-US"/>
            <a:t>Peace of mind about the condition and integrity of your cable</a:t>
          </a:r>
          <a:endParaRPr lang="en-GB"/>
        </a:p>
      </dgm:t>
    </dgm:pt>
    <dgm:pt modelId="{93E5577F-7321-46EE-BEB5-3D7D2F19B19E}" type="parTrans" cxnId="{A1D4B599-6B6F-4B24-A30F-87F5E5EF54FF}">
      <dgm:prSet/>
      <dgm:spPr/>
      <dgm:t>
        <a:bodyPr/>
        <a:lstStyle/>
        <a:p>
          <a:endParaRPr lang="en-GB"/>
        </a:p>
      </dgm:t>
    </dgm:pt>
    <dgm:pt modelId="{98AB1E6D-B766-4369-B9C4-D4BA8A7EAE9F}" type="sibTrans" cxnId="{A1D4B599-6B6F-4B24-A30F-87F5E5EF54FF}">
      <dgm:prSet/>
      <dgm:spPr/>
      <dgm:t>
        <a:bodyPr/>
        <a:lstStyle/>
        <a:p>
          <a:endParaRPr lang="en-GB"/>
        </a:p>
      </dgm:t>
    </dgm:pt>
    <dgm:pt modelId="{E906B768-F9F2-4658-97A6-35C9E2ED384D}" type="pres">
      <dgm:prSet presAssocID="{D3A8054A-AD09-4080-B8E1-1B2B34852CBD}" presName="Name0" presStyleCnt="0">
        <dgm:presLayoutVars>
          <dgm:dir/>
          <dgm:resizeHandles val="exact"/>
        </dgm:presLayoutVars>
      </dgm:prSet>
      <dgm:spPr/>
    </dgm:pt>
    <dgm:pt modelId="{15537D1C-8D69-4E35-8516-B48A471B6C2F}" type="pres">
      <dgm:prSet presAssocID="{D3A8054A-AD09-4080-B8E1-1B2B34852CBD}" presName="fgShape" presStyleLbl="fgShp" presStyleIdx="0" presStyleCnt="1"/>
      <dgm:spPr/>
    </dgm:pt>
    <dgm:pt modelId="{9C9D1D57-69C1-40CF-A3D3-EC4C255D8D22}" type="pres">
      <dgm:prSet presAssocID="{D3A8054A-AD09-4080-B8E1-1B2B34852CBD}" presName="linComp" presStyleCnt="0"/>
      <dgm:spPr/>
    </dgm:pt>
    <dgm:pt modelId="{6B493F9E-D509-4B2B-83C3-DA9B74A17785}" type="pres">
      <dgm:prSet presAssocID="{A3BDC810-EEB8-4B70-AA85-CBECCC713562}" presName="compNode" presStyleCnt="0"/>
      <dgm:spPr/>
    </dgm:pt>
    <dgm:pt modelId="{0B27F201-D57C-4E0D-AB97-5CFA785A8E85}" type="pres">
      <dgm:prSet presAssocID="{A3BDC810-EEB8-4B70-AA85-CBECCC713562}" presName="bkgdShape" presStyleLbl="node1" presStyleIdx="0" presStyleCnt="6"/>
      <dgm:spPr/>
    </dgm:pt>
    <dgm:pt modelId="{C798CE0C-7F50-4094-827A-76AC55501792}" type="pres">
      <dgm:prSet presAssocID="{A3BDC810-EEB8-4B70-AA85-CBECCC713562}" presName="nodeTx" presStyleLbl="node1" presStyleIdx="0" presStyleCnt="6">
        <dgm:presLayoutVars>
          <dgm:bulletEnabled val="1"/>
        </dgm:presLayoutVars>
      </dgm:prSet>
      <dgm:spPr/>
    </dgm:pt>
    <dgm:pt modelId="{7DACA58E-E676-4209-B2B1-DE7805E8F95F}" type="pres">
      <dgm:prSet presAssocID="{A3BDC810-EEB8-4B70-AA85-CBECCC713562}" presName="invisiNode" presStyleLbl="node1" presStyleIdx="0" presStyleCnt="6"/>
      <dgm:spPr/>
    </dgm:pt>
    <dgm:pt modelId="{1FC75D48-A811-472F-8CB1-3E9577F1B9FD}" type="pres">
      <dgm:prSet presAssocID="{A3BDC810-EEB8-4B70-AA85-CBECCC713562}" presName="imagNode" presStyleLbl="fgImgPlace1" presStyleIdx="0" presStyleCnt="6"/>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pt>
    <dgm:pt modelId="{3F9BE9A7-F136-4086-B32B-061EAB1649E6}" type="pres">
      <dgm:prSet presAssocID="{875AF3C3-E8A0-46DC-80DC-BB630EFBBB6A}" presName="sibTrans" presStyleLbl="sibTrans2D1" presStyleIdx="0" presStyleCnt="0"/>
      <dgm:spPr/>
    </dgm:pt>
    <dgm:pt modelId="{6126F622-4AD8-4598-B68B-A25B2CDF5B57}" type="pres">
      <dgm:prSet presAssocID="{B53D573F-0F15-4041-9CEF-1567B01CE60B}" presName="compNode" presStyleCnt="0"/>
      <dgm:spPr/>
    </dgm:pt>
    <dgm:pt modelId="{E0EED9F1-5AD2-450E-80CB-9F9086357AFA}" type="pres">
      <dgm:prSet presAssocID="{B53D573F-0F15-4041-9CEF-1567B01CE60B}" presName="bkgdShape" presStyleLbl="node1" presStyleIdx="1" presStyleCnt="6"/>
      <dgm:spPr/>
    </dgm:pt>
    <dgm:pt modelId="{0FD42ECF-D122-449A-9D69-0B6D0A3C8CF8}" type="pres">
      <dgm:prSet presAssocID="{B53D573F-0F15-4041-9CEF-1567B01CE60B}" presName="nodeTx" presStyleLbl="node1" presStyleIdx="1" presStyleCnt="6">
        <dgm:presLayoutVars>
          <dgm:bulletEnabled val="1"/>
        </dgm:presLayoutVars>
      </dgm:prSet>
      <dgm:spPr/>
    </dgm:pt>
    <dgm:pt modelId="{1CACE880-D155-4641-8993-31AD7E59440D}" type="pres">
      <dgm:prSet presAssocID="{B53D573F-0F15-4041-9CEF-1567B01CE60B}" presName="invisiNode" presStyleLbl="node1" presStyleIdx="1" presStyleCnt="6"/>
      <dgm:spPr/>
    </dgm:pt>
    <dgm:pt modelId="{2DFF048C-7E91-4584-AABE-D8DD909F3233}" type="pres">
      <dgm:prSet presAssocID="{B53D573F-0F15-4041-9CEF-1567B01CE60B}" presName="imagNode" presStyleLbl="fgImgPlace1" presStyleIdx="1" presStyleCnt="6"/>
      <dgm:spPr>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pt>
    <dgm:pt modelId="{CC74D023-A790-4A06-A30E-A4A08DB4F112}" type="pres">
      <dgm:prSet presAssocID="{4D999FDE-6343-4A3F-9E5B-163008AEB877}" presName="sibTrans" presStyleLbl="sibTrans2D1" presStyleIdx="0" presStyleCnt="0"/>
      <dgm:spPr/>
    </dgm:pt>
    <dgm:pt modelId="{45581841-D2D5-4AF4-82E8-C95BEC9BF829}" type="pres">
      <dgm:prSet presAssocID="{56241D7B-6F52-456D-AB35-7F40ACCD36C2}" presName="compNode" presStyleCnt="0"/>
      <dgm:spPr/>
    </dgm:pt>
    <dgm:pt modelId="{206271D9-1236-4163-8A7E-50FCF7E68C48}" type="pres">
      <dgm:prSet presAssocID="{56241D7B-6F52-456D-AB35-7F40ACCD36C2}" presName="bkgdShape" presStyleLbl="node1" presStyleIdx="2" presStyleCnt="6"/>
      <dgm:spPr/>
    </dgm:pt>
    <dgm:pt modelId="{B73B1B36-41E3-4F9A-BC04-41BDD4760A77}" type="pres">
      <dgm:prSet presAssocID="{56241D7B-6F52-456D-AB35-7F40ACCD36C2}" presName="nodeTx" presStyleLbl="node1" presStyleIdx="2" presStyleCnt="6">
        <dgm:presLayoutVars>
          <dgm:bulletEnabled val="1"/>
        </dgm:presLayoutVars>
      </dgm:prSet>
      <dgm:spPr/>
    </dgm:pt>
    <dgm:pt modelId="{431E3EDF-9F67-4864-9F03-60B1BE54BF8B}" type="pres">
      <dgm:prSet presAssocID="{56241D7B-6F52-456D-AB35-7F40ACCD36C2}" presName="invisiNode" presStyleLbl="node1" presStyleIdx="2" presStyleCnt="6"/>
      <dgm:spPr/>
    </dgm:pt>
    <dgm:pt modelId="{0970682D-C601-46B4-B88A-499DED47D5F5}" type="pres">
      <dgm:prSet presAssocID="{56241D7B-6F52-456D-AB35-7F40ACCD36C2}" presName="imagNode" presStyleLbl="fgImgPlace1" presStyleIdx="2" presStyleCnt="6"/>
      <dgm:spPr>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pt>
    <dgm:pt modelId="{4C3AEFEB-CE75-4D03-B4D5-6E7ABC3D424F}" type="pres">
      <dgm:prSet presAssocID="{85900393-88F2-403A-A871-A770769A06FC}" presName="sibTrans" presStyleLbl="sibTrans2D1" presStyleIdx="0" presStyleCnt="0"/>
      <dgm:spPr/>
    </dgm:pt>
    <dgm:pt modelId="{C7423679-C138-47BB-AB2B-008721091B1F}" type="pres">
      <dgm:prSet presAssocID="{F5B7BA07-2795-4EF6-9AD6-B63D5C73BDA1}" presName="compNode" presStyleCnt="0"/>
      <dgm:spPr/>
    </dgm:pt>
    <dgm:pt modelId="{0765859C-5462-4135-8C91-2DA7A9AB69EA}" type="pres">
      <dgm:prSet presAssocID="{F5B7BA07-2795-4EF6-9AD6-B63D5C73BDA1}" presName="bkgdShape" presStyleLbl="node1" presStyleIdx="3" presStyleCnt="6"/>
      <dgm:spPr/>
    </dgm:pt>
    <dgm:pt modelId="{EA696A48-F60E-469C-BB48-13D83635ABF1}" type="pres">
      <dgm:prSet presAssocID="{F5B7BA07-2795-4EF6-9AD6-B63D5C73BDA1}" presName="nodeTx" presStyleLbl="node1" presStyleIdx="3" presStyleCnt="6">
        <dgm:presLayoutVars>
          <dgm:bulletEnabled val="1"/>
        </dgm:presLayoutVars>
      </dgm:prSet>
      <dgm:spPr/>
    </dgm:pt>
    <dgm:pt modelId="{A092899A-ADEB-49BE-ACDA-3B84F4BDC63A}" type="pres">
      <dgm:prSet presAssocID="{F5B7BA07-2795-4EF6-9AD6-B63D5C73BDA1}" presName="invisiNode" presStyleLbl="node1" presStyleIdx="3" presStyleCnt="6"/>
      <dgm:spPr/>
    </dgm:pt>
    <dgm:pt modelId="{DB2A3128-018F-4406-8E17-257C576EF010}" type="pres">
      <dgm:prSet presAssocID="{F5B7BA07-2795-4EF6-9AD6-B63D5C73BDA1}" presName="imagNode" presStyleLbl="fgImgPlace1" presStyleIdx="3" presStyleCnt="6"/>
      <dgm:spPr>
        <a:blipFill rotWithShape="1">
          <a:blip xmlns:r="http://schemas.openxmlformats.org/officeDocument/2006/relationships" r:embed="rId7">
            <a:extLst>
              <a:ext uri="{96DAC541-7B7A-43D3-8B79-37D633B846F1}">
                <asvg:svgBlip xmlns:asvg="http://schemas.microsoft.com/office/drawing/2016/SVG/main" r:embed="rId8"/>
              </a:ext>
            </a:extLst>
          </a:blip>
          <a:srcRect/>
          <a:stretch>
            <a:fillRect/>
          </a:stretch>
        </a:blipFill>
      </dgm:spPr>
    </dgm:pt>
    <dgm:pt modelId="{DB740F36-7EF0-46C8-B8EF-13F6F380FE10}" type="pres">
      <dgm:prSet presAssocID="{EF0AF310-9A96-4D23-98AD-B640E50D8673}" presName="sibTrans" presStyleLbl="sibTrans2D1" presStyleIdx="0" presStyleCnt="0"/>
      <dgm:spPr/>
    </dgm:pt>
    <dgm:pt modelId="{7EA698C5-6CA1-45B0-9029-9E65DA2532DC}" type="pres">
      <dgm:prSet presAssocID="{B7D4BE7C-BF16-49FA-B53D-51F6E09590AF}" presName="compNode" presStyleCnt="0"/>
      <dgm:spPr/>
    </dgm:pt>
    <dgm:pt modelId="{9F87F215-2C1A-42EA-B110-9CF19F1826A6}" type="pres">
      <dgm:prSet presAssocID="{B7D4BE7C-BF16-49FA-B53D-51F6E09590AF}" presName="bkgdShape" presStyleLbl="node1" presStyleIdx="4" presStyleCnt="6"/>
      <dgm:spPr/>
    </dgm:pt>
    <dgm:pt modelId="{62522D4D-66C3-4569-89CE-29AA6A4623EC}" type="pres">
      <dgm:prSet presAssocID="{B7D4BE7C-BF16-49FA-B53D-51F6E09590AF}" presName="nodeTx" presStyleLbl="node1" presStyleIdx="4" presStyleCnt="6">
        <dgm:presLayoutVars>
          <dgm:bulletEnabled val="1"/>
        </dgm:presLayoutVars>
      </dgm:prSet>
      <dgm:spPr/>
    </dgm:pt>
    <dgm:pt modelId="{3C59A7AD-C096-46D3-9B91-ED5E0B05ABD2}" type="pres">
      <dgm:prSet presAssocID="{B7D4BE7C-BF16-49FA-B53D-51F6E09590AF}" presName="invisiNode" presStyleLbl="node1" presStyleIdx="4" presStyleCnt="6"/>
      <dgm:spPr/>
    </dgm:pt>
    <dgm:pt modelId="{64ECE2D8-65F5-49DF-B9B7-980B0A0C8EFA}" type="pres">
      <dgm:prSet presAssocID="{B7D4BE7C-BF16-49FA-B53D-51F6E09590AF}" presName="imagNode" presStyleLbl="fgImgPlace1" presStyleIdx="4" presStyleCnt="6"/>
      <dgm:spPr>
        <a:blipFill rotWithShape="1">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dgm:spPr>
    </dgm:pt>
    <dgm:pt modelId="{7F6EB2C0-D2CB-4A80-B421-BB5435A904D9}" type="pres">
      <dgm:prSet presAssocID="{1F36EA06-AB5A-44AC-87B1-EB530CC4CDA8}" presName="sibTrans" presStyleLbl="sibTrans2D1" presStyleIdx="0" presStyleCnt="0"/>
      <dgm:spPr/>
    </dgm:pt>
    <dgm:pt modelId="{CCCFA43E-1D5C-42E3-B849-1B86DCBB7E3B}" type="pres">
      <dgm:prSet presAssocID="{AB38DF01-CA6E-4279-9B67-2068C161BB48}" presName="compNode" presStyleCnt="0"/>
      <dgm:spPr/>
    </dgm:pt>
    <dgm:pt modelId="{4A428024-B5BA-4308-8AED-DE6DC01D5566}" type="pres">
      <dgm:prSet presAssocID="{AB38DF01-CA6E-4279-9B67-2068C161BB48}" presName="bkgdShape" presStyleLbl="node1" presStyleIdx="5" presStyleCnt="6"/>
      <dgm:spPr/>
    </dgm:pt>
    <dgm:pt modelId="{2F9A12B6-21F6-4AA6-B9F2-904FB3044810}" type="pres">
      <dgm:prSet presAssocID="{AB38DF01-CA6E-4279-9B67-2068C161BB48}" presName="nodeTx" presStyleLbl="node1" presStyleIdx="5" presStyleCnt="6">
        <dgm:presLayoutVars>
          <dgm:bulletEnabled val="1"/>
        </dgm:presLayoutVars>
      </dgm:prSet>
      <dgm:spPr/>
    </dgm:pt>
    <dgm:pt modelId="{498619A0-2A95-4DFC-A373-1150540D895C}" type="pres">
      <dgm:prSet presAssocID="{AB38DF01-CA6E-4279-9B67-2068C161BB48}" presName="invisiNode" presStyleLbl="node1" presStyleIdx="5" presStyleCnt="6"/>
      <dgm:spPr/>
    </dgm:pt>
    <dgm:pt modelId="{A1FD3D41-A902-4B90-9852-7657E330AE6E}" type="pres">
      <dgm:prSet presAssocID="{AB38DF01-CA6E-4279-9B67-2068C161BB48}" presName="imagNode" presStyleLbl="fgImgPlace1" presStyleIdx="5" presStyleCnt="6"/>
      <dgm:spPr>
        <a:blipFill rotWithShape="1">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pt>
  </dgm:ptLst>
  <dgm:cxnLst>
    <dgm:cxn modelId="{B77F340D-CD7B-4651-895D-68CEA2553A43}" type="presOf" srcId="{A3BDC810-EEB8-4B70-AA85-CBECCC713562}" destId="{C798CE0C-7F50-4094-827A-76AC55501792}" srcOrd="1" destOrd="0" presId="urn:microsoft.com/office/officeart/2005/8/layout/hList7"/>
    <dgm:cxn modelId="{1929C41C-ABD6-4E49-BC34-EB93BF87567C}" type="presOf" srcId="{875AF3C3-E8A0-46DC-80DC-BB630EFBBB6A}" destId="{3F9BE9A7-F136-4086-B32B-061EAB1649E6}" srcOrd="0" destOrd="0" presId="urn:microsoft.com/office/officeart/2005/8/layout/hList7"/>
    <dgm:cxn modelId="{890E132B-A876-434C-BA4E-B0179C8D5476}" type="presOf" srcId="{4D999FDE-6343-4A3F-9E5B-163008AEB877}" destId="{CC74D023-A790-4A06-A30E-A4A08DB4F112}" srcOrd="0" destOrd="0" presId="urn:microsoft.com/office/officeart/2005/8/layout/hList7"/>
    <dgm:cxn modelId="{40A97C2D-0F8F-4BD1-B658-79A36EC72A36}" type="presOf" srcId="{B53D573F-0F15-4041-9CEF-1567B01CE60B}" destId="{0FD42ECF-D122-449A-9D69-0B6D0A3C8CF8}" srcOrd="1" destOrd="0" presId="urn:microsoft.com/office/officeart/2005/8/layout/hList7"/>
    <dgm:cxn modelId="{D318DF43-1058-4B96-BCB1-2FF47115EF7F}" type="presOf" srcId="{EF0AF310-9A96-4D23-98AD-B640E50D8673}" destId="{DB740F36-7EF0-46C8-B8EF-13F6F380FE10}" srcOrd="0" destOrd="0" presId="urn:microsoft.com/office/officeart/2005/8/layout/hList7"/>
    <dgm:cxn modelId="{E5A0CA44-6230-4992-9DFC-CAA21C424892}" type="presOf" srcId="{AB38DF01-CA6E-4279-9B67-2068C161BB48}" destId="{2F9A12B6-21F6-4AA6-B9F2-904FB3044810}" srcOrd="1" destOrd="0" presId="urn:microsoft.com/office/officeart/2005/8/layout/hList7"/>
    <dgm:cxn modelId="{DA38A14E-C32A-4DB4-B739-6C096A52FF93}" type="presOf" srcId="{56241D7B-6F52-456D-AB35-7F40ACCD36C2}" destId="{B73B1B36-41E3-4F9A-BC04-41BDD4760A77}" srcOrd="1" destOrd="0" presId="urn:microsoft.com/office/officeart/2005/8/layout/hList7"/>
    <dgm:cxn modelId="{5AFF4F6C-0AA3-41EB-94D4-57B5EF829DE2}" type="presOf" srcId="{D3A8054A-AD09-4080-B8E1-1B2B34852CBD}" destId="{E906B768-F9F2-4658-97A6-35C9E2ED384D}" srcOrd="0" destOrd="0" presId="urn:microsoft.com/office/officeart/2005/8/layout/hList7"/>
    <dgm:cxn modelId="{34DCA688-C73F-4515-AE00-B118925B6803}" type="presOf" srcId="{A3BDC810-EEB8-4B70-AA85-CBECCC713562}" destId="{0B27F201-D57C-4E0D-AB97-5CFA785A8E85}" srcOrd="0" destOrd="0" presId="urn:microsoft.com/office/officeart/2005/8/layout/hList7"/>
    <dgm:cxn modelId="{32D4FB8B-F371-4375-A8F2-6609133DF45D}" type="presOf" srcId="{B53D573F-0F15-4041-9CEF-1567B01CE60B}" destId="{E0EED9F1-5AD2-450E-80CB-9F9086357AFA}" srcOrd="0" destOrd="0" presId="urn:microsoft.com/office/officeart/2005/8/layout/hList7"/>
    <dgm:cxn modelId="{11131191-EEE9-4A38-82B6-2FCE1CE3FE26}" srcId="{D3A8054A-AD09-4080-B8E1-1B2B34852CBD}" destId="{B7D4BE7C-BF16-49FA-B53D-51F6E09590AF}" srcOrd="4" destOrd="0" parTransId="{FDAEFC25-B22A-4D42-A9CD-57D3C9C18B0E}" sibTransId="{1F36EA06-AB5A-44AC-87B1-EB530CC4CDA8}"/>
    <dgm:cxn modelId="{7AF59E93-CDC7-4719-8661-7D848132939B}" type="presOf" srcId="{56241D7B-6F52-456D-AB35-7F40ACCD36C2}" destId="{206271D9-1236-4163-8A7E-50FCF7E68C48}" srcOrd="0" destOrd="0" presId="urn:microsoft.com/office/officeart/2005/8/layout/hList7"/>
    <dgm:cxn modelId="{A1D4B599-6B6F-4B24-A30F-87F5E5EF54FF}" srcId="{D3A8054A-AD09-4080-B8E1-1B2B34852CBD}" destId="{AB38DF01-CA6E-4279-9B67-2068C161BB48}" srcOrd="5" destOrd="0" parTransId="{93E5577F-7321-46EE-BEB5-3D7D2F19B19E}" sibTransId="{98AB1E6D-B766-4369-B9C4-D4BA8A7EAE9F}"/>
    <dgm:cxn modelId="{CA2ECFB1-293F-4220-8359-8FE7FC06A720}" type="presOf" srcId="{B7D4BE7C-BF16-49FA-B53D-51F6E09590AF}" destId="{62522D4D-66C3-4569-89CE-29AA6A4623EC}" srcOrd="1" destOrd="0" presId="urn:microsoft.com/office/officeart/2005/8/layout/hList7"/>
    <dgm:cxn modelId="{9BE45FB8-0C7A-4499-A6D7-84BADEB7DD43}" type="presOf" srcId="{F5B7BA07-2795-4EF6-9AD6-B63D5C73BDA1}" destId="{0765859C-5462-4135-8C91-2DA7A9AB69EA}" srcOrd="0" destOrd="0" presId="urn:microsoft.com/office/officeart/2005/8/layout/hList7"/>
    <dgm:cxn modelId="{CE331CC0-574C-4119-868A-1F7D51269D58}" type="presOf" srcId="{AB38DF01-CA6E-4279-9B67-2068C161BB48}" destId="{4A428024-B5BA-4308-8AED-DE6DC01D5566}" srcOrd="0" destOrd="0" presId="urn:microsoft.com/office/officeart/2005/8/layout/hList7"/>
    <dgm:cxn modelId="{7A6EA8C1-2196-477B-8FF5-1095878CF492}" type="presOf" srcId="{85900393-88F2-403A-A871-A770769A06FC}" destId="{4C3AEFEB-CE75-4D03-B4D5-6E7ABC3D424F}" srcOrd="0" destOrd="0" presId="urn:microsoft.com/office/officeart/2005/8/layout/hList7"/>
    <dgm:cxn modelId="{CFB305C8-396E-4F63-A682-98EE4E85A9E6}" srcId="{D3A8054A-AD09-4080-B8E1-1B2B34852CBD}" destId="{56241D7B-6F52-456D-AB35-7F40ACCD36C2}" srcOrd="2" destOrd="0" parTransId="{DF4C7337-DBBA-4AEA-9C8E-1A49585B507A}" sibTransId="{85900393-88F2-403A-A871-A770769A06FC}"/>
    <dgm:cxn modelId="{612516D0-0676-4A7A-A235-0C54701A5681}" type="presOf" srcId="{F5B7BA07-2795-4EF6-9AD6-B63D5C73BDA1}" destId="{EA696A48-F60E-469C-BB48-13D83635ABF1}" srcOrd="1" destOrd="0" presId="urn:microsoft.com/office/officeart/2005/8/layout/hList7"/>
    <dgm:cxn modelId="{4CE783D0-8AC7-47F8-ADE4-45DCFEB77925}" type="presOf" srcId="{B7D4BE7C-BF16-49FA-B53D-51F6E09590AF}" destId="{9F87F215-2C1A-42EA-B110-9CF19F1826A6}" srcOrd="0" destOrd="0" presId="urn:microsoft.com/office/officeart/2005/8/layout/hList7"/>
    <dgm:cxn modelId="{6F6A99D9-54FC-418D-BEA0-C67F01DE5FEB}" srcId="{D3A8054A-AD09-4080-B8E1-1B2B34852CBD}" destId="{F5B7BA07-2795-4EF6-9AD6-B63D5C73BDA1}" srcOrd="3" destOrd="0" parTransId="{F0DABDF8-FF84-4BA6-AF49-78AC3D6804A3}" sibTransId="{EF0AF310-9A96-4D23-98AD-B640E50D8673}"/>
    <dgm:cxn modelId="{5941A2E2-F3CB-4672-BB86-DAEFE518D1AB}" srcId="{D3A8054A-AD09-4080-B8E1-1B2B34852CBD}" destId="{B53D573F-0F15-4041-9CEF-1567B01CE60B}" srcOrd="1" destOrd="0" parTransId="{63E3C671-BC37-4136-9A82-CE6E05D4A2EA}" sibTransId="{4D999FDE-6343-4A3F-9E5B-163008AEB877}"/>
    <dgm:cxn modelId="{5112D3E4-D009-4FDF-8A11-0E02CC720821}" srcId="{D3A8054A-AD09-4080-B8E1-1B2B34852CBD}" destId="{A3BDC810-EEB8-4B70-AA85-CBECCC713562}" srcOrd="0" destOrd="0" parTransId="{D9359372-E8BF-4687-B5A3-00EE85E4D87D}" sibTransId="{875AF3C3-E8A0-46DC-80DC-BB630EFBBB6A}"/>
    <dgm:cxn modelId="{80D056F3-2E91-4EE0-A289-9CBC96A40185}" type="presOf" srcId="{1F36EA06-AB5A-44AC-87B1-EB530CC4CDA8}" destId="{7F6EB2C0-D2CB-4A80-B421-BB5435A904D9}" srcOrd="0" destOrd="0" presId="urn:microsoft.com/office/officeart/2005/8/layout/hList7"/>
    <dgm:cxn modelId="{23E4276A-1899-472B-BF47-2B8AC0E1D309}" type="presParOf" srcId="{E906B768-F9F2-4658-97A6-35C9E2ED384D}" destId="{15537D1C-8D69-4E35-8516-B48A471B6C2F}" srcOrd="0" destOrd="0" presId="urn:microsoft.com/office/officeart/2005/8/layout/hList7"/>
    <dgm:cxn modelId="{10641FE3-BDAC-4315-9EDD-0946511D7ABB}" type="presParOf" srcId="{E906B768-F9F2-4658-97A6-35C9E2ED384D}" destId="{9C9D1D57-69C1-40CF-A3D3-EC4C255D8D22}" srcOrd="1" destOrd="0" presId="urn:microsoft.com/office/officeart/2005/8/layout/hList7"/>
    <dgm:cxn modelId="{E61C28C7-B2EE-41D9-BCDB-5A499E652D01}" type="presParOf" srcId="{9C9D1D57-69C1-40CF-A3D3-EC4C255D8D22}" destId="{6B493F9E-D509-4B2B-83C3-DA9B74A17785}" srcOrd="0" destOrd="0" presId="urn:microsoft.com/office/officeart/2005/8/layout/hList7"/>
    <dgm:cxn modelId="{C203755B-8841-49D8-9C19-5E895039D7DC}" type="presParOf" srcId="{6B493F9E-D509-4B2B-83C3-DA9B74A17785}" destId="{0B27F201-D57C-4E0D-AB97-5CFA785A8E85}" srcOrd="0" destOrd="0" presId="urn:microsoft.com/office/officeart/2005/8/layout/hList7"/>
    <dgm:cxn modelId="{CE821612-BCE3-4A0A-8FD8-D2F180CAAA2B}" type="presParOf" srcId="{6B493F9E-D509-4B2B-83C3-DA9B74A17785}" destId="{C798CE0C-7F50-4094-827A-76AC55501792}" srcOrd="1" destOrd="0" presId="urn:microsoft.com/office/officeart/2005/8/layout/hList7"/>
    <dgm:cxn modelId="{2F8653AF-D50F-4FD5-9B67-D0E56A6CE009}" type="presParOf" srcId="{6B493F9E-D509-4B2B-83C3-DA9B74A17785}" destId="{7DACA58E-E676-4209-B2B1-DE7805E8F95F}" srcOrd="2" destOrd="0" presId="urn:microsoft.com/office/officeart/2005/8/layout/hList7"/>
    <dgm:cxn modelId="{150CEAD4-D0F2-4D65-9E91-9BC098C65A2A}" type="presParOf" srcId="{6B493F9E-D509-4B2B-83C3-DA9B74A17785}" destId="{1FC75D48-A811-472F-8CB1-3E9577F1B9FD}" srcOrd="3" destOrd="0" presId="urn:microsoft.com/office/officeart/2005/8/layout/hList7"/>
    <dgm:cxn modelId="{634CB2B9-71DF-45A4-98F7-E90C08B19B11}" type="presParOf" srcId="{9C9D1D57-69C1-40CF-A3D3-EC4C255D8D22}" destId="{3F9BE9A7-F136-4086-B32B-061EAB1649E6}" srcOrd="1" destOrd="0" presId="urn:microsoft.com/office/officeart/2005/8/layout/hList7"/>
    <dgm:cxn modelId="{D94A12E4-81FC-4205-8574-4895A71D81FF}" type="presParOf" srcId="{9C9D1D57-69C1-40CF-A3D3-EC4C255D8D22}" destId="{6126F622-4AD8-4598-B68B-A25B2CDF5B57}" srcOrd="2" destOrd="0" presId="urn:microsoft.com/office/officeart/2005/8/layout/hList7"/>
    <dgm:cxn modelId="{5575053F-7A7C-4843-B208-3811F1EA49E8}" type="presParOf" srcId="{6126F622-4AD8-4598-B68B-A25B2CDF5B57}" destId="{E0EED9F1-5AD2-450E-80CB-9F9086357AFA}" srcOrd="0" destOrd="0" presId="urn:microsoft.com/office/officeart/2005/8/layout/hList7"/>
    <dgm:cxn modelId="{17BFA5E7-6C8A-4577-9D58-5F7614282FD6}" type="presParOf" srcId="{6126F622-4AD8-4598-B68B-A25B2CDF5B57}" destId="{0FD42ECF-D122-449A-9D69-0B6D0A3C8CF8}" srcOrd="1" destOrd="0" presId="urn:microsoft.com/office/officeart/2005/8/layout/hList7"/>
    <dgm:cxn modelId="{D08D27FC-72EB-4520-9D50-71800D8EC8A1}" type="presParOf" srcId="{6126F622-4AD8-4598-B68B-A25B2CDF5B57}" destId="{1CACE880-D155-4641-8993-31AD7E59440D}" srcOrd="2" destOrd="0" presId="urn:microsoft.com/office/officeart/2005/8/layout/hList7"/>
    <dgm:cxn modelId="{8D05EA89-8190-47BB-9423-575EAD1E825B}" type="presParOf" srcId="{6126F622-4AD8-4598-B68B-A25B2CDF5B57}" destId="{2DFF048C-7E91-4584-AABE-D8DD909F3233}" srcOrd="3" destOrd="0" presId="urn:microsoft.com/office/officeart/2005/8/layout/hList7"/>
    <dgm:cxn modelId="{C471EF74-A8D9-4877-B5A7-33435DCAD4AB}" type="presParOf" srcId="{9C9D1D57-69C1-40CF-A3D3-EC4C255D8D22}" destId="{CC74D023-A790-4A06-A30E-A4A08DB4F112}" srcOrd="3" destOrd="0" presId="urn:microsoft.com/office/officeart/2005/8/layout/hList7"/>
    <dgm:cxn modelId="{42DB1606-0F88-4979-99D9-C50B2CF603DB}" type="presParOf" srcId="{9C9D1D57-69C1-40CF-A3D3-EC4C255D8D22}" destId="{45581841-D2D5-4AF4-82E8-C95BEC9BF829}" srcOrd="4" destOrd="0" presId="urn:microsoft.com/office/officeart/2005/8/layout/hList7"/>
    <dgm:cxn modelId="{FA5C578A-1C16-4D46-8CD1-82F56206F8B7}" type="presParOf" srcId="{45581841-D2D5-4AF4-82E8-C95BEC9BF829}" destId="{206271D9-1236-4163-8A7E-50FCF7E68C48}" srcOrd="0" destOrd="0" presId="urn:microsoft.com/office/officeart/2005/8/layout/hList7"/>
    <dgm:cxn modelId="{7D6E2C98-2F5A-4C03-956D-607F1F2AD907}" type="presParOf" srcId="{45581841-D2D5-4AF4-82E8-C95BEC9BF829}" destId="{B73B1B36-41E3-4F9A-BC04-41BDD4760A77}" srcOrd="1" destOrd="0" presId="urn:microsoft.com/office/officeart/2005/8/layout/hList7"/>
    <dgm:cxn modelId="{123D5E30-62A9-43E4-959F-99216D160ACA}" type="presParOf" srcId="{45581841-D2D5-4AF4-82E8-C95BEC9BF829}" destId="{431E3EDF-9F67-4864-9F03-60B1BE54BF8B}" srcOrd="2" destOrd="0" presId="urn:microsoft.com/office/officeart/2005/8/layout/hList7"/>
    <dgm:cxn modelId="{07869B79-FDA4-4044-B362-80FEC589B033}" type="presParOf" srcId="{45581841-D2D5-4AF4-82E8-C95BEC9BF829}" destId="{0970682D-C601-46B4-B88A-499DED47D5F5}" srcOrd="3" destOrd="0" presId="urn:microsoft.com/office/officeart/2005/8/layout/hList7"/>
    <dgm:cxn modelId="{2716E160-2ADF-449A-996A-132FC3A3B29C}" type="presParOf" srcId="{9C9D1D57-69C1-40CF-A3D3-EC4C255D8D22}" destId="{4C3AEFEB-CE75-4D03-B4D5-6E7ABC3D424F}" srcOrd="5" destOrd="0" presId="urn:microsoft.com/office/officeart/2005/8/layout/hList7"/>
    <dgm:cxn modelId="{C2CC3569-FB17-4DF3-BFE4-D8A0AFA0FAF7}" type="presParOf" srcId="{9C9D1D57-69C1-40CF-A3D3-EC4C255D8D22}" destId="{C7423679-C138-47BB-AB2B-008721091B1F}" srcOrd="6" destOrd="0" presId="urn:microsoft.com/office/officeart/2005/8/layout/hList7"/>
    <dgm:cxn modelId="{E020ACBE-7256-46B9-89DC-8190B442C470}" type="presParOf" srcId="{C7423679-C138-47BB-AB2B-008721091B1F}" destId="{0765859C-5462-4135-8C91-2DA7A9AB69EA}" srcOrd="0" destOrd="0" presId="urn:microsoft.com/office/officeart/2005/8/layout/hList7"/>
    <dgm:cxn modelId="{746FE78D-F467-4BD7-ABA2-0F03BCA71BA7}" type="presParOf" srcId="{C7423679-C138-47BB-AB2B-008721091B1F}" destId="{EA696A48-F60E-469C-BB48-13D83635ABF1}" srcOrd="1" destOrd="0" presId="urn:microsoft.com/office/officeart/2005/8/layout/hList7"/>
    <dgm:cxn modelId="{FC35DC1B-CC01-4D6C-99E0-1190904C3F44}" type="presParOf" srcId="{C7423679-C138-47BB-AB2B-008721091B1F}" destId="{A092899A-ADEB-49BE-ACDA-3B84F4BDC63A}" srcOrd="2" destOrd="0" presId="urn:microsoft.com/office/officeart/2005/8/layout/hList7"/>
    <dgm:cxn modelId="{D82AF734-FA85-4F49-B425-3602C724811F}" type="presParOf" srcId="{C7423679-C138-47BB-AB2B-008721091B1F}" destId="{DB2A3128-018F-4406-8E17-257C576EF010}" srcOrd="3" destOrd="0" presId="urn:microsoft.com/office/officeart/2005/8/layout/hList7"/>
    <dgm:cxn modelId="{5FE0BC84-1095-4495-B87A-A6BA06FC1ADF}" type="presParOf" srcId="{9C9D1D57-69C1-40CF-A3D3-EC4C255D8D22}" destId="{DB740F36-7EF0-46C8-B8EF-13F6F380FE10}" srcOrd="7" destOrd="0" presId="urn:microsoft.com/office/officeart/2005/8/layout/hList7"/>
    <dgm:cxn modelId="{5A604CA1-A578-46C0-94DC-8A30AF458F4C}" type="presParOf" srcId="{9C9D1D57-69C1-40CF-A3D3-EC4C255D8D22}" destId="{7EA698C5-6CA1-45B0-9029-9E65DA2532DC}" srcOrd="8" destOrd="0" presId="urn:microsoft.com/office/officeart/2005/8/layout/hList7"/>
    <dgm:cxn modelId="{5DE77A06-EE21-4829-A408-7BF53AAF0B61}" type="presParOf" srcId="{7EA698C5-6CA1-45B0-9029-9E65DA2532DC}" destId="{9F87F215-2C1A-42EA-B110-9CF19F1826A6}" srcOrd="0" destOrd="0" presId="urn:microsoft.com/office/officeart/2005/8/layout/hList7"/>
    <dgm:cxn modelId="{72092BDB-DCFF-46CA-BAB2-4F9D7246B785}" type="presParOf" srcId="{7EA698C5-6CA1-45B0-9029-9E65DA2532DC}" destId="{62522D4D-66C3-4569-89CE-29AA6A4623EC}" srcOrd="1" destOrd="0" presId="urn:microsoft.com/office/officeart/2005/8/layout/hList7"/>
    <dgm:cxn modelId="{D0D0B658-1FB5-4D24-A1B5-B08FA61B06E4}" type="presParOf" srcId="{7EA698C5-6CA1-45B0-9029-9E65DA2532DC}" destId="{3C59A7AD-C096-46D3-9B91-ED5E0B05ABD2}" srcOrd="2" destOrd="0" presId="urn:microsoft.com/office/officeart/2005/8/layout/hList7"/>
    <dgm:cxn modelId="{84358EAA-3213-4ED8-9338-4148B30200D6}" type="presParOf" srcId="{7EA698C5-6CA1-45B0-9029-9E65DA2532DC}" destId="{64ECE2D8-65F5-49DF-B9B7-980B0A0C8EFA}" srcOrd="3" destOrd="0" presId="urn:microsoft.com/office/officeart/2005/8/layout/hList7"/>
    <dgm:cxn modelId="{E8875D57-B23E-4287-A181-75E24EACF38A}" type="presParOf" srcId="{9C9D1D57-69C1-40CF-A3D3-EC4C255D8D22}" destId="{7F6EB2C0-D2CB-4A80-B421-BB5435A904D9}" srcOrd="9" destOrd="0" presId="urn:microsoft.com/office/officeart/2005/8/layout/hList7"/>
    <dgm:cxn modelId="{5B982815-9419-4430-9F12-C6B6C06D20D2}" type="presParOf" srcId="{9C9D1D57-69C1-40CF-A3D3-EC4C255D8D22}" destId="{CCCFA43E-1D5C-42E3-B849-1B86DCBB7E3B}" srcOrd="10" destOrd="0" presId="urn:microsoft.com/office/officeart/2005/8/layout/hList7"/>
    <dgm:cxn modelId="{7900C5C9-687B-4725-8A14-9EACA57FC56B}" type="presParOf" srcId="{CCCFA43E-1D5C-42E3-B849-1B86DCBB7E3B}" destId="{4A428024-B5BA-4308-8AED-DE6DC01D5566}" srcOrd="0" destOrd="0" presId="urn:microsoft.com/office/officeart/2005/8/layout/hList7"/>
    <dgm:cxn modelId="{07915846-50B4-428B-BF11-232DF26A0848}" type="presParOf" srcId="{CCCFA43E-1D5C-42E3-B849-1B86DCBB7E3B}" destId="{2F9A12B6-21F6-4AA6-B9F2-904FB3044810}" srcOrd="1" destOrd="0" presId="urn:microsoft.com/office/officeart/2005/8/layout/hList7"/>
    <dgm:cxn modelId="{FDC2942B-E569-45E6-8E0A-75B0472D1689}" type="presParOf" srcId="{CCCFA43E-1D5C-42E3-B849-1B86DCBB7E3B}" destId="{498619A0-2A95-4DFC-A373-1150540D895C}" srcOrd="2" destOrd="0" presId="urn:microsoft.com/office/officeart/2005/8/layout/hList7"/>
    <dgm:cxn modelId="{6AB1B191-07E8-442E-AB38-1160E4C0F006}" type="presParOf" srcId="{CCCFA43E-1D5C-42E3-B849-1B86DCBB7E3B}" destId="{A1FD3D41-A902-4B90-9852-7657E330AE6E}" srcOrd="3" destOrd="0" presId="urn:microsoft.com/office/officeart/2005/8/layout/hList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3BE2ACE-0BC6-4965-B6C0-2836914CB35F}" type="doc">
      <dgm:prSet loTypeId="urn:microsoft.com/office/officeart/2005/8/layout/cycle8" loCatId="cycle" qsTypeId="urn:microsoft.com/office/officeart/2005/8/quickstyle/simple2" qsCatId="simple" csTypeId="urn:microsoft.com/office/officeart/2005/8/colors/accent2_2" csCatId="accent2" phldr="1"/>
      <dgm:spPr/>
    </dgm:pt>
    <dgm:pt modelId="{A0857060-7B1B-4281-8A46-75C8F4FB437F}">
      <dgm:prSet phldrT="[Text]" custT="1"/>
      <dgm:spPr>
        <a:solidFill>
          <a:schemeClr val="accent5"/>
        </a:solidFill>
      </dgm:spPr>
      <dgm:t>
        <a:bodyPr lIns="0" tIns="0" rIns="0" bIns="0"/>
        <a:lstStyle/>
        <a:p>
          <a:pPr>
            <a:buClrTx/>
            <a:buSzTx/>
            <a:buFontTx/>
            <a:buChar char="•"/>
          </a:pPr>
          <a:r>
            <a:rPr kumimoji="0" lang="en-GB" sz="950" b="1" i="0" u="none" strike="noStrike" cap="none" spc="0" normalizeH="0" baseline="0" noProof="0">
              <a:ln/>
              <a:effectLst/>
              <a:uLnTx/>
              <a:uFillTx/>
              <a:latin typeface="Arial"/>
              <a:ea typeface="+mn-ea"/>
              <a:cs typeface="Arial" charset="0"/>
            </a:rPr>
            <a:t>SYNAPTEC</a:t>
          </a:r>
          <a:br>
            <a:rPr kumimoji="0" lang="en-GB" sz="950" b="1" i="0" u="none" strike="noStrike" cap="none" spc="0" normalizeH="0" baseline="0" noProof="0">
              <a:ln/>
              <a:effectLst/>
              <a:uLnTx/>
              <a:uFillTx/>
              <a:latin typeface="Arial"/>
              <a:ea typeface="+mn-ea"/>
              <a:cs typeface="Arial" charset="0"/>
            </a:rPr>
          </a:br>
          <a:br>
            <a:rPr kumimoji="0" lang="en-GB" sz="950" b="1" i="0" u="none" strike="noStrike" cap="none" spc="0" normalizeH="0" baseline="0" noProof="0">
              <a:ln/>
              <a:effectLst/>
              <a:uLnTx/>
              <a:uFillTx/>
              <a:latin typeface="Arial"/>
              <a:ea typeface="+mn-ea"/>
              <a:cs typeface="Arial" charset="0"/>
            </a:rPr>
          </a:br>
          <a:r>
            <a:rPr kumimoji="0" lang="en-GB" sz="950" b="1" i="0" u="none" strike="noStrike" cap="none" spc="0" normalizeH="0" baseline="0" noProof="0">
              <a:ln/>
              <a:effectLst/>
              <a:uLnTx/>
              <a:uFillTx/>
              <a:latin typeface="Arial"/>
              <a:ea typeface="+mn-ea"/>
              <a:cs typeface="Arial" charset="0"/>
            </a:rPr>
            <a:t>Development partner</a:t>
          </a:r>
        </a:p>
        <a:p>
          <a:pPr>
            <a:buClrTx/>
            <a:buSzTx/>
            <a:buFontTx/>
            <a:buChar char="•"/>
          </a:pPr>
          <a:r>
            <a:rPr kumimoji="0" lang="en-GB" sz="950" b="1" i="0" u="none" strike="noStrike" cap="none" spc="0" normalizeH="0" baseline="0" noProof="0">
              <a:ln/>
              <a:effectLst/>
              <a:uLnTx/>
              <a:uFillTx/>
              <a:latin typeface="Arial"/>
              <a:ea typeface="+mn-ea"/>
              <a:cs typeface="Arial" charset="0"/>
            </a:rPr>
            <a:t>Data analytics</a:t>
          </a:r>
        </a:p>
        <a:p>
          <a:pPr>
            <a:buClrTx/>
            <a:buSzTx/>
            <a:buFontTx/>
            <a:buChar char="•"/>
          </a:pPr>
          <a:r>
            <a:rPr kumimoji="0" lang="en-GB" sz="950" b="1" i="0" u="none" strike="noStrike" cap="none" spc="0" normalizeH="0" baseline="0" noProof="0">
              <a:ln/>
              <a:effectLst/>
              <a:uLnTx/>
              <a:uFillTx/>
              <a:latin typeface="Arial"/>
              <a:ea typeface="+mn-ea"/>
              <a:cs typeface="Arial" charset="0"/>
            </a:rPr>
            <a:t>Unique passive sensing technology</a:t>
          </a:r>
        </a:p>
        <a:p>
          <a:pPr>
            <a:buClrTx/>
            <a:buSzTx/>
            <a:buFontTx/>
            <a:buChar char="•"/>
          </a:pPr>
          <a:r>
            <a:rPr kumimoji="0" lang="en-GB" sz="950" b="1" i="0" u="none" strike="noStrike" cap="none" spc="0" normalizeH="0" baseline="0" noProof="0">
              <a:ln/>
              <a:effectLst/>
              <a:uLnTx/>
              <a:uFillTx/>
              <a:latin typeface="Arial"/>
              <a:ea typeface="+mn-ea"/>
              <a:cs typeface="Arial" charset="0"/>
            </a:rPr>
            <a:t>Power system and network experts</a:t>
          </a:r>
        </a:p>
        <a:p>
          <a:pPr>
            <a:buClrTx/>
            <a:buSzTx/>
            <a:buFontTx/>
            <a:buChar char="•"/>
          </a:pPr>
          <a:r>
            <a:rPr kumimoji="0" lang="en-GB" sz="950" b="1" i="0" u="none" strike="noStrike" cap="none" spc="0" normalizeH="0" baseline="0" noProof="0">
              <a:ln/>
              <a:effectLst/>
              <a:uLnTx/>
              <a:uFillTx/>
              <a:latin typeface="Arial"/>
              <a:ea typeface="+mn-ea"/>
              <a:cs typeface="Arial" charset="0"/>
            </a:rPr>
            <a:t>Commercialisation partners</a:t>
          </a:r>
          <a:endParaRPr lang="en-GB" sz="950"/>
        </a:p>
      </dgm:t>
    </dgm:pt>
    <dgm:pt modelId="{41625920-F0D2-4BB1-A325-6F216574D454}" type="parTrans" cxnId="{F1F3FF81-575A-4F2E-B462-8A6678B3A4E1}">
      <dgm:prSet/>
      <dgm:spPr/>
      <dgm:t>
        <a:bodyPr/>
        <a:lstStyle/>
        <a:p>
          <a:endParaRPr lang="en-GB" sz="950"/>
        </a:p>
      </dgm:t>
    </dgm:pt>
    <dgm:pt modelId="{9C51A417-EE23-4A55-BE55-475E516D5502}" type="sibTrans" cxnId="{F1F3FF81-575A-4F2E-B462-8A6678B3A4E1}">
      <dgm:prSet/>
      <dgm:spPr/>
      <dgm:t>
        <a:bodyPr/>
        <a:lstStyle/>
        <a:p>
          <a:endParaRPr lang="en-GB" sz="950"/>
        </a:p>
      </dgm:t>
    </dgm:pt>
    <dgm:pt modelId="{14B3EB56-72A2-44C4-9945-87509BE9B338}">
      <dgm:prSet phldrT="[Text]" custT="1"/>
      <dgm:spPr/>
      <dgm:t>
        <a:bodyPr lIns="0" tIns="0" rIns="0" bIns="0"/>
        <a:lstStyle/>
        <a:p>
          <a:pPr>
            <a:buClr>
              <a:srgbClr val="7F7F7F"/>
            </a:buClr>
            <a:buSzTx/>
            <a:buFont typeface="Arial" panose="020B0604020202020204" pitchFamily="34" charset="0"/>
            <a:buChar char="•"/>
          </a:pPr>
          <a:r>
            <a:rPr kumimoji="0" lang="en-US" sz="950" b="1" i="0" u="none" strike="noStrike" cap="none" spc="0" normalizeH="0" baseline="0" noProof="0">
              <a:ln/>
              <a:effectLst/>
              <a:uLnTx/>
              <a:uFillTx/>
              <a:latin typeface="Arial" charset="0"/>
              <a:ea typeface="+mn-ea"/>
              <a:cs typeface="Arial" charset="0"/>
            </a:rPr>
            <a:t>PROSERV</a:t>
          </a:r>
          <a:br>
            <a:rPr kumimoji="0" lang="en-US" sz="950" b="1" i="0" u="none" strike="noStrike" cap="none" spc="0" normalizeH="0" baseline="0" noProof="0">
              <a:ln/>
              <a:effectLst/>
              <a:uLnTx/>
              <a:uFillTx/>
              <a:latin typeface="Arial" charset="0"/>
              <a:ea typeface="+mn-ea"/>
              <a:cs typeface="Arial" charset="0"/>
            </a:rPr>
          </a:br>
          <a:br>
            <a:rPr kumimoji="0" lang="en-US" sz="950" b="1" i="0" u="none" strike="noStrike" cap="none" spc="0" normalizeH="0" baseline="0" noProof="0">
              <a:ln/>
              <a:effectLst/>
              <a:uLnTx/>
              <a:uFillTx/>
              <a:latin typeface="Arial" charset="0"/>
              <a:ea typeface="+mn-ea"/>
              <a:cs typeface="Arial" charset="0"/>
            </a:rPr>
          </a:br>
          <a:r>
            <a:rPr kumimoji="0" lang="en-US" sz="950" b="1" i="0" u="none" strike="noStrike" cap="none" spc="0" normalizeH="0" baseline="0" noProof="0">
              <a:ln/>
              <a:effectLst/>
              <a:uLnTx/>
              <a:uFillTx/>
              <a:latin typeface="Arial" charset="0"/>
              <a:ea typeface="+mn-ea"/>
              <a:cs typeface="Arial" charset="0"/>
            </a:rPr>
            <a:t>System development lead</a:t>
          </a:r>
        </a:p>
        <a:p>
          <a:pPr>
            <a:buClr>
              <a:srgbClr val="7F7F7F"/>
            </a:buClr>
            <a:buSzTx/>
            <a:buFont typeface="Arial" panose="020B0604020202020204" pitchFamily="34" charset="0"/>
            <a:buChar char="•"/>
          </a:pPr>
          <a:r>
            <a:rPr kumimoji="0" lang="en-US" sz="950" b="1" i="0" u="none" strike="noStrike" cap="none" spc="0" normalizeH="0" baseline="0" noProof="0">
              <a:ln/>
              <a:effectLst/>
              <a:uLnTx/>
              <a:uFillTx/>
              <a:latin typeface="Arial" charset="0"/>
              <a:ea typeface="+mn-ea"/>
              <a:cs typeface="Arial" charset="0"/>
            </a:rPr>
            <a:t>System integration</a:t>
          </a:r>
        </a:p>
        <a:p>
          <a:pPr>
            <a:buClr>
              <a:srgbClr val="7F7F7F"/>
            </a:buClr>
            <a:buSzTx/>
            <a:buFont typeface="Arial" panose="020B0604020202020204" pitchFamily="34" charset="0"/>
            <a:buChar char="•"/>
          </a:pPr>
          <a:r>
            <a:rPr kumimoji="0" lang="en-US" sz="950" b="1" i="0" u="none" strike="noStrike" cap="none" spc="0" normalizeH="0" baseline="0" noProof="0">
              <a:ln/>
              <a:effectLst/>
              <a:uLnTx/>
              <a:uFillTx/>
              <a:latin typeface="Arial" charset="0"/>
              <a:ea typeface="+mn-ea"/>
              <a:cs typeface="Arial" charset="0"/>
            </a:rPr>
            <a:t>Technology owner</a:t>
          </a:r>
        </a:p>
        <a:p>
          <a:pPr>
            <a:buClr>
              <a:srgbClr val="7F7F7F"/>
            </a:buClr>
            <a:buSzTx/>
            <a:buFont typeface="Arial" panose="020B0604020202020204" pitchFamily="34" charset="0"/>
            <a:buChar char="•"/>
          </a:pPr>
          <a:r>
            <a:rPr kumimoji="0" lang="en-US" sz="950" b="1" i="0" u="none" strike="noStrike" cap="none" spc="0" normalizeH="0" baseline="0" noProof="0">
              <a:ln/>
              <a:effectLst/>
              <a:uLnTx/>
              <a:uFillTx/>
              <a:latin typeface="Arial" charset="0"/>
              <a:ea typeface="+mn-ea"/>
              <a:cs typeface="Arial" charset="0"/>
            </a:rPr>
            <a:t>Project management</a:t>
          </a:r>
        </a:p>
        <a:p>
          <a:pPr>
            <a:buClr>
              <a:srgbClr val="7F7F7F"/>
            </a:buClr>
            <a:buSzTx/>
            <a:buFont typeface="Arial" panose="020B0604020202020204" pitchFamily="34" charset="0"/>
            <a:buChar char="•"/>
          </a:pPr>
          <a:r>
            <a:rPr kumimoji="0" lang="en-US" sz="950" b="1" i="0" u="none" strike="noStrike" cap="none" spc="0" normalizeH="0" baseline="0" noProof="0">
              <a:ln/>
              <a:effectLst/>
              <a:uLnTx/>
              <a:uFillTx/>
              <a:latin typeface="Arial" charset="0"/>
              <a:ea typeface="+mn-ea"/>
              <a:cs typeface="Arial" charset="0"/>
            </a:rPr>
            <a:t>Commercialisation </a:t>
          </a:r>
          <a:endParaRPr lang="en-GB" sz="950"/>
        </a:p>
      </dgm:t>
    </dgm:pt>
    <dgm:pt modelId="{A0AD9531-16CB-4D99-9842-0DF66E6890DD}" type="parTrans" cxnId="{668F9084-1005-4EA3-BB72-EC7CA9715F9C}">
      <dgm:prSet/>
      <dgm:spPr/>
      <dgm:t>
        <a:bodyPr/>
        <a:lstStyle/>
        <a:p>
          <a:endParaRPr lang="en-GB" sz="950"/>
        </a:p>
      </dgm:t>
    </dgm:pt>
    <dgm:pt modelId="{D86300B5-3758-4A4D-BF69-2EDA445607E5}" type="sibTrans" cxnId="{668F9084-1005-4EA3-BB72-EC7CA9715F9C}">
      <dgm:prSet/>
      <dgm:spPr/>
      <dgm:t>
        <a:bodyPr/>
        <a:lstStyle/>
        <a:p>
          <a:endParaRPr lang="en-GB" sz="950"/>
        </a:p>
      </dgm:t>
    </dgm:pt>
    <dgm:pt modelId="{114445B6-331F-4018-868A-57407958ABE9}">
      <dgm:prSet phldrT="[Text]" custT="1"/>
      <dgm:spPr>
        <a:solidFill>
          <a:schemeClr val="accent6"/>
        </a:solidFill>
      </dgm:spPr>
      <dgm:t>
        <a:bodyPr lIns="0" tIns="0" rIns="0" bIns="0"/>
        <a:lstStyle/>
        <a:p>
          <a:pPr>
            <a:buClrTx/>
            <a:buSzTx/>
            <a:buFontTx/>
            <a:buChar char="•"/>
          </a:pPr>
          <a:r>
            <a:rPr kumimoji="0" lang="en-GB" sz="950" b="1" i="0" u="none" strike="noStrike" cap="none" spc="0" normalizeH="0" baseline="0" noProof="0">
              <a:ln/>
              <a:effectLst/>
              <a:uLnTx/>
              <a:uFillTx/>
              <a:latin typeface="Arial"/>
              <a:ea typeface="+mn-ea"/>
              <a:cs typeface="Arial" charset="0"/>
            </a:rPr>
            <a:t>BPP CABLE SOLUTIONS</a:t>
          </a:r>
          <a:br>
            <a:rPr kumimoji="0" lang="en-GB" sz="950" b="1" i="0" u="none" strike="noStrike" cap="none" spc="0" normalizeH="0" baseline="0" noProof="0">
              <a:ln/>
              <a:effectLst/>
              <a:uLnTx/>
              <a:uFillTx/>
              <a:latin typeface="Arial"/>
              <a:ea typeface="+mn-ea"/>
              <a:cs typeface="Arial" charset="0"/>
            </a:rPr>
          </a:br>
          <a:br>
            <a:rPr kumimoji="0" lang="en-GB" sz="950" b="1" i="0" u="none" strike="noStrike" cap="none" spc="0" normalizeH="0" baseline="0" noProof="0">
              <a:ln/>
              <a:effectLst/>
              <a:uLnTx/>
              <a:uFillTx/>
              <a:latin typeface="Arial"/>
              <a:ea typeface="+mn-ea"/>
              <a:cs typeface="Arial" charset="0"/>
            </a:rPr>
          </a:br>
          <a:r>
            <a:rPr kumimoji="0" lang="en-GB" sz="950" b="1" i="0" u="none" strike="noStrike" cap="none" spc="0" normalizeH="0" baseline="0" noProof="0">
              <a:ln/>
              <a:effectLst/>
              <a:uLnTx/>
              <a:uFillTx/>
              <a:latin typeface="Arial"/>
              <a:ea typeface="+mn-ea"/>
              <a:cs typeface="Arial" charset="0"/>
            </a:rPr>
            <a:t>Artificial intelligence/ Machine learning</a:t>
          </a:r>
        </a:p>
        <a:p>
          <a:pPr>
            <a:buClrTx/>
            <a:buSzTx/>
            <a:buFontTx/>
            <a:buChar char="•"/>
          </a:pPr>
          <a:r>
            <a:rPr kumimoji="0" lang="en-GB" sz="950" b="1" i="0" u="none" strike="noStrike" cap="none" spc="0" normalizeH="0" baseline="0" noProof="0">
              <a:ln/>
              <a:effectLst/>
              <a:uLnTx/>
              <a:uFillTx/>
              <a:latin typeface="Arial"/>
              <a:ea typeface="+mn-ea"/>
              <a:cs typeface="Arial" charset="0"/>
            </a:rPr>
            <a:t>Operational data</a:t>
          </a:r>
        </a:p>
        <a:p>
          <a:pPr>
            <a:buClrTx/>
            <a:buSzTx/>
            <a:buFontTx/>
            <a:buChar char="•"/>
          </a:pPr>
          <a:r>
            <a:rPr kumimoji="0" lang="en-GB" sz="950" b="1" i="0" u="none" strike="noStrike" cap="none" spc="0" normalizeH="0" baseline="0" noProof="0">
              <a:ln/>
              <a:effectLst/>
              <a:uLnTx/>
              <a:uFillTx/>
              <a:latin typeface="Arial"/>
              <a:ea typeface="+mn-ea"/>
              <a:cs typeface="Arial" charset="0"/>
            </a:rPr>
            <a:t>Data analytics </a:t>
          </a:r>
        </a:p>
        <a:p>
          <a:pPr>
            <a:buClrTx/>
            <a:buSzTx/>
            <a:buFontTx/>
            <a:buChar char="•"/>
          </a:pPr>
          <a:r>
            <a:rPr kumimoji="0" lang="en-GB" sz="950" b="1" i="0" u="none" strike="noStrike" cap="none" spc="0" normalizeH="0" baseline="0" noProof="0">
              <a:ln/>
              <a:effectLst/>
              <a:uLnTx/>
              <a:uFillTx/>
              <a:latin typeface="Arial"/>
              <a:ea typeface="+mn-ea"/>
              <a:cs typeface="Arial" charset="0"/>
            </a:rPr>
            <a:t>Data scientists </a:t>
          </a:r>
          <a:endParaRPr lang="en-GB" sz="950"/>
        </a:p>
      </dgm:t>
    </dgm:pt>
    <dgm:pt modelId="{2208570F-516E-4D83-AEE6-B1940D7EE1E0}" type="sibTrans" cxnId="{76B4DDCE-7706-45CA-8796-5E94F862DDE6}">
      <dgm:prSet/>
      <dgm:spPr/>
      <dgm:t>
        <a:bodyPr/>
        <a:lstStyle/>
        <a:p>
          <a:endParaRPr lang="en-GB" sz="950"/>
        </a:p>
      </dgm:t>
    </dgm:pt>
    <dgm:pt modelId="{1C514693-823C-41BC-AFED-D989CA1FA986}" type="parTrans" cxnId="{76B4DDCE-7706-45CA-8796-5E94F862DDE6}">
      <dgm:prSet/>
      <dgm:spPr/>
      <dgm:t>
        <a:bodyPr/>
        <a:lstStyle/>
        <a:p>
          <a:endParaRPr lang="en-GB" sz="950"/>
        </a:p>
      </dgm:t>
    </dgm:pt>
    <dgm:pt modelId="{C5A33965-90C8-4433-B247-6F4C5873BDCE}" type="pres">
      <dgm:prSet presAssocID="{13BE2ACE-0BC6-4965-B6C0-2836914CB35F}" presName="compositeShape" presStyleCnt="0">
        <dgm:presLayoutVars>
          <dgm:chMax val="7"/>
          <dgm:dir/>
          <dgm:resizeHandles val="exact"/>
        </dgm:presLayoutVars>
      </dgm:prSet>
      <dgm:spPr/>
    </dgm:pt>
    <dgm:pt modelId="{07DA3254-5F10-447E-8BD9-6F8765E6D68E}" type="pres">
      <dgm:prSet presAssocID="{13BE2ACE-0BC6-4965-B6C0-2836914CB35F}" presName="wedge1" presStyleLbl="node1" presStyleIdx="0" presStyleCnt="3"/>
      <dgm:spPr/>
    </dgm:pt>
    <dgm:pt modelId="{50AFC241-97C3-4C2C-AF89-0C4CAA590633}" type="pres">
      <dgm:prSet presAssocID="{13BE2ACE-0BC6-4965-B6C0-2836914CB35F}" presName="dummy1a" presStyleCnt="0"/>
      <dgm:spPr/>
    </dgm:pt>
    <dgm:pt modelId="{165FFB77-A074-451C-83E8-10F5458FF487}" type="pres">
      <dgm:prSet presAssocID="{13BE2ACE-0BC6-4965-B6C0-2836914CB35F}" presName="dummy1b" presStyleCnt="0"/>
      <dgm:spPr/>
    </dgm:pt>
    <dgm:pt modelId="{C5D433BC-1297-425F-B3B9-C5CD44FC2447}" type="pres">
      <dgm:prSet presAssocID="{13BE2ACE-0BC6-4965-B6C0-2836914CB35F}" presName="wedge1Tx" presStyleLbl="node1" presStyleIdx="0" presStyleCnt="3">
        <dgm:presLayoutVars>
          <dgm:chMax val="0"/>
          <dgm:chPref val="0"/>
          <dgm:bulletEnabled val="1"/>
        </dgm:presLayoutVars>
      </dgm:prSet>
      <dgm:spPr/>
    </dgm:pt>
    <dgm:pt modelId="{FAF60FB9-56A8-460E-A7C2-AEDCCD68C335}" type="pres">
      <dgm:prSet presAssocID="{13BE2ACE-0BC6-4965-B6C0-2836914CB35F}" presName="wedge2" presStyleLbl="node1" presStyleIdx="1" presStyleCnt="3"/>
      <dgm:spPr/>
    </dgm:pt>
    <dgm:pt modelId="{EA6BC56A-5356-4901-B31C-B7184BA34085}" type="pres">
      <dgm:prSet presAssocID="{13BE2ACE-0BC6-4965-B6C0-2836914CB35F}" presName="dummy2a" presStyleCnt="0"/>
      <dgm:spPr/>
    </dgm:pt>
    <dgm:pt modelId="{40B0A3A8-858E-4EE0-AA24-D0305EE1F4A2}" type="pres">
      <dgm:prSet presAssocID="{13BE2ACE-0BC6-4965-B6C0-2836914CB35F}" presName="dummy2b" presStyleCnt="0"/>
      <dgm:spPr/>
    </dgm:pt>
    <dgm:pt modelId="{736E5401-CAAB-43FA-9383-5461452E88CC}" type="pres">
      <dgm:prSet presAssocID="{13BE2ACE-0BC6-4965-B6C0-2836914CB35F}" presName="wedge2Tx" presStyleLbl="node1" presStyleIdx="1" presStyleCnt="3">
        <dgm:presLayoutVars>
          <dgm:chMax val="0"/>
          <dgm:chPref val="0"/>
          <dgm:bulletEnabled val="1"/>
        </dgm:presLayoutVars>
      </dgm:prSet>
      <dgm:spPr/>
    </dgm:pt>
    <dgm:pt modelId="{1EC6B4F8-D013-42FB-AC79-385C60D98325}" type="pres">
      <dgm:prSet presAssocID="{13BE2ACE-0BC6-4965-B6C0-2836914CB35F}" presName="wedge3" presStyleLbl="node1" presStyleIdx="2" presStyleCnt="3"/>
      <dgm:spPr/>
    </dgm:pt>
    <dgm:pt modelId="{108DC567-BBF1-4001-B60F-3E038D225077}" type="pres">
      <dgm:prSet presAssocID="{13BE2ACE-0BC6-4965-B6C0-2836914CB35F}" presName="dummy3a" presStyleCnt="0"/>
      <dgm:spPr/>
    </dgm:pt>
    <dgm:pt modelId="{847700A6-F48A-4E78-B446-6A5A678A8BC0}" type="pres">
      <dgm:prSet presAssocID="{13BE2ACE-0BC6-4965-B6C0-2836914CB35F}" presName="dummy3b" presStyleCnt="0"/>
      <dgm:spPr/>
    </dgm:pt>
    <dgm:pt modelId="{DDF906CA-4C12-40D5-92F7-339C3A28EAD3}" type="pres">
      <dgm:prSet presAssocID="{13BE2ACE-0BC6-4965-B6C0-2836914CB35F}" presName="wedge3Tx" presStyleLbl="node1" presStyleIdx="2" presStyleCnt="3">
        <dgm:presLayoutVars>
          <dgm:chMax val="0"/>
          <dgm:chPref val="0"/>
          <dgm:bulletEnabled val="1"/>
        </dgm:presLayoutVars>
      </dgm:prSet>
      <dgm:spPr/>
    </dgm:pt>
    <dgm:pt modelId="{88CCAE14-256B-4B53-B0E8-9A28B5C96EA1}" type="pres">
      <dgm:prSet presAssocID="{D86300B5-3758-4A4D-BF69-2EDA445607E5}" presName="arrowWedge1" presStyleLbl="fgSibTrans2D1" presStyleIdx="0" presStyleCnt="3"/>
      <dgm:spPr/>
    </dgm:pt>
    <dgm:pt modelId="{0978A126-F6C7-40E9-9E24-96DF7D4CD858}" type="pres">
      <dgm:prSet presAssocID="{9C51A417-EE23-4A55-BE55-475E516D5502}" presName="arrowWedge2" presStyleLbl="fgSibTrans2D1" presStyleIdx="1" presStyleCnt="3"/>
      <dgm:spPr/>
    </dgm:pt>
    <dgm:pt modelId="{EC40574C-997C-4AD1-A99A-2A9B694C76F5}" type="pres">
      <dgm:prSet presAssocID="{2208570F-516E-4D83-AEE6-B1940D7EE1E0}" presName="arrowWedge3" presStyleLbl="fgSibTrans2D1" presStyleIdx="2" presStyleCnt="3"/>
      <dgm:spPr/>
    </dgm:pt>
  </dgm:ptLst>
  <dgm:cxnLst>
    <dgm:cxn modelId="{5A7C9406-6AD4-4A0C-90EA-B52820335C0E}" type="presOf" srcId="{14B3EB56-72A2-44C4-9945-87509BE9B338}" destId="{07DA3254-5F10-447E-8BD9-6F8765E6D68E}" srcOrd="0" destOrd="0" presId="urn:microsoft.com/office/officeart/2005/8/layout/cycle8"/>
    <dgm:cxn modelId="{E38B110B-FCB7-4A11-BEE5-7752617CEC24}" type="presOf" srcId="{A0857060-7B1B-4281-8A46-75C8F4FB437F}" destId="{736E5401-CAAB-43FA-9383-5461452E88CC}" srcOrd="1" destOrd="0" presId="urn:microsoft.com/office/officeart/2005/8/layout/cycle8"/>
    <dgm:cxn modelId="{4153D044-CA48-4447-A51A-BFE2E30EBC82}" type="presOf" srcId="{114445B6-331F-4018-868A-57407958ABE9}" destId="{1EC6B4F8-D013-42FB-AC79-385C60D98325}" srcOrd="0" destOrd="0" presId="urn:microsoft.com/office/officeart/2005/8/layout/cycle8"/>
    <dgm:cxn modelId="{36A9EE6E-F351-44CF-9277-E2542DC63FE8}" type="presOf" srcId="{A0857060-7B1B-4281-8A46-75C8F4FB437F}" destId="{FAF60FB9-56A8-460E-A7C2-AEDCCD68C335}" srcOrd="0" destOrd="0" presId="urn:microsoft.com/office/officeart/2005/8/layout/cycle8"/>
    <dgm:cxn modelId="{F1F3FF81-575A-4F2E-B462-8A6678B3A4E1}" srcId="{13BE2ACE-0BC6-4965-B6C0-2836914CB35F}" destId="{A0857060-7B1B-4281-8A46-75C8F4FB437F}" srcOrd="1" destOrd="0" parTransId="{41625920-F0D2-4BB1-A325-6F216574D454}" sibTransId="{9C51A417-EE23-4A55-BE55-475E516D5502}"/>
    <dgm:cxn modelId="{668F9084-1005-4EA3-BB72-EC7CA9715F9C}" srcId="{13BE2ACE-0BC6-4965-B6C0-2836914CB35F}" destId="{14B3EB56-72A2-44C4-9945-87509BE9B338}" srcOrd="0" destOrd="0" parTransId="{A0AD9531-16CB-4D99-9842-0DF66E6890DD}" sibTransId="{D86300B5-3758-4A4D-BF69-2EDA445607E5}"/>
    <dgm:cxn modelId="{76B4DDCE-7706-45CA-8796-5E94F862DDE6}" srcId="{13BE2ACE-0BC6-4965-B6C0-2836914CB35F}" destId="{114445B6-331F-4018-868A-57407958ABE9}" srcOrd="2" destOrd="0" parTransId="{1C514693-823C-41BC-AFED-D989CA1FA986}" sibTransId="{2208570F-516E-4D83-AEE6-B1940D7EE1E0}"/>
    <dgm:cxn modelId="{BEB4CBDD-20DA-41F3-AE05-755AA39DAF38}" type="presOf" srcId="{13BE2ACE-0BC6-4965-B6C0-2836914CB35F}" destId="{C5A33965-90C8-4433-B247-6F4C5873BDCE}" srcOrd="0" destOrd="0" presId="urn:microsoft.com/office/officeart/2005/8/layout/cycle8"/>
    <dgm:cxn modelId="{013BDEEB-C20D-4B55-B222-614CAC31DE57}" type="presOf" srcId="{114445B6-331F-4018-868A-57407958ABE9}" destId="{DDF906CA-4C12-40D5-92F7-339C3A28EAD3}" srcOrd="1" destOrd="0" presId="urn:microsoft.com/office/officeart/2005/8/layout/cycle8"/>
    <dgm:cxn modelId="{4583C6FB-289F-4850-A82C-DC2019F818C6}" type="presOf" srcId="{14B3EB56-72A2-44C4-9945-87509BE9B338}" destId="{C5D433BC-1297-425F-B3B9-C5CD44FC2447}" srcOrd="1" destOrd="0" presId="urn:microsoft.com/office/officeart/2005/8/layout/cycle8"/>
    <dgm:cxn modelId="{43781642-F309-4379-BF44-B5AA6A320B80}" type="presParOf" srcId="{C5A33965-90C8-4433-B247-6F4C5873BDCE}" destId="{07DA3254-5F10-447E-8BD9-6F8765E6D68E}" srcOrd="0" destOrd="0" presId="urn:microsoft.com/office/officeart/2005/8/layout/cycle8"/>
    <dgm:cxn modelId="{5A89E24C-F736-49A1-B4FC-3764A3E442BF}" type="presParOf" srcId="{C5A33965-90C8-4433-B247-6F4C5873BDCE}" destId="{50AFC241-97C3-4C2C-AF89-0C4CAA590633}" srcOrd="1" destOrd="0" presId="urn:microsoft.com/office/officeart/2005/8/layout/cycle8"/>
    <dgm:cxn modelId="{720C5226-EC67-4968-891B-3F606DC94EB7}" type="presParOf" srcId="{C5A33965-90C8-4433-B247-6F4C5873BDCE}" destId="{165FFB77-A074-451C-83E8-10F5458FF487}" srcOrd="2" destOrd="0" presId="urn:microsoft.com/office/officeart/2005/8/layout/cycle8"/>
    <dgm:cxn modelId="{E802DC0C-6089-4FDA-8355-61AB578F9F97}" type="presParOf" srcId="{C5A33965-90C8-4433-B247-6F4C5873BDCE}" destId="{C5D433BC-1297-425F-B3B9-C5CD44FC2447}" srcOrd="3" destOrd="0" presId="urn:microsoft.com/office/officeart/2005/8/layout/cycle8"/>
    <dgm:cxn modelId="{4044BE83-722D-4FBF-B96D-66EB455A0D21}" type="presParOf" srcId="{C5A33965-90C8-4433-B247-6F4C5873BDCE}" destId="{FAF60FB9-56A8-460E-A7C2-AEDCCD68C335}" srcOrd="4" destOrd="0" presId="urn:microsoft.com/office/officeart/2005/8/layout/cycle8"/>
    <dgm:cxn modelId="{C4E6E9D2-39C7-443F-9EC3-E350D1E6E13A}" type="presParOf" srcId="{C5A33965-90C8-4433-B247-6F4C5873BDCE}" destId="{EA6BC56A-5356-4901-B31C-B7184BA34085}" srcOrd="5" destOrd="0" presId="urn:microsoft.com/office/officeart/2005/8/layout/cycle8"/>
    <dgm:cxn modelId="{B70AE464-B9F3-4A2F-A23B-03DFEF06B8C0}" type="presParOf" srcId="{C5A33965-90C8-4433-B247-6F4C5873BDCE}" destId="{40B0A3A8-858E-4EE0-AA24-D0305EE1F4A2}" srcOrd="6" destOrd="0" presId="urn:microsoft.com/office/officeart/2005/8/layout/cycle8"/>
    <dgm:cxn modelId="{5799F555-C0A7-4EEB-B00A-255AB1DBAA66}" type="presParOf" srcId="{C5A33965-90C8-4433-B247-6F4C5873BDCE}" destId="{736E5401-CAAB-43FA-9383-5461452E88CC}" srcOrd="7" destOrd="0" presId="urn:microsoft.com/office/officeart/2005/8/layout/cycle8"/>
    <dgm:cxn modelId="{0A46AE32-72CF-4475-90FA-83EE24B6B275}" type="presParOf" srcId="{C5A33965-90C8-4433-B247-6F4C5873BDCE}" destId="{1EC6B4F8-D013-42FB-AC79-385C60D98325}" srcOrd="8" destOrd="0" presId="urn:microsoft.com/office/officeart/2005/8/layout/cycle8"/>
    <dgm:cxn modelId="{88A19E58-7A8B-41AE-9A80-E5EB91E36281}" type="presParOf" srcId="{C5A33965-90C8-4433-B247-6F4C5873BDCE}" destId="{108DC567-BBF1-4001-B60F-3E038D225077}" srcOrd="9" destOrd="0" presId="urn:microsoft.com/office/officeart/2005/8/layout/cycle8"/>
    <dgm:cxn modelId="{73D8E8AA-CF5B-4056-928C-AABBF58A8555}" type="presParOf" srcId="{C5A33965-90C8-4433-B247-6F4C5873BDCE}" destId="{847700A6-F48A-4E78-B446-6A5A678A8BC0}" srcOrd="10" destOrd="0" presId="urn:microsoft.com/office/officeart/2005/8/layout/cycle8"/>
    <dgm:cxn modelId="{DA428EB4-7958-43BF-B233-3C490F886FA5}" type="presParOf" srcId="{C5A33965-90C8-4433-B247-6F4C5873BDCE}" destId="{DDF906CA-4C12-40D5-92F7-339C3A28EAD3}" srcOrd="11" destOrd="0" presId="urn:microsoft.com/office/officeart/2005/8/layout/cycle8"/>
    <dgm:cxn modelId="{F359CDA0-1058-4563-B3AB-C90AE748ADEF}" type="presParOf" srcId="{C5A33965-90C8-4433-B247-6F4C5873BDCE}" destId="{88CCAE14-256B-4B53-B0E8-9A28B5C96EA1}" srcOrd="12" destOrd="0" presId="urn:microsoft.com/office/officeart/2005/8/layout/cycle8"/>
    <dgm:cxn modelId="{0524985F-14E1-4565-9D7C-33DD6E59AE45}" type="presParOf" srcId="{C5A33965-90C8-4433-B247-6F4C5873BDCE}" destId="{0978A126-F6C7-40E9-9E24-96DF7D4CD858}" srcOrd="13" destOrd="0" presId="urn:microsoft.com/office/officeart/2005/8/layout/cycle8"/>
    <dgm:cxn modelId="{9352674C-0B8A-4E9F-A00D-E9D9A4314483}" type="presParOf" srcId="{C5A33965-90C8-4433-B247-6F4C5873BDCE}" destId="{EC40574C-997C-4AD1-A99A-2A9B694C76F5}" srcOrd="14" destOrd="0" presId="urn:microsoft.com/office/officeart/2005/8/layout/cycle8"/>
  </dgm:cxnLst>
  <dgm:bg>
    <a:blipFill>
      <a:blip xmlns:r="http://schemas.openxmlformats.org/officeDocument/2006/relationships" r:embed="rId1"/>
      <a:stretch>
        <a:fillRect/>
      </a:stretch>
    </a:blip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48B87A-3466-4718-BBA0-D1CC50C405E0}">
      <dsp:nvSpPr>
        <dsp:cNvPr id="0" name=""/>
        <dsp:cNvSpPr/>
      </dsp:nvSpPr>
      <dsp:spPr>
        <a:xfrm>
          <a:off x="6255505" y="3207194"/>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1" indent="0" algn="r" defTabSz="533400">
            <a:lnSpc>
              <a:spcPct val="90000"/>
            </a:lnSpc>
            <a:spcBef>
              <a:spcPct val="0"/>
            </a:spcBef>
            <a:spcAft>
              <a:spcPts val="0"/>
            </a:spcAft>
            <a:buNone/>
          </a:pPr>
          <a:r>
            <a:rPr lang="en-US" sz="1200" kern="1200"/>
            <a:t>Insights from advanced data analytics and machine learning to predict outcomes.</a:t>
          </a:r>
          <a:endParaRPr lang="en-GB" sz="1200" kern="1200"/>
        </a:p>
      </dsp:txBody>
      <dsp:txXfrm>
        <a:off x="6987639" y="3617665"/>
        <a:ext cx="1564644" cy="1065643"/>
      </dsp:txXfrm>
    </dsp:sp>
    <dsp:sp modelId="{FDA991CB-9321-4F1F-9C9F-62D05FAB118F}">
      <dsp:nvSpPr>
        <dsp:cNvPr id="0" name=""/>
        <dsp:cNvSpPr/>
      </dsp:nvSpPr>
      <dsp:spPr>
        <a:xfrm>
          <a:off x="2454036" y="3207194"/>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t"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Improved performance and asset life extension through our expertise and technology.</a:t>
          </a:r>
          <a:endParaRPr lang="en-GB" sz="1200" kern="1200"/>
        </a:p>
      </dsp:txBody>
      <dsp:txXfrm>
        <a:off x="2487190" y="3617665"/>
        <a:ext cx="1564644" cy="1065643"/>
      </dsp:txXfrm>
    </dsp:sp>
    <dsp:sp modelId="{CEAAC9E7-6456-4710-9A04-A830833B8C4A}">
      <dsp:nvSpPr>
        <dsp:cNvPr id="0" name=""/>
        <dsp:cNvSpPr/>
      </dsp:nvSpPr>
      <dsp:spPr>
        <a:xfrm>
          <a:off x="6255505" y="0"/>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1" indent="0" algn="r" defTabSz="533400">
            <a:lnSpc>
              <a:spcPct val="90000"/>
            </a:lnSpc>
            <a:spcBef>
              <a:spcPct val="0"/>
            </a:spcBef>
            <a:spcAft>
              <a:spcPts val="0"/>
            </a:spcAft>
            <a:buFont typeface="Arial" panose="020B0604020202020204" pitchFamily="34" charset="0"/>
            <a:buNone/>
          </a:pPr>
          <a:r>
            <a:rPr lang="en-US" sz="1200" kern="1200"/>
            <a:t>Intuitive visualisation of asset integrity and performance.</a:t>
          </a:r>
          <a:endParaRPr lang="en-GB" sz="1200" kern="1200"/>
        </a:p>
      </dsp:txBody>
      <dsp:txXfrm>
        <a:off x="6987639" y="33154"/>
        <a:ext cx="1564644" cy="1065643"/>
      </dsp:txXfrm>
    </dsp:sp>
    <dsp:sp modelId="{AFC9BA6A-A0B9-4D85-AF48-1DB03784B6A5}">
      <dsp:nvSpPr>
        <dsp:cNvPr id="0" name=""/>
        <dsp:cNvSpPr/>
      </dsp:nvSpPr>
      <dsp:spPr>
        <a:xfrm>
          <a:off x="2454036" y="0"/>
          <a:ext cx="2329932" cy="1509268"/>
        </a:xfrm>
        <a:prstGeom prst="roundRect">
          <a:avLst>
            <a:gd name="adj" fmla="val 10000"/>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1" indent="0" algn="l" defTabSz="533400">
            <a:lnSpc>
              <a:spcPct val="90000"/>
            </a:lnSpc>
            <a:spcBef>
              <a:spcPct val="0"/>
            </a:spcBef>
            <a:spcAft>
              <a:spcPts val="0"/>
            </a:spcAft>
            <a:buFont typeface="Arial" panose="020B0604020202020204" pitchFamily="34" charset="0"/>
            <a:buNone/>
          </a:pPr>
          <a:r>
            <a:rPr lang="en-US" sz="1200" kern="1200"/>
            <a:t>Independent and reliable control systems for critical infrastructure.</a:t>
          </a:r>
          <a:endParaRPr lang="en-GB" sz="1200" kern="1200"/>
        </a:p>
      </dsp:txBody>
      <dsp:txXfrm>
        <a:off x="2487190" y="33154"/>
        <a:ext cx="1564644" cy="1065643"/>
      </dsp:txXfrm>
    </dsp:sp>
    <dsp:sp modelId="{41B55C67-8BED-4E78-8D0A-292E3D85CD3D}">
      <dsp:nvSpPr>
        <dsp:cNvPr id="0" name=""/>
        <dsp:cNvSpPr/>
      </dsp:nvSpPr>
      <dsp:spPr>
        <a:xfrm>
          <a:off x="3430344" y="268838"/>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Control	</a:t>
          </a:r>
        </a:p>
      </dsp:txBody>
      <dsp:txXfrm>
        <a:off x="4028499" y="866993"/>
        <a:ext cx="1444073" cy="1444073"/>
      </dsp:txXfrm>
    </dsp:sp>
    <dsp:sp modelId="{A6C8BB5A-420B-460B-ADF2-528003A3FC62}">
      <dsp:nvSpPr>
        <dsp:cNvPr id="0" name=""/>
        <dsp:cNvSpPr/>
      </dsp:nvSpPr>
      <dsp:spPr>
        <a:xfrm rot="5400000">
          <a:off x="5566902" y="268838"/>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Monitoring</a:t>
          </a:r>
        </a:p>
      </dsp:txBody>
      <dsp:txXfrm rot="-5400000">
        <a:off x="5566902" y="866993"/>
        <a:ext cx="1444073" cy="1444073"/>
      </dsp:txXfrm>
    </dsp:sp>
    <dsp:sp modelId="{E7A0CB75-E242-44BD-B87F-CAA6AB8B0378}">
      <dsp:nvSpPr>
        <dsp:cNvPr id="0" name=""/>
        <dsp:cNvSpPr/>
      </dsp:nvSpPr>
      <dsp:spPr>
        <a:xfrm rot="10800000">
          <a:off x="5566902" y="2405396"/>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Intelligence</a:t>
          </a:r>
        </a:p>
      </dsp:txBody>
      <dsp:txXfrm rot="10800000">
        <a:off x="5566902" y="2405396"/>
        <a:ext cx="1444073" cy="1444073"/>
      </dsp:txXfrm>
    </dsp:sp>
    <dsp:sp modelId="{6CD74F0E-1E20-4A58-B4A2-A95FB15BA09C}">
      <dsp:nvSpPr>
        <dsp:cNvPr id="0" name=""/>
        <dsp:cNvSpPr/>
      </dsp:nvSpPr>
      <dsp:spPr>
        <a:xfrm rot="16200000">
          <a:off x="3430344" y="2405396"/>
          <a:ext cx="2042228" cy="2042228"/>
        </a:xfrm>
        <a:prstGeom prst="pieWedge">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t>Optimisation</a:t>
          </a:r>
        </a:p>
      </dsp:txBody>
      <dsp:txXfrm rot="5400000">
        <a:off x="4028499" y="2405396"/>
        <a:ext cx="1444073" cy="1444073"/>
      </dsp:txXfrm>
    </dsp:sp>
    <dsp:sp modelId="{C464ACF6-BA48-47BD-9E9C-5854D8936FCA}">
      <dsp:nvSpPr>
        <dsp:cNvPr id="0" name=""/>
        <dsp:cNvSpPr/>
      </dsp:nvSpPr>
      <dsp:spPr>
        <a:xfrm>
          <a:off x="4830099" y="1707001"/>
          <a:ext cx="1352551" cy="1176131"/>
        </a:xfrm>
        <a:prstGeom prst="circularArrow">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 modelId="{1C28B5C0-46E5-4AF0-82BB-B4095C580EF5}">
      <dsp:nvSpPr>
        <dsp:cNvPr id="0" name=""/>
        <dsp:cNvSpPr/>
      </dsp:nvSpPr>
      <dsp:spPr>
        <a:xfrm rot="10800000">
          <a:off x="4843461" y="1770164"/>
          <a:ext cx="1352551" cy="1176131"/>
        </a:xfrm>
        <a:prstGeom prst="circularArrow">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27F201-D57C-4E0D-AB97-5CFA785A8E85}">
      <dsp:nvSpPr>
        <dsp:cNvPr id="0" name=""/>
        <dsp:cNvSpPr/>
      </dsp:nvSpPr>
      <dsp:spPr>
        <a:xfrm>
          <a:off x="134" y="0"/>
          <a:ext cx="1794992" cy="47164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Maximise power transmission and increase efficiencies </a:t>
          </a:r>
          <a:endParaRPr lang="en-GB" sz="1700" kern="1200"/>
        </a:p>
      </dsp:txBody>
      <dsp:txXfrm>
        <a:off x="134" y="1886585"/>
        <a:ext cx="1794992" cy="1886585"/>
      </dsp:txXfrm>
    </dsp:sp>
    <dsp:sp modelId="{1FC75D48-A811-472F-8CB1-3E9577F1B9FD}">
      <dsp:nvSpPr>
        <dsp:cNvPr id="0" name=""/>
        <dsp:cNvSpPr/>
      </dsp:nvSpPr>
      <dsp:spPr>
        <a:xfrm>
          <a:off x="112340" y="282987"/>
          <a:ext cx="1570582" cy="1570582"/>
        </a:xfrm>
        <a:prstGeom prst="ellipse">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EED9F1-5AD2-450E-80CB-9F9086357AFA}">
      <dsp:nvSpPr>
        <dsp:cNvPr id="0" name=""/>
        <dsp:cNvSpPr/>
      </dsp:nvSpPr>
      <dsp:spPr>
        <a:xfrm>
          <a:off x="1848977" y="0"/>
          <a:ext cx="1794992" cy="47164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Reduce failures as a result of intelligent monitoring</a:t>
          </a:r>
        </a:p>
      </dsp:txBody>
      <dsp:txXfrm>
        <a:off x="1848977" y="1886585"/>
        <a:ext cx="1794992" cy="1886585"/>
      </dsp:txXfrm>
    </dsp:sp>
    <dsp:sp modelId="{2DFF048C-7E91-4584-AABE-D8DD909F3233}">
      <dsp:nvSpPr>
        <dsp:cNvPr id="0" name=""/>
        <dsp:cNvSpPr/>
      </dsp:nvSpPr>
      <dsp:spPr>
        <a:xfrm>
          <a:off x="1961182" y="282987"/>
          <a:ext cx="1570582" cy="1570582"/>
        </a:xfrm>
        <a:prstGeom prst="ellipse">
          <a:avLst/>
        </a:prstGeom>
        <a:blipFill rotWithShape="1">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6271D9-1236-4163-8A7E-50FCF7E68C48}">
      <dsp:nvSpPr>
        <dsp:cNvPr id="0" name=""/>
        <dsp:cNvSpPr/>
      </dsp:nvSpPr>
      <dsp:spPr>
        <a:xfrm>
          <a:off x="3697819" y="0"/>
          <a:ext cx="1794992" cy="47164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Protect against serious events with warnings of developing faults</a:t>
          </a:r>
        </a:p>
      </dsp:txBody>
      <dsp:txXfrm>
        <a:off x="3697819" y="1886585"/>
        <a:ext cx="1794992" cy="1886585"/>
      </dsp:txXfrm>
    </dsp:sp>
    <dsp:sp modelId="{0970682D-C601-46B4-B88A-499DED47D5F5}">
      <dsp:nvSpPr>
        <dsp:cNvPr id="0" name=""/>
        <dsp:cNvSpPr/>
      </dsp:nvSpPr>
      <dsp:spPr>
        <a:xfrm>
          <a:off x="3810025" y="282987"/>
          <a:ext cx="1570582" cy="1570582"/>
        </a:xfrm>
        <a:prstGeom prst="ellipse">
          <a:avLst/>
        </a:prstGeom>
        <a:blipFill rotWithShape="1">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65859C-5462-4135-8C91-2DA7A9AB69EA}">
      <dsp:nvSpPr>
        <dsp:cNvPr id="0" name=""/>
        <dsp:cNvSpPr/>
      </dsp:nvSpPr>
      <dsp:spPr>
        <a:xfrm>
          <a:off x="5546662" y="0"/>
          <a:ext cx="1794992" cy="47164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Save OPEX and vessel costs with planned intervention</a:t>
          </a:r>
        </a:p>
      </dsp:txBody>
      <dsp:txXfrm>
        <a:off x="5546662" y="1886585"/>
        <a:ext cx="1794992" cy="1886585"/>
      </dsp:txXfrm>
    </dsp:sp>
    <dsp:sp modelId="{DB2A3128-018F-4406-8E17-257C576EF010}">
      <dsp:nvSpPr>
        <dsp:cNvPr id="0" name=""/>
        <dsp:cNvSpPr/>
      </dsp:nvSpPr>
      <dsp:spPr>
        <a:xfrm>
          <a:off x="5658867" y="282987"/>
          <a:ext cx="1570582" cy="1570582"/>
        </a:xfrm>
        <a:prstGeom prst="ellipse">
          <a:avLst/>
        </a:prstGeom>
        <a:blipFill rotWithShape="1">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F87F215-2C1A-42EA-B110-9CF19F1826A6}">
      <dsp:nvSpPr>
        <dsp:cNvPr id="0" name=""/>
        <dsp:cNvSpPr/>
      </dsp:nvSpPr>
      <dsp:spPr>
        <a:xfrm>
          <a:off x="7395504" y="0"/>
          <a:ext cx="1794992" cy="47164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Plan lower cost interventions around weather and resource availability</a:t>
          </a:r>
        </a:p>
      </dsp:txBody>
      <dsp:txXfrm>
        <a:off x="7395504" y="1886585"/>
        <a:ext cx="1794992" cy="1886585"/>
      </dsp:txXfrm>
    </dsp:sp>
    <dsp:sp modelId="{64ECE2D8-65F5-49DF-B9B7-980B0A0C8EFA}">
      <dsp:nvSpPr>
        <dsp:cNvPr id="0" name=""/>
        <dsp:cNvSpPr/>
      </dsp:nvSpPr>
      <dsp:spPr>
        <a:xfrm>
          <a:off x="7507710" y="282987"/>
          <a:ext cx="1570582" cy="1570582"/>
        </a:xfrm>
        <a:prstGeom prst="ellipse">
          <a:avLst/>
        </a:prstGeom>
        <a:blipFill rotWithShape="1">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428024-B5BA-4308-8AED-DE6DC01D5566}">
      <dsp:nvSpPr>
        <dsp:cNvPr id="0" name=""/>
        <dsp:cNvSpPr/>
      </dsp:nvSpPr>
      <dsp:spPr>
        <a:xfrm>
          <a:off x="9244347" y="0"/>
          <a:ext cx="1794992" cy="471646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a:t>Peace of mind about the condition and integrity of your cable</a:t>
          </a:r>
          <a:endParaRPr lang="en-GB" sz="1700" kern="1200"/>
        </a:p>
      </dsp:txBody>
      <dsp:txXfrm>
        <a:off x="9244347" y="1886585"/>
        <a:ext cx="1794992" cy="1886585"/>
      </dsp:txXfrm>
    </dsp:sp>
    <dsp:sp modelId="{A1FD3D41-A902-4B90-9852-7657E330AE6E}">
      <dsp:nvSpPr>
        <dsp:cNvPr id="0" name=""/>
        <dsp:cNvSpPr/>
      </dsp:nvSpPr>
      <dsp:spPr>
        <a:xfrm>
          <a:off x="9356552" y="282987"/>
          <a:ext cx="1570582" cy="1570582"/>
        </a:xfrm>
        <a:prstGeom prst="ellipse">
          <a:avLst/>
        </a:prstGeom>
        <a:blipFill rotWithShape="1">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537D1C-8D69-4E35-8516-B48A471B6C2F}">
      <dsp:nvSpPr>
        <dsp:cNvPr id="0" name=""/>
        <dsp:cNvSpPr/>
      </dsp:nvSpPr>
      <dsp:spPr>
        <a:xfrm>
          <a:off x="441579" y="3773170"/>
          <a:ext cx="10156317" cy="707469"/>
        </a:xfrm>
        <a:prstGeom prst="leftRightArrow">
          <a:avLst/>
        </a:prstGeom>
        <a:solidFill>
          <a:schemeClr val="accent2">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DA3254-5F10-447E-8BD9-6F8765E6D68E}">
      <dsp:nvSpPr>
        <dsp:cNvPr id="0" name=""/>
        <dsp:cNvSpPr/>
      </dsp:nvSpPr>
      <dsp:spPr>
        <a:xfrm>
          <a:off x="3617145" y="307098"/>
          <a:ext cx="3968654" cy="3968654"/>
        </a:xfrm>
        <a:prstGeom prst="pie">
          <a:avLst>
            <a:gd name="adj1" fmla="val 16200000"/>
            <a:gd name="adj2" fmla="val 180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22275">
            <a:lnSpc>
              <a:spcPct val="90000"/>
            </a:lnSpc>
            <a:spcBef>
              <a:spcPct val="0"/>
            </a:spcBef>
            <a:spcAft>
              <a:spcPct val="35000"/>
            </a:spcAft>
            <a:buClr>
              <a:srgbClr val="7F7F7F"/>
            </a:buClr>
            <a:buSzTx/>
            <a:buFont typeface="Arial" panose="020B0604020202020204" pitchFamily="34" charset="0"/>
            <a:buNone/>
          </a:pPr>
          <a:r>
            <a:rPr kumimoji="0" lang="en-US" sz="950" b="1" i="0" u="none" strike="noStrike" kern="1200" cap="none" spc="0" normalizeH="0" baseline="0" noProof="0">
              <a:ln/>
              <a:effectLst/>
              <a:uLnTx/>
              <a:uFillTx/>
              <a:latin typeface="Arial" charset="0"/>
              <a:ea typeface="+mn-ea"/>
              <a:cs typeface="Arial" charset="0"/>
            </a:rPr>
            <a:t>PROSERV</a:t>
          </a:r>
          <a:br>
            <a:rPr kumimoji="0" lang="en-US" sz="950" b="1" i="0" u="none" strike="noStrike" kern="1200" cap="none" spc="0" normalizeH="0" baseline="0" noProof="0">
              <a:ln/>
              <a:effectLst/>
              <a:uLnTx/>
              <a:uFillTx/>
              <a:latin typeface="Arial" charset="0"/>
              <a:ea typeface="+mn-ea"/>
              <a:cs typeface="Arial" charset="0"/>
            </a:rPr>
          </a:br>
          <a:br>
            <a:rPr kumimoji="0" lang="en-US" sz="950" b="1" i="0" u="none" strike="noStrike" kern="1200" cap="none" spc="0" normalizeH="0" baseline="0" noProof="0">
              <a:ln/>
              <a:effectLst/>
              <a:uLnTx/>
              <a:uFillTx/>
              <a:latin typeface="Arial" charset="0"/>
              <a:ea typeface="+mn-ea"/>
              <a:cs typeface="Arial" charset="0"/>
            </a:rPr>
          </a:br>
          <a:r>
            <a:rPr kumimoji="0" lang="en-US" sz="950" b="1" i="0" u="none" strike="noStrike" kern="1200" cap="none" spc="0" normalizeH="0" baseline="0" noProof="0">
              <a:ln/>
              <a:effectLst/>
              <a:uLnTx/>
              <a:uFillTx/>
              <a:latin typeface="Arial" charset="0"/>
              <a:ea typeface="+mn-ea"/>
              <a:cs typeface="Arial" charset="0"/>
            </a:rPr>
            <a:t>System development lead</a:t>
          </a:r>
        </a:p>
        <a:p>
          <a:pPr marL="0" lvl="0" indent="0" algn="ctr" defTabSz="422275">
            <a:lnSpc>
              <a:spcPct val="90000"/>
            </a:lnSpc>
            <a:spcBef>
              <a:spcPct val="0"/>
            </a:spcBef>
            <a:spcAft>
              <a:spcPct val="35000"/>
            </a:spcAft>
            <a:buClr>
              <a:srgbClr val="7F7F7F"/>
            </a:buClr>
            <a:buSzTx/>
            <a:buFont typeface="Arial" panose="020B0604020202020204" pitchFamily="34" charset="0"/>
            <a:buNone/>
          </a:pPr>
          <a:r>
            <a:rPr kumimoji="0" lang="en-US" sz="950" b="1" i="0" u="none" strike="noStrike" kern="1200" cap="none" spc="0" normalizeH="0" baseline="0" noProof="0">
              <a:ln/>
              <a:effectLst/>
              <a:uLnTx/>
              <a:uFillTx/>
              <a:latin typeface="Arial" charset="0"/>
              <a:ea typeface="+mn-ea"/>
              <a:cs typeface="Arial" charset="0"/>
            </a:rPr>
            <a:t>System integration</a:t>
          </a:r>
        </a:p>
        <a:p>
          <a:pPr marL="0" lvl="0" indent="0" algn="ctr" defTabSz="422275">
            <a:lnSpc>
              <a:spcPct val="90000"/>
            </a:lnSpc>
            <a:spcBef>
              <a:spcPct val="0"/>
            </a:spcBef>
            <a:spcAft>
              <a:spcPct val="35000"/>
            </a:spcAft>
            <a:buClr>
              <a:srgbClr val="7F7F7F"/>
            </a:buClr>
            <a:buSzTx/>
            <a:buFont typeface="Arial" panose="020B0604020202020204" pitchFamily="34" charset="0"/>
            <a:buNone/>
          </a:pPr>
          <a:r>
            <a:rPr kumimoji="0" lang="en-US" sz="950" b="1" i="0" u="none" strike="noStrike" kern="1200" cap="none" spc="0" normalizeH="0" baseline="0" noProof="0">
              <a:ln/>
              <a:effectLst/>
              <a:uLnTx/>
              <a:uFillTx/>
              <a:latin typeface="Arial" charset="0"/>
              <a:ea typeface="+mn-ea"/>
              <a:cs typeface="Arial" charset="0"/>
            </a:rPr>
            <a:t>Technology owner</a:t>
          </a:r>
        </a:p>
        <a:p>
          <a:pPr marL="0" lvl="0" indent="0" algn="ctr" defTabSz="422275">
            <a:lnSpc>
              <a:spcPct val="90000"/>
            </a:lnSpc>
            <a:spcBef>
              <a:spcPct val="0"/>
            </a:spcBef>
            <a:spcAft>
              <a:spcPct val="35000"/>
            </a:spcAft>
            <a:buClr>
              <a:srgbClr val="7F7F7F"/>
            </a:buClr>
            <a:buSzTx/>
            <a:buFont typeface="Arial" panose="020B0604020202020204" pitchFamily="34" charset="0"/>
            <a:buNone/>
          </a:pPr>
          <a:r>
            <a:rPr kumimoji="0" lang="en-US" sz="950" b="1" i="0" u="none" strike="noStrike" kern="1200" cap="none" spc="0" normalizeH="0" baseline="0" noProof="0">
              <a:ln/>
              <a:effectLst/>
              <a:uLnTx/>
              <a:uFillTx/>
              <a:latin typeface="Arial" charset="0"/>
              <a:ea typeface="+mn-ea"/>
              <a:cs typeface="Arial" charset="0"/>
            </a:rPr>
            <a:t>Project management</a:t>
          </a:r>
        </a:p>
        <a:p>
          <a:pPr marL="0" lvl="0" indent="0" algn="ctr" defTabSz="422275">
            <a:lnSpc>
              <a:spcPct val="90000"/>
            </a:lnSpc>
            <a:spcBef>
              <a:spcPct val="0"/>
            </a:spcBef>
            <a:spcAft>
              <a:spcPct val="35000"/>
            </a:spcAft>
            <a:buClr>
              <a:srgbClr val="7F7F7F"/>
            </a:buClr>
            <a:buSzTx/>
            <a:buFont typeface="Arial" panose="020B0604020202020204" pitchFamily="34" charset="0"/>
            <a:buNone/>
          </a:pPr>
          <a:r>
            <a:rPr kumimoji="0" lang="en-US" sz="950" b="1" i="0" u="none" strike="noStrike" kern="1200" cap="none" spc="0" normalizeH="0" baseline="0" noProof="0">
              <a:ln/>
              <a:effectLst/>
              <a:uLnTx/>
              <a:uFillTx/>
              <a:latin typeface="Arial" charset="0"/>
              <a:ea typeface="+mn-ea"/>
              <a:cs typeface="Arial" charset="0"/>
            </a:rPr>
            <a:t>Commercialisation </a:t>
          </a:r>
          <a:endParaRPr lang="en-GB" sz="950" kern="1200"/>
        </a:p>
      </dsp:txBody>
      <dsp:txXfrm>
        <a:off x="5708721" y="1148075"/>
        <a:ext cx="1417376" cy="1181147"/>
      </dsp:txXfrm>
    </dsp:sp>
    <dsp:sp modelId="{FAF60FB9-56A8-460E-A7C2-AEDCCD68C335}">
      <dsp:nvSpPr>
        <dsp:cNvPr id="0" name=""/>
        <dsp:cNvSpPr/>
      </dsp:nvSpPr>
      <dsp:spPr>
        <a:xfrm>
          <a:off x="3535410" y="448835"/>
          <a:ext cx="3968654" cy="3968654"/>
        </a:xfrm>
        <a:prstGeom prst="pie">
          <a:avLst>
            <a:gd name="adj1" fmla="val 1800000"/>
            <a:gd name="adj2" fmla="val 9000000"/>
          </a:avLst>
        </a:prstGeom>
        <a:solidFill>
          <a:schemeClr val="accent5"/>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22275">
            <a:lnSpc>
              <a:spcPct val="90000"/>
            </a:lnSpc>
            <a:spcBef>
              <a:spcPct val="0"/>
            </a:spcBef>
            <a:spcAft>
              <a:spcPct val="35000"/>
            </a:spcAft>
            <a:buClrTx/>
            <a:buSzTx/>
            <a:buFontTx/>
            <a:buNone/>
          </a:pPr>
          <a:r>
            <a:rPr kumimoji="0" lang="en-GB" sz="950" b="1" i="0" u="none" strike="noStrike" kern="1200" cap="none" spc="0" normalizeH="0" baseline="0" noProof="0">
              <a:ln/>
              <a:effectLst/>
              <a:uLnTx/>
              <a:uFillTx/>
              <a:latin typeface="Arial"/>
              <a:ea typeface="+mn-ea"/>
              <a:cs typeface="Arial" charset="0"/>
            </a:rPr>
            <a:t>SYNAPTEC</a:t>
          </a:r>
          <a:br>
            <a:rPr kumimoji="0" lang="en-GB" sz="950" b="1" i="0" u="none" strike="noStrike" kern="1200" cap="none" spc="0" normalizeH="0" baseline="0" noProof="0">
              <a:ln/>
              <a:effectLst/>
              <a:uLnTx/>
              <a:uFillTx/>
              <a:latin typeface="Arial"/>
              <a:ea typeface="+mn-ea"/>
              <a:cs typeface="Arial" charset="0"/>
            </a:rPr>
          </a:br>
          <a:br>
            <a:rPr kumimoji="0" lang="en-GB" sz="950" b="1" i="0" u="none" strike="noStrike" kern="1200" cap="none" spc="0" normalizeH="0" baseline="0" noProof="0">
              <a:ln/>
              <a:effectLst/>
              <a:uLnTx/>
              <a:uFillTx/>
              <a:latin typeface="Arial"/>
              <a:ea typeface="+mn-ea"/>
              <a:cs typeface="Arial" charset="0"/>
            </a:rPr>
          </a:br>
          <a:r>
            <a:rPr kumimoji="0" lang="en-GB" sz="950" b="1" i="0" u="none" strike="noStrike" kern="1200" cap="none" spc="0" normalizeH="0" baseline="0" noProof="0">
              <a:ln/>
              <a:effectLst/>
              <a:uLnTx/>
              <a:uFillTx/>
              <a:latin typeface="Arial"/>
              <a:ea typeface="+mn-ea"/>
              <a:cs typeface="Arial" charset="0"/>
            </a:rPr>
            <a:t>Development partner</a:t>
          </a:r>
        </a:p>
        <a:p>
          <a:pPr marL="0" lvl="0" indent="0" algn="ctr" defTabSz="422275">
            <a:lnSpc>
              <a:spcPct val="90000"/>
            </a:lnSpc>
            <a:spcBef>
              <a:spcPct val="0"/>
            </a:spcBef>
            <a:spcAft>
              <a:spcPct val="35000"/>
            </a:spcAft>
            <a:buClrTx/>
            <a:buSzTx/>
            <a:buFontTx/>
            <a:buNone/>
          </a:pPr>
          <a:r>
            <a:rPr kumimoji="0" lang="en-GB" sz="950" b="1" i="0" u="none" strike="noStrike" kern="1200" cap="none" spc="0" normalizeH="0" baseline="0" noProof="0">
              <a:ln/>
              <a:effectLst/>
              <a:uLnTx/>
              <a:uFillTx/>
              <a:latin typeface="Arial"/>
              <a:ea typeface="+mn-ea"/>
              <a:cs typeface="Arial" charset="0"/>
            </a:rPr>
            <a:t>Data analytics</a:t>
          </a:r>
        </a:p>
        <a:p>
          <a:pPr marL="0" lvl="0" indent="0" algn="ctr" defTabSz="422275">
            <a:lnSpc>
              <a:spcPct val="90000"/>
            </a:lnSpc>
            <a:spcBef>
              <a:spcPct val="0"/>
            </a:spcBef>
            <a:spcAft>
              <a:spcPct val="35000"/>
            </a:spcAft>
            <a:buClrTx/>
            <a:buSzTx/>
            <a:buFontTx/>
            <a:buNone/>
          </a:pPr>
          <a:r>
            <a:rPr kumimoji="0" lang="en-GB" sz="950" b="1" i="0" u="none" strike="noStrike" kern="1200" cap="none" spc="0" normalizeH="0" baseline="0" noProof="0">
              <a:ln/>
              <a:effectLst/>
              <a:uLnTx/>
              <a:uFillTx/>
              <a:latin typeface="Arial"/>
              <a:ea typeface="+mn-ea"/>
              <a:cs typeface="Arial" charset="0"/>
            </a:rPr>
            <a:t>Unique passive sensing technology</a:t>
          </a:r>
        </a:p>
        <a:p>
          <a:pPr marL="0" lvl="0" indent="0" algn="ctr" defTabSz="422275">
            <a:lnSpc>
              <a:spcPct val="90000"/>
            </a:lnSpc>
            <a:spcBef>
              <a:spcPct val="0"/>
            </a:spcBef>
            <a:spcAft>
              <a:spcPct val="35000"/>
            </a:spcAft>
            <a:buClrTx/>
            <a:buSzTx/>
            <a:buFontTx/>
            <a:buNone/>
          </a:pPr>
          <a:r>
            <a:rPr kumimoji="0" lang="en-GB" sz="950" b="1" i="0" u="none" strike="noStrike" kern="1200" cap="none" spc="0" normalizeH="0" baseline="0" noProof="0">
              <a:ln/>
              <a:effectLst/>
              <a:uLnTx/>
              <a:uFillTx/>
              <a:latin typeface="Arial"/>
              <a:ea typeface="+mn-ea"/>
              <a:cs typeface="Arial" charset="0"/>
            </a:rPr>
            <a:t>Power system and network experts</a:t>
          </a:r>
        </a:p>
        <a:p>
          <a:pPr marL="0" lvl="0" indent="0" algn="ctr" defTabSz="422275">
            <a:lnSpc>
              <a:spcPct val="90000"/>
            </a:lnSpc>
            <a:spcBef>
              <a:spcPct val="0"/>
            </a:spcBef>
            <a:spcAft>
              <a:spcPct val="35000"/>
            </a:spcAft>
            <a:buClrTx/>
            <a:buSzTx/>
            <a:buFontTx/>
            <a:buNone/>
          </a:pPr>
          <a:r>
            <a:rPr kumimoji="0" lang="en-GB" sz="950" b="1" i="0" u="none" strike="noStrike" kern="1200" cap="none" spc="0" normalizeH="0" baseline="0" noProof="0">
              <a:ln/>
              <a:effectLst/>
              <a:uLnTx/>
              <a:uFillTx/>
              <a:latin typeface="Arial"/>
              <a:ea typeface="+mn-ea"/>
              <a:cs typeface="Arial" charset="0"/>
            </a:rPr>
            <a:t>Commercialisation partners</a:t>
          </a:r>
          <a:endParaRPr lang="en-GB" sz="950" kern="1200"/>
        </a:p>
      </dsp:txBody>
      <dsp:txXfrm>
        <a:off x="4480327" y="3023736"/>
        <a:ext cx="2126065" cy="1039409"/>
      </dsp:txXfrm>
    </dsp:sp>
    <dsp:sp modelId="{1EC6B4F8-D013-42FB-AC79-385C60D98325}">
      <dsp:nvSpPr>
        <dsp:cNvPr id="0" name=""/>
        <dsp:cNvSpPr/>
      </dsp:nvSpPr>
      <dsp:spPr>
        <a:xfrm>
          <a:off x="3453674" y="307098"/>
          <a:ext cx="3968654" cy="3968654"/>
        </a:xfrm>
        <a:prstGeom prst="pie">
          <a:avLst>
            <a:gd name="adj1" fmla="val 9000000"/>
            <a:gd name="adj2" fmla="val 16200000"/>
          </a:avLst>
        </a:prstGeom>
        <a:solidFill>
          <a:schemeClr val="accent6"/>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422275">
            <a:lnSpc>
              <a:spcPct val="90000"/>
            </a:lnSpc>
            <a:spcBef>
              <a:spcPct val="0"/>
            </a:spcBef>
            <a:spcAft>
              <a:spcPct val="35000"/>
            </a:spcAft>
            <a:buClrTx/>
            <a:buSzTx/>
            <a:buFontTx/>
            <a:buNone/>
          </a:pPr>
          <a:r>
            <a:rPr kumimoji="0" lang="en-GB" sz="950" b="1" i="0" u="none" strike="noStrike" kern="1200" cap="none" spc="0" normalizeH="0" baseline="0" noProof="0">
              <a:ln/>
              <a:effectLst/>
              <a:uLnTx/>
              <a:uFillTx/>
              <a:latin typeface="Arial"/>
              <a:ea typeface="+mn-ea"/>
              <a:cs typeface="Arial" charset="0"/>
            </a:rPr>
            <a:t>BPP CABLE SOLUTIONS</a:t>
          </a:r>
          <a:br>
            <a:rPr kumimoji="0" lang="en-GB" sz="950" b="1" i="0" u="none" strike="noStrike" kern="1200" cap="none" spc="0" normalizeH="0" baseline="0" noProof="0">
              <a:ln/>
              <a:effectLst/>
              <a:uLnTx/>
              <a:uFillTx/>
              <a:latin typeface="Arial"/>
              <a:ea typeface="+mn-ea"/>
              <a:cs typeface="Arial" charset="0"/>
            </a:rPr>
          </a:br>
          <a:br>
            <a:rPr kumimoji="0" lang="en-GB" sz="950" b="1" i="0" u="none" strike="noStrike" kern="1200" cap="none" spc="0" normalizeH="0" baseline="0" noProof="0">
              <a:ln/>
              <a:effectLst/>
              <a:uLnTx/>
              <a:uFillTx/>
              <a:latin typeface="Arial"/>
              <a:ea typeface="+mn-ea"/>
              <a:cs typeface="Arial" charset="0"/>
            </a:rPr>
          </a:br>
          <a:r>
            <a:rPr kumimoji="0" lang="en-GB" sz="950" b="1" i="0" u="none" strike="noStrike" kern="1200" cap="none" spc="0" normalizeH="0" baseline="0" noProof="0">
              <a:ln/>
              <a:effectLst/>
              <a:uLnTx/>
              <a:uFillTx/>
              <a:latin typeface="Arial"/>
              <a:ea typeface="+mn-ea"/>
              <a:cs typeface="Arial" charset="0"/>
            </a:rPr>
            <a:t>Artificial intelligence/ Machine learning</a:t>
          </a:r>
        </a:p>
        <a:p>
          <a:pPr marL="0" lvl="0" indent="0" algn="ctr" defTabSz="422275">
            <a:lnSpc>
              <a:spcPct val="90000"/>
            </a:lnSpc>
            <a:spcBef>
              <a:spcPct val="0"/>
            </a:spcBef>
            <a:spcAft>
              <a:spcPct val="35000"/>
            </a:spcAft>
            <a:buClrTx/>
            <a:buSzTx/>
            <a:buFontTx/>
            <a:buNone/>
          </a:pPr>
          <a:r>
            <a:rPr kumimoji="0" lang="en-GB" sz="950" b="1" i="0" u="none" strike="noStrike" kern="1200" cap="none" spc="0" normalizeH="0" baseline="0" noProof="0">
              <a:ln/>
              <a:effectLst/>
              <a:uLnTx/>
              <a:uFillTx/>
              <a:latin typeface="Arial"/>
              <a:ea typeface="+mn-ea"/>
              <a:cs typeface="Arial" charset="0"/>
            </a:rPr>
            <a:t>Operational data</a:t>
          </a:r>
        </a:p>
        <a:p>
          <a:pPr marL="0" lvl="0" indent="0" algn="ctr" defTabSz="422275">
            <a:lnSpc>
              <a:spcPct val="90000"/>
            </a:lnSpc>
            <a:spcBef>
              <a:spcPct val="0"/>
            </a:spcBef>
            <a:spcAft>
              <a:spcPct val="35000"/>
            </a:spcAft>
            <a:buClrTx/>
            <a:buSzTx/>
            <a:buFontTx/>
            <a:buNone/>
          </a:pPr>
          <a:r>
            <a:rPr kumimoji="0" lang="en-GB" sz="950" b="1" i="0" u="none" strike="noStrike" kern="1200" cap="none" spc="0" normalizeH="0" baseline="0" noProof="0">
              <a:ln/>
              <a:effectLst/>
              <a:uLnTx/>
              <a:uFillTx/>
              <a:latin typeface="Arial"/>
              <a:ea typeface="+mn-ea"/>
              <a:cs typeface="Arial" charset="0"/>
            </a:rPr>
            <a:t>Data analytics </a:t>
          </a:r>
        </a:p>
        <a:p>
          <a:pPr marL="0" lvl="0" indent="0" algn="ctr" defTabSz="422275">
            <a:lnSpc>
              <a:spcPct val="90000"/>
            </a:lnSpc>
            <a:spcBef>
              <a:spcPct val="0"/>
            </a:spcBef>
            <a:spcAft>
              <a:spcPct val="35000"/>
            </a:spcAft>
            <a:buClrTx/>
            <a:buSzTx/>
            <a:buFontTx/>
            <a:buNone/>
          </a:pPr>
          <a:r>
            <a:rPr kumimoji="0" lang="en-GB" sz="950" b="1" i="0" u="none" strike="noStrike" kern="1200" cap="none" spc="0" normalizeH="0" baseline="0" noProof="0">
              <a:ln/>
              <a:effectLst/>
              <a:uLnTx/>
              <a:uFillTx/>
              <a:latin typeface="Arial"/>
              <a:ea typeface="+mn-ea"/>
              <a:cs typeface="Arial" charset="0"/>
            </a:rPr>
            <a:t>Data scientists </a:t>
          </a:r>
          <a:endParaRPr lang="en-GB" sz="950" kern="1200"/>
        </a:p>
      </dsp:txBody>
      <dsp:txXfrm>
        <a:off x="3913377" y="1148075"/>
        <a:ext cx="1417376" cy="1181147"/>
      </dsp:txXfrm>
    </dsp:sp>
    <dsp:sp modelId="{88CCAE14-256B-4B53-B0E8-9A28B5C96EA1}">
      <dsp:nvSpPr>
        <dsp:cNvPr id="0" name=""/>
        <dsp:cNvSpPr/>
      </dsp:nvSpPr>
      <dsp:spPr>
        <a:xfrm>
          <a:off x="3371794" y="61419"/>
          <a:ext cx="4460012" cy="4460012"/>
        </a:xfrm>
        <a:prstGeom prst="circularArrow">
          <a:avLst>
            <a:gd name="adj1" fmla="val 5085"/>
            <a:gd name="adj2" fmla="val 327528"/>
            <a:gd name="adj3" fmla="val 1472472"/>
            <a:gd name="adj4" fmla="val 16199432"/>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0978A126-F6C7-40E9-9E24-96DF7D4CD858}">
      <dsp:nvSpPr>
        <dsp:cNvPr id="0" name=""/>
        <dsp:cNvSpPr/>
      </dsp:nvSpPr>
      <dsp:spPr>
        <a:xfrm>
          <a:off x="3289731" y="202906"/>
          <a:ext cx="4460012" cy="4460012"/>
        </a:xfrm>
        <a:prstGeom prst="circularArrow">
          <a:avLst>
            <a:gd name="adj1" fmla="val 5085"/>
            <a:gd name="adj2" fmla="val 327528"/>
            <a:gd name="adj3" fmla="val 8671970"/>
            <a:gd name="adj4" fmla="val 1800502"/>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EC40574C-997C-4AD1-A99A-2A9B694C76F5}">
      <dsp:nvSpPr>
        <dsp:cNvPr id="0" name=""/>
        <dsp:cNvSpPr/>
      </dsp:nvSpPr>
      <dsp:spPr>
        <a:xfrm>
          <a:off x="3207668" y="61419"/>
          <a:ext cx="4460012" cy="4460012"/>
        </a:xfrm>
        <a:prstGeom prst="circularArrow">
          <a:avLst>
            <a:gd name="adj1" fmla="val 5085"/>
            <a:gd name="adj2" fmla="val 327528"/>
            <a:gd name="adj3" fmla="val 15873039"/>
            <a:gd name="adj4" fmla="val 9000000"/>
            <a:gd name="adj5" fmla="val 5932"/>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5C20707-80AA-47E6-BE45-969A7F9189F6}" type="datetimeFigureOut">
              <a:rPr lang="en-GB" smtClean="0"/>
              <a:pPr/>
              <a:t>12/02/2025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B50DDA0-B43E-4C63-B3A0-EE29D5CBCF04}" type="slidenum">
              <a:rPr lang="en-GB" smtClean="0"/>
              <a:pPr/>
              <a:t>‹#›</a:t>
            </a:fld>
            <a:endParaRPr lang="en-GB"/>
          </a:p>
        </p:txBody>
      </p:sp>
    </p:spTree>
    <p:extLst>
      <p:ext uri="{BB962C8B-B14F-4D97-AF65-F5344CB8AC3E}">
        <p14:creationId xmlns:p14="http://schemas.microsoft.com/office/powerpoint/2010/main" val="33575142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A455CD-431F-4608-BE9D-B2AF9A52FA32}" type="datetimeFigureOut">
              <a:rPr lang="en-GB" smtClean="0"/>
              <a:t>12/02/2025</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B7E3CC-67DF-4784-923D-A06FF1DF95D3}" type="slidenum">
              <a:rPr lang="en-GB" smtClean="0"/>
              <a:t>‹#›</a:t>
            </a:fld>
            <a:endParaRPr lang="en-GB"/>
          </a:p>
        </p:txBody>
      </p:sp>
    </p:spTree>
    <p:extLst>
      <p:ext uri="{BB962C8B-B14F-4D97-AF65-F5344CB8AC3E}">
        <p14:creationId xmlns:p14="http://schemas.microsoft.com/office/powerpoint/2010/main" val="2489751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B7E3CC-67DF-4784-923D-A06FF1DF95D3}" type="slidenum">
              <a:rPr lang="en-GB" smtClean="0"/>
              <a:t>2</a:t>
            </a:fld>
            <a:endParaRPr lang="en-GB"/>
          </a:p>
        </p:txBody>
      </p:sp>
    </p:spTree>
    <p:extLst>
      <p:ext uri="{BB962C8B-B14F-4D97-AF65-F5344CB8AC3E}">
        <p14:creationId xmlns:p14="http://schemas.microsoft.com/office/powerpoint/2010/main" val="1908693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a:buClr>
                <a:schemeClr val="accent1"/>
              </a:buClr>
              <a:buFont typeface="Arial" panose="020B0604020202020204" pitchFamily="34" charset="0"/>
              <a:buChar char="•"/>
            </a:pPr>
            <a:r>
              <a:rPr lang="en-GB" sz="1200" dirty="0"/>
              <a:t>True control of our design</a:t>
            </a:r>
          </a:p>
          <a:p>
            <a:pPr marL="285750" indent="-285750" algn="l">
              <a:buClr>
                <a:schemeClr val="accent1"/>
              </a:buClr>
              <a:buFont typeface="Arial" panose="020B0604020202020204" pitchFamily="34" charset="0"/>
              <a:buChar char="•"/>
            </a:pPr>
            <a:r>
              <a:rPr lang="en-GB" sz="1200" dirty="0"/>
              <a:t>Ownership of critical component design and manufacture</a:t>
            </a:r>
          </a:p>
          <a:p>
            <a:pPr marL="285750" indent="-285750" algn="l">
              <a:buClr>
                <a:schemeClr val="accent1"/>
              </a:buClr>
              <a:buFont typeface="Arial" panose="020B0604020202020204" pitchFamily="34" charset="0"/>
              <a:buChar char="•"/>
            </a:pPr>
            <a:r>
              <a:rPr lang="en-GB" sz="1200" dirty="0"/>
              <a:t>Removes risk of obsolescence</a:t>
            </a:r>
          </a:p>
          <a:p>
            <a:endParaRPr lang="en-GB" dirty="0"/>
          </a:p>
        </p:txBody>
      </p:sp>
      <p:sp>
        <p:nvSpPr>
          <p:cNvPr id="4" name="Slide Number Placeholder 3"/>
          <p:cNvSpPr>
            <a:spLocks noGrp="1"/>
          </p:cNvSpPr>
          <p:nvPr>
            <p:ph type="sldNum" sz="quarter" idx="5"/>
          </p:nvPr>
        </p:nvSpPr>
        <p:spPr/>
        <p:txBody>
          <a:bodyPr/>
          <a:lstStyle/>
          <a:p>
            <a:fld id="{51B7E3CC-67DF-4784-923D-A06FF1DF95D3}" type="slidenum">
              <a:rPr lang="en-GB" smtClean="0"/>
              <a:t>6</a:t>
            </a:fld>
            <a:endParaRPr lang="en-GB"/>
          </a:p>
        </p:txBody>
      </p:sp>
    </p:spTree>
    <p:extLst>
      <p:ext uri="{BB962C8B-B14F-4D97-AF65-F5344CB8AC3E}">
        <p14:creationId xmlns:p14="http://schemas.microsoft.com/office/powerpoint/2010/main" val="1978681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10% CAPEX, 75-80% claims </a:t>
            </a:r>
          </a:p>
          <a:p>
            <a:pPr marL="171450" indent="-171450">
              <a:buFont typeface="Arial" panose="020B0604020202020204" pitchFamily="34" charset="0"/>
              <a:buChar char="•"/>
            </a:pPr>
            <a:r>
              <a:rPr lang="en-GB" dirty="0"/>
              <a:t>Failure modes are not recognised for some time through operation</a:t>
            </a:r>
          </a:p>
          <a:p>
            <a:pPr marL="171450" indent="-171450">
              <a:buFont typeface="Arial" panose="020B0604020202020204" pitchFamily="34" charset="0"/>
              <a:buChar char="•"/>
            </a:pPr>
            <a:r>
              <a:rPr lang="en-GB" dirty="0"/>
              <a:t>Export – 0.001 (1000km)</a:t>
            </a:r>
          </a:p>
          <a:p>
            <a:pPr marL="171450" indent="-171450">
              <a:buFont typeface="Arial" panose="020B0604020202020204" pitchFamily="34" charset="0"/>
              <a:buChar char="•"/>
            </a:pPr>
            <a:r>
              <a:rPr lang="en-GB" dirty="0"/>
              <a:t>Array – 0.011 (91km)</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1B7E3CC-67DF-4784-923D-A06FF1DF95D3}" type="slidenum">
              <a:rPr kumimoji="0" lang="en-GB"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21034715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Intro to ECG™</a:t>
            </a:r>
          </a:p>
          <a:p>
            <a:pPr marL="628650" lvl="1" indent="-171450">
              <a:buFont typeface="Arial" panose="020B0604020202020204" pitchFamily="34" charset="0"/>
              <a:buChar char="•"/>
            </a:pPr>
            <a:r>
              <a:rPr lang="en-GB"/>
              <a:t>Integration of multiple DxS monitoring parameters that are proven technologies applied to cable monitoring </a:t>
            </a:r>
          </a:p>
          <a:p>
            <a:pPr marL="628650" lvl="1" indent="-171450">
              <a:buFont typeface="Arial" panose="020B0604020202020204" pitchFamily="34" charset="0"/>
              <a:buChar char="•"/>
            </a:pPr>
            <a:r>
              <a:rPr lang="en-GB"/>
              <a:t>We believe that DTS and DAS needs to be widely adopted when applying monitoring to IAC’s. </a:t>
            </a:r>
          </a:p>
          <a:p>
            <a:pPr marL="628650" lvl="1" indent="-171450">
              <a:buFont typeface="Arial" panose="020B0604020202020204" pitchFamily="34" charset="0"/>
              <a:buChar char="•"/>
            </a:pPr>
            <a:r>
              <a:rPr lang="en-GB"/>
              <a:t>DTS and DAS is beginning to be adopted for monitoring, however ECG™ is a step change to holistic cable monitoring by applying Proserv control system experience and expertise with Synaptec’s unique passive sensor technology and BPP cable solutions cable design, analysis, real time monitoring, assessment of cable data and reporting. </a:t>
            </a:r>
          </a:p>
          <a:p>
            <a:pPr marL="628650" lvl="1" indent="-171450">
              <a:buFont typeface="Arial" panose="020B0604020202020204" pitchFamily="34" charset="0"/>
              <a:buChar char="•"/>
            </a:pPr>
            <a:r>
              <a:rPr lang="en-GB" b="1" i="1"/>
              <a:t>The system is not a traditional ‘fit and forget’ data collection system which is called up after a failure occurs, but a real-time user-interactive technology for ongoing health monitoring. </a:t>
            </a:r>
          </a:p>
          <a:p>
            <a:pPr marL="628650" lvl="1"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1B7E3CC-67DF-4784-923D-A06FF1DF95D3}" type="slidenum">
              <a:rPr kumimoji="0" lang="en-GB"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86806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b="0" u="none"/>
              <a:t>Go through the overview of traditional systems today</a:t>
            </a:r>
          </a:p>
          <a:p>
            <a:pPr marL="171450" indent="-171450">
              <a:buFont typeface="Arial" panose="020B0604020202020204" pitchFamily="34" charset="0"/>
              <a:buChar char="•"/>
            </a:pPr>
            <a:r>
              <a:rPr lang="en-GB" b="0" u="none"/>
              <a:t>Highlight predictive, holistic and reduced OPEX</a:t>
            </a:r>
          </a:p>
          <a:p>
            <a:pPr marL="171450" indent="-171450">
              <a:buFont typeface="Arial" panose="020B0604020202020204" pitchFamily="34" charset="0"/>
              <a:buChar char="•"/>
            </a:pPr>
            <a:r>
              <a:rPr lang="en-GB" b="0" u="none"/>
              <a:t>Describe 3 companies coming together </a:t>
            </a:r>
          </a:p>
          <a:p>
            <a:pPr marL="628650" lvl="1" indent="-171450">
              <a:buFont typeface="Arial" panose="020B0604020202020204" pitchFamily="34" charset="0"/>
              <a:buChar char="•"/>
            </a:pPr>
            <a:r>
              <a:rPr lang="en-GB" b="0" u="none"/>
              <a:t>Proserv global controls technology company with 60+ years of offshore energy systems experience and heritage </a:t>
            </a:r>
          </a:p>
          <a:p>
            <a:pPr marL="628650" lvl="1" indent="-171450">
              <a:buFont typeface="Arial" panose="020B0604020202020204" pitchFamily="34" charset="0"/>
              <a:buChar char="•"/>
            </a:pPr>
            <a:r>
              <a:rPr lang="en-GB" b="0" u="none"/>
              <a:t>Tom: Synaptec are a leading photonic power systems monitoring technology company </a:t>
            </a:r>
          </a:p>
          <a:p>
            <a:pPr marL="628650" lvl="1" indent="-171450">
              <a:buFont typeface="Arial" panose="020B0604020202020204" pitchFamily="34" charset="0"/>
              <a:buChar char="•"/>
            </a:pPr>
            <a:r>
              <a:rPr lang="en-GB" b="0" u="none"/>
              <a:t>Darren: BPP Cable Solutions are an independent subsea cables specialist </a:t>
            </a:r>
          </a:p>
          <a:p>
            <a:pPr marL="171450" lvl="0" indent="-171450">
              <a:buFont typeface="Arial" panose="020B0604020202020204" pitchFamily="34" charset="0"/>
              <a:buChar char="•"/>
            </a:pPr>
            <a:r>
              <a:rPr lang="en-GB" b="0" u="none"/>
              <a:t>3 experienced companies in their fields coming together to develop and offer a unique methodology and alternative to cable monitoring. </a:t>
            </a:r>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1B7E3CC-67DF-4784-923D-A06FF1DF95D3}" type="slidenum">
              <a:rPr kumimoji="0" lang="en-GB"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3999351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Highlight features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Ask question to Tom on how Synaptec technology can bring value to the customer.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a:p>
            <a:pPr marL="171450" indent="-171450">
              <a:buFont typeface="Arial" panose="020B0604020202020204" pitchFamily="34" charset="0"/>
              <a:buChar char="•"/>
            </a:pPr>
            <a:r>
              <a:rPr lang="en-GB" dirty="0"/>
              <a:t>Ask question to Darren on the how BPP will enable fault prediction and automated reporting and bring value. </a:t>
            </a:r>
          </a:p>
          <a:p>
            <a:pPr marL="628650" lvl="1" indent="-171450">
              <a:buFont typeface="Arial" panose="020B0604020202020204" pitchFamily="34" charset="0"/>
              <a:buChar char="•"/>
            </a:pPr>
            <a:r>
              <a:rPr lang="en-US" b="1" i="1" dirty="0"/>
              <a:t>Interrogation and ‘clean-up’ of raw data from Synaptec’s passive sensor technology;</a:t>
            </a:r>
          </a:p>
          <a:p>
            <a:pPr marL="628650" lvl="1" indent="-171450">
              <a:buFont typeface="Arial" panose="020B0604020202020204" pitchFamily="34" charset="0"/>
              <a:buChar char="•"/>
            </a:pPr>
            <a:r>
              <a:rPr lang="en-US" b="1" i="1" dirty="0"/>
              <a:t>Analysis of that data to determine out-of-control operating parameters, limits and fault conditions; </a:t>
            </a:r>
          </a:p>
          <a:p>
            <a:pPr marL="628650" lvl="1" indent="-171450">
              <a:buFont typeface="Arial" panose="020B0604020202020204" pitchFamily="34" charset="0"/>
              <a:buChar char="•"/>
            </a:pPr>
            <a:r>
              <a:rPr lang="en-US" b="1" i="1" dirty="0"/>
              <a:t>Apply machine learning algorithms to enable automated, real-time data monitoring and fault alarms based on an intuitive Red-Amber-Green traffic light system; </a:t>
            </a:r>
          </a:p>
          <a:p>
            <a:pPr marL="628650" lvl="1" indent="-171450">
              <a:buFont typeface="Arial" panose="020B0604020202020204" pitchFamily="34" charset="0"/>
              <a:buChar char="•"/>
            </a:pPr>
            <a:r>
              <a:rPr lang="en-US" b="1" i="1" dirty="0"/>
              <a:t>Use our knowledge and experience of cable design, analysis and operation to quantify potential future operational risks and estimate residual cable life. </a:t>
            </a:r>
          </a:p>
          <a:p>
            <a:pPr marL="628650" lvl="1"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Proserv is enabling this by integrating into a holistic solution</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51B7E3CC-67DF-4784-923D-A06FF1DF95D3}" type="slidenum">
              <a:rPr kumimoji="0" lang="en-GB"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base" latinLnBrk="0" hangingPunct="1">
                <a:lnSpc>
                  <a:spcPct val="100000"/>
                </a:lnSpc>
                <a:spcBef>
                  <a:spcPct val="0"/>
                </a:spcBef>
                <a:spcAft>
                  <a:spcPct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13857235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Front Page">
    <p:spTree>
      <p:nvGrpSpPr>
        <p:cNvPr id="1" name=""/>
        <p:cNvGrpSpPr/>
        <p:nvPr/>
      </p:nvGrpSpPr>
      <p:grpSpPr>
        <a:xfrm>
          <a:off x="0" y="0"/>
          <a:ext cx="0" cy="0"/>
          <a:chOff x="0" y="0"/>
          <a:chExt cx="0" cy="0"/>
        </a:xfrm>
      </p:grpSpPr>
      <p:pic>
        <p:nvPicPr>
          <p:cNvPr id="10" name="Picture 9" descr="A close-up of a wave&#10;&#10;Description automatically generated with low confidence">
            <a:extLst>
              <a:ext uri="{FF2B5EF4-FFF2-40B4-BE49-F238E27FC236}">
                <a16:creationId xmlns:a16="http://schemas.microsoft.com/office/drawing/2014/main" id="{9AB1EEC8-A0B7-4038-89E0-CC0895B0B6F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9137" b="29638"/>
          <a:stretch/>
        </p:blipFill>
        <p:spPr>
          <a:xfrm>
            <a:off x="-9604" y="2397766"/>
            <a:ext cx="12191999" cy="4198623"/>
          </a:xfrm>
          <a:prstGeom prst="rect">
            <a:avLst/>
          </a:prstGeom>
        </p:spPr>
      </p:pic>
      <p:sp>
        <p:nvSpPr>
          <p:cNvPr id="2" name="Title 1">
            <a:extLst>
              <a:ext uri="{FF2B5EF4-FFF2-40B4-BE49-F238E27FC236}">
                <a16:creationId xmlns:a16="http://schemas.microsoft.com/office/drawing/2014/main" id="{3610CD3E-F0DC-401B-BD92-CCB90F73D29F}"/>
              </a:ext>
            </a:extLst>
          </p:cNvPr>
          <p:cNvSpPr>
            <a:spLocks noGrp="1"/>
          </p:cNvSpPr>
          <p:nvPr>
            <p:ph type="title" hasCustomPrompt="1"/>
          </p:nvPr>
        </p:nvSpPr>
        <p:spPr>
          <a:xfrm>
            <a:off x="590478" y="1405950"/>
            <a:ext cx="11069638" cy="671009"/>
          </a:xfrm>
          <a:prstGeom prst="rect">
            <a:avLst/>
          </a:prstGeom>
        </p:spPr>
        <p:txBody>
          <a:bodyPr anchor="ctr"/>
          <a:lstStyle>
            <a:lvl1pPr>
              <a:defRPr sz="3200">
                <a:solidFill>
                  <a:schemeClr val="tx2"/>
                </a:solidFill>
              </a:defRPr>
            </a:lvl1pPr>
          </a:lstStyle>
          <a:p>
            <a:pPr lvl="0"/>
            <a:r>
              <a:rPr lang="en-US"/>
              <a:t>Title</a:t>
            </a:r>
            <a:endParaRPr lang="en-US" dirty="0"/>
          </a:p>
        </p:txBody>
      </p:sp>
      <p:pic>
        <p:nvPicPr>
          <p:cNvPr id="4" name="Picture 3">
            <a:extLst>
              <a:ext uri="{FF2B5EF4-FFF2-40B4-BE49-F238E27FC236}">
                <a16:creationId xmlns:a16="http://schemas.microsoft.com/office/drawing/2014/main" id="{938EFFD8-5147-4DE3-8D78-53BC181945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9739405" y="519720"/>
            <a:ext cx="1876862" cy="474542"/>
          </a:xfrm>
          <a:prstGeom prst="rect">
            <a:avLst/>
          </a:prstGeom>
        </p:spPr>
      </p:pic>
      <p:sp>
        <p:nvSpPr>
          <p:cNvPr id="6" name="Rectangle 5">
            <a:extLst>
              <a:ext uri="{FF2B5EF4-FFF2-40B4-BE49-F238E27FC236}">
                <a16:creationId xmlns:a16="http://schemas.microsoft.com/office/drawing/2014/main" id="{80D9259D-F7F2-4B8B-A6B7-94D051E214E0}"/>
              </a:ext>
            </a:extLst>
          </p:cNvPr>
          <p:cNvSpPr/>
          <p:nvPr userDrawn="1"/>
        </p:nvSpPr>
        <p:spPr>
          <a:xfrm>
            <a:off x="-9604" y="6596390"/>
            <a:ext cx="12201604" cy="261610"/>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dirty="0">
              <a:solidFill>
                <a:schemeClr val="tx2"/>
              </a:solidFill>
            </a:endParaRPr>
          </a:p>
        </p:txBody>
      </p:sp>
      <p:sp>
        <p:nvSpPr>
          <p:cNvPr id="7" name="Text Placeholder 6">
            <a:extLst>
              <a:ext uri="{FF2B5EF4-FFF2-40B4-BE49-F238E27FC236}">
                <a16:creationId xmlns:a16="http://schemas.microsoft.com/office/drawing/2014/main" id="{C742F4CA-4492-4003-B818-AA107C00A9CE}"/>
              </a:ext>
            </a:extLst>
          </p:cNvPr>
          <p:cNvSpPr>
            <a:spLocks noGrp="1"/>
          </p:cNvSpPr>
          <p:nvPr>
            <p:ph type="body" sz="quarter" idx="10" hasCustomPrompt="1"/>
          </p:nvPr>
        </p:nvSpPr>
        <p:spPr>
          <a:xfrm>
            <a:off x="590478" y="2076959"/>
            <a:ext cx="11025260" cy="357795"/>
          </a:xfrm>
          <a:prstGeom prst="rect">
            <a:avLst/>
          </a:prstGeom>
        </p:spPr>
        <p:txBody>
          <a:bodyPr/>
          <a:lstStyle>
            <a:lvl1pPr marL="0" indent="0">
              <a:buNone/>
              <a:defRPr>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a:t>
            </a:r>
            <a:endParaRPr lang="en-GB"/>
          </a:p>
        </p:txBody>
      </p:sp>
      <p:sp>
        <p:nvSpPr>
          <p:cNvPr id="5" name="TextBox 4">
            <a:extLst>
              <a:ext uri="{FF2B5EF4-FFF2-40B4-BE49-F238E27FC236}">
                <a16:creationId xmlns:a16="http://schemas.microsoft.com/office/drawing/2014/main" id="{C5802308-FD4B-4038-B1F3-08F24F543FCE}"/>
              </a:ext>
            </a:extLst>
          </p:cNvPr>
          <p:cNvSpPr txBox="1"/>
          <p:nvPr userDrawn="1"/>
        </p:nvSpPr>
        <p:spPr>
          <a:xfrm>
            <a:off x="5082574" y="6596390"/>
            <a:ext cx="6577542" cy="261610"/>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100">
                <a:solidFill>
                  <a:schemeClr val="bg2"/>
                </a:solidFill>
              </a:rPr>
              <a:t>CONTROL </a:t>
            </a:r>
            <a:r>
              <a:rPr lang="en-GB" sz="1100" b="1">
                <a:solidFill>
                  <a:schemeClr val="accent1"/>
                </a:solidFill>
              </a:rPr>
              <a:t>I</a:t>
            </a:r>
            <a:r>
              <a:rPr lang="en-GB" sz="1100">
                <a:solidFill>
                  <a:schemeClr val="bg2"/>
                </a:solidFill>
              </a:rPr>
              <a:t> MONITORING </a:t>
            </a:r>
            <a:r>
              <a:rPr lang="en-GB" sz="1100" b="1">
                <a:solidFill>
                  <a:schemeClr val="accent1"/>
                </a:solidFill>
              </a:rPr>
              <a:t>I</a:t>
            </a:r>
            <a:r>
              <a:rPr lang="en-GB" sz="1100" b="1">
                <a:solidFill>
                  <a:schemeClr val="bg2"/>
                </a:solidFill>
              </a:rPr>
              <a:t> </a:t>
            </a:r>
            <a:r>
              <a:rPr lang="en-GB" sz="1100" dirty="0">
                <a:solidFill>
                  <a:schemeClr val="bg2"/>
                </a:solidFill>
              </a:rPr>
              <a:t>INTELLIGENCE </a:t>
            </a:r>
            <a:r>
              <a:rPr lang="en-GB" sz="1100" b="1">
                <a:solidFill>
                  <a:schemeClr val="accent1"/>
                </a:solidFill>
              </a:rPr>
              <a:t>I</a:t>
            </a:r>
            <a:r>
              <a:rPr lang="en-GB" sz="1100">
                <a:solidFill>
                  <a:schemeClr val="bg2"/>
                </a:solidFill>
              </a:rPr>
              <a:t> OPTIMISATION</a:t>
            </a:r>
            <a:endParaRPr lang="en-GB" sz="1100" dirty="0">
              <a:solidFill>
                <a:schemeClr val="bg2"/>
              </a:solidFill>
            </a:endParaRPr>
          </a:p>
        </p:txBody>
      </p:sp>
    </p:spTree>
    <p:extLst>
      <p:ext uri="{BB962C8B-B14F-4D97-AF65-F5344CB8AC3E}">
        <p14:creationId xmlns:p14="http://schemas.microsoft.com/office/powerpoint/2010/main" val="2950719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Three Images">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8771467" y="1412876"/>
            <a:ext cx="2844800" cy="135849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1" name="Picture Placeholder 9"/>
          <p:cNvSpPr>
            <a:spLocks noGrp="1"/>
          </p:cNvSpPr>
          <p:nvPr>
            <p:ph type="pic" sz="quarter" idx="16"/>
          </p:nvPr>
        </p:nvSpPr>
        <p:spPr>
          <a:xfrm>
            <a:off x="8771467" y="3078040"/>
            <a:ext cx="2844800" cy="135849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2" name="Picture Placeholder 9"/>
          <p:cNvSpPr>
            <a:spLocks noGrp="1"/>
          </p:cNvSpPr>
          <p:nvPr>
            <p:ph type="pic" sz="quarter" idx="17"/>
          </p:nvPr>
        </p:nvSpPr>
        <p:spPr>
          <a:xfrm>
            <a:off x="8735485" y="4743204"/>
            <a:ext cx="2880783" cy="1386134"/>
          </a:xfrm>
          <a:prstGeom prst="rect">
            <a:avLst/>
          </a:prstGeom>
        </p:spPr>
        <p:txBody>
          <a:bodyPr/>
          <a:lstStyle>
            <a:lvl1pPr marL="0" indent="0">
              <a:buNone/>
              <a:defRPr>
                <a:solidFill>
                  <a:schemeClr val="accent2"/>
                </a:solidFill>
              </a:defRPr>
            </a:lvl1pPr>
          </a:lstStyle>
          <a:p>
            <a:r>
              <a:rPr lang="en-US"/>
              <a:t>Click icon to add picture</a:t>
            </a:r>
            <a:endParaRPr lang="en-GB"/>
          </a:p>
        </p:txBody>
      </p:sp>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9"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3" name="Content Placeholder 2">
            <a:extLst>
              <a:ext uri="{FF2B5EF4-FFF2-40B4-BE49-F238E27FC236}">
                <a16:creationId xmlns:a16="http://schemas.microsoft.com/office/drawing/2014/main" id="{9BDB166A-6095-41BC-9321-D097C9CC8495}"/>
              </a:ext>
            </a:extLst>
          </p:cNvPr>
          <p:cNvSpPr>
            <a:spLocks noGrp="1"/>
          </p:cNvSpPr>
          <p:nvPr>
            <p:ph idx="1" hasCustomPrompt="1"/>
          </p:nvPr>
        </p:nvSpPr>
        <p:spPr>
          <a:xfrm>
            <a:off x="575735" y="1412876"/>
            <a:ext cx="7439554"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717613174"/>
      </p:ext>
    </p:extLst>
  </p:cSld>
  <p:clrMapOvr>
    <a:masterClrMapping/>
  </p:clrMapOvr>
  <p:extLst>
    <p:ext uri="{DCECCB84-F9BA-43D5-87BE-67443E8EF086}">
      <p15:sldGuideLst xmlns:p15="http://schemas.microsoft.com/office/powerpoint/2012/main">
        <p15:guide id="1" pos="5049" userDrawn="1">
          <p15:clr>
            <a:srgbClr val="FBAE40"/>
          </p15:clr>
        </p15:guide>
        <p15:guide id="2" pos="5503" userDrawn="1">
          <p15:clr>
            <a:srgbClr val="FBAE40"/>
          </p15:clr>
        </p15:guide>
        <p15:guide id="5" orient="horz" pos="1752" userDrawn="1">
          <p15:clr>
            <a:srgbClr val="FBAE40"/>
          </p15:clr>
        </p15:guide>
        <p15:guide id="6" orient="horz" pos="1933" userDrawn="1">
          <p15:clr>
            <a:srgbClr val="FBAE40"/>
          </p15:clr>
        </p15:guide>
        <p15:guide id="7" orient="horz" pos="2795" userDrawn="1">
          <p15:clr>
            <a:srgbClr val="FBAE40"/>
          </p15:clr>
        </p15:guide>
        <p15:guide id="8" orient="horz" pos="2976"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Quadrant">
    <p:spTree>
      <p:nvGrpSpPr>
        <p:cNvPr id="1" name=""/>
        <p:cNvGrpSpPr/>
        <p:nvPr/>
      </p:nvGrpSpPr>
      <p:grpSpPr>
        <a:xfrm>
          <a:off x="0" y="0"/>
          <a:ext cx="0" cy="0"/>
          <a:chOff x="0" y="0"/>
          <a:chExt cx="0" cy="0"/>
        </a:xfrm>
      </p:grpSpPr>
      <p:sp>
        <p:nvSpPr>
          <p:cNvPr id="18"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2"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166089EB-559C-4DD7-9D36-3C019921652E}"/>
              </a:ext>
            </a:extLst>
          </p:cNvPr>
          <p:cNvSpPr>
            <a:spLocks noGrp="1"/>
          </p:cNvSpPr>
          <p:nvPr>
            <p:ph idx="1" hasCustomPrompt="1"/>
          </p:nvPr>
        </p:nvSpPr>
        <p:spPr>
          <a:xfrm>
            <a:off x="575734" y="1412876"/>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3" name="Content Placeholder 2">
            <a:extLst>
              <a:ext uri="{FF2B5EF4-FFF2-40B4-BE49-F238E27FC236}">
                <a16:creationId xmlns:a16="http://schemas.microsoft.com/office/drawing/2014/main" id="{182D49DC-D661-4033-B49F-CD9EE611716C}"/>
              </a:ext>
            </a:extLst>
          </p:cNvPr>
          <p:cNvSpPr>
            <a:spLocks noGrp="1"/>
          </p:cNvSpPr>
          <p:nvPr>
            <p:ph idx="11" hasCustomPrompt="1"/>
          </p:nvPr>
        </p:nvSpPr>
        <p:spPr>
          <a:xfrm>
            <a:off x="6335713" y="1412875"/>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4" name="Content Placeholder 2">
            <a:extLst>
              <a:ext uri="{FF2B5EF4-FFF2-40B4-BE49-F238E27FC236}">
                <a16:creationId xmlns:a16="http://schemas.microsoft.com/office/drawing/2014/main" id="{55109CBD-A409-4F9E-96BA-E271C47E48B4}"/>
              </a:ext>
            </a:extLst>
          </p:cNvPr>
          <p:cNvSpPr>
            <a:spLocks noGrp="1"/>
          </p:cNvSpPr>
          <p:nvPr>
            <p:ph idx="12" hasCustomPrompt="1"/>
          </p:nvPr>
        </p:nvSpPr>
        <p:spPr>
          <a:xfrm>
            <a:off x="6335713" y="3868927"/>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9" name="Content Placeholder 2">
            <a:extLst>
              <a:ext uri="{FF2B5EF4-FFF2-40B4-BE49-F238E27FC236}">
                <a16:creationId xmlns:a16="http://schemas.microsoft.com/office/drawing/2014/main" id="{D1BF556B-3B67-4F55-B83E-8168713A1CAB}"/>
              </a:ext>
            </a:extLst>
          </p:cNvPr>
          <p:cNvSpPr>
            <a:spLocks noGrp="1"/>
          </p:cNvSpPr>
          <p:nvPr>
            <p:ph idx="13" hasCustomPrompt="1"/>
          </p:nvPr>
        </p:nvSpPr>
        <p:spPr>
          <a:xfrm>
            <a:off x="576263" y="3860801"/>
            <a:ext cx="5288039" cy="226853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498043435"/>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319" userDrawn="1">
          <p15:clr>
            <a:srgbClr val="FBAE40"/>
          </p15:clr>
        </p15:guide>
        <p15:guide id="6" orient="horz" pos="245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6A2A671B-4CC1-4C6C-9D7C-75B651882DC6}"/>
              </a:ext>
            </a:extLst>
          </p:cNvPr>
          <p:cNvSpPr>
            <a:spLocks noGrp="1"/>
          </p:cNvSpPr>
          <p:nvPr>
            <p:ph idx="12" hasCustomPrompt="1"/>
          </p:nvPr>
        </p:nvSpPr>
        <p:spPr>
          <a:xfrm>
            <a:off x="575734" y="1412875"/>
            <a:ext cx="11040004" cy="3816350"/>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1" name="Content Placeholder 2">
            <a:extLst>
              <a:ext uri="{FF2B5EF4-FFF2-40B4-BE49-F238E27FC236}">
                <a16:creationId xmlns:a16="http://schemas.microsoft.com/office/drawing/2014/main" id="{866C1AE7-2B95-4985-B2C0-BED8FEBC1D71}"/>
              </a:ext>
            </a:extLst>
          </p:cNvPr>
          <p:cNvSpPr>
            <a:spLocks noGrp="1"/>
          </p:cNvSpPr>
          <p:nvPr>
            <p:ph idx="13" hasCustomPrompt="1"/>
          </p:nvPr>
        </p:nvSpPr>
        <p:spPr>
          <a:xfrm>
            <a:off x="576263" y="5486331"/>
            <a:ext cx="11039475" cy="643007"/>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2962154404"/>
      </p:ext>
    </p:extLst>
  </p:cSld>
  <p:clrMapOvr>
    <a:masterClrMapping/>
  </p:clrMapOvr>
  <p:extLst>
    <p:ext uri="{DCECCB84-F9BA-43D5-87BE-67443E8EF086}">
      <p15:sldGuideLst xmlns:p15="http://schemas.microsoft.com/office/powerpoint/2012/main">
        <p15:guide id="3" orient="horz" pos="3294" userDrawn="1">
          <p15:clr>
            <a:srgbClr val="FBAE40"/>
          </p15:clr>
        </p15:guide>
        <p15:guide id="4" orient="horz" pos="343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Two Columns with Text">
    <p:spTree>
      <p:nvGrpSpPr>
        <p:cNvPr id="1" name=""/>
        <p:cNvGrpSpPr/>
        <p:nvPr/>
      </p:nvGrpSpPr>
      <p:grpSpPr>
        <a:xfrm>
          <a:off x="0" y="0"/>
          <a:ext cx="0" cy="0"/>
          <a:chOff x="0" y="0"/>
          <a:chExt cx="0" cy="0"/>
        </a:xfrm>
      </p:grpSpPr>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F22341CA-4E63-4103-9669-7912B878DB03}"/>
              </a:ext>
            </a:extLst>
          </p:cNvPr>
          <p:cNvSpPr>
            <a:spLocks noGrp="1"/>
          </p:cNvSpPr>
          <p:nvPr>
            <p:ph idx="12" hasCustomPrompt="1"/>
          </p:nvPr>
        </p:nvSpPr>
        <p:spPr>
          <a:xfrm>
            <a:off x="575734" y="1412875"/>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Content Placeholder 2">
            <a:extLst>
              <a:ext uri="{FF2B5EF4-FFF2-40B4-BE49-F238E27FC236}">
                <a16:creationId xmlns:a16="http://schemas.microsoft.com/office/drawing/2014/main" id="{7966E851-0653-4C9F-922C-A770F000C1EB}"/>
              </a:ext>
            </a:extLst>
          </p:cNvPr>
          <p:cNvSpPr>
            <a:spLocks noGrp="1"/>
          </p:cNvSpPr>
          <p:nvPr>
            <p:ph idx="18" hasCustomPrompt="1"/>
          </p:nvPr>
        </p:nvSpPr>
        <p:spPr>
          <a:xfrm>
            <a:off x="6407131" y="1416050"/>
            <a:ext cx="5232400" cy="379486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6" name="Content Placeholder 2">
            <a:extLst>
              <a:ext uri="{FF2B5EF4-FFF2-40B4-BE49-F238E27FC236}">
                <a16:creationId xmlns:a16="http://schemas.microsoft.com/office/drawing/2014/main" id="{08417937-85C6-41C3-874B-960E38A85D37}"/>
              </a:ext>
            </a:extLst>
          </p:cNvPr>
          <p:cNvSpPr>
            <a:spLocks noGrp="1"/>
          </p:cNvSpPr>
          <p:nvPr>
            <p:ph idx="19" hasCustomPrompt="1"/>
          </p:nvPr>
        </p:nvSpPr>
        <p:spPr>
          <a:xfrm>
            <a:off x="575734"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7" name="Content Placeholder 2">
            <a:extLst>
              <a:ext uri="{FF2B5EF4-FFF2-40B4-BE49-F238E27FC236}">
                <a16:creationId xmlns:a16="http://schemas.microsoft.com/office/drawing/2014/main" id="{8B3A36A0-C8EC-4620-ACB1-1172DD305F19}"/>
              </a:ext>
            </a:extLst>
          </p:cNvPr>
          <p:cNvSpPr>
            <a:spLocks noGrp="1"/>
          </p:cNvSpPr>
          <p:nvPr>
            <p:ph idx="20" hasCustomPrompt="1"/>
          </p:nvPr>
        </p:nvSpPr>
        <p:spPr>
          <a:xfrm>
            <a:off x="6383338" y="5363312"/>
            <a:ext cx="5232400" cy="766026"/>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095902550"/>
      </p:ext>
    </p:extLst>
  </p:cSld>
  <p:clrMapOvr>
    <a:masterClrMapping/>
  </p:clrMapOvr>
  <p:extLst>
    <p:ext uri="{DCECCB84-F9BA-43D5-87BE-67443E8EF086}">
      <p15:sldGuideLst xmlns:p15="http://schemas.microsoft.com/office/powerpoint/2012/main">
        <p15:guide id="1" pos="3659" userDrawn="1">
          <p15:clr>
            <a:srgbClr val="FBAE40"/>
          </p15:clr>
        </p15:guide>
        <p15:guide id="2" pos="402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1_End Slide">
    <p:spTree>
      <p:nvGrpSpPr>
        <p:cNvPr id="1" name=""/>
        <p:cNvGrpSpPr/>
        <p:nvPr/>
      </p:nvGrpSpPr>
      <p:grpSpPr>
        <a:xfrm>
          <a:off x="0" y="0"/>
          <a:ext cx="0" cy="0"/>
          <a:chOff x="0" y="0"/>
          <a:chExt cx="0" cy="0"/>
        </a:xfrm>
      </p:grpSpPr>
      <p:sp>
        <p:nvSpPr>
          <p:cNvPr id="8" name="TextBox 7"/>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err="1"/>
          </a:p>
        </p:txBody>
      </p:sp>
      <p:pic>
        <p:nvPicPr>
          <p:cNvPr id="10" name="Picture 9"/>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82839" y="731477"/>
            <a:ext cx="2237846" cy="1038076"/>
          </a:xfrm>
          <a:prstGeom prst="rect">
            <a:avLst/>
          </a:prstGeom>
        </p:spPr>
      </p:pic>
      <p:sp>
        <p:nvSpPr>
          <p:cNvPr id="11" name="Rectangle 10"/>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7" name="Graphic 6">
            <a:extLst>
              <a:ext uri="{FF2B5EF4-FFF2-40B4-BE49-F238E27FC236}">
                <a16:creationId xmlns:a16="http://schemas.microsoft.com/office/drawing/2014/main" id="{8432F7A9-B82B-40C0-A785-C7CFDC5606CF}"/>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12335" r="18423" b="23526"/>
          <a:stretch/>
        </p:blipFill>
        <p:spPr>
          <a:xfrm>
            <a:off x="-1" y="2201465"/>
            <a:ext cx="12192001" cy="3544403"/>
          </a:xfrm>
          <a:prstGeom prst="rect">
            <a:avLst/>
          </a:prstGeom>
        </p:spPr>
      </p:pic>
      <p:sp>
        <p:nvSpPr>
          <p:cNvPr id="13" name="TextBox 12">
            <a:extLst>
              <a:ext uri="{FF2B5EF4-FFF2-40B4-BE49-F238E27FC236}">
                <a16:creationId xmlns:a16="http://schemas.microsoft.com/office/drawing/2014/main" id="{4EEE96EA-6AA8-4F22-A28F-0F4A198940FD}"/>
              </a:ext>
            </a:extLst>
          </p:cNvPr>
          <p:cNvSpPr txBox="1"/>
          <p:nvPr userDrawn="1"/>
        </p:nvSpPr>
        <p:spPr>
          <a:xfrm>
            <a:off x="5082574" y="5849913"/>
            <a:ext cx="6577542" cy="276999"/>
          </a:xfrm>
          <a:prstGeom prst="rect">
            <a:avLst/>
          </a:prstGeom>
          <a:noFill/>
        </p:spPr>
        <p:txBody>
          <a:bodyPr wrap="square" rtlCol="0">
            <a:spAutoFit/>
          </a:bodyPr>
          <a:lstStyle/>
          <a:p>
            <a:pPr marL="0" indent="0" algn="r">
              <a:spcBef>
                <a:spcPts val="600"/>
              </a:spcBef>
              <a:spcAft>
                <a:spcPts val="600"/>
              </a:spcAft>
              <a:buClr>
                <a:srgbClr val="F2A900"/>
              </a:buClr>
              <a:buFont typeface="Arial" panose="020B0604020202020204" pitchFamily="34" charset="0"/>
              <a:buNone/>
            </a:pPr>
            <a:r>
              <a:rPr lang="en-GB" sz="1200">
                <a:solidFill>
                  <a:schemeClr val="tx2"/>
                </a:solidFill>
              </a:rPr>
              <a:t>CONTROL </a:t>
            </a:r>
            <a:r>
              <a:rPr lang="en-GB" sz="1200" b="1">
                <a:solidFill>
                  <a:schemeClr val="accent1"/>
                </a:solidFill>
              </a:rPr>
              <a:t>I</a:t>
            </a:r>
            <a:r>
              <a:rPr lang="en-GB" sz="1200">
                <a:solidFill>
                  <a:schemeClr val="accent1"/>
                </a:solidFill>
              </a:rPr>
              <a:t> </a:t>
            </a:r>
            <a:r>
              <a:rPr lang="en-GB" sz="1200">
                <a:solidFill>
                  <a:schemeClr val="tx2"/>
                </a:solidFill>
              </a:rPr>
              <a:t>MONITORING </a:t>
            </a:r>
            <a:r>
              <a:rPr lang="en-GB" sz="1200" b="1">
                <a:solidFill>
                  <a:schemeClr val="accent1"/>
                </a:solidFill>
              </a:rPr>
              <a:t>I</a:t>
            </a:r>
            <a:r>
              <a:rPr lang="en-GB" sz="1200" b="1">
                <a:solidFill>
                  <a:schemeClr val="tx2"/>
                </a:solidFill>
              </a:rPr>
              <a:t> </a:t>
            </a:r>
            <a:r>
              <a:rPr lang="en-GB" sz="1200" dirty="0">
                <a:solidFill>
                  <a:schemeClr val="tx2"/>
                </a:solidFill>
              </a:rPr>
              <a:t>INTELLIGENCE </a:t>
            </a:r>
            <a:r>
              <a:rPr lang="en-GB" sz="1200" b="1">
                <a:solidFill>
                  <a:schemeClr val="accent1"/>
                </a:solidFill>
              </a:rPr>
              <a:t>I</a:t>
            </a:r>
            <a:r>
              <a:rPr lang="en-GB" sz="1200">
                <a:solidFill>
                  <a:schemeClr val="tx2"/>
                </a:solidFill>
              </a:rPr>
              <a:t> OPTIMISATION</a:t>
            </a:r>
            <a:endParaRPr lang="en-GB" sz="1200" dirty="0">
              <a:solidFill>
                <a:schemeClr val="tx2"/>
              </a:solidFill>
            </a:endParaRPr>
          </a:p>
        </p:txBody>
      </p:sp>
    </p:spTree>
    <p:extLst>
      <p:ext uri="{BB962C8B-B14F-4D97-AF65-F5344CB8AC3E}">
        <p14:creationId xmlns:p14="http://schemas.microsoft.com/office/powerpoint/2010/main" val="3592276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16464"/>
          </a:xfrm>
          <a:prstGeom prst="rect">
            <a:avLst/>
          </a:prstGeom>
          <a:noFill/>
        </p:spPr>
        <p:txBody>
          <a:bodyPr/>
          <a:lstStyle>
            <a:lvl1pPr marL="0" indent="0">
              <a:buNone/>
              <a:defRPr>
                <a:solidFill>
                  <a:schemeClr val="accent2"/>
                </a:solidFill>
              </a:defRPr>
            </a:lvl1pPr>
          </a:lstStyle>
          <a:p>
            <a:r>
              <a:rPr lang="en-US"/>
              <a:t>Click icon to add picture</a:t>
            </a:r>
            <a:endParaRPr lang="en-GB" dirty="0"/>
          </a:p>
        </p:txBody>
      </p:sp>
      <p:sp>
        <p:nvSpPr>
          <p:cNvPr id="23" name="Content Placeholder 22"/>
          <p:cNvSpPr>
            <a:spLocks noGrp="1"/>
          </p:cNvSpPr>
          <p:nvPr>
            <p:ph sz="quarter" idx="14" hasCustomPrompt="1"/>
          </p:nvPr>
        </p:nvSpPr>
        <p:spPr>
          <a:xfrm>
            <a:off x="4127500" y="1412875"/>
            <a:ext cx="7488768"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a:p>
            <a:pPr lvl="0"/>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18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4024937928"/>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US"/>
              <a:t>Click icon to add picture</a:t>
            </a:r>
            <a:endParaRPr lang="en-GB"/>
          </a:p>
        </p:txBody>
      </p:sp>
      <p:sp>
        <p:nvSpPr>
          <p:cNvPr id="23" name="Content Placeholder 22"/>
          <p:cNvSpPr>
            <a:spLocks noGrp="1"/>
          </p:cNvSpPr>
          <p:nvPr>
            <p:ph sz="quarter" idx="14" hasCustomPrompt="1"/>
          </p:nvPr>
        </p:nvSpPr>
        <p:spPr>
          <a:xfrm>
            <a:off x="4127500" y="1412875"/>
            <a:ext cx="7488768" cy="4716464"/>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solidFill>
                  <a:schemeClr val="accent2"/>
                </a:solidFill>
              </a:defRPr>
            </a:lvl1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a:t>Click on icons below to add table, graph, smart art, image or video, or start typing to add text</a:t>
            </a:r>
          </a:p>
          <a:p>
            <a:pPr lvl="0"/>
            <a:endParaRPr lang="en-GB"/>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a:t>SECTION TITLE</a:t>
            </a:r>
            <a:endParaRPr lang="en-GB"/>
          </a:p>
        </p:txBody>
      </p:sp>
    </p:spTree>
    <p:extLst>
      <p:ext uri="{BB962C8B-B14F-4D97-AF65-F5344CB8AC3E}">
        <p14:creationId xmlns:p14="http://schemas.microsoft.com/office/powerpoint/2010/main" val="2798727530"/>
      </p:ext>
    </p:extLst>
  </p:cSld>
  <p:clrMapOvr>
    <a:masterClrMapping/>
  </p:clrMapOvr>
  <p:extLst>
    <p:ext uri="{DCECCB84-F9BA-43D5-87BE-67443E8EF086}">
      <p15:sldGuideLst xmlns:p15="http://schemas.microsoft.com/office/powerpoint/2012/main">
        <p15:guide id="1" pos="2207">
          <p15:clr>
            <a:srgbClr val="FBAE40"/>
          </p15:clr>
        </p15:guide>
        <p15:guide id="2" pos="26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575734" y="720536"/>
            <a:ext cx="11040533" cy="382587"/>
          </a:xfrm>
          <a:prstGeom prst="rect">
            <a:avLst/>
          </a:prstGeom>
        </p:spPr>
        <p:txBody>
          <a:bodyPr/>
          <a:lstStyle>
            <a:lvl1pPr algn="l">
              <a:defRPr sz="2000" b="0">
                <a:solidFill>
                  <a:schemeClr val="bg1"/>
                </a:solidFill>
                <a:latin typeface="Arial" pitchFamily="34" charset="0"/>
                <a:cs typeface="Arial" pitchFamily="34" charset="0"/>
              </a:defRPr>
            </a:lvl1pPr>
          </a:lstStyle>
          <a:p>
            <a:pPr lvl="0"/>
            <a:r>
              <a:rPr lang="en-GB" dirty="0"/>
              <a:t>Table of Contents</a:t>
            </a:r>
          </a:p>
        </p:txBody>
      </p:sp>
      <p:sp>
        <p:nvSpPr>
          <p:cNvPr id="8" name="Picture Placeholder 7"/>
          <p:cNvSpPr>
            <a:spLocks noGrp="1"/>
          </p:cNvSpPr>
          <p:nvPr>
            <p:ph type="pic" sz="quarter" idx="11"/>
          </p:nvPr>
        </p:nvSpPr>
        <p:spPr>
          <a:xfrm>
            <a:off x="8466667" y="1412876"/>
            <a:ext cx="3149600" cy="4716463"/>
          </a:xfrm>
          <a:prstGeom prst="rect">
            <a:avLst/>
          </a:prstGeom>
        </p:spPr>
        <p:txBody>
          <a:bodyPr/>
          <a:lstStyle>
            <a:lvl1pPr>
              <a:defRPr>
                <a:solidFill>
                  <a:schemeClr val="accent2"/>
                </a:solidFill>
              </a:defRPr>
            </a:lvl1pPr>
          </a:lstStyle>
          <a:p>
            <a:r>
              <a:rPr lang="en-US"/>
              <a:t>Click icon to add picture</a:t>
            </a:r>
            <a:endParaRPr lang="en-GB" dirty="0"/>
          </a:p>
        </p:txBody>
      </p:sp>
      <p:sp>
        <p:nvSpPr>
          <p:cNvPr id="10" name="Text Placeholder 9"/>
          <p:cNvSpPr>
            <a:spLocks noGrp="1"/>
          </p:cNvSpPr>
          <p:nvPr>
            <p:ph type="body" sz="quarter" idx="12"/>
          </p:nvPr>
        </p:nvSpPr>
        <p:spPr>
          <a:xfrm>
            <a:off x="575733" y="1412876"/>
            <a:ext cx="7213600" cy="4716463"/>
          </a:xfrm>
          <a:prstGeom prst="rect">
            <a:avLst/>
          </a:prstGeom>
        </p:spPr>
        <p:txBody>
          <a:bodyPr/>
          <a:lstStyle>
            <a:lvl1pPr>
              <a:spcBef>
                <a:spcPts val="600"/>
              </a:spcBef>
              <a:spcAft>
                <a:spcPts val="600"/>
              </a:spcAft>
              <a:buFont typeface="+mj-lt"/>
              <a:buAutoNum type="arabicPeriod"/>
              <a:defRPr>
                <a:solidFill>
                  <a:schemeClr val="accent2"/>
                </a:solidFill>
              </a:defRPr>
            </a:lvl1pPr>
            <a:lvl2pPr marL="457200" indent="0">
              <a:buFont typeface="+mj-lt"/>
              <a:buNone/>
              <a:defRPr>
                <a:solidFill>
                  <a:schemeClr val="accent2"/>
                </a:solidFill>
              </a:defRPr>
            </a:lvl2pPr>
            <a:lvl3pPr marL="1257300" indent="-342900">
              <a:buFont typeface="+mj-lt"/>
              <a:buAutoNum type="arabicPeriod"/>
              <a:defRPr/>
            </a:lvl3pPr>
            <a:lvl4pPr>
              <a:buFont typeface="+mj-lt"/>
              <a:buAutoNum type="arabicPeriod"/>
              <a:defRPr/>
            </a:lvl4pPr>
            <a:lvl5pPr>
              <a:buFont typeface="+mj-lt"/>
              <a:buAutoNum type="arabicPeriod"/>
              <a:defRPr/>
            </a:lvl5pPr>
          </a:lstStyle>
          <a:p>
            <a:pPr lvl="0"/>
            <a:r>
              <a:rPr lang="en-US"/>
              <a:t>Click to edit Master text styles</a:t>
            </a:r>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lumMod val="75000"/>
                  </a:schemeClr>
                </a:solidFill>
              </a:defRPr>
            </a:lvl1pPr>
          </a:lstStyle>
          <a:p>
            <a:endParaRPr lang="en-GB" dirty="0"/>
          </a:p>
        </p:txBody>
      </p:sp>
    </p:spTree>
    <p:extLst>
      <p:ext uri="{BB962C8B-B14F-4D97-AF65-F5344CB8AC3E}">
        <p14:creationId xmlns:p14="http://schemas.microsoft.com/office/powerpoint/2010/main" val="2985763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Split">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E8772C0-CD03-41FD-BC0B-95A010FF652D}"/>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8187" r="19046"/>
          <a:stretch/>
        </p:blipFill>
        <p:spPr>
          <a:xfrm>
            <a:off x="0" y="1196105"/>
            <a:ext cx="12192000" cy="5170513"/>
          </a:xfrm>
          <a:prstGeom prst="rect">
            <a:avLst/>
          </a:prstGeom>
        </p:spPr>
      </p:pic>
      <p:sp>
        <p:nvSpPr>
          <p:cNvPr id="9" name="TextBox 8"/>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pPr marL="0" indent="0" algn="l">
                <a:spcBef>
                  <a:spcPts val="600"/>
                </a:spcBef>
                <a:spcAft>
                  <a:spcPts val="600"/>
                </a:spcAft>
                <a:buClr>
                  <a:srgbClr val="F2A900"/>
                </a:buClr>
                <a:buFont typeface="Arial" panose="020B0604020202020204" pitchFamily="34" charset="0"/>
                <a:buNone/>
              </a:pPr>
              <a:t>‹#›</a:t>
            </a:fld>
            <a:endParaRPr lang="en-GB" sz="1000" dirty="0" err="1"/>
          </a:p>
        </p:txBody>
      </p:sp>
      <p:sp>
        <p:nvSpPr>
          <p:cNvPr id="11"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pic>
        <p:nvPicPr>
          <p:cNvPr id="12" name="Picture 11"/>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13" name="Rectangle 12"/>
          <p:cNvSpPr/>
          <p:nvPr userDrawn="1"/>
        </p:nvSpPr>
        <p:spPr>
          <a:xfrm>
            <a:off x="0" y="6742632"/>
            <a:ext cx="12192000" cy="115368"/>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0" name="Title 1">
            <a:extLst>
              <a:ext uri="{FF2B5EF4-FFF2-40B4-BE49-F238E27FC236}">
                <a16:creationId xmlns:a16="http://schemas.microsoft.com/office/drawing/2014/main" id="{3C624CAF-72DF-4715-A236-E37C282E2C50}"/>
              </a:ext>
            </a:extLst>
          </p:cNvPr>
          <p:cNvSpPr>
            <a:spLocks noGrp="1"/>
          </p:cNvSpPr>
          <p:nvPr>
            <p:ph type="title" hasCustomPrompt="1"/>
          </p:nvPr>
        </p:nvSpPr>
        <p:spPr>
          <a:xfrm>
            <a:off x="576262" y="561975"/>
            <a:ext cx="6281737" cy="2867025"/>
          </a:xfrm>
          <a:prstGeom prst="rect">
            <a:avLst/>
          </a:prstGeom>
        </p:spPr>
        <p:txBody>
          <a:bodyPr anchor="ctr"/>
          <a:lstStyle>
            <a:lvl1pPr>
              <a:defRPr sz="3600">
                <a:solidFill>
                  <a:schemeClr val="accent2"/>
                </a:solidFill>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54603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12"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3"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10"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6" name="Content Placeholder 2">
            <a:extLst>
              <a:ext uri="{FF2B5EF4-FFF2-40B4-BE49-F238E27FC236}">
                <a16:creationId xmlns:a16="http://schemas.microsoft.com/office/drawing/2014/main" id="{CF864BAA-E8E7-4986-82ED-73AF20A4DF5D}"/>
              </a:ext>
            </a:extLst>
          </p:cNvPr>
          <p:cNvSpPr>
            <a:spLocks noGrp="1"/>
          </p:cNvSpPr>
          <p:nvPr>
            <p:ph idx="1" hasCustomPrompt="1"/>
          </p:nvPr>
        </p:nvSpPr>
        <p:spPr>
          <a:xfrm>
            <a:off x="575734" y="1412876"/>
            <a:ext cx="11040533"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119817998"/>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20" name="Picture Placeholder 19"/>
          <p:cNvSpPr>
            <a:spLocks noGrp="1"/>
          </p:cNvSpPr>
          <p:nvPr>
            <p:ph type="pic" sz="quarter" idx="13"/>
          </p:nvPr>
        </p:nvSpPr>
        <p:spPr>
          <a:xfrm>
            <a:off x="575732" y="1412875"/>
            <a:ext cx="2927352" cy="4724589"/>
          </a:xfrm>
          <a:prstGeom prst="rect">
            <a:avLst/>
          </a:prstGeom>
          <a:noFill/>
        </p:spPr>
        <p:txBody>
          <a:bodyPr/>
          <a:lstStyle>
            <a:lvl1pPr marL="0" indent="0">
              <a:buNone/>
              <a:defRPr>
                <a:solidFill>
                  <a:schemeClr val="accent2"/>
                </a:solidFill>
              </a:defRPr>
            </a:lvl1pPr>
          </a:lstStyle>
          <a:p>
            <a:r>
              <a:rPr lang="en-US"/>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9"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81F813B6-7F77-406C-A766-74BC1847D187}"/>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1876626681"/>
      </p:ext>
    </p:extLst>
  </p:cSld>
  <p:clrMapOvr>
    <a:masterClrMapping/>
  </p:clrMapOvr>
  <p:extLst>
    <p:ext uri="{DCECCB84-F9BA-43D5-87BE-67443E8EF086}">
      <p15:sldGuideLst xmlns:p15="http://schemas.microsoft.com/office/powerpoint/2012/main">
        <p15:guide id="1" pos="2207" userDrawn="1">
          <p15:clr>
            <a:srgbClr val="FBAE40"/>
          </p15:clr>
        </p15:guide>
        <p15:guide id="2" pos="260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Right">
    <p:spTree>
      <p:nvGrpSpPr>
        <p:cNvPr id="1" name=""/>
        <p:cNvGrpSpPr/>
        <p:nvPr/>
      </p:nvGrpSpPr>
      <p:grpSpPr>
        <a:xfrm>
          <a:off x="0" y="0"/>
          <a:ext cx="0" cy="0"/>
          <a:chOff x="0" y="0"/>
          <a:chExt cx="0" cy="0"/>
        </a:xfrm>
      </p:grpSpPr>
      <p:sp>
        <p:nvSpPr>
          <p:cNvPr id="4" name="Picture Placeholder 19"/>
          <p:cNvSpPr>
            <a:spLocks noGrp="1"/>
          </p:cNvSpPr>
          <p:nvPr>
            <p:ph type="pic" sz="quarter" idx="13"/>
          </p:nvPr>
        </p:nvSpPr>
        <p:spPr>
          <a:xfrm>
            <a:off x="8079318" y="1412875"/>
            <a:ext cx="3536949" cy="4716464"/>
          </a:xfrm>
          <a:prstGeom prst="rect">
            <a:avLst/>
          </a:prstGeom>
          <a:noFill/>
        </p:spPr>
        <p:txBody>
          <a:bodyPr/>
          <a:lstStyle>
            <a:lvl1pPr marL="0" indent="0">
              <a:buNone/>
              <a:defRPr>
                <a:solidFill>
                  <a:schemeClr val="accent2"/>
                </a:solidFill>
              </a:defRPr>
            </a:lvl1pPr>
          </a:lstStyle>
          <a:p>
            <a:r>
              <a:rPr lang="en-US"/>
              <a:t>Click icon to add picture</a:t>
            </a:r>
            <a:endParaRPr lang="en-GB" dirty="0"/>
          </a:p>
        </p:txBody>
      </p:sp>
      <p:sp>
        <p:nvSpPr>
          <p:cNvPr id="12"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8" name="Content Placeholder 2">
            <a:extLst>
              <a:ext uri="{FF2B5EF4-FFF2-40B4-BE49-F238E27FC236}">
                <a16:creationId xmlns:a16="http://schemas.microsoft.com/office/drawing/2014/main" id="{E90F63F0-B068-41D5-87ED-C56CBADC6507}"/>
              </a:ext>
            </a:extLst>
          </p:cNvPr>
          <p:cNvSpPr>
            <a:spLocks noGrp="1"/>
          </p:cNvSpPr>
          <p:nvPr>
            <p:ph idx="1" hasCustomPrompt="1"/>
          </p:nvPr>
        </p:nvSpPr>
        <p:spPr>
          <a:xfrm>
            <a:off x="575734" y="1412876"/>
            <a:ext cx="6960129"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327511660"/>
      </p:ext>
    </p:extLst>
  </p:cSld>
  <p:clrMapOvr>
    <a:masterClrMapping/>
  </p:clrMapOvr>
  <p:extLst>
    <p:ext uri="{DCECCB84-F9BA-43D5-87BE-67443E8EF086}">
      <p15:sldGuideLst xmlns:p15="http://schemas.microsoft.com/office/powerpoint/2012/main">
        <p15:guide id="1" pos="4747" userDrawn="1">
          <p15:clr>
            <a:srgbClr val="FBAE40"/>
          </p15:clr>
        </p15:guide>
        <p15:guide id="2" pos="50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1:3 Ratio">
    <p:spTree>
      <p:nvGrpSpPr>
        <p:cNvPr id="1" name=""/>
        <p:cNvGrpSpPr/>
        <p:nvPr/>
      </p:nvGrpSpPr>
      <p:grpSpPr>
        <a:xfrm>
          <a:off x="0" y="0"/>
          <a:ext cx="0" cy="0"/>
          <a:chOff x="0" y="0"/>
          <a:chExt cx="0" cy="0"/>
        </a:xfrm>
      </p:grpSpPr>
      <p:sp>
        <p:nvSpPr>
          <p:cNvPr id="6" name="Content Placeholder 5"/>
          <p:cNvSpPr>
            <a:spLocks noGrp="1"/>
          </p:cNvSpPr>
          <p:nvPr>
            <p:ph sz="quarter" idx="14" hasCustomPrompt="1"/>
          </p:nvPr>
        </p:nvSpPr>
        <p:spPr>
          <a:xfrm>
            <a:off x="575733" y="1412875"/>
            <a:ext cx="2927351" cy="4716464"/>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b="0">
                <a:solidFill>
                  <a:schemeClr val="accent2"/>
                </a:solidFill>
                <a:latin typeface="+mj-lt"/>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j-lt"/>
              </a:defRPr>
            </a:lvl2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4pPr>
            <a:lvl6pPr marL="25146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6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j-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
        <p:nvSpPr>
          <p:cNvPr id="15"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0"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28AAA490-C3E2-49AD-91EE-5FDB54240488}"/>
              </a:ext>
            </a:extLst>
          </p:cNvPr>
          <p:cNvSpPr>
            <a:spLocks noGrp="1"/>
          </p:cNvSpPr>
          <p:nvPr>
            <p:ph idx="1" hasCustomPrompt="1"/>
          </p:nvPr>
        </p:nvSpPr>
        <p:spPr>
          <a:xfrm>
            <a:off x="4127500" y="1412876"/>
            <a:ext cx="7488767" cy="4716463"/>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2996391154"/>
      </p:ext>
    </p:extLst>
  </p:cSld>
  <p:clrMapOvr>
    <a:masterClrMapping/>
  </p:clrMapOvr>
  <p:extLst>
    <p:ext uri="{DCECCB84-F9BA-43D5-87BE-67443E8EF086}">
      <p15:sldGuideLst xmlns:p15="http://schemas.microsoft.com/office/powerpoint/2012/main">
        <p15:guide id="1" pos="2207" userDrawn="1">
          <p15:clr>
            <a:srgbClr val="FBAE40"/>
          </p15:clr>
        </p15:guide>
        <p15:guide id="2" pos="260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adrant Photos">
    <p:spTree>
      <p:nvGrpSpPr>
        <p:cNvPr id="1" name=""/>
        <p:cNvGrpSpPr/>
        <p:nvPr/>
      </p:nvGrpSpPr>
      <p:grpSpPr>
        <a:xfrm>
          <a:off x="0" y="0"/>
          <a:ext cx="0" cy="0"/>
          <a:chOff x="0" y="0"/>
          <a:chExt cx="0" cy="0"/>
        </a:xfrm>
      </p:grpSpPr>
      <p:sp>
        <p:nvSpPr>
          <p:cNvPr id="3" name="Picture Placeholder 2"/>
          <p:cNvSpPr>
            <a:spLocks noGrp="1"/>
          </p:cNvSpPr>
          <p:nvPr>
            <p:ph type="pic" sz="quarter" idx="19"/>
          </p:nvPr>
        </p:nvSpPr>
        <p:spPr>
          <a:xfrm>
            <a:off x="586870" y="1412876"/>
            <a:ext cx="5253567" cy="2160588"/>
          </a:xfrm>
          <a:prstGeom prst="rect">
            <a:avLst/>
          </a:prstGeom>
        </p:spPr>
        <p:txBody>
          <a:bodyPr/>
          <a:lstStyle>
            <a:lvl1pPr>
              <a:defRPr>
                <a:solidFill>
                  <a:schemeClr val="accent2"/>
                </a:solidFill>
              </a:defRPr>
            </a:lvl1pPr>
          </a:lstStyle>
          <a:p>
            <a:r>
              <a:rPr lang="en-US"/>
              <a:t>Click icon to add picture</a:t>
            </a:r>
            <a:endParaRPr lang="en-GB" dirty="0"/>
          </a:p>
        </p:txBody>
      </p:sp>
      <p:sp>
        <p:nvSpPr>
          <p:cNvPr id="10" name="Picture Placeholder 2"/>
          <p:cNvSpPr>
            <a:spLocks noGrp="1"/>
          </p:cNvSpPr>
          <p:nvPr>
            <p:ph type="pic" sz="quarter" idx="20"/>
          </p:nvPr>
        </p:nvSpPr>
        <p:spPr>
          <a:xfrm>
            <a:off x="6366935" y="1412875"/>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2" name="Picture Placeholder 2"/>
          <p:cNvSpPr>
            <a:spLocks noGrp="1"/>
          </p:cNvSpPr>
          <p:nvPr>
            <p:ph type="pic" sz="quarter" idx="21"/>
          </p:nvPr>
        </p:nvSpPr>
        <p:spPr>
          <a:xfrm>
            <a:off x="591788" y="3964404"/>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3" name="Picture Placeholder 2"/>
          <p:cNvSpPr>
            <a:spLocks noGrp="1"/>
          </p:cNvSpPr>
          <p:nvPr>
            <p:ph type="pic" sz="quarter" idx="22"/>
          </p:nvPr>
        </p:nvSpPr>
        <p:spPr>
          <a:xfrm>
            <a:off x="6362328" y="3968751"/>
            <a:ext cx="5253567" cy="2160588"/>
          </a:xfrm>
          <a:prstGeom prst="rect">
            <a:avLst/>
          </a:prstGeom>
        </p:spPr>
        <p:txBody>
          <a:bodyPr/>
          <a:lstStyle>
            <a:lvl1pPr>
              <a:defRPr>
                <a:solidFill>
                  <a:schemeClr val="accent2"/>
                </a:solidFill>
              </a:defRPr>
            </a:lvl1pPr>
          </a:lstStyle>
          <a:p>
            <a:r>
              <a:rPr lang="en-US"/>
              <a:t>Click icon to add picture</a:t>
            </a:r>
            <a:endParaRPr lang="en-GB"/>
          </a:p>
        </p:txBody>
      </p:sp>
      <p:sp>
        <p:nvSpPr>
          <p:cNvPr id="17"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11"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4"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Tree>
    <p:extLst>
      <p:ext uri="{BB962C8B-B14F-4D97-AF65-F5344CB8AC3E}">
        <p14:creationId xmlns:p14="http://schemas.microsoft.com/office/powerpoint/2010/main" val="3481823150"/>
      </p:ext>
    </p:extLst>
  </p:cSld>
  <p:clrMapOvr>
    <a:masterClrMapping/>
  </p:clrMapOvr>
  <p:extLst>
    <p:ext uri="{DCECCB84-F9BA-43D5-87BE-67443E8EF086}">
      <p15:sldGuideLst xmlns:p15="http://schemas.microsoft.com/office/powerpoint/2012/main">
        <p15:guide id="1" pos="3689" userDrawn="1">
          <p15:clr>
            <a:srgbClr val="FBAE40"/>
          </p15:clr>
        </p15:guide>
        <p15:guide id="2" pos="3991" userDrawn="1">
          <p15:clr>
            <a:srgbClr val="FBAE40"/>
          </p15:clr>
        </p15:guide>
        <p15:guide id="5" orient="horz" pos="2500" userDrawn="1">
          <p15:clr>
            <a:srgbClr val="FBAE40"/>
          </p15:clr>
        </p15:guide>
        <p15:guide id="6" orient="horz" pos="227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Image Below">
    <p:spTree>
      <p:nvGrpSpPr>
        <p:cNvPr id="1" name=""/>
        <p:cNvGrpSpPr/>
        <p:nvPr/>
      </p:nvGrpSpPr>
      <p:grpSpPr>
        <a:xfrm>
          <a:off x="0" y="0"/>
          <a:ext cx="0" cy="0"/>
          <a:chOff x="0" y="0"/>
          <a:chExt cx="0" cy="0"/>
        </a:xfrm>
      </p:grpSpPr>
      <p:sp>
        <p:nvSpPr>
          <p:cNvPr id="10" name="Picture Placeholder 9"/>
          <p:cNvSpPr>
            <a:spLocks noGrp="1"/>
          </p:cNvSpPr>
          <p:nvPr>
            <p:ph type="pic" sz="quarter" idx="15"/>
          </p:nvPr>
        </p:nvSpPr>
        <p:spPr>
          <a:xfrm>
            <a:off x="575734" y="5121276"/>
            <a:ext cx="11040533" cy="1008063"/>
          </a:xfrm>
          <a:prstGeom prst="rect">
            <a:avLst/>
          </a:prstGeom>
        </p:spPr>
        <p:txBody>
          <a:bodyPr/>
          <a:lstStyle>
            <a:lvl1pPr marL="0" indent="0">
              <a:buNone/>
              <a:defRPr>
                <a:solidFill>
                  <a:schemeClr val="accent2"/>
                </a:solidFill>
              </a:defRPr>
            </a:lvl1pPr>
          </a:lstStyle>
          <a:p>
            <a:r>
              <a:rPr lang="en-US"/>
              <a:t>Click icon to add picture</a:t>
            </a:r>
            <a:endParaRPr lang="en-GB" dirty="0"/>
          </a:p>
        </p:txBody>
      </p:sp>
      <p:sp>
        <p:nvSpPr>
          <p:cNvPr id="14" name="Footer Placeholder 1"/>
          <p:cNvSpPr>
            <a:spLocks noGrp="1"/>
          </p:cNvSpPr>
          <p:nvPr>
            <p:ph type="ftr" sz="quarter" idx="3"/>
          </p:nvPr>
        </p:nvSpPr>
        <p:spPr>
          <a:xfrm>
            <a:off x="1638300" y="6369901"/>
            <a:ext cx="8102600" cy="206590"/>
          </a:xfrm>
          <a:prstGeom prst="rect">
            <a:avLst/>
          </a:prstGeom>
        </p:spPr>
        <p:txBody>
          <a:bodyPr vert="horz" lIns="91440" tIns="45720" rIns="91440" bIns="45720" rtlCol="0" anchor="ctr"/>
          <a:lstStyle>
            <a:lvl1pPr algn="ctr">
              <a:defRPr sz="1000">
                <a:solidFill>
                  <a:schemeClr val="accent2"/>
                </a:solidFill>
              </a:defRPr>
            </a:lvl1pPr>
          </a:lstStyle>
          <a:p>
            <a:endParaRPr lang="en-GB" dirty="0"/>
          </a:p>
        </p:txBody>
      </p:sp>
      <p:sp>
        <p:nvSpPr>
          <p:cNvPr id="7" name="Title 1"/>
          <p:cNvSpPr>
            <a:spLocks noGrp="1"/>
          </p:cNvSpPr>
          <p:nvPr>
            <p:ph type="title" hasCustomPrompt="1"/>
          </p:nvPr>
        </p:nvSpPr>
        <p:spPr>
          <a:xfrm>
            <a:off x="575734" y="720536"/>
            <a:ext cx="11040533" cy="382587"/>
          </a:xfrm>
          <a:prstGeom prst="rect">
            <a:avLst/>
          </a:prstGeom>
        </p:spPr>
        <p:txBody>
          <a:bodyPr/>
          <a:lstStyle>
            <a:lvl1pPr algn="l">
              <a:defRPr sz="1800" b="0">
                <a:solidFill>
                  <a:schemeClr val="bg1"/>
                </a:solidFill>
                <a:latin typeface="Arial" pitchFamily="34" charset="0"/>
                <a:cs typeface="Arial" pitchFamily="34" charset="0"/>
              </a:defRPr>
            </a:lvl1pPr>
          </a:lstStyle>
          <a:p>
            <a:pPr lvl="0"/>
            <a:r>
              <a:rPr lang="en-GB" dirty="0"/>
              <a:t>Describe the key point of this slide in one sentence</a:t>
            </a:r>
          </a:p>
        </p:txBody>
      </p:sp>
      <p:sp>
        <p:nvSpPr>
          <p:cNvPr id="11" name="Text Placeholder 2"/>
          <p:cNvSpPr>
            <a:spLocks noGrp="1"/>
          </p:cNvSpPr>
          <p:nvPr>
            <p:ph type="body" sz="quarter" idx="10" hasCustomPrompt="1"/>
          </p:nvPr>
        </p:nvSpPr>
        <p:spPr>
          <a:xfrm>
            <a:off x="575734" y="358776"/>
            <a:ext cx="11040533" cy="250825"/>
          </a:xfrm>
          <a:prstGeom prst="rect">
            <a:avLst/>
          </a:prstGeom>
        </p:spPr>
        <p:txBody>
          <a:bodyPr anchor="ctr"/>
          <a:lstStyle>
            <a:lvl1pPr marL="0" indent="0">
              <a:buNone/>
              <a:defRPr sz="2400" baseline="0">
                <a:solidFill>
                  <a:schemeClr val="accent2"/>
                </a:solidFill>
              </a:defRPr>
            </a:lvl1pPr>
          </a:lstStyle>
          <a:p>
            <a:pPr lvl="0"/>
            <a:r>
              <a:rPr lang="en-US" dirty="0"/>
              <a:t>SECTION TITLE</a:t>
            </a:r>
            <a:endParaRPr lang="en-GB" dirty="0"/>
          </a:p>
        </p:txBody>
      </p:sp>
      <p:sp>
        <p:nvSpPr>
          <p:cNvPr id="9" name="Content Placeholder 2">
            <a:extLst>
              <a:ext uri="{FF2B5EF4-FFF2-40B4-BE49-F238E27FC236}">
                <a16:creationId xmlns:a16="http://schemas.microsoft.com/office/drawing/2014/main" id="{82A57090-3B3C-4669-91CD-5E8B94E6B7A9}"/>
              </a:ext>
            </a:extLst>
          </p:cNvPr>
          <p:cNvSpPr>
            <a:spLocks noGrp="1"/>
          </p:cNvSpPr>
          <p:nvPr>
            <p:ph idx="1" hasCustomPrompt="1"/>
          </p:nvPr>
        </p:nvSpPr>
        <p:spPr>
          <a:xfrm>
            <a:off x="575734" y="1412877"/>
            <a:ext cx="11040533" cy="3529012"/>
          </a:xfrm>
          <a:prstGeom prst="rect">
            <a:avLst/>
          </a:prstGeom>
        </p:spPr>
        <p:txBody>
          <a:bodyPr anchor="t"/>
          <a:lstStyle>
            <a:lvl1pPr marL="0" marR="0" indent="0" algn="l" defTabSz="457200" rtl="0" eaLnBrk="1" fontAlgn="base" latinLnBrk="0" hangingPunct="1">
              <a:lnSpc>
                <a:spcPct val="100000"/>
              </a:lnSpc>
              <a:spcBef>
                <a:spcPts val="600"/>
              </a:spcBef>
              <a:spcAft>
                <a:spcPts val="0"/>
              </a:spcAft>
              <a:buClr>
                <a:srgbClr val="F2A900"/>
              </a:buClr>
              <a:buSzTx/>
              <a:buFontTx/>
              <a:buNone/>
              <a:tabLst/>
              <a:defRPr sz="1600" baseline="0">
                <a:solidFill>
                  <a:schemeClr val="accent2"/>
                </a:solidFill>
              </a:defRPr>
            </a:lvl1pPr>
            <a:lvl2pPr marL="4572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2pPr>
            <a:lvl3pPr marL="914400" indent="0">
              <a:buClr>
                <a:srgbClr val="F2A900"/>
              </a:buClr>
              <a:buFont typeface="Arial" panose="020B0604020202020204" pitchFamily="34" charset="0"/>
              <a:buNone/>
              <a:defRPr sz="1600">
                <a:solidFill>
                  <a:schemeClr val="tx1"/>
                </a:solidFill>
              </a:defRPr>
            </a:lvl3pPr>
            <a:lvl4pPr marL="1600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4pPr>
            <a:lvl5pPr marL="2057400" indent="-228600">
              <a:buClr>
                <a:srgbClr val="F2A900"/>
              </a:buClr>
              <a:buFont typeface="Arial" panose="020B0604020202020204" pitchFamily="34" charset="0"/>
              <a:buChar char="•"/>
              <a:defRPr sz="1600">
                <a:solidFill>
                  <a:schemeClr val="tx1"/>
                </a:solidFill>
              </a:defRPr>
            </a:lvl5pPr>
            <a:lvl6pPr marL="2514600" marR="0" indent="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None/>
              <a:tabLst/>
              <a:defRPr sz="1600">
                <a:solidFill>
                  <a:schemeClr val="accent2"/>
                </a:solidFill>
                <a:latin typeface="+mn-lt"/>
              </a:defRPr>
            </a:lvl6pPr>
            <a:lvl7pPr>
              <a:defRPr sz="1600">
                <a:solidFill>
                  <a:schemeClr val="tx1"/>
                </a:solidFill>
              </a:defRPr>
            </a:lvl7pPr>
            <a:lvl8pPr marL="34290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8pPr>
            <a:lvl9pPr marL="388620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a:solidFill>
                  <a:schemeClr val="accent2"/>
                </a:solidFill>
                <a:latin typeface="+mn-lt"/>
              </a:defRPr>
            </a:lvl9pPr>
          </a:lstStyle>
          <a:p>
            <a:pPr marL="285750" marR="0" lvl="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a:pPr>
            <a:r>
              <a:rPr lang="en-GB" dirty="0"/>
              <a:t>Click on icons below to add table, graph, smart art, image or video, or start typing to add text</a:t>
            </a:r>
          </a:p>
        </p:txBody>
      </p:sp>
    </p:spTree>
    <p:extLst>
      <p:ext uri="{BB962C8B-B14F-4D97-AF65-F5344CB8AC3E}">
        <p14:creationId xmlns:p14="http://schemas.microsoft.com/office/powerpoint/2010/main" val="747228641"/>
      </p:ext>
    </p:extLst>
  </p:cSld>
  <p:clrMapOvr>
    <a:masterClrMapping/>
  </p:clrMapOvr>
  <p:extLst>
    <p:ext uri="{DCECCB84-F9BA-43D5-87BE-67443E8EF086}">
      <p15:sldGuideLst xmlns:p15="http://schemas.microsoft.com/office/powerpoint/2012/main">
        <p15:guide id="3" orient="horz" pos="3113" userDrawn="1">
          <p15:clr>
            <a:srgbClr val="FBAE40"/>
          </p15:clr>
        </p15:guide>
        <p15:guide id="4" orient="horz" pos="3226"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 y="720535"/>
            <a:ext cx="12191999" cy="382588"/>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4" name="TextBox 3"/>
          <p:cNvSpPr txBox="1"/>
          <p:nvPr userDrawn="1"/>
        </p:nvSpPr>
        <p:spPr>
          <a:xfrm>
            <a:off x="479954" y="6366618"/>
            <a:ext cx="959908" cy="246221"/>
          </a:xfrm>
          <a:prstGeom prst="rect">
            <a:avLst/>
          </a:prstGeom>
          <a:noFill/>
        </p:spPr>
        <p:txBody>
          <a:bodyPr wrap="square" rtlCol="0">
            <a:spAutoFit/>
          </a:bodyPr>
          <a:lstStyle/>
          <a:p>
            <a:pPr marL="0" indent="0" algn="l">
              <a:spcBef>
                <a:spcPts val="600"/>
              </a:spcBef>
              <a:spcAft>
                <a:spcPts val="600"/>
              </a:spcAft>
              <a:buClr>
                <a:srgbClr val="F2A900"/>
              </a:buClr>
              <a:buFont typeface="Arial" panose="020B0604020202020204" pitchFamily="34" charset="0"/>
              <a:buNone/>
            </a:pPr>
            <a:fld id="{342F70E2-B845-4886-BEF8-93D608CC7831}" type="slidenum">
              <a:rPr lang="en-GB" sz="1000" smtClean="0">
                <a:solidFill>
                  <a:schemeClr val="accent2"/>
                </a:solidFill>
              </a:rPr>
              <a:pPr marL="0" indent="0" algn="l">
                <a:spcBef>
                  <a:spcPts val="600"/>
                </a:spcBef>
                <a:spcAft>
                  <a:spcPts val="600"/>
                </a:spcAft>
                <a:buClr>
                  <a:srgbClr val="F2A900"/>
                </a:buClr>
                <a:buFont typeface="Arial" panose="020B0604020202020204" pitchFamily="34" charset="0"/>
                <a:buNone/>
              </a:pPr>
              <a:t>‹#›</a:t>
            </a:fld>
            <a:endParaRPr lang="en-GB" sz="1000" dirty="0" err="1">
              <a:solidFill>
                <a:schemeClr val="accent2"/>
              </a:solidFill>
            </a:endParaRPr>
          </a:p>
        </p:txBody>
      </p:sp>
      <p:pic>
        <p:nvPicPr>
          <p:cNvPr id="2" name="Picture 1"/>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533000" y="6195060"/>
            <a:ext cx="1248446" cy="579120"/>
          </a:xfrm>
          <a:prstGeom prst="rect">
            <a:avLst/>
          </a:prstGeom>
        </p:spPr>
      </p:pic>
      <p:sp>
        <p:nvSpPr>
          <p:cNvPr id="5" name="Rectangle 4"/>
          <p:cNvSpPr/>
          <p:nvPr userDrawn="1"/>
        </p:nvSpPr>
        <p:spPr>
          <a:xfrm>
            <a:off x="0" y="6742632"/>
            <a:ext cx="12192000" cy="11536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pic>
        <p:nvPicPr>
          <p:cNvPr id="8" name="Graphic 7">
            <a:extLst>
              <a:ext uri="{FF2B5EF4-FFF2-40B4-BE49-F238E27FC236}">
                <a16:creationId xmlns:a16="http://schemas.microsoft.com/office/drawing/2014/main" id="{64EE897C-86A7-4EED-84BD-0F38696A0850}"/>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l="12254" t="70158" r="17000" b="22649"/>
          <a:stretch/>
        </p:blipFill>
        <p:spPr>
          <a:xfrm>
            <a:off x="-3" y="720535"/>
            <a:ext cx="12192001" cy="382588"/>
          </a:xfrm>
          <a:prstGeom prst="rect">
            <a:avLst/>
          </a:prstGeom>
        </p:spPr>
      </p:pic>
      <p:sp>
        <p:nvSpPr>
          <p:cNvPr id="11" name="Rectangle 10">
            <a:extLst>
              <a:ext uri="{FF2B5EF4-FFF2-40B4-BE49-F238E27FC236}">
                <a16:creationId xmlns:a16="http://schemas.microsoft.com/office/drawing/2014/main" id="{E890D7DB-05FC-4509-BE8B-734FF7DD1E49}"/>
              </a:ext>
            </a:extLst>
          </p:cNvPr>
          <p:cNvSpPr/>
          <p:nvPr userDrawn="1"/>
        </p:nvSpPr>
        <p:spPr>
          <a:xfrm>
            <a:off x="-5829" y="1103123"/>
            <a:ext cx="12197830" cy="45719"/>
          </a:xfrm>
          <a:prstGeom prst="rect">
            <a:avLst/>
          </a:prstGeom>
          <a:solidFill>
            <a:srgbClr val="F2A9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1530297380"/>
      </p:ext>
    </p:extLst>
  </p:cSld>
  <p:clrMap bg1="lt1" tx1="dk1" bg2="lt2" tx2="dk2" accent1="accent1" accent2="accent2" accent3="accent3" accent4="accent4" accent5="accent5" accent6="accent6" hlink="hlink" folHlink="folHlink"/>
  <p:sldLayoutIdLst>
    <p:sldLayoutId id="2147483712" r:id="rId1"/>
    <p:sldLayoutId id="2147483707" r:id="rId2"/>
    <p:sldLayoutId id="2147483695" r:id="rId3"/>
    <p:sldLayoutId id="2147483693" r:id="rId4"/>
    <p:sldLayoutId id="2147483691" r:id="rId5"/>
    <p:sldLayoutId id="2147483705" r:id="rId6"/>
    <p:sldLayoutId id="2147483692" r:id="rId7"/>
    <p:sldLayoutId id="2147483706" r:id="rId8"/>
    <p:sldLayoutId id="2147483698" r:id="rId9"/>
    <p:sldLayoutId id="2147483699" r:id="rId10"/>
    <p:sldLayoutId id="2147483702" r:id="rId11"/>
    <p:sldLayoutId id="2147483703" r:id="rId12"/>
    <p:sldLayoutId id="2147483704" r:id="rId13"/>
    <p:sldLayoutId id="2147483713" r:id="rId14"/>
    <p:sldLayoutId id="2147483714" r:id="rId15"/>
    <p:sldLayoutId id="2147483715" r:id="rId16"/>
  </p:sldLayoutIdLst>
  <p:hf sldNum="0" hdr="0" ftr="0" dt="0"/>
  <p:txStyles>
    <p:titleStyle>
      <a:lvl1pPr algn="l" defTabSz="457200" rtl="0" eaLnBrk="1" fontAlgn="base" hangingPunct="1">
        <a:spcBef>
          <a:spcPct val="0"/>
        </a:spcBef>
        <a:spcAft>
          <a:spcPct val="0"/>
        </a:spcAft>
        <a:defRPr sz="2000" kern="1200">
          <a:solidFill>
            <a:schemeClr val="bg1">
              <a:lumMod val="50000"/>
            </a:schemeClr>
          </a:solidFill>
          <a:latin typeface="Arial" pitchFamily="34" charset="0"/>
          <a:ea typeface="+mj-ea"/>
          <a:cs typeface="Arial" pitchFamily="34" charset="0"/>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Clr>
          <a:srgbClr val="F2A900"/>
        </a:buClr>
        <a:buFont typeface="Arial" panose="020B0604020202020204" pitchFamily="34" charset="0"/>
        <a:buChar char="•"/>
        <a:defRPr sz="1600" kern="1200">
          <a:solidFill>
            <a:srgbClr val="7F7F7F"/>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17" userDrawn="1">
          <p15:clr>
            <a:srgbClr val="F26B43"/>
          </p15:clr>
        </p15:guide>
        <p15:guide id="2" pos="363" userDrawn="1">
          <p15:clr>
            <a:srgbClr val="F26B43"/>
          </p15:clr>
        </p15:guide>
        <p15:guide id="3" orient="horz" pos="3861" userDrawn="1">
          <p15:clr>
            <a:srgbClr val="F26B43"/>
          </p15:clr>
        </p15:guide>
        <p15:guide id="4" orient="horz" pos="89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diagramColors" Target="../diagrams/colors3.xml"/><Relationship Id="rId11" Type="http://schemas.openxmlformats.org/officeDocument/2006/relationships/image" Target="../media/image56.jpeg"/><Relationship Id="rId5" Type="http://schemas.openxmlformats.org/officeDocument/2006/relationships/diagramQuickStyle" Target="../diagrams/quickStyle3.xml"/><Relationship Id="rId10" Type="http://schemas.openxmlformats.org/officeDocument/2006/relationships/image" Target="../media/image55.png"/><Relationship Id="rId4" Type="http://schemas.openxmlformats.org/officeDocument/2006/relationships/diagramLayout" Target="../diagrams/layout3.xml"/><Relationship Id="rId9" Type="http://schemas.openxmlformats.org/officeDocument/2006/relationships/image" Target="../media/image54.png"/></Relationships>
</file>

<file path=ppt/slides/_rels/slide1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jpeg"/><Relationship Id="rId1" Type="http://schemas.openxmlformats.org/officeDocument/2006/relationships/slideLayout" Target="../slideLayouts/slideLayout7.xml"/><Relationship Id="rId6" Type="http://schemas.openxmlformats.org/officeDocument/2006/relationships/image" Target="../media/image61.JPG"/><Relationship Id="rId5" Type="http://schemas.openxmlformats.org/officeDocument/2006/relationships/image" Target="../media/image60.png"/><Relationship Id="rId4" Type="http://schemas.openxmlformats.org/officeDocument/2006/relationships/image" Target="../media/image59.png"/></Relationships>
</file>

<file path=ppt/slides/_rels/slide12.xml.rels><?xml version="1.0" encoding="UTF-8" standalone="yes"?>
<Relationships xmlns="http://schemas.openxmlformats.org/package/2006/relationships"><Relationship Id="rId8" Type="http://schemas.openxmlformats.org/officeDocument/2006/relationships/image" Target="../media/image67.svg"/><Relationship Id="rId13" Type="http://schemas.openxmlformats.org/officeDocument/2006/relationships/image" Target="../media/image72.png"/><Relationship Id="rId18" Type="http://schemas.openxmlformats.org/officeDocument/2006/relationships/image" Target="../media/image77.png"/><Relationship Id="rId3" Type="http://schemas.openxmlformats.org/officeDocument/2006/relationships/image" Target="../media/image62.png"/><Relationship Id="rId21" Type="http://schemas.openxmlformats.org/officeDocument/2006/relationships/image" Target="../media/image79.png"/><Relationship Id="rId7" Type="http://schemas.openxmlformats.org/officeDocument/2006/relationships/image" Target="../media/image66.png"/><Relationship Id="rId12" Type="http://schemas.openxmlformats.org/officeDocument/2006/relationships/image" Target="../media/image71.svg"/><Relationship Id="rId17" Type="http://schemas.openxmlformats.org/officeDocument/2006/relationships/image" Target="../media/image76.svg"/><Relationship Id="rId2" Type="http://schemas.openxmlformats.org/officeDocument/2006/relationships/notesSlide" Target="../notesSlides/notesSlide5.xml"/><Relationship Id="rId16" Type="http://schemas.openxmlformats.org/officeDocument/2006/relationships/image" Target="../media/image75.png"/><Relationship Id="rId20" Type="http://schemas.microsoft.com/office/2007/relationships/hdphoto" Target="../media/hdphoto1.wdp"/><Relationship Id="rId1" Type="http://schemas.openxmlformats.org/officeDocument/2006/relationships/slideLayout" Target="../slideLayouts/slideLayout4.xml"/><Relationship Id="rId6" Type="http://schemas.openxmlformats.org/officeDocument/2006/relationships/image" Target="../media/image65.svg"/><Relationship Id="rId11" Type="http://schemas.openxmlformats.org/officeDocument/2006/relationships/image" Target="../media/image70.png"/><Relationship Id="rId5" Type="http://schemas.openxmlformats.org/officeDocument/2006/relationships/image" Target="../media/image64.png"/><Relationship Id="rId15" Type="http://schemas.openxmlformats.org/officeDocument/2006/relationships/image" Target="../media/image74.svg"/><Relationship Id="rId10" Type="http://schemas.openxmlformats.org/officeDocument/2006/relationships/image" Target="../media/image69.svg"/><Relationship Id="rId19" Type="http://schemas.openxmlformats.org/officeDocument/2006/relationships/image" Target="../media/image78.png"/><Relationship Id="rId4" Type="http://schemas.openxmlformats.org/officeDocument/2006/relationships/image" Target="../media/image63.svg"/><Relationship Id="rId9" Type="http://schemas.openxmlformats.org/officeDocument/2006/relationships/image" Target="../media/image68.png"/><Relationship Id="rId14" Type="http://schemas.openxmlformats.org/officeDocument/2006/relationships/image" Target="../media/image73.png"/><Relationship Id="rId22" Type="http://schemas.openxmlformats.org/officeDocument/2006/relationships/image" Target="../media/image8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microsoft.com/office/2007/relationships/hdphoto" Target="../media/hdphoto2.wdp"/><Relationship Id="rId4" Type="http://schemas.openxmlformats.org/officeDocument/2006/relationships/image" Target="../media/image82.png"/></Relationships>
</file>

<file path=ppt/slides/_rels/slide15.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png"/><Relationship Id="rId1" Type="http://schemas.openxmlformats.org/officeDocument/2006/relationships/slideLayout" Target="../slideLayouts/slideLayout4.xml"/><Relationship Id="rId5" Type="http://schemas.openxmlformats.org/officeDocument/2006/relationships/image" Target="../media/image86.svg"/><Relationship Id="rId4" Type="http://schemas.openxmlformats.org/officeDocument/2006/relationships/image" Target="../media/image85.png"/></Relationships>
</file>

<file path=ppt/slides/_rels/slide1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4.xml"/><Relationship Id="rId4" Type="http://schemas.openxmlformats.org/officeDocument/2006/relationships/image" Target="../media/image89.jpeg"/></Relationships>
</file>

<file path=ppt/slides/_rels/slide17.xml.rels><?xml version="1.0" encoding="UTF-8" standalone="yes"?>
<Relationships xmlns="http://schemas.openxmlformats.org/package/2006/relationships"><Relationship Id="rId3" Type="http://schemas.openxmlformats.org/officeDocument/2006/relationships/image" Target="../media/image91.svg"/><Relationship Id="rId2" Type="http://schemas.openxmlformats.org/officeDocument/2006/relationships/image" Target="../media/image9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4.xml"/><Relationship Id="rId4" Type="http://schemas.openxmlformats.org/officeDocument/2006/relationships/image" Target="../media/image94.png"/></Relationships>
</file>

<file path=ppt/slides/_rels/slide1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jpeg"/><Relationship Id="rId7" Type="http://schemas.openxmlformats.org/officeDocument/2006/relationships/image" Target="../media/image101.png"/><Relationship Id="rId12" Type="http://schemas.openxmlformats.org/officeDocument/2006/relationships/image" Target="../media/image106.png"/><Relationship Id="rId2" Type="http://schemas.openxmlformats.org/officeDocument/2006/relationships/image" Target="../media/image96.png"/><Relationship Id="rId1" Type="http://schemas.openxmlformats.org/officeDocument/2006/relationships/slideLayout" Target="../slideLayouts/slideLayout4.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gif"/><Relationship Id="rId10" Type="http://schemas.openxmlformats.org/officeDocument/2006/relationships/image" Target="../media/image104.png"/><Relationship Id="rId4" Type="http://schemas.openxmlformats.org/officeDocument/2006/relationships/image" Target="../media/image98.png"/><Relationship Id="rId9" Type="http://schemas.openxmlformats.org/officeDocument/2006/relationships/image" Target="../media/image103.png"/></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png"/><Relationship Id="rId2" Type="http://schemas.openxmlformats.org/officeDocument/2006/relationships/image" Target="../media/image12.jpeg"/><Relationship Id="rId1" Type="http://schemas.openxmlformats.org/officeDocument/2006/relationships/slideLayout" Target="../slideLayouts/slideLayout15.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png"/></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diagramData" Target="../diagrams/data1.xml"/><Relationship Id="rId12"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8.xml"/><Relationship Id="rId6" Type="http://schemas.openxmlformats.org/officeDocument/2006/relationships/image" Target="../media/image27.jpeg"/><Relationship Id="rId11" Type="http://schemas.microsoft.com/office/2007/relationships/diagramDrawing" Target="../diagrams/drawing1.xml"/><Relationship Id="rId5" Type="http://schemas.openxmlformats.org/officeDocument/2006/relationships/image" Target="../media/image26.jpeg"/><Relationship Id="rId15" Type="http://schemas.openxmlformats.org/officeDocument/2006/relationships/image" Target="../media/image31.png"/><Relationship Id="rId10" Type="http://schemas.openxmlformats.org/officeDocument/2006/relationships/diagramColors" Target="../diagrams/colors1.xml"/><Relationship Id="rId4" Type="http://schemas.openxmlformats.org/officeDocument/2006/relationships/image" Target="../media/image25.jpeg"/><Relationship Id="rId9" Type="http://schemas.openxmlformats.org/officeDocument/2006/relationships/diagramQuickStyle" Target="../diagrams/quickStyle1.xml"/><Relationship Id="rId14" Type="http://schemas.openxmlformats.org/officeDocument/2006/relationships/image" Target="../media/image30.png"/></Relationships>
</file>

<file path=ppt/slides/_rels/slide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39.svg"/><Relationship Id="rId4"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3B9D93-8BEC-7FFE-1F4C-AB36BF4F547D}"/>
              </a:ext>
            </a:extLst>
          </p:cNvPr>
          <p:cNvSpPr>
            <a:spLocks noGrp="1"/>
          </p:cNvSpPr>
          <p:nvPr>
            <p:ph type="title"/>
          </p:nvPr>
        </p:nvSpPr>
        <p:spPr/>
        <p:txBody>
          <a:bodyPr/>
          <a:lstStyle/>
          <a:p>
            <a:r>
              <a:rPr lang="en-GB"/>
              <a:t>ECG™</a:t>
            </a:r>
          </a:p>
        </p:txBody>
      </p:sp>
      <p:sp>
        <p:nvSpPr>
          <p:cNvPr id="6" name="Text Placeholder 5">
            <a:extLst>
              <a:ext uri="{FF2B5EF4-FFF2-40B4-BE49-F238E27FC236}">
                <a16:creationId xmlns:a16="http://schemas.microsoft.com/office/drawing/2014/main" id="{260FBF9F-79BA-2A6A-9888-A99222B93416}"/>
              </a:ext>
            </a:extLst>
          </p:cNvPr>
          <p:cNvSpPr>
            <a:spLocks noGrp="1"/>
          </p:cNvSpPr>
          <p:nvPr>
            <p:ph type="body" sz="quarter" idx="10"/>
          </p:nvPr>
        </p:nvSpPr>
        <p:spPr/>
        <p:txBody>
          <a:bodyPr/>
          <a:lstStyle/>
          <a:p>
            <a:r>
              <a:rPr lang="en-GB"/>
              <a:t>Holistic Cable Monitoring System</a:t>
            </a:r>
          </a:p>
        </p:txBody>
      </p:sp>
    </p:spTree>
    <p:extLst>
      <p:ext uri="{BB962C8B-B14F-4D97-AF65-F5344CB8AC3E}">
        <p14:creationId xmlns:p14="http://schemas.microsoft.com/office/powerpoint/2010/main" val="17942879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91A9BEC-4F3B-4433-88A7-10EF79A4ECE7}"/>
              </a:ext>
            </a:extLst>
          </p:cNvPr>
          <p:cNvSpPr>
            <a:spLocks noGrp="1"/>
          </p:cNvSpPr>
          <p:nvPr>
            <p:ph type="title"/>
          </p:nvPr>
        </p:nvSpPr>
        <p:spPr/>
        <p:txBody>
          <a:bodyPr/>
          <a:lstStyle/>
          <a:p>
            <a:r>
              <a:rPr lang="en-GB"/>
              <a:t>A technology partnership for predictive, holistic monitoring that cuts OPEX</a:t>
            </a:r>
          </a:p>
        </p:txBody>
      </p:sp>
      <p:sp>
        <p:nvSpPr>
          <p:cNvPr id="8" name="Text Placeholder 7">
            <a:extLst>
              <a:ext uri="{FF2B5EF4-FFF2-40B4-BE49-F238E27FC236}">
                <a16:creationId xmlns:a16="http://schemas.microsoft.com/office/drawing/2014/main" id="{A392E88C-F5C8-4CD5-B16A-966F2F69CF2E}"/>
              </a:ext>
            </a:extLst>
          </p:cNvPr>
          <p:cNvSpPr>
            <a:spLocks noGrp="1"/>
          </p:cNvSpPr>
          <p:nvPr>
            <p:ph type="body" sz="quarter" idx="10"/>
          </p:nvPr>
        </p:nvSpPr>
        <p:spPr/>
        <p:txBody>
          <a:bodyPr/>
          <a:lstStyle/>
          <a:p>
            <a:r>
              <a:rPr lang="en-GB" dirty="0"/>
              <a:t>ECG™ - Electro Cable Guard</a:t>
            </a:r>
          </a:p>
        </p:txBody>
      </p:sp>
      <p:sp>
        <p:nvSpPr>
          <p:cNvPr id="11" name="Content Placeholder 10">
            <a:extLst>
              <a:ext uri="{FF2B5EF4-FFF2-40B4-BE49-F238E27FC236}">
                <a16:creationId xmlns:a16="http://schemas.microsoft.com/office/drawing/2014/main" id="{4E33D319-B7C3-46CF-AE17-2FB0BD34AF53}"/>
              </a:ext>
            </a:extLst>
          </p:cNvPr>
          <p:cNvSpPr>
            <a:spLocks noGrp="1"/>
          </p:cNvSpPr>
          <p:nvPr>
            <p:ph idx="1"/>
          </p:nvPr>
        </p:nvSpPr>
        <p:spPr/>
        <p:txBody>
          <a:bodyPr/>
          <a:lstStyle/>
          <a:p>
            <a:endParaRPr lang="en-GB"/>
          </a:p>
        </p:txBody>
      </p:sp>
      <p:graphicFrame>
        <p:nvGraphicFramePr>
          <p:cNvPr id="12" name="Content Placeholder 53">
            <a:extLst>
              <a:ext uri="{FF2B5EF4-FFF2-40B4-BE49-F238E27FC236}">
                <a16:creationId xmlns:a16="http://schemas.microsoft.com/office/drawing/2014/main" id="{3077053E-8E60-4DE9-948E-4D742AA1C943}"/>
              </a:ext>
            </a:extLst>
          </p:cNvPr>
          <p:cNvGraphicFramePr>
            <a:graphicFrameLocks/>
          </p:cNvGraphicFramePr>
          <p:nvPr/>
        </p:nvGraphicFramePr>
        <p:xfrm>
          <a:off x="576263" y="1412875"/>
          <a:ext cx="11039475" cy="47245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3" name="Group 12">
            <a:extLst>
              <a:ext uri="{FF2B5EF4-FFF2-40B4-BE49-F238E27FC236}">
                <a16:creationId xmlns:a16="http://schemas.microsoft.com/office/drawing/2014/main" id="{DC30B0AD-6B7C-4E79-8056-4E039BA73707}"/>
              </a:ext>
            </a:extLst>
          </p:cNvPr>
          <p:cNvGrpSpPr/>
          <p:nvPr/>
        </p:nvGrpSpPr>
        <p:grpSpPr>
          <a:xfrm>
            <a:off x="3683778" y="1068199"/>
            <a:ext cx="4824444" cy="5341419"/>
            <a:chOff x="4064000" y="1216149"/>
            <a:chExt cx="4445000" cy="4921315"/>
          </a:xfrm>
        </p:grpSpPr>
        <p:pic>
          <p:nvPicPr>
            <p:cNvPr id="14" name="Picture 13" descr="Shape, schematic, circle&#10;&#10;Description automatically generated">
              <a:extLst>
                <a:ext uri="{FF2B5EF4-FFF2-40B4-BE49-F238E27FC236}">
                  <a16:creationId xmlns:a16="http://schemas.microsoft.com/office/drawing/2014/main" id="{DD587A12-6B77-4B21-8D13-1A674928233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064000" y="1216149"/>
              <a:ext cx="4445000" cy="4921315"/>
            </a:xfrm>
            <a:prstGeom prst="rect">
              <a:avLst/>
            </a:prstGeom>
          </p:spPr>
        </p:pic>
        <p:pic>
          <p:nvPicPr>
            <p:cNvPr id="15" name="Picture 14" descr="Chart, shape&#10;&#10;Description automatically generated">
              <a:extLst>
                <a:ext uri="{FF2B5EF4-FFF2-40B4-BE49-F238E27FC236}">
                  <a16:creationId xmlns:a16="http://schemas.microsoft.com/office/drawing/2014/main" id="{2A267100-080B-4DA8-917A-33FE319B787C}"/>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070126" y="3670851"/>
              <a:ext cx="752176" cy="996233"/>
            </a:xfrm>
            <a:prstGeom prst="rect">
              <a:avLst/>
            </a:prstGeom>
          </p:spPr>
        </p:pic>
        <p:pic>
          <p:nvPicPr>
            <p:cNvPr id="16" name="Picture 15" descr="Logo&#10;&#10;Description automatically generated">
              <a:extLst>
                <a:ext uri="{FF2B5EF4-FFF2-40B4-BE49-F238E27FC236}">
                  <a16:creationId xmlns:a16="http://schemas.microsoft.com/office/drawing/2014/main" id="{B329C69F-533D-49B7-8074-BE5650E467A7}"/>
                </a:ext>
              </a:extLst>
            </p:cNvPr>
            <p:cNvPicPr>
              <a:picLocks noChangeAspect="1"/>
            </p:cNvPicPr>
            <p:nvPr/>
          </p:nvPicPr>
          <p:blipFill>
            <a:blip r:embed="rId10"/>
            <a:stretch>
              <a:fillRect/>
            </a:stretch>
          </p:blipFill>
          <p:spPr>
            <a:xfrm>
              <a:off x="6469225" y="3664938"/>
              <a:ext cx="1219199" cy="905163"/>
            </a:xfrm>
            <a:prstGeom prst="rect">
              <a:avLst/>
            </a:prstGeom>
          </p:spPr>
        </p:pic>
        <p:pic>
          <p:nvPicPr>
            <p:cNvPr id="17" name="Picture 16" descr="Logo, company name&#10;&#10;Description automatically generated">
              <a:extLst>
                <a:ext uri="{FF2B5EF4-FFF2-40B4-BE49-F238E27FC236}">
                  <a16:creationId xmlns:a16="http://schemas.microsoft.com/office/drawing/2014/main" id="{B2F3A97C-EF8F-4B33-A7AB-2C31B39137D0}"/>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5693569" y="2564606"/>
              <a:ext cx="1219200" cy="335757"/>
            </a:xfrm>
            <a:prstGeom prst="rect">
              <a:avLst/>
            </a:prstGeom>
          </p:spPr>
        </p:pic>
      </p:grpSp>
      <p:sp>
        <p:nvSpPr>
          <p:cNvPr id="19" name="TextBox 18">
            <a:extLst>
              <a:ext uri="{FF2B5EF4-FFF2-40B4-BE49-F238E27FC236}">
                <a16:creationId xmlns:a16="http://schemas.microsoft.com/office/drawing/2014/main" id="{4A81A539-3D7B-420C-955D-1DE73DA7DE46}"/>
              </a:ext>
            </a:extLst>
          </p:cNvPr>
          <p:cNvSpPr txBox="1"/>
          <p:nvPr/>
        </p:nvSpPr>
        <p:spPr>
          <a:xfrm>
            <a:off x="788638" y="3711259"/>
            <a:ext cx="2895140" cy="1938992"/>
          </a:xfrm>
          <a:prstGeom prst="rect">
            <a:avLst/>
          </a:prstGeom>
          <a:noFill/>
          <a:effectLst>
            <a:outerShdw blurRad="50800" dist="50800" dir="5400000" algn="ctr" rotWithShape="0">
              <a:schemeClr val="accent2"/>
            </a:outerShdw>
          </a:effectLst>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srgbClr val="FFFFFF"/>
                </a:solidFill>
                <a:effectLst>
                  <a:outerShdw blurRad="50800" dist="38100" dir="5400000" algn="t" rotWithShape="0">
                    <a:prstClr val="black">
                      <a:alpha val="40000"/>
                    </a:prstClr>
                  </a:outerShdw>
                </a:effectLst>
                <a:uLnTx/>
                <a:uFillTx/>
                <a:latin typeface="Arial" charset="0"/>
                <a:ea typeface="+mn-ea"/>
                <a:cs typeface="Arial" charset="0"/>
              </a:rPr>
              <a:t>Proserv, BPP Cables and Synaptec have developed a solution that helps to mitigate cable failures across the life of wind farm. </a:t>
            </a:r>
          </a:p>
        </p:txBody>
      </p:sp>
    </p:spTree>
    <p:extLst>
      <p:ext uri="{BB962C8B-B14F-4D97-AF65-F5344CB8AC3E}">
        <p14:creationId xmlns:p14="http://schemas.microsoft.com/office/powerpoint/2010/main" val="2676983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Image result for smart grant">
            <a:extLst>
              <a:ext uri="{FF2B5EF4-FFF2-40B4-BE49-F238E27FC236}">
                <a16:creationId xmlns:a16="http://schemas.microsoft.com/office/drawing/2014/main" id="{51DAFEBD-33CA-F83A-E739-34E0CD7B56BD}"/>
              </a:ext>
            </a:extLst>
          </p:cNvPr>
          <p:cNvPicPr>
            <a:picLocks noGrp="1" noChangeAspect="1" noChangeArrowheads="1"/>
          </p:cNvPicPr>
          <p:nvPr>
            <p:ph sz="quarter" idx="14"/>
          </p:nvPr>
        </p:nvPicPr>
        <p:blipFill>
          <a:blip r:embed="rId2" cstate="screen">
            <a:extLst>
              <a:ext uri="{28A0092B-C50C-407E-A947-70E740481C1C}">
                <a14:useLocalDpi xmlns:a14="http://schemas.microsoft.com/office/drawing/2010/main"/>
              </a:ext>
            </a:extLst>
          </a:blip>
          <a:srcRect/>
          <a:stretch>
            <a:fillRect/>
          </a:stretch>
        </p:blipFill>
        <p:spPr>
          <a:xfrm>
            <a:off x="577876" y="1728255"/>
            <a:ext cx="2927350" cy="2104444"/>
          </a:xfrm>
        </p:spPr>
      </p:pic>
      <p:sp>
        <p:nvSpPr>
          <p:cNvPr id="5" name="Title 4">
            <a:extLst>
              <a:ext uri="{FF2B5EF4-FFF2-40B4-BE49-F238E27FC236}">
                <a16:creationId xmlns:a16="http://schemas.microsoft.com/office/drawing/2014/main" id="{CA8688E6-EBCA-31F1-8D8A-D24A327383C3}"/>
              </a:ext>
            </a:extLst>
          </p:cNvPr>
          <p:cNvSpPr>
            <a:spLocks noGrp="1"/>
          </p:cNvSpPr>
          <p:nvPr>
            <p:ph type="title"/>
          </p:nvPr>
        </p:nvSpPr>
        <p:spPr/>
        <p:txBody>
          <a:bodyPr/>
          <a:lstStyle/>
          <a:p>
            <a:r>
              <a:rPr lang="en-GB"/>
              <a:t>Proserv is not innovating for innovation’s sake – this is technology the industry wants and needs</a:t>
            </a:r>
          </a:p>
        </p:txBody>
      </p:sp>
      <p:sp>
        <p:nvSpPr>
          <p:cNvPr id="7" name="Text Placeholder 6">
            <a:extLst>
              <a:ext uri="{FF2B5EF4-FFF2-40B4-BE49-F238E27FC236}">
                <a16:creationId xmlns:a16="http://schemas.microsoft.com/office/drawing/2014/main" id="{40DFDCBD-147B-CBCF-8720-4E04EB25ED7A}"/>
              </a:ext>
            </a:extLst>
          </p:cNvPr>
          <p:cNvSpPr>
            <a:spLocks noGrp="1"/>
          </p:cNvSpPr>
          <p:nvPr>
            <p:ph type="body" sz="quarter" idx="10"/>
          </p:nvPr>
        </p:nvSpPr>
        <p:spPr/>
        <p:txBody>
          <a:bodyPr/>
          <a:lstStyle/>
          <a:p>
            <a:r>
              <a:rPr lang="en-GB"/>
              <a:t>Industry Backed Technology</a:t>
            </a:r>
          </a:p>
        </p:txBody>
      </p:sp>
      <p:sp>
        <p:nvSpPr>
          <p:cNvPr id="6" name="Content Placeholder 5">
            <a:extLst>
              <a:ext uri="{FF2B5EF4-FFF2-40B4-BE49-F238E27FC236}">
                <a16:creationId xmlns:a16="http://schemas.microsoft.com/office/drawing/2014/main" id="{F4EDBB90-7F83-63EC-C7C5-12F5F29B994B}"/>
              </a:ext>
            </a:extLst>
          </p:cNvPr>
          <p:cNvSpPr>
            <a:spLocks noGrp="1"/>
          </p:cNvSpPr>
          <p:nvPr>
            <p:ph idx="1"/>
          </p:nvPr>
        </p:nvSpPr>
        <p:spPr>
          <a:xfrm>
            <a:off x="4127500" y="1412877"/>
            <a:ext cx="7488767" cy="2663824"/>
          </a:xfrm>
        </p:spPr>
        <p:txBody>
          <a:bodyPr/>
          <a:lstStyle/>
          <a:p>
            <a:pPr marL="285750" indent="-285750">
              <a:buFont typeface="Arial" panose="020B0604020202020204" pitchFamily="34" charset="0"/>
              <a:buChar char="•"/>
            </a:pPr>
            <a:r>
              <a:rPr lang="en-GB" b="1"/>
              <a:t>£1m of £1.5m covered by IUK Smart Grant</a:t>
            </a:r>
          </a:p>
          <a:p>
            <a:pPr marL="742950" lvl="1" indent="-285750">
              <a:buFont typeface="Arial" panose="020B0604020202020204" pitchFamily="34" charset="0"/>
              <a:buChar char="•"/>
            </a:pPr>
            <a:r>
              <a:rPr lang="en-GB"/>
              <a:t>IUK Project kicked off 1st May 2021</a:t>
            </a:r>
          </a:p>
          <a:p>
            <a:pPr marL="285750" indent="-285750">
              <a:buFont typeface="Arial" panose="020B0604020202020204" pitchFamily="34" charset="0"/>
              <a:buChar char="•"/>
            </a:pPr>
            <a:endParaRPr lang="en-GB"/>
          </a:p>
          <a:p>
            <a:pPr marL="285750" indent="-285750">
              <a:buFont typeface="Arial" panose="020B0604020202020204" pitchFamily="34" charset="0"/>
              <a:buChar char="•"/>
            </a:pPr>
            <a:r>
              <a:rPr lang="en-GB"/>
              <a:t>Equinor and ScottishPower Renewables industrial sponsors on the development project</a:t>
            </a:r>
          </a:p>
          <a:p>
            <a:pPr marL="742950" lvl="1" indent="-285750">
              <a:buFont typeface="Arial" panose="020B0604020202020204" pitchFamily="34" charset="0"/>
              <a:buChar char="•"/>
            </a:pPr>
            <a:r>
              <a:rPr lang="en-GB"/>
              <a:t>Development programme completing in Q4 2022	</a:t>
            </a:r>
          </a:p>
          <a:p>
            <a:pPr marL="742950" lvl="1" indent="-285750">
              <a:buFont typeface="Arial" panose="020B0604020202020204" pitchFamily="34" charset="0"/>
              <a:buChar char="•"/>
            </a:pPr>
            <a:r>
              <a:rPr lang="en-GB"/>
              <a:t>18 months demonstration on Equinor’s Hywind Scotland Floating offshore wind farm</a:t>
            </a:r>
          </a:p>
        </p:txBody>
      </p:sp>
      <p:pic>
        <p:nvPicPr>
          <p:cNvPr id="9" name="Content Placeholder 5" descr="Logo&#10;&#10;Description automatically generated">
            <a:extLst>
              <a:ext uri="{FF2B5EF4-FFF2-40B4-BE49-F238E27FC236}">
                <a16:creationId xmlns:a16="http://schemas.microsoft.com/office/drawing/2014/main" id="{C8802060-BCE1-7F89-D159-37D76D6ED73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731814" y="5000576"/>
            <a:ext cx="989552" cy="813732"/>
          </a:xfrm>
          <a:prstGeom prst="rect">
            <a:avLst/>
          </a:prstGeom>
        </p:spPr>
      </p:pic>
      <p:pic>
        <p:nvPicPr>
          <p:cNvPr id="10" name="Picture 2" descr="ORE Catapult | Offshore Wind, Wave &amp; Tidal Energy Innovation">
            <a:extLst>
              <a:ext uri="{FF2B5EF4-FFF2-40B4-BE49-F238E27FC236}">
                <a16:creationId xmlns:a16="http://schemas.microsoft.com/office/drawing/2014/main" id="{AF51CC9E-BD5C-CD6B-08F2-CE79A507566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92030" y="5233019"/>
            <a:ext cx="1600871" cy="50827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East Anglia, Uk Wide, NR32 1XH 48 Followers Follow 48 Followers Follow 0  Videos View Videos 0 Jobs/Posts View Jobs/Posts Home Explore Organisations  ScottishPower Renewables Back View on Map Company Logo (Scottish Power  Renewables ...">
            <a:extLst>
              <a:ext uri="{FF2B5EF4-FFF2-40B4-BE49-F238E27FC236}">
                <a16:creationId xmlns:a16="http://schemas.microsoft.com/office/drawing/2014/main" id="{B71912B8-9053-F827-01EA-2B094BBCB1D8}"/>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3655789" y="5117759"/>
            <a:ext cx="1600871" cy="69654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Text&#10;&#10;Description automatically generated with medium confidence">
            <a:extLst>
              <a:ext uri="{FF2B5EF4-FFF2-40B4-BE49-F238E27FC236}">
                <a16:creationId xmlns:a16="http://schemas.microsoft.com/office/drawing/2014/main" id="{35873E46-6B8F-9DF7-0C9C-F0393037AC95}"/>
              </a:ext>
            </a:extLst>
          </p:cNvPr>
          <p:cNvPicPr>
            <a:picLocks noChangeAspect="1"/>
          </p:cNvPicPr>
          <p:nvPr/>
        </p:nvPicPr>
        <p:blipFill>
          <a:blip r:embed="rId6"/>
          <a:stretch>
            <a:fillRect/>
          </a:stretch>
        </p:blipFill>
        <p:spPr>
          <a:xfrm>
            <a:off x="9196520" y="5016499"/>
            <a:ext cx="2203450" cy="857250"/>
          </a:xfrm>
          <a:prstGeom prst="rect">
            <a:avLst/>
          </a:prstGeom>
        </p:spPr>
      </p:pic>
      <p:sp>
        <p:nvSpPr>
          <p:cNvPr id="16" name="TextBox 15">
            <a:extLst>
              <a:ext uri="{FF2B5EF4-FFF2-40B4-BE49-F238E27FC236}">
                <a16:creationId xmlns:a16="http://schemas.microsoft.com/office/drawing/2014/main" id="{9B609079-EAD7-7BA6-C148-337624C41B50}"/>
              </a:ext>
            </a:extLst>
          </p:cNvPr>
          <p:cNvSpPr txBox="1"/>
          <p:nvPr/>
        </p:nvSpPr>
        <p:spPr>
          <a:xfrm>
            <a:off x="576263" y="1389701"/>
            <a:ext cx="2927350"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a:solidFill>
                  <a:schemeClr val="bg2"/>
                </a:solidFill>
              </a:rPr>
              <a:t>Partially funded by</a:t>
            </a:r>
            <a:endParaRPr lang="en-GB" sz="1600" dirty="0" err="1">
              <a:solidFill>
                <a:schemeClr val="bg2"/>
              </a:solidFill>
            </a:endParaRPr>
          </a:p>
        </p:txBody>
      </p:sp>
      <p:sp>
        <p:nvSpPr>
          <p:cNvPr id="18" name="TextBox 17">
            <a:extLst>
              <a:ext uri="{FF2B5EF4-FFF2-40B4-BE49-F238E27FC236}">
                <a16:creationId xmlns:a16="http://schemas.microsoft.com/office/drawing/2014/main" id="{0887E6E9-2F97-E43A-E980-955758002F2C}"/>
              </a:ext>
            </a:extLst>
          </p:cNvPr>
          <p:cNvSpPr txBox="1"/>
          <p:nvPr/>
        </p:nvSpPr>
        <p:spPr>
          <a:xfrm>
            <a:off x="590924" y="4335949"/>
            <a:ext cx="11040533" cy="338554"/>
          </a:xfrm>
          <a:prstGeom prst="rect">
            <a:avLst/>
          </a:prstGeom>
          <a:solidFill>
            <a:schemeClr val="accent2"/>
          </a:solidFill>
        </p:spPr>
        <p:txBody>
          <a:bodyPr wrap="square" rtlCol="0">
            <a:spAutoFit/>
          </a:bodyPr>
          <a:lstStyle/>
          <a:p>
            <a:pPr>
              <a:spcBef>
                <a:spcPts val="600"/>
              </a:spcBef>
              <a:spcAft>
                <a:spcPts val="600"/>
              </a:spcAft>
              <a:buClr>
                <a:srgbClr val="F2A900"/>
              </a:buClr>
            </a:pPr>
            <a:r>
              <a:rPr lang="en-GB" sz="1600">
                <a:solidFill>
                  <a:schemeClr val="bg2"/>
                </a:solidFill>
              </a:rPr>
              <a:t>Industrial sponsors</a:t>
            </a:r>
            <a:endParaRPr lang="en-GB" sz="1600" dirty="0" err="1">
              <a:solidFill>
                <a:schemeClr val="bg2"/>
              </a:solidFill>
            </a:endParaRPr>
          </a:p>
        </p:txBody>
      </p:sp>
    </p:spTree>
    <p:extLst>
      <p:ext uri="{BB962C8B-B14F-4D97-AF65-F5344CB8AC3E}">
        <p14:creationId xmlns:p14="http://schemas.microsoft.com/office/powerpoint/2010/main" val="2589341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Rectangle 218">
            <a:extLst>
              <a:ext uri="{FF2B5EF4-FFF2-40B4-BE49-F238E27FC236}">
                <a16:creationId xmlns:a16="http://schemas.microsoft.com/office/drawing/2014/main" id="{201EAA79-F1AD-4636-B2ED-C59171A5F0E5}"/>
              </a:ext>
            </a:extLst>
          </p:cNvPr>
          <p:cNvSpPr/>
          <p:nvPr/>
        </p:nvSpPr>
        <p:spPr>
          <a:xfrm flipH="1">
            <a:off x="2352385" y="5830160"/>
            <a:ext cx="36000" cy="300107"/>
          </a:xfrm>
          <a:prstGeom prst="rect">
            <a:avLst/>
          </a:prstGeom>
          <a:gradFill flip="none" rotWithShape="1">
            <a:gsLst>
              <a:gs pos="35000">
                <a:srgbClr val="868686"/>
              </a:gs>
              <a:gs pos="59000">
                <a:srgbClr val="7C7C7C"/>
              </a:gs>
              <a:gs pos="0">
                <a:schemeClr val="accent3"/>
              </a:gs>
              <a:gs pos="49000">
                <a:schemeClr val="bg1"/>
              </a:gs>
              <a:gs pos="100000">
                <a:schemeClr val="accent3"/>
              </a:gs>
            </a:gsLst>
            <a:lin ang="0" scaled="1"/>
            <a:tileRect/>
          </a:gradFill>
          <a:ln w="57150">
            <a:noFill/>
          </a:ln>
          <a:effectLst>
            <a:softEdge rad="0"/>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20" name="Rectangle 219">
            <a:extLst>
              <a:ext uri="{FF2B5EF4-FFF2-40B4-BE49-F238E27FC236}">
                <a16:creationId xmlns:a16="http://schemas.microsoft.com/office/drawing/2014/main" id="{B58A58DD-19C8-4208-A170-CA36C38B0576}"/>
              </a:ext>
            </a:extLst>
          </p:cNvPr>
          <p:cNvSpPr/>
          <p:nvPr/>
        </p:nvSpPr>
        <p:spPr>
          <a:xfrm flipH="1">
            <a:off x="2305556" y="5830160"/>
            <a:ext cx="36000" cy="300107"/>
          </a:xfrm>
          <a:prstGeom prst="rect">
            <a:avLst/>
          </a:prstGeom>
          <a:gradFill flip="none" rotWithShape="1">
            <a:gsLst>
              <a:gs pos="35000">
                <a:srgbClr val="868686"/>
              </a:gs>
              <a:gs pos="59000">
                <a:srgbClr val="7C7C7C"/>
              </a:gs>
              <a:gs pos="0">
                <a:schemeClr val="accent3"/>
              </a:gs>
              <a:gs pos="49000">
                <a:schemeClr val="bg1"/>
              </a:gs>
              <a:gs pos="100000">
                <a:schemeClr val="accent3"/>
              </a:gs>
            </a:gsLst>
            <a:lin ang="0" scaled="1"/>
            <a:tileRect/>
          </a:gradFill>
          <a:ln w="57150">
            <a:noFill/>
          </a:ln>
          <a:effectLst>
            <a:softEdge rad="0"/>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21" name="Rectangle 220">
            <a:extLst>
              <a:ext uri="{FF2B5EF4-FFF2-40B4-BE49-F238E27FC236}">
                <a16:creationId xmlns:a16="http://schemas.microsoft.com/office/drawing/2014/main" id="{7C28FE50-8F4C-4868-8C1A-3CAF9E0AAFCB}"/>
              </a:ext>
            </a:extLst>
          </p:cNvPr>
          <p:cNvSpPr/>
          <p:nvPr/>
        </p:nvSpPr>
        <p:spPr>
          <a:xfrm flipH="1">
            <a:off x="2258727" y="5830160"/>
            <a:ext cx="36000" cy="300107"/>
          </a:xfrm>
          <a:prstGeom prst="rect">
            <a:avLst/>
          </a:prstGeom>
          <a:gradFill flip="none" rotWithShape="1">
            <a:gsLst>
              <a:gs pos="35000">
                <a:srgbClr val="868686"/>
              </a:gs>
              <a:gs pos="59000">
                <a:srgbClr val="7C7C7C"/>
              </a:gs>
              <a:gs pos="0">
                <a:schemeClr val="accent3"/>
              </a:gs>
              <a:gs pos="49000">
                <a:schemeClr val="bg1"/>
              </a:gs>
              <a:gs pos="100000">
                <a:schemeClr val="accent3"/>
              </a:gs>
            </a:gsLst>
            <a:lin ang="0" scaled="1"/>
            <a:tileRect/>
          </a:gradFill>
          <a:ln w="57150">
            <a:noFill/>
          </a:ln>
          <a:effectLst>
            <a:softEdge rad="0"/>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70" name="Rectangle 169">
            <a:extLst>
              <a:ext uri="{FF2B5EF4-FFF2-40B4-BE49-F238E27FC236}">
                <a16:creationId xmlns:a16="http://schemas.microsoft.com/office/drawing/2014/main" id="{22A71C7C-32FD-4CE9-9A06-ED1DC6E794C6}"/>
              </a:ext>
            </a:extLst>
          </p:cNvPr>
          <p:cNvSpPr/>
          <p:nvPr/>
        </p:nvSpPr>
        <p:spPr>
          <a:xfrm>
            <a:off x="2252626" y="3736255"/>
            <a:ext cx="139499" cy="2247473"/>
          </a:xfrm>
          <a:prstGeom prst="rect">
            <a:avLst/>
          </a:prstGeom>
          <a:gradFill flip="none" rotWithShape="1">
            <a:gsLst>
              <a:gs pos="24780">
                <a:srgbClr val="4E4E4E"/>
              </a:gs>
              <a:gs pos="0">
                <a:schemeClr val="accent3">
                  <a:lumMod val="89000"/>
                </a:schemeClr>
              </a:gs>
              <a:gs pos="36000">
                <a:srgbClr val="6E6E6E"/>
              </a:gs>
              <a:gs pos="88000">
                <a:srgbClr val="292929"/>
              </a:gs>
              <a:gs pos="14000">
                <a:srgbClr val="2F2F2F"/>
              </a:gs>
              <a:gs pos="61000">
                <a:srgbClr val="787878"/>
              </a:gs>
              <a:gs pos="49000">
                <a:schemeClr val="bg1"/>
              </a:gs>
              <a:gs pos="97000">
                <a:schemeClr val="accent3">
                  <a:lumMod val="70000"/>
                </a:schemeClr>
              </a:gs>
            </a:gsLst>
            <a:lin ang="0" scaled="1"/>
            <a:tileRect/>
          </a:gradFill>
          <a:ln w="57150">
            <a:noFill/>
          </a:ln>
          <a:effectLst>
            <a:softEdge rad="0"/>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05" name="Trapezoid 202">
            <a:extLst>
              <a:ext uri="{FF2B5EF4-FFF2-40B4-BE49-F238E27FC236}">
                <a16:creationId xmlns:a16="http://schemas.microsoft.com/office/drawing/2014/main" id="{BB32C2C7-2FDF-4543-BB98-F68E5E82F174}"/>
              </a:ext>
            </a:extLst>
          </p:cNvPr>
          <p:cNvSpPr/>
          <p:nvPr/>
        </p:nvSpPr>
        <p:spPr>
          <a:xfrm rot="5400000" flipV="1">
            <a:off x="2154839" y="5344389"/>
            <a:ext cx="773513" cy="348877"/>
          </a:xfrm>
          <a:custGeom>
            <a:avLst/>
            <a:gdLst>
              <a:gd name="connsiteX0" fmla="*/ 0 w 574908"/>
              <a:gd name="connsiteY0" fmla="*/ 274794 h 274794"/>
              <a:gd name="connsiteX1" fmla="*/ 68699 w 574908"/>
              <a:gd name="connsiteY1" fmla="*/ 0 h 274794"/>
              <a:gd name="connsiteX2" fmla="*/ 506210 w 574908"/>
              <a:gd name="connsiteY2" fmla="*/ 0 h 274794"/>
              <a:gd name="connsiteX3" fmla="*/ 574908 w 574908"/>
              <a:gd name="connsiteY3" fmla="*/ 274794 h 274794"/>
              <a:gd name="connsiteX4" fmla="*/ 0 w 574908"/>
              <a:gd name="connsiteY4" fmla="*/ 274794 h 274794"/>
              <a:gd name="connsiteX0" fmla="*/ 0 w 660633"/>
              <a:gd name="connsiteY0" fmla="*/ 272412 h 274794"/>
              <a:gd name="connsiteX1" fmla="*/ 154424 w 660633"/>
              <a:gd name="connsiteY1" fmla="*/ 0 h 274794"/>
              <a:gd name="connsiteX2" fmla="*/ 591935 w 660633"/>
              <a:gd name="connsiteY2" fmla="*/ 0 h 274794"/>
              <a:gd name="connsiteX3" fmla="*/ 660633 w 660633"/>
              <a:gd name="connsiteY3" fmla="*/ 274794 h 274794"/>
              <a:gd name="connsiteX4" fmla="*/ 0 w 660633"/>
              <a:gd name="connsiteY4" fmla="*/ 272412 h 274794"/>
              <a:gd name="connsiteX0" fmla="*/ 0 w 798749"/>
              <a:gd name="connsiteY0" fmla="*/ 272412 h 272412"/>
              <a:gd name="connsiteX1" fmla="*/ 154424 w 798749"/>
              <a:gd name="connsiteY1" fmla="*/ 0 h 272412"/>
              <a:gd name="connsiteX2" fmla="*/ 591935 w 798749"/>
              <a:gd name="connsiteY2" fmla="*/ 0 h 272412"/>
              <a:gd name="connsiteX3" fmla="*/ 798749 w 798749"/>
              <a:gd name="connsiteY3" fmla="*/ 267650 h 272412"/>
              <a:gd name="connsiteX4" fmla="*/ 0 w 798749"/>
              <a:gd name="connsiteY4" fmla="*/ 272412 h 272412"/>
              <a:gd name="connsiteX0" fmla="*/ 0 w 798749"/>
              <a:gd name="connsiteY0" fmla="*/ 272412 h 272412"/>
              <a:gd name="connsiteX1" fmla="*/ 111565 w 798749"/>
              <a:gd name="connsiteY1" fmla="*/ 28575 h 272412"/>
              <a:gd name="connsiteX2" fmla="*/ 591935 w 798749"/>
              <a:gd name="connsiteY2" fmla="*/ 0 h 272412"/>
              <a:gd name="connsiteX3" fmla="*/ 798749 w 798749"/>
              <a:gd name="connsiteY3" fmla="*/ 267650 h 272412"/>
              <a:gd name="connsiteX4" fmla="*/ 0 w 798749"/>
              <a:gd name="connsiteY4" fmla="*/ 272412 h 272412"/>
              <a:gd name="connsiteX0" fmla="*/ 0 w 798749"/>
              <a:gd name="connsiteY0" fmla="*/ 248600 h 248600"/>
              <a:gd name="connsiteX1" fmla="*/ 111565 w 798749"/>
              <a:gd name="connsiteY1" fmla="*/ 4763 h 248600"/>
              <a:gd name="connsiteX2" fmla="*/ 677663 w 798749"/>
              <a:gd name="connsiteY2" fmla="*/ 0 h 248600"/>
              <a:gd name="connsiteX3" fmla="*/ 798749 w 798749"/>
              <a:gd name="connsiteY3" fmla="*/ 243838 h 248600"/>
              <a:gd name="connsiteX4" fmla="*/ 0 w 798749"/>
              <a:gd name="connsiteY4" fmla="*/ 248600 h 24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749" h="248600">
                <a:moveTo>
                  <a:pt x="0" y="248600"/>
                </a:moveTo>
                <a:lnTo>
                  <a:pt x="111565" y="4763"/>
                </a:lnTo>
                <a:lnTo>
                  <a:pt x="677663" y="0"/>
                </a:lnTo>
                <a:lnTo>
                  <a:pt x="798749" y="243838"/>
                </a:lnTo>
                <a:lnTo>
                  <a:pt x="0" y="248600"/>
                </a:lnTo>
                <a:close/>
              </a:path>
            </a:pathLst>
          </a:custGeom>
          <a:solidFill>
            <a:srgbClr val="C00000">
              <a:alpha val="24000"/>
            </a:srgb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06" name="Trapezoid 202">
            <a:extLst>
              <a:ext uri="{FF2B5EF4-FFF2-40B4-BE49-F238E27FC236}">
                <a16:creationId xmlns:a16="http://schemas.microsoft.com/office/drawing/2014/main" id="{07C01BD0-5186-4E58-BD79-18C1B8A54026}"/>
              </a:ext>
            </a:extLst>
          </p:cNvPr>
          <p:cNvSpPr/>
          <p:nvPr/>
        </p:nvSpPr>
        <p:spPr>
          <a:xfrm rot="5400000" flipV="1">
            <a:off x="2160982" y="4332618"/>
            <a:ext cx="773513" cy="331636"/>
          </a:xfrm>
          <a:custGeom>
            <a:avLst/>
            <a:gdLst>
              <a:gd name="connsiteX0" fmla="*/ 0 w 574908"/>
              <a:gd name="connsiteY0" fmla="*/ 274794 h 274794"/>
              <a:gd name="connsiteX1" fmla="*/ 68699 w 574908"/>
              <a:gd name="connsiteY1" fmla="*/ 0 h 274794"/>
              <a:gd name="connsiteX2" fmla="*/ 506210 w 574908"/>
              <a:gd name="connsiteY2" fmla="*/ 0 h 274794"/>
              <a:gd name="connsiteX3" fmla="*/ 574908 w 574908"/>
              <a:gd name="connsiteY3" fmla="*/ 274794 h 274794"/>
              <a:gd name="connsiteX4" fmla="*/ 0 w 574908"/>
              <a:gd name="connsiteY4" fmla="*/ 274794 h 274794"/>
              <a:gd name="connsiteX0" fmla="*/ 0 w 660633"/>
              <a:gd name="connsiteY0" fmla="*/ 272412 h 274794"/>
              <a:gd name="connsiteX1" fmla="*/ 154424 w 660633"/>
              <a:gd name="connsiteY1" fmla="*/ 0 h 274794"/>
              <a:gd name="connsiteX2" fmla="*/ 591935 w 660633"/>
              <a:gd name="connsiteY2" fmla="*/ 0 h 274794"/>
              <a:gd name="connsiteX3" fmla="*/ 660633 w 660633"/>
              <a:gd name="connsiteY3" fmla="*/ 274794 h 274794"/>
              <a:gd name="connsiteX4" fmla="*/ 0 w 660633"/>
              <a:gd name="connsiteY4" fmla="*/ 272412 h 274794"/>
              <a:gd name="connsiteX0" fmla="*/ 0 w 798749"/>
              <a:gd name="connsiteY0" fmla="*/ 272412 h 272412"/>
              <a:gd name="connsiteX1" fmla="*/ 154424 w 798749"/>
              <a:gd name="connsiteY1" fmla="*/ 0 h 272412"/>
              <a:gd name="connsiteX2" fmla="*/ 591935 w 798749"/>
              <a:gd name="connsiteY2" fmla="*/ 0 h 272412"/>
              <a:gd name="connsiteX3" fmla="*/ 798749 w 798749"/>
              <a:gd name="connsiteY3" fmla="*/ 267650 h 272412"/>
              <a:gd name="connsiteX4" fmla="*/ 0 w 798749"/>
              <a:gd name="connsiteY4" fmla="*/ 272412 h 272412"/>
              <a:gd name="connsiteX0" fmla="*/ 0 w 798749"/>
              <a:gd name="connsiteY0" fmla="*/ 272412 h 272412"/>
              <a:gd name="connsiteX1" fmla="*/ 111565 w 798749"/>
              <a:gd name="connsiteY1" fmla="*/ 28575 h 272412"/>
              <a:gd name="connsiteX2" fmla="*/ 591935 w 798749"/>
              <a:gd name="connsiteY2" fmla="*/ 0 h 272412"/>
              <a:gd name="connsiteX3" fmla="*/ 798749 w 798749"/>
              <a:gd name="connsiteY3" fmla="*/ 267650 h 272412"/>
              <a:gd name="connsiteX4" fmla="*/ 0 w 798749"/>
              <a:gd name="connsiteY4" fmla="*/ 272412 h 272412"/>
              <a:gd name="connsiteX0" fmla="*/ 0 w 798749"/>
              <a:gd name="connsiteY0" fmla="*/ 248600 h 248600"/>
              <a:gd name="connsiteX1" fmla="*/ 111565 w 798749"/>
              <a:gd name="connsiteY1" fmla="*/ 4763 h 248600"/>
              <a:gd name="connsiteX2" fmla="*/ 677663 w 798749"/>
              <a:gd name="connsiteY2" fmla="*/ 0 h 248600"/>
              <a:gd name="connsiteX3" fmla="*/ 798749 w 798749"/>
              <a:gd name="connsiteY3" fmla="*/ 243838 h 248600"/>
              <a:gd name="connsiteX4" fmla="*/ 0 w 798749"/>
              <a:gd name="connsiteY4" fmla="*/ 248600 h 248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8749" h="248600">
                <a:moveTo>
                  <a:pt x="0" y="248600"/>
                </a:moveTo>
                <a:lnTo>
                  <a:pt x="111565" y="4763"/>
                </a:lnTo>
                <a:lnTo>
                  <a:pt x="677663" y="0"/>
                </a:lnTo>
                <a:lnTo>
                  <a:pt x="798749" y="243838"/>
                </a:lnTo>
                <a:lnTo>
                  <a:pt x="0" y="248600"/>
                </a:lnTo>
                <a:close/>
              </a:path>
            </a:pathLst>
          </a:custGeom>
          <a:solidFill>
            <a:srgbClr val="C00000">
              <a:alpha val="24000"/>
            </a:srgb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09" name="Trapezoid 202">
            <a:extLst>
              <a:ext uri="{FF2B5EF4-FFF2-40B4-BE49-F238E27FC236}">
                <a16:creationId xmlns:a16="http://schemas.microsoft.com/office/drawing/2014/main" id="{3AD91E32-E8FF-4C9B-95AB-A22065AC5451}"/>
              </a:ext>
            </a:extLst>
          </p:cNvPr>
          <p:cNvSpPr/>
          <p:nvPr/>
        </p:nvSpPr>
        <p:spPr>
          <a:xfrm rot="5400000" flipV="1">
            <a:off x="1462623" y="5171350"/>
            <a:ext cx="341713" cy="1287124"/>
          </a:xfrm>
          <a:custGeom>
            <a:avLst/>
            <a:gdLst>
              <a:gd name="connsiteX0" fmla="*/ 0 w 574908"/>
              <a:gd name="connsiteY0" fmla="*/ 274794 h 274794"/>
              <a:gd name="connsiteX1" fmla="*/ 68699 w 574908"/>
              <a:gd name="connsiteY1" fmla="*/ 0 h 274794"/>
              <a:gd name="connsiteX2" fmla="*/ 506210 w 574908"/>
              <a:gd name="connsiteY2" fmla="*/ 0 h 274794"/>
              <a:gd name="connsiteX3" fmla="*/ 574908 w 574908"/>
              <a:gd name="connsiteY3" fmla="*/ 274794 h 274794"/>
              <a:gd name="connsiteX4" fmla="*/ 0 w 574908"/>
              <a:gd name="connsiteY4" fmla="*/ 274794 h 274794"/>
              <a:gd name="connsiteX0" fmla="*/ 0 w 660633"/>
              <a:gd name="connsiteY0" fmla="*/ 272412 h 274794"/>
              <a:gd name="connsiteX1" fmla="*/ 154424 w 660633"/>
              <a:gd name="connsiteY1" fmla="*/ 0 h 274794"/>
              <a:gd name="connsiteX2" fmla="*/ 591935 w 660633"/>
              <a:gd name="connsiteY2" fmla="*/ 0 h 274794"/>
              <a:gd name="connsiteX3" fmla="*/ 660633 w 660633"/>
              <a:gd name="connsiteY3" fmla="*/ 274794 h 274794"/>
              <a:gd name="connsiteX4" fmla="*/ 0 w 660633"/>
              <a:gd name="connsiteY4" fmla="*/ 272412 h 274794"/>
              <a:gd name="connsiteX0" fmla="*/ 0 w 798749"/>
              <a:gd name="connsiteY0" fmla="*/ 272412 h 272412"/>
              <a:gd name="connsiteX1" fmla="*/ 154424 w 798749"/>
              <a:gd name="connsiteY1" fmla="*/ 0 h 272412"/>
              <a:gd name="connsiteX2" fmla="*/ 591935 w 798749"/>
              <a:gd name="connsiteY2" fmla="*/ 0 h 272412"/>
              <a:gd name="connsiteX3" fmla="*/ 798749 w 798749"/>
              <a:gd name="connsiteY3" fmla="*/ 267650 h 272412"/>
              <a:gd name="connsiteX4" fmla="*/ 0 w 798749"/>
              <a:gd name="connsiteY4" fmla="*/ 272412 h 272412"/>
              <a:gd name="connsiteX0" fmla="*/ 0 w 798749"/>
              <a:gd name="connsiteY0" fmla="*/ 272412 h 272412"/>
              <a:gd name="connsiteX1" fmla="*/ 111565 w 798749"/>
              <a:gd name="connsiteY1" fmla="*/ 28575 h 272412"/>
              <a:gd name="connsiteX2" fmla="*/ 591935 w 798749"/>
              <a:gd name="connsiteY2" fmla="*/ 0 h 272412"/>
              <a:gd name="connsiteX3" fmla="*/ 798749 w 798749"/>
              <a:gd name="connsiteY3" fmla="*/ 267650 h 272412"/>
              <a:gd name="connsiteX4" fmla="*/ 0 w 798749"/>
              <a:gd name="connsiteY4" fmla="*/ 272412 h 272412"/>
              <a:gd name="connsiteX0" fmla="*/ 0 w 798749"/>
              <a:gd name="connsiteY0" fmla="*/ 248600 h 248600"/>
              <a:gd name="connsiteX1" fmla="*/ 111565 w 798749"/>
              <a:gd name="connsiteY1" fmla="*/ 4763 h 248600"/>
              <a:gd name="connsiteX2" fmla="*/ 677663 w 798749"/>
              <a:gd name="connsiteY2" fmla="*/ 0 h 248600"/>
              <a:gd name="connsiteX3" fmla="*/ 798749 w 798749"/>
              <a:gd name="connsiteY3" fmla="*/ 243838 h 248600"/>
              <a:gd name="connsiteX4" fmla="*/ 0 w 798749"/>
              <a:gd name="connsiteY4" fmla="*/ 248600 h 248600"/>
              <a:gd name="connsiteX0" fmla="*/ 0 w 798749"/>
              <a:gd name="connsiteY0" fmla="*/ 254370 h 254370"/>
              <a:gd name="connsiteX1" fmla="*/ 373505 w 798749"/>
              <a:gd name="connsiteY1" fmla="*/ 0 h 254370"/>
              <a:gd name="connsiteX2" fmla="*/ 677663 w 798749"/>
              <a:gd name="connsiteY2" fmla="*/ 5770 h 254370"/>
              <a:gd name="connsiteX3" fmla="*/ 798749 w 798749"/>
              <a:gd name="connsiteY3" fmla="*/ 249608 h 254370"/>
              <a:gd name="connsiteX4" fmla="*/ 0 w 798749"/>
              <a:gd name="connsiteY4" fmla="*/ 254370 h 254370"/>
              <a:gd name="connsiteX0" fmla="*/ 0 w 798749"/>
              <a:gd name="connsiteY0" fmla="*/ 259134 h 259134"/>
              <a:gd name="connsiteX1" fmla="*/ 373505 w 798749"/>
              <a:gd name="connsiteY1" fmla="*/ 4764 h 259134"/>
              <a:gd name="connsiteX2" fmla="*/ 363341 w 798749"/>
              <a:gd name="connsiteY2" fmla="*/ 0 h 259134"/>
              <a:gd name="connsiteX3" fmla="*/ 798749 w 798749"/>
              <a:gd name="connsiteY3" fmla="*/ 254372 h 259134"/>
              <a:gd name="connsiteX4" fmla="*/ 0 w 798749"/>
              <a:gd name="connsiteY4" fmla="*/ 259134 h 259134"/>
              <a:gd name="connsiteX0" fmla="*/ 0 w 464333"/>
              <a:gd name="connsiteY0" fmla="*/ 259134 h 259134"/>
              <a:gd name="connsiteX1" fmla="*/ 373505 w 464333"/>
              <a:gd name="connsiteY1" fmla="*/ 4764 h 259134"/>
              <a:gd name="connsiteX2" fmla="*/ 363341 w 464333"/>
              <a:gd name="connsiteY2" fmla="*/ 0 h 259134"/>
              <a:gd name="connsiteX3" fmla="*/ 464333 w 464333"/>
              <a:gd name="connsiteY3" fmla="*/ 248268 h 259134"/>
              <a:gd name="connsiteX4" fmla="*/ 0 w 464333"/>
              <a:gd name="connsiteY4" fmla="*/ 259134 h 259134"/>
              <a:gd name="connsiteX0" fmla="*/ 0 w 379090"/>
              <a:gd name="connsiteY0" fmla="*/ 248147 h 248268"/>
              <a:gd name="connsiteX1" fmla="*/ 288262 w 379090"/>
              <a:gd name="connsiteY1" fmla="*/ 4764 h 248268"/>
              <a:gd name="connsiteX2" fmla="*/ 278098 w 379090"/>
              <a:gd name="connsiteY2" fmla="*/ 0 h 248268"/>
              <a:gd name="connsiteX3" fmla="*/ 379090 w 379090"/>
              <a:gd name="connsiteY3" fmla="*/ 248268 h 248268"/>
              <a:gd name="connsiteX4" fmla="*/ 0 w 379090"/>
              <a:gd name="connsiteY4" fmla="*/ 248147 h 248268"/>
              <a:gd name="connsiteX0" fmla="*/ 0 w 278131"/>
              <a:gd name="connsiteY0" fmla="*/ 248147 h 248268"/>
              <a:gd name="connsiteX1" fmla="*/ 187303 w 278131"/>
              <a:gd name="connsiteY1" fmla="*/ 4764 h 248268"/>
              <a:gd name="connsiteX2" fmla="*/ 177139 w 278131"/>
              <a:gd name="connsiteY2" fmla="*/ 0 h 248268"/>
              <a:gd name="connsiteX3" fmla="*/ 278131 w 278131"/>
              <a:gd name="connsiteY3" fmla="*/ 248268 h 248268"/>
              <a:gd name="connsiteX4" fmla="*/ 0 w 278131"/>
              <a:gd name="connsiteY4" fmla="*/ 248147 h 248268"/>
              <a:gd name="connsiteX0" fmla="*/ 0 w 371324"/>
              <a:gd name="connsiteY0" fmla="*/ 248147 h 249499"/>
              <a:gd name="connsiteX1" fmla="*/ 187303 w 371324"/>
              <a:gd name="connsiteY1" fmla="*/ 4764 h 249499"/>
              <a:gd name="connsiteX2" fmla="*/ 177139 w 371324"/>
              <a:gd name="connsiteY2" fmla="*/ 0 h 249499"/>
              <a:gd name="connsiteX3" fmla="*/ 371324 w 371324"/>
              <a:gd name="connsiteY3" fmla="*/ 249499 h 249499"/>
              <a:gd name="connsiteX4" fmla="*/ 0 w 371324"/>
              <a:gd name="connsiteY4" fmla="*/ 248147 h 249499"/>
              <a:gd name="connsiteX0" fmla="*/ 0 w 417918"/>
              <a:gd name="connsiteY0" fmla="*/ 248147 h 249499"/>
              <a:gd name="connsiteX1" fmla="*/ 233897 w 417918"/>
              <a:gd name="connsiteY1" fmla="*/ 4764 h 249499"/>
              <a:gd name="connsiteX2" fmla="*/ 223733 w 417918"/>
              <a:gd name="connsiteY2" fmla="*/ 0 h 249499"/>
              <a:gd name="connsiteX3" fmla="*/ 417918 w 417918"/>
              <a:gd name="connsiteY3" fmla="*/ 249499 h 249499"/>
              <a:gd name="connsiteX4" fmla="*/ 0 w 417918"/>
              <a:gd name="connsiteY4" fmla="*/ 248147 h 249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918" h="249499">
                <a:moveTo>
                  <a:pt x="0" y="248147"/>
                </a:moveTo>
                <a:lnTo>
                  <a:pt x="233897" y="4764"/>
                </a:lnTo>
                <a:lnTo>
                  <a:pt x="223733" y="0"/>
                </a:lnTo>
                <a:lnTo>
                  <a:pt x="417918" y="249499"/>
                </a:lnTo>
                <a:lnTo>
                  <a:pt x="0" y="248147"/>
                </a:lnTo>
                <a:close/>
              </a:path>
            </a:pathLst>
          </a:custGeom>
          <a:solidFill>
            <a:schemeClr val="accent2">
              <a:alpha val="24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8" name="Graphic 37" descr="Eye">
            <a:extLst>
              <a:ext uri="{FF2B5EF4-FFF2-40B4-BE49-F238E27FC236}">
                <a16:creationId xmlns:a16="http://schemas.microsoft.com/office/drawing/2014/main" id="{9D47BA9D-138C-4CCA-AEEC-69E452514A97}"/>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230" b="16833"/>
          <a:stretch/>
        </p:blipFill>
        <p:spPr>
          <a:xfrm>
            <a:off x="543461" y="5638408"/>
            <a:ext cx="526807" cy="347361"/>
          </a:xfrm>
          <a:prstGeom prst="rect">
            <a:avLst/>
          </a:prstGeom>
        </p:spPr>
      </p:pic>
      <p:sp>
        <p:nvSpPr>
          <p:cNvPr id="10" name="Arrow: Right 9">
            <a:extLst>
              <a:ext uri="{FF2B5EF4-FFF2-40B4-BE49-F238E27FC236}">
                <a16:creationId xmlns:a16="http://schemas.microsoft.com/office/drawing/2014/main" id="{D198FD30-485D-4E0E-B830-0C8F356D62AD}"/>
              </a:ext>
            </a:extLst>
          </p:cNvPr>
          <p:cNvSpPr/>
          <p:nvPr/>
        </p:nvSpPr>
        <p:spPr>
          <a:xfrm>
            <a:off x="4298988" y="1831763"/>
            <a:ext cx="3520230" cy="1350684"/>
          </a:xfrm>
          <a:prstGeom prst="rightArrow">
            <a:avLst/>
          </a:prstGeom>
          <a:gradFill flip="none" rotWithShape="1">
            <a:gsLst>
              <a:gs pos="0">
                <a:schemeClr val="accent2"/>
              </a:gs>
              <a:gs pos="100000">
                <a:schemeClr val="accent1"/>
              </a:gs>
            </a:gsLst>
            <a:lin ang="0" scaled="1"/>
            <a:tileRect/>
          </a:gra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4" name="TextBox 13">
            <a:extLst>
              <a:ext uri="{FF2B5EF4-FFF2-40B4-BE49-F238E27FC236}">
                <a16:creationId xmlns:a16="http://schemas.microsoft.com/office/drawing/2014/main" id="{5C58D354-7380-4081-AEB5-99F56E61C3F9}"/>
              </a:ext>
            </a:extLst>
          </p:cNvPr>
          <p:cNvSpPr txBox="1"/>
          <p:nvPr/>
        </p:nvSpPr>
        <p:spPr>
          <a:xfrm>
            <a:off x="4298989" y="2473483"/>
            <a:ext cx="2879008"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600"/>
              </a:spcBef>
              <a:spcAft>
                <a:spcPts val="600"/>
              </a:spcAft>
              <a:buClr>
                <a:srgbClr val="F2A900"/>
              </a:buClr>
              <a:buSzTx/>
              <a:buFontTx/>
              <a:buNone/>
              <a:tabLst/>
              <a:defRPr/>
            </a:pPr>
            <a:r>
              <a:rPr kumimoji="0" lang="en-GB" sz="2000" b="0" i="0" u="none" strike="noStrike" kern="1200" cap="none" spc="0" normalizeH="0" baseline="0" noProof="0">
                <a:ln>
                  <a:noFill/>
                </a:ln>
                <a:solidFill>
                  <a:prstClr val="white"/>
                </a:solidFill>
                <a:effectLst/>
                <a:uLnTx/>
                <a:uFillTx/>
                <a:latin typeface="Arial"/>
                <a:ea typeface="+mn-ea"/>
                <a:cs typeface="Arial" charset="0"/>
              </a:rPr>
              <a:t>Predictive</a:t>
            </a:r>
          </a:p>
        </p:txBody>
      </p:sp>
      <p:sp>
        <p:nvSpPr>
          <p:cNvPr id="15" name="TextBox 14">
            <a:extLst>
              <a:ext uri="{FF2B5EF4-FFF2-40B4-BE49-F238E27FC236}">
                <a16:creationId xmlns:a16="http://schemas.microsoft.com/office/drawing/2014/main" id="{6ED822E2-081E-4E72-BBD8-6B79B2BB92C3}"/>
              </a:ext>
            </a:extLst>
          </p:cNvPr>
          <p:cNvSpPr txBox="1"/>
          <p:nvPr/>
        </p:nvSpPr>
        <p:spPr>
          <a:xfrm>
            <a:off x="4298988" y="2168551"/>
            <a:ext cx="287900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
                <a:srgbClr val="F2A900"/>
              </a:buClr>
              <a:buSzTx/>
              <a:buFontTx/>
              <a:buNone/>
              <a:tabLst/>
              <a:defRPr/>
            </a:pPr>
            <a:r>
              <a:rPr kumimoji="0" lang="en-GB" sz="1200" b="0" i="0" u="none" strike="noStrike" kern="1200" cap="none" spc="0" normalizeH="0" baseline="0" noProof="0">
                <a:ln>
                  <a:noFill/>
                </a:ln>
                <a:solidFill>
                  <a:prstClr val="white"/>
                </a:solidFill>
                <a:effectLst/>
                <a:uLnTx/>
                <a:uFillTx/>
                <a:latin typeface="Arial"/>
                <a:ea typeface="+mn-ea"/>
                <a:cs typeface="Arial" charset="0"/>
              </a:rPr>
              <a:t>Reactive</a:t>
            </a:r>
          </a:p>
        </p:txBody>
      </p:sp>
      <p:cxnSp>
        <p:nvCxnSpPr>
          <p:cNvPr id="17" name="Straight Connector 16">
            <a:extLst>
              <a:ext uri="{FF2B5EF4-FFF2-40B4-BE49-F238E27FC236}">
                <a16:creationId xmlns:a16="http://schemas.microsoft.com/office/drawing/2014/main" id="{B800257F-C989-44BF-9090-C8778314C670}"/>
              </a:ext>
            </a:extLst>
          </p:cNvPr>
          <p:cNvCxnSpPr>
            <a:cxnSpLocks/>
          </p:cNvCxnSpPr>
          <p:nvPr/>
        </p:nvCxnSpPr>
        <p:spPr>
          <a:xfrm>
            <a:off x="4298988" y="2478824"/>
            <a:ext cx="2733408" cy="0"/>
          </a:xfrm>
          <a:prstGeom prst="line">
            <a:avLst/>
          </a:prstGeom>
          <a:ln w="12700">
            <a:solidFill>
              <a:schemeClr val="bg1"/>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0" name="Arrow: Right 19">
            <a:extLst>
              <a:ext uri="{FF2B5EF4-FFF2-40B4-BE49-F238E27FC236}">
                <a16:creationId xmlns:a16="http://schemas.microsoft.com/office/drawing/2014/main" id="{C6C89E2D-19F1-4E83-BF6F-F4A4ACC1AD8D}"/>
              </a:ext>
            </a:extLst>
          </p:cNvPr>
          <p:cNvSpPr/>
          <p:nvPr/>
        </p:nvSpPr>
        <p:spPr>
          <a:xfrm>
            <a:off x="4298988" y="3297300"/>
            <a:ext cx="3520230" cy="1350684"/>
          </a:xfrm>
          <a:prstGeom prst="rightArrow">
            <a:avLst/>
          </a:prstGeom>
          <a:gradFill flip="none" rotWithShape="1">
            <a:gsLst>
              <a:gs pos="0">
                <a:schemeClr val="accent2"/>
              </a:gs>
              <a:gs pos="100000">
                <a:schemeClr val="accent1"/>
              </a:gs>
            </a:gsLst>
            <a:lin ang="0" scaled="1"/>
            <a:tileRect/>
          </a:gra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TextBox 20">
            <a:extLst>
              <a:ext uri="{FF2B5EF4-FFF2-40B4-BE49-F238E27FC236}">
                <a16:creationId xmlns:a16="http://schemas.microsoft.com/office/drawing/2014/main" id="{A7AA7280-A461-4A46-A856-0D3DD32CCE57}"/>
              </a:ext>
            </a:extLst>
          </p:cNvPr>
          <p:cNvSpPr txBox="1"/>
          <p:nvPr/>
        </p:nvSpPr>
        <p:spPr>
          <a:xfrm>
            <a:off x="4298989" y="3939020"/>
            <a:ext cx="2879008"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600"/>
              </a:spcBef>
              <a:spcAft>
                <a:spcPts val="600"/>
              </a:spcAft>
              <a:buClr>
                <a:srgbClr val="F2A900"/>
              </a:buClr>
              <a:buSzTx/>
              <a:buFontTx/>
              <a:buNone/>
              <a:tabLst/>
              <a:defRPr/>
            </a:pPr>
            <a:r>
              <a:rPr kumimoji="0" lang="en-GB" sz="2000" b="0" i="0" u="none" strike="noStrike" kern="1200" cap="none" spc="0" normalizeH="0" baseline="0" noProof="0">
                <a:ln>
                  <a:noFill/>
                </a:ln>
                <a:solidFill>
                  <a:prstClr val="white"/>
                </a:solidFill>
                <a:effectLst/>
                <a:uLnTx/>
                <a:uFillTx/>
                <a:latin typeface="Arial"/>
                <a:ea typeface="+mn-ea"/>
                <a:cs typeface="Arial" charset="0"/>
              </a:rPr>
              <a:t>Holistic monitoring</a:t>
            </a:r>
          </a:p>
        </p:txBody>
      </p:sp>
      <p:sp>
        <p:nvSpPr>
          <p:cNvPr id="22" name="TextBox 21">
            <a:extLst>
              <a:ext uri="{FF2B5EF4-FFF2-40B4-BE49-F238E27FC236}">
                <a16:creationId xmlns:a16="http://schemas.microsoft.com/office/drawing/2014/main" id="{4E26410C-B9CB-4AA3-8CD0-966AAB64D215}"/>
              </a:ext>
            </a:extLst>
          </p:cNvPr>
          <p:cNvSpPr txBox="1"/>
          <p:nvPr/>
        </p:nvSpPr>
        <p:spPr>
          <a:xfrm>
            <a:off x="4298988" y="3634088"/>
            <a:ext cx="287900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
                <a:srgbClr val="F2A900"/>
              </a:buClr>
              <a:buSzTx/>
              <a:buFontTx/>
              <a:buNone/>
              <a:tabLst/>
              <a:defRPr/>
            </a:pPr>
            <a:r>
              <a:rPr kumimoji="0" lang="en-GB" sz="1200" b="0" i="0" u="none" strike="noStrike" kern="1200" cap="none" spc="0" normalizeH="0" baseline="0" noProof="0">
                <a:ln>
                  <a:noFill/>
                </a:ln>
                <a:solidFill>
                  <a:prstClr val="white"/>
                </a:solidFill>
                <a:effectLst/>
                <a:uLnTx/>
                <a:uFillTx/>
                <a:latin typeface="Arial"/>
                <a:ea typeface="+mn-ea"/>
                <a:cs typeface="Arial" charset="0"/>
              </a:rPr>
              <a:t>Isolated monitoring</a:t>
            </a:r>
          </a:p>
        </p:txBody>
      </p:sp>
      <p:cxnSp>
        <p:nvCxnSpPr>
          <p:cNvPr id="23" name="Straight Connector 22">
            <a:extLst>
              <a:ext uri="{FF2B5EF4-FFF2-40B4-BE49-F238E27FC236}">
                <a16:creationId xmlns:a16="http://schemas.microsoft.com/office/drawing/2014/main" id="{99CB6DA1-93C5-48F6-8C8F-9CC3B08F9EEF}"/>
              </a:ext>
            </a:extLst>
          </p:cNvPr>
          <p:cNvCxnSpPr>
            <a:cxnSpLocks/>
          </p:cNvCxnSpPr>
          <p:nvPr/>
        </p:nvCxnSpPr>
        <p:spPr>
          <a:xfrm>
            <a:off x="4298988" y="3944361"/>
            <a:ext cx="2733408" cy="0"/>
          </a:xfrm>
          <a:prstGeom prst="line">
            <a:avLst/>
          </a:prstGeom>
          <a:ln w="12700">
            <a:solidFill>
              <a:schemeClr val="bg1"/>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4" name="Arrow: Right 23">
            <a:extLst>
              <a:ext uri="{FF2B5EF4-FFF2-40B4-BE49-F238E27FC236}">
                <a16:creationId xmlns:a16="http://schemas.microsoft.com/office/drawing/2014/main" id="{2BC74F4B-932B-47FF-A3EC-56C3C4281E97}"/>
              </a:ext>
            </a:extLst>
          </p:cNvPr>
          <p:cNvSpPr/>
          <p:nvPr/>
        </p:nvSpPr>
        <p:spPr>
          <a:xfrm>
            <a:off x="4298988" y="4786780"/>
            <a:ext cx="3520230" cy="1350684"/>
          </a:xfrm>
          <a:prstGeom prst="rightArrow">
            <a:avLst/>
          </a:prstGeom>
          <a:gradFill flip="none" rotWithShape="1">
            <a:gsLst>
              <a:gs pos="0">
                <a:schemeClr val="accent2"/>
              </a:gs>
              <a:gs pos="100000">
                <a:schemeClr val="accent1"/>
              </a:gs>
            </a:gsLst>
            <a:lin ang="0" scaled="1"/>
            <a:tileRect/>
          </a:gra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25" name="TextBox 24">
            <a:extLst>
              <a:ext uri="{FF2B5EF4-FFF2-40B4-BE49-F238E27FC236}">
                <a16:creationId xmlns:a16="http://schemas.microsoft.com/office/drawing/2014/main" id="{5E1D92B7-0688-4F9A-805A-35AA713CEB16}"/>
              </a:ext>
            </a:extLst>
          </p:cNvPr>
          <p:cNvSpPr txBox="1"/>
          <p:nvPr/>
        </p:nvSpPr>
        <p:spPr>
          <a:xfrm>
            <a:off x="4298989" y="5428500"/>
            <a:ext cx="2879008" cy="40011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600"/>
              </a:spcBef>
              <a:spcAft>
                <a:spcPts val="600"/>
              </a:spcAft>
              <a:buClr>
                <a:srgbClr val="F2A900"/>
              </a:buClr>
              <a:buSzTx/>
              <a:buFontTx/>
              <a:buNone/>
              <a:tabLst/>
              <a:defRPr/>
            </a:pPr>
            <a:r>
              <a:rPr kumimoji="0" lang="en-GB" sz="2000" b="0" i="0" u="none" strike="noStrike" kern="1200" cap="none" spc="0" normalizeH="0" baseline="0" noProof="0">
                <a:ln>
                  <a:noFill/>
                </a:ln>
                <a:solidFill>
                  <a:prstClr val="white"/>
                </a:solidFill>
                <a:effectLst/>
                <a:uLnTx/>
                <a:uFillTx/>
                <a:latin typeface="Arial"/>
                <a:ea typeface="+mn-ea"/>
                <a:cs typeface="Arial" charset="0"/>
              </a:rPr>
              <a:t>&lt; OPEX</a:t>
            </a:r>
          </a:p>
        </p:txBody>
      </p:sp>
      <p:sp>
        <p:nvSpPr>
          <p:cNvPr id="26" name="TextBox 25">
            <a:extLst>
              <a:ext uri="{FF2B5EF4-FFF2-40B4-BE49-F238E27FC236}">
                <a16:creationId xmlns:a16="http://schemas.microsoft.com/office/drawing/2014/main" id="{7C3FD373-6D55-4E2B-BC7B-5794EFE33A53}"/>
              </a:ext>
            </a:extLst>
          </p:cNvPr>
          <p:cNvSpPr txBox="1"/>
          <p:nvPr/>
        </p:nvSpPr>
        <p:spPr>
          <a:xfrm>
            <a:off x="4298988" y="5123568"/>
            <a:ext cx="2879008"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
                <a:srgbClr val="F2A900"/>
              </a:buClr>
              <a:buSzTx/>
              <a:buFontTx/>
              <a:buNone/>
              <a:tabLst/>
              <a:defRPr/>
            </a:pPr>
            <a:r>
              <a:rPr kumimoji="0" lang="en-GB" sz="1200" b="0" i="0" u="none" strike="noStrike" kern="1200" cap="none" spc="0" normalizeH="0" baseline="0" noProof="0">
                <a:ln>
                  <a:noFill/>
                </a:ln>
                <a:solidFill>
                  <a:prstClr val="white"/>
                </a:solidFill>
                <a:effectLst/>
                <a:uLnTx/>
                <a:uFillTx/>
                <a:latin typeface="Arial"/>
                <a:ea typeface="+mn-ea"/>
                <a:cs typeface="Arial" charset="0"/>
              </a:rPr>
              <a:t>&lt; CAPEX</a:t>
            </a:r>
          </a:p>
        </p:txBody>
      </p:sp>
      <p:cxnSp>
        <p:nvCxnSpPr>
          <p:cNvPr id="27" name="Straight Connector 26">
            <a:extLst>
              <a:ext uri="{FF2B5EF4-FFF2-40B4-BE49-F238E27FC236}">
                <a16:creationId xmlns:a16="http://schemas.microsoft.com/office/drawing/2014/main" id="{DE586264-5671-40C7-9EA5-08C0669E32EB}"/>
              </a:ext>
            </a:extLst>
          </p:cNvPr>
          <p:cNvCxnSpPr>
            <a:cxnSpLocks/>
          </p:cNvCxnSpPr>
          <p:nvPr/>
        </p:nvCxnSpPr>
        <p:spPr>
          <a:xfrm>
            <a:off x="4298988" y="5433841"/>
            <a:ext cx="2733408" cy="0"/>
          </a:xfrm>
          <a:prstGeom prst="line">
            <a:avLst/>
          </a:prstGeom>
          <a:ln w="12700">
            <a:solidFill>
              <a:schemeClr val="bg1"/>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nvGrpSpPr>
          <p:cNvPr id="65" name="Group 64">
            <a:extLst>
              <a:ext uri="{FF2B5EF4-FFF2-40B4-BE49-F238E27FC236}">
                <a16:creationId xmlns:a16="http://schemas.microsoft.com/office/drawing/2014/main" id="{94923B19-F1F8-4C30-8C35-3F6442DB5FE8}"/>
              </a:ext>
            </a:extLst>
          </p:cNvPr>
          <p:cNvGrpSpPr/>
          <p:nvPr/>
        </p:nvGrpSpPr>
        <p:grpSpPr>
          <a:xfrm>
            <a:off x="969048" y="4800692"/>
            <a:ext cx="1306550" cy="367368"/>
            <a:chOff x="969048" y="4536745"/>
            <a:chExt cx="1306550" cy="367368"/>
          </a:xfrm>
        </p:grpSpPr>
        <p:sp>
          <p:nvSpPr>
            <p:cNvPr id="208" name="Trapezoid 202">
              <a:extLst>
                <a:ext uri="{FF2B5EF4-FFF2-40B4-BE49-F238E27FC236}">
                  <a16:creationId xmlns:a16="http://schemas.microsoft.com/office/drawing/2014/main" id="{09BC67E5-92DB-4128-9C70-402EE0D3ED7B}"/>
                </a:ext>
              </a:extLst>
            </p:cNvPr>
            <p:cNvSpPr/>
            <p:nvPr/>
          </p:nvSpPr>
          <p:spPr>
            <a:xfrm rot="5400000" flipV="1">
              <a:off x="1682180" y="4253292"/>
              <a:ext cx="309965" cy="876871"/>
            </a:xfrm>
            <a:custGeom>
              <a:avLst/>
              <a:gdLst>
                <a:gd name="connsiteX0" fmla="*/ 0 w 574908"/>
                <a:gd name="connsiteY0" fmla="*/ 274794 h 274794"/>
                <a:gd name="connsiteX1" fmla="*/ 68699 w 574908"/>
                <a:gd name="connsiteY1" fmla="*/ 0 h 274794"/>
                <a:gd name="connsiteX2" fmla="*/ 506210 w 574908"/>
                <a:gd name="connsiteY2" fmla="*/ 0 h 274794"/>
                <a:gd name="connsiteX3" fmla="*/ 574908 w 574908"/>
                <a:gd name="connsiteY3" fmla="*/ 274794 h 274794"/>
                <a:gd name="connsiteX4" fmla="*/ 0 w 574908"/>
                <a:gd name="connsiteY4" fmla="*/ 274794 h 274794"/>
                <a:gd name="connsiteX0" fmla="*/ 0 w 660633"/>
                <a:gd name="connsiteY0" fmla="*/ 272412 h 274794"/>
                <a:gd name="connsiteX1" fmla="*/ 154424 w 660633"/>
                <a:gd name="connsiteY1" fmla="*/ 0 h 274794"/>
                <a:gd name="connsiteX2" fmla="*/ 591935 w 660633"/>
                <a:gd name="connsiteY2" fmla="*/ 0 h 274794"/>
                <a:gd name="connsiteX3" fmla="*/ 660633 w 660633"/>
                <a:gd name="connsiteY3" fmla="*/ 274794 h 274794"/>
                <a:gd name="connsiteX4" fmla="*/ 0 w 660633"/>
                <a:gd name="connsiteY4" fmla="*/ 272412 h 274794"/>
                <a:gd name="connsiteX0" fmla="*/ 0 w 798749"/>
                <a:gd name="connsiteY0" fmla="*/ 272412 h 272412"/>
                <a:gd name="connsiteX1" fmla="*/ 154424 w 798749"/>
                <a:gd name="connsiteY1" fmla="*/ 0 h 272412"/>
                <a:gd name="connsiteX2" fmla="*/ 591935 w 798749"/>
                <a:gd name="connsiteY2" fmla="*/ 0 h 272412"/>
                <a:gd name="connsiteX3" fmla="*/ 798749 w 798749"/>
                <a:gd name="connsiteY3" fmla="*/ 267650 h 272412"/>
                <a:gd name="connsiteX4" fmla="*/ 0 w 798749"/>
                <a:gd name="connsiteY4" fmla="*/ 272412 h 272412"/>
                <a:gd name="connsiteX0" fmla="*/ 0 w 798749"/>
                <a:gd name="connsiteY0" fmla="*/ 272412 h 272412"/>
                <a:gd name="connsiteX1" fmla="*/ 111565 w 798749"/>
                <a:gd name="connsiteY1" fmla="*/ 28575 h 272412"/>
                <a:gd name="connsiteX2" fmla="*/ 591935 w 798749"/>
                <a:gd name="connsiteY2" fmla="*/ 0 h 272412"/>
                <a:gd name="connsiteX3" fmla="*/ 798749 w 798749"/>
                <a:gd name="connsiteY3" fmla="*/ 267650 h 272412"/>
                <a:gd name="connsiteX4" fmla="*/ 0 w 798749"/>
                <a:gd name="connsiteY4" fmla="*/ 272412 h 272412"/>
                <a:gd name="connsiteX0" fmla="*/ 0 w 798749"/>
                <a:gd name="connsiteY0" fmla="*/ 248600 h 248600"/>
                <a:gd name="connsiteX1" fmla="*/ 111565 w 798749"/>
                <a:gd name="connsiteY1" fmla="*/ 4763 h 248600"/>
                <a:gd name="connsiteX2" fmla="*/ 677663 w 798749"/>
                <a:gd name="connsiteY2" fmla="*/ 0 h 248600"/>
                <a:gd name="connsiteX3" fmla="*/ 798749 w 798749"/>
                <a:gd name="connsiteY3" fmla="*/ 243838 h 248600"/>
                <a:gd name="connsiteX4" fmla="*/ 0 w 798749"/>
                <a:gd name="connsiteY4" fmla="*/ 248600 h 248600"/>
                <a:gd name="connsiteX0" fmla="*/ 0 w 798749"/>
                <a:gd name="connsiteY0" fmla="*/ 254370 h 254370"/>
                <a:gd name="connsiteX1" fmla="*/ 373505 w 798749"/>
                <a:gd name="connsiteY1" fmla="*/ 0 h 254370"/>
                <a:gd name="connsiteX2" fmla="*/ 677663 w 798749"/>
                <a:gd name="connsiteY2" fmla="*/ 5770 h 254370"/>
                <a:gd name="connsiteX3" fmla="*/ 798749 w 798749"/>
                <a:gd name="connsiteY3" fmla="*/ 249608 h 254370"/>
                <a:gd name="connsiteX4" fmla="*/ 0 w 798749"/>
                <a:gd name="connsiteY4" fmla="*/ 254370 h 254370"/>
                <a:gd name="connsiteX0" fmla="*/ 0 w 798749"/>
                <a:gd name="connsiteY0" fmla="*/ 259134 h 259134"/>
                <a:gd name="connsiteX1" fmla="*/ 373505 w 798749"/>
                <a:gd name="connsiteY1" fmla="*/ 4764 h 259134"/>
                <a:gd name="connsiteX2" fmla="*/ 363341 w 798749"/>
                <a:gd name="connsiteY2" fmla="*/ 0 h 259134"/>
                <a:gd name="connsiteX3" fmla="*/ 798749 w 798749"/>
                <a:gd name="connsiteY3" fmla="*/ 254372 h 259134"/>
                <a:gd name="connsiteX4" fmla="*/ 0 w 798749"/>
                <a:gd name="connsiteY4" fmla="*/ 259134 h 259134"/>
                <a:gd name="connsiteX0" fmla="*/ 0 w 477449"/>
                <a:gd name="connsiteY0" fmla="*/ 259134 h 259134"/>
                <a:gd name="connsiteX1" fmla="*/ 373505 w 477449"/>
                <a:gd name="connsiteY1" fmla="*/ 4764 h 259134"/>
                <a:gd name="connsiteX2" fmla="*/ 363341 w 477449"/>
                <a:gd name="connsiteY2" fmla="*/ 0 h 259134"/>
                <a:gd name="connsiteX3" fmla="*/ 477449 w 477449"/>
                <a:gd name="connsiteY3" fmla="*/ 248506 h 259134"/>
                <a:gd name="connsiteX4" fmla="*/ 0 w 477449"/>
                <a:gd name="connsiteY4" fmla="*/ 259134 h 259134"/>
                <a:gd name="connsiteX0" fmla="*/ 0 w 320077"/>
                <a:gd name="connsiteY0" fmla="*/ 265000 h 265000"/>
                <a:gd name="connsiteX1" fmla="*/ 216133 w 320077"/>
                <a:gd name="connsiteY1" fmla="*/ 4764 h 265000"/>
                <a:gd name="connsiteX2" fmla="*/ 205969 w 320077"/>
                <a:gd name="connsiteY2" fmla="*/ 0 h 265000"/>
                <a:gd name="connsiteX3" fmla="*/ 320077 w 320077"/>
                <a:gd name="connsiteY3" fmla="*/ 248506 h 265000"/>
                <a:gd name="connsiteX4" fmla="*/ 0 w 320077"/>
                <a:gd name="connsiteY4" fmla="*/ 265000 h 265000"/>
                <a:gd name="connsiteX0" fmla="*/ 0 w 320077"/>
                <a:gd name="connsiteY0" fmla="*/ 265000 h 270015"/>
                <a:gd name="connsiteX1" fmla="*/ 216133 w 320077"/>
                <a:gd name="connsiteY1" fmla="*/ 4764 h 270015"/>
                <a:gd name="connsiteX2" fmla="*/ 205969 w 320077"/>
                <a:gd name="connsiteY2" fmla="*/ 0 h 270015"/>
                <a:gd name="connsiteX3" fmla="*/ 320077 w 320077"/>
                <a:gd name="connsiteY3" fmla="*/ 270015 h 270015"/>
                <a:gd name="connsiteX4" fmla="*/ 0 w 320077"/>
                <a:gd name="connsiteY4" fmla="*/ 265000 h 270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0077" h="270015">
                  <a:moveTo>
                    <a:pt x="0" y="265000"/>
                  </a:moveTo>
                  <a:lnTo>
                    <a:pt x="216133" y="4764"/>
                  </a:lnTo>
                  <a:lnTo>
                    <a:pt x="205969" y="0"/>
                  </a:lnTo>
                  <a:lnTo>
                    <a:pt x="320077" y="270015"/>
                  </a:lnTo>
                  <a:lnTo>
                    <a:pt x="0" y="265000"/>
                  </a:lnTo>
                  <a:close/>
                </a:path>
              </a:pathLst>
            </a:custGeom>
            <a:solidFill>
              <a:schemeClr val="accent2">
                <a:alpha val="24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37" name="Graphic 36" descr="Eye">
              <a:extLst>
                <a:ext uri="{FF2B5EF4-FFF2-40B4-BE49-F238E27FC236}">
                  <a16:creationId xmlns:a16="http://schemas.microsoft.com/office/drawing/2014/main" id="{8AD39DF4-A7A1-4556-A8DA-E829B576AC6E}"/>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7230" b="16833"/>
            <a:stretch/>
          </p:blipFill>
          <p:spPr>
            <a:xfrm>
              <a:off x="969048" y="4556752"/>
              <a:ext cx="526807" cy="347361"/>
            </a:xfrm>
            <a:prstGeom prst="rect">
              <a:avLst/>
            </a:prstGeom>
          </p:spPr>
        </p:pic>
      </p:grpSp>
      <p:cxnSp>
        <p:nvCxnSpPr>
          <p:cNvPr id="67" name="Straight Arrow Connector 66">
            <a:extLst>
              <a:ext uri="{FF2B5EF4-FFF2-40B4-BE49-F238E27FC236}">
                <a16:creationId xmlns:a16="http://schemas.microsoft.com/office/drawing/2014/main" id="{7F8D0D25-2A91-4835-8D61-9B0CA256C812}"/>
              </a:ext>
            </a:extLst>
          </p:cNvPr>
          <p:cNvCxnSpPr>
            <a:cxnSpLocks/>
            <a:stCxn id="37" idx="0"/>
          </p:cNvCxnSpPr>
          <p:nvPr/>
        </p:nvCxnSpPr>
        <p:spPr>
          <a:xfrm flipV="1">
            <a:off x="1232452" y="3311698"/>
            <a:ext cx="2076" cy="1509001"/>
          </a:xfrm>
          <a:prstGeom prst="straightConnector1">
            <a:avLst/>
          </a:prstGeom>
          <a:ln w="38100">
            <a:solidFill>
              <a:schemeClr val="accent2"/>
            </a:solidFill>
            <a:prstDash val="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69" name="Straight Arrow Connector 68">
            <a:extLst>
              <a:ext uri="{FF2B5EF4-FFF2-40B4-BE49-F238E27FC236}">
                <a16:creationId xmlns:a16="http://schemas.microsoft.com/office/drawing/2014/main" id="{B5D1D07C-BFE9-4733-9E32-3DC44885498D}"/>
              </a:ext>
            </a:extLst>
          </p:cNvPr>
          <p:cNvCxnSpPr>
            <a:cxnSpLocks/>
            <a:stCxn id="38" idx="0"/>
          </p:cNvCxnSpPr>
          <p:nvPr/>
        </p:nvCxnSpPr>
        <p:spPr>
          <a:xfrm flipV="1">
            <a:off x="806865" y="3311698"/>
            <a:ext cx="41070" cy="2326710"/>
          </a:xfrm>
          <a:prstGeom prst="straightConnector1">
            <a:avLst/>
          </a:prstGeom>
          <a:ln w="38100">
            <a:solidFill>
              <a:schemeClr val="accent2"/>
            </a:solidFill>
            <a:prstDash val="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151" name="Rectangle 150">
            <a:extLst>
              <a:ext uri="{FF2B5EF4-FFF2-40B4-BE49-F238E27FC236}">
                <a16:creationId xmlns:a16="http://schemas.microsoft.com/office/drawing/2014/main" id="{D05729E5-C91A-48AE-8270-E4EA5502E63B}"/>
              </a:ext>
            </a:extLst>
          </p:cNvPr>
          <p:cNvSpPr/>
          <p:nvPr/>
        </p:nvSpPr>
        <p:spPr>
          <a:xfrm>
            <a:off x="2252626" y="4211333"/>
            <a:ext cx="139499" cy="557423"/>
          </a:xfrm>
          <a:prstGeom prst="rect">
            <a:avLst/>
          </a:prstGeom>
          <a:gradFill>
            <a:gsLst>
              <a:gs pos="63000">
                <a:srgbClr val="D96565"/>
              </a:gs>
              <a:gs pos="34000">
                <a:srgbClr val="DF7C7C"/>
              </a:gs>
              <a:gs pos="0">
                <a:srgbClr val="C00000"/>
              </a:gs>
              <a:gs pos="49000">
                <a:schemeClr val="bg1"/>
              </a:gs>
              <a:gs pos="97000">
                <a:srgbClr val="C00000"/>
              </a:gs>
            </a:gsLst>
            <a:lin ang="0" scaled="1"/>
          </a:gra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59" name="Explosion: 8 Points 58">
            <a:extLst>
              <a:ext uri="{FF2B5EF4-FFF2-40B4-BE49-F238E27FC236}">
                <a16:creationId xmlns:a16="http://schemas.microsoft.com/office/drawing/2014/main" id="{582074B6-0CA6-41FD-B74E-9FC1E88E1524}"/>
              </a:ext>
            </a:extLst>
          </p:cNvPr>
          <p:cNvSpPr/>
          <p:nvPr/>
        </p:nvSpPr>
        <p:spPr>
          <a:xfrm>
            <a:off x="2048299" y="4206074"/>
            <a:ext cx="557423" cy="557423"/>
          </a:xfrm>
          <a:prstGeom prst="irregularSeal1">
            <a:avLst/>
          </a:prstGeom>
          <a:solidFill>
            <a:srgbClr val="C000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3" name="TextBox 32">
            <a:extLst>
              <a:ext uri="{FF2B5EF4-FFF2-40B4-BE49-F238E27FC236}">
                <a16:creationId xmlns:a16="http://schemas.microsoft.com/office/drawing/2014/main" id="{D9C5F03B-115A-430E-BDA1-B8C8D5116750}"/>
              </a:ext>
            </a:extLst>
          </p:cNvPr>
          <p:cNvSpPr txBox="1"/>
          <p:nvPr/>
        </p:nvSpPr>
        <p:spPr>
          <a:xfrm>
            <a:off x="2161754" y="4280900"/>
            <a:ext cx="300141" cy="387469"/>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l" defTabSz="914400" rtl="0" eaLnBrk="1" fontAlgn="auto" latinLnBrk="0" hangingPunct="1">
              <a:lnSpc>
                <a:spcPct val="100000"/>
              </a:lnSpc>
              <a:spcBef>
                <a:spcPts val="600"/>
              </a:spcBef>
              <a:spcAft>
                <a:spcPts val="600"/>
              </a:spcAft>
              <a:buClr>
                <a:srgbClr val="F2A900"/>
              </a:buClr>
              <a:buSzTx/>
              <a:buFontTx/>
              <a:buNone/>
              <a:tabLst/>
              <a:defRPr/>
            </a:pPr>
            <a:r>
              <a:rPr kumimoji="0" lang="en-GB" sz="2000" b="0" i="0" u="none" strike="noStrike" kern="1200" cap="none" spc="0" normalizeH="0" baseline="0" noProof="0">
                <a:ln>
                  <a:noFill/>
                </a:ln>
                <a:solidFill>
                  <a:prstClr val="white"/>
                </a:solidFill>
                <a:effectLst/>
                <a:uLnTx/>
                <a:uFillTx/>
                <a:latin typeface="Arial"/>
                <a:ea typeface="+mn-ea"/>
                <a:cs typeface="Arial" charset="0"/>
              </a:rPr>
              <a:t>$</a:t>
            </a:r>
          </a:p>
        </p:txBody>
      </p:sp>
      <p:grpSp>
        <p:nvGrpSpPr>
          <p:cNvPr id="60" name="Group 59">
            <a:extLst>
              <a:ext uri="{FF2B5EF4-FFF2-40B4-BE49-F238E27FC236}">
                <a16:creationId xmlns:a16="http://schemas.microsoft.com/office/drawing/2014/main" id="{31A57237-0AB2-4C70-BBED-524D1D2642A9}"/>
              </a:ext>
            </a:extLst>
          </p:cNvPr>
          <p:cNvGrpSpPr/>
          <p:nvPr/>
        </p:nvGrpSpPr>
        <p:grpSpPr>
          <a:xfrm>
            <a:off x="2046105" y="5236765"/>
            <a:ext cx="557423" cy="560806"/>
            <a:chOff x="2046105" y="5236765"/>
            <a:chExt cx="557423" cy="560806"/>
          </a:xfrm>
        </p:grpSpPr>
        <p:sp>
          <p:nvSpPr>
            <p:cNvPr id="171" name="Rectangle 170">
              <a:extLst>
                <a:ext uri="{FF2B5EF4-FFF2-40B4-BE49-F238E27FC236}">
                  <a16:creationId xmlns:a16="http://schemas.microsoft.com/office/drawing/2014/main" id="{4730F908-BDF3-4BD8-A77D-3FA50FD138CB}"/>
                </a:ext>
              </a:extLst>
            </p:cNvPr>
            <p:cNvSpPr/>
            <p:nvPr/>
          </p:nvSpPr>
          <p:spPr>
            <a:xfrm>
              <a:off x="2253105" y="5240148"/>
              <a:ext cx="139499" cy="557423"/>
            </a:xfrm>
            <a:prstGeom prst="rect">
              <a:avLst/>
            </a:prstGeom>
            <a:gradFill>
              <a:gsLst>
                <a:gs pos="63000">
                  <a:srgbClr val="D96565"/>
                </a:gs>
                <a:gs pos="34000">
                  <a:srgbClr val="DF7C7C"/>
                </a:gs>
                <a:gs pos="0">
                  <a:srgbClr val="C00000"/>
                </a:gs>
                <a:gs pos="49000">
                  <a:schemeClr val="bg1"/>
                </a:gs>
                <a:gs pos="97000">
                  <a:srgbClr val="C00000"/>
                </a:gs>
              </a:gsLst>
              <a:lin ang="0" scaled="1"/>
            </a:gra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72" name="Explosion: 8 Points 171">
              <a:extLst>
                <a:ext uri="{FF2B5EF4-FFF2-40B4-BE49-F238E27FC236}">
                  <a16:creationId xmlns:a16="http://schemas.microsoft.com/office/drawing/2014/main" id="{83C54A14-237E-4486-8C74-F91E1E495BB7}"/>
                </a:ext>
              </a:extLst>
            </p:cNvPr>
            <p:cNvSpPr/>
            <p:nvPr/>
          </p:nvSpPr>
          <p:spPr>
            <a:xfrm>
              <a:off x="2046105" y="5236765"/>
              <a:ext cx="557423" cy="557423"/>
            </a:xfrm>
            <a:prstGeom prst="irregularSeal1">
              <a:avLst/>
            </a:prstGeom>
            <a:solidFill>
              <a:srgbClr val="C00000"/>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34" name="TextBox 33">
              <a:extLst>
                <a:ext uri="{FF2B5EF4-FFF2-40B4-BE49-F238E27FC236}">
                  <a16:creationId xmlns:a16="http://schemas.microsoft.com/office/drawing/2014/main" id="{54FFF6BE-94BF-449A-BDA3-E8D1002910B2}"/>
                </a:ext>
              </a:extLst>
            </p:cNvPr>
            <p:cNvSpPr txBox="1"/>
            <p:nvPr/>
          </p:nvSpPr>
          <p:spPr>
            <a:xfrm>
              <a:off x="2166780" y="5313809"/>
              <a:ext cx="300141" cy="387469"/>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l" defTabSz="914400" rtl="0" eaLnBrk="1" fontAlgn="auto" latinLnBrk="0" hangingPunct="1">
                <a:lnSpc>
                  <a:spcPct val="100000"/>
                </a:lnSpc>
                <a:spcBef>
                  <a:spcPts val="600"/>
                </a:spcBef>
                <a:spcAft>
                  <a:spcPts val="600"/>
                </a:spcAft>
                <a:buClr>
                  <a:srgbClr val="F2A900"/>
                </a:buClr>
                <a:buSzTx/>
                <a:buFontTx/>
                <a:buNone/>
                <a:tabLst/>
                <a:defRPr/>
              </a:pPr>
              <a:r>
                <a:rPr kumimoji="0" lang="en-GB" sz="2000" b="0" i="0" u="none" strike="noStrike" kern="1200" cap="none" spc="0" normalizeH="0" baseline="0" noProof="0">
                  <a:ln>
                    <a:noFill/>
                  </a:ln>
                  <a:solidFill>
                    <a:prstClr val="white"/>
                  </a:solidFill>
                  <a:effectLst/>
                  <a:uLnTx/>
                  <a:uFillTx/>
                  <a:latin typeface="Arial"/>
                  <a:ea typeface="+mn-ea"/>
                  <a:cs typeface="Arial" charset="0"/>
                </a:rPr>
                <a:t>$</a:t>
              </a:r>
            </a:p>
          </p:txBody>
        </p:sp>
      </p:grpSp>
      <p:sp>
        <p:nvSpPr>
          <p:cNvPr id="75" name="Rectangle 74">
            <a:extLst>
              <a:ext uri="{FF2B5EF4-FFF2-40B4-BE49-F238E27FC236}">
                <a16:creationId xmlns:a16="http://schemas.microsoft.com/office/drawing/2014/main" id="{84CD84B1-1C26-411E-B2B7-38D8412E961C}"/>
              </a:ext>
            </a:extLst>
          </p:cNvPr>
          <p:cNvSpPr/>
          <p:nvPr/>
        </p:nvSpPr>
        <p:spPr>
          <a:xfrm>
            <a:off x="699729" y="2574501"/>
            <a:ext cx="628236" cy="666148"/>
          </a:xfrm>
          <a:prstGeom prst="rect">
            <a:avLst/>
          </a:prstGeom>
          <a:noFill/>
          <a:ln w="28575">
            <a:solidFill>
              <a:schemeClr val="accent2"/>
            </a:solidFill>
            <a:prstDash val="dash"/>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80" name="Graphic 79" descr="Warning">
            <a:extLst>
              <a:ext uri="{FF2B5EF4-FFF2-40B4-BE49-F238E27FC236}">
                <a16:creationId xmlns:a16="http://schemas.microsoft.com/office/drawing/2014/main" id="{B02192B5-24B6-418F-AA22-FDE18B15603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76951" y="2440552"/>
            <a:ext cx="370499" cy="370500"/>
          </a:xfrm>
          <a:prstGeom prst="rect">
            <a:avLst/>
          </a:prstGeom>
        </p:spPr>
      </p:pic>
      <p:pic>
        <p:nvPicPr>
          <p:cNvPr id="215" name="Graphic 214" descr="Eye">
            <a:extLst>
              <a:ext uri="{FF2B5EF4-FFF2-40B4-BE49-F238E27FC236}">
                <a16:creationId xmlns:a16="http://schemas.microsoft.com/office/drawing/2014/main" id="{ADF4CE82-5666-4AA7-930C-8DB998BBDF4E}"/>
              </a:ext>
            </a:extLst>
          </p:cNvPr>
          <p:cNvPicPr>
            <a:picLocks noChangeAspect="1"/>
          </p:cNvPicPr>
          <p:nvPr/>
        </p:nvPicPr>
        <p:blipFill rotWithShape="1">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t="17230" b="16833"/>
          <a:stretch/>
        </p:blipFill>
        <p:spPr>
          <a:xfrm>
            <a:off x="7215037" y="3828265"/>
            <a:ext cx="420098" cy="277000"/>
          </a:xfrm>
          <a:prstGeom prst="rect">
            <a:avLst/>
          </a:prstGeom>
          <a:effectLst>
            <a:outerShdw blurRad="50800" dist="38100" dir="2700000" algn="tl" rotWithShape="0">
              <a:prstClr val="black">
                <a:alpha val="40000"/>
              </a:prstClr>
            </a:outerShdw>
          </a:effectLst>
        </p:spPr>
      </p:pic>
      <p:pic>
        <p:nvPicPr>
          <p:cNvPr id="216" name="Graphic 215" descr="Traffic light">
            <a:extLst>
              <a:ext uri="{FF2B5EF4-FFF2-40B4-BE49-F238E27FC236}">
                <a16:creationId xmlns:a16="http://schemas.microsoft.com/office/drawing/2014/main" id="{23A0011C-8BBD-4804-A7A1-4483F54AA28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198793" y="2303866"/>
            <a:ext cx="377706" cy="377706"/>
          </a:xfrm>
          <a:prstGeom prst="rect">
            <a:avLst/>
          </a:prstGeom>
          <a:effectLst>
            <a:outerShdw blurRad="50800" dist="38100" dir="2700000" algn="tl" rotWithShape="0">
              <a:prstClr val="black">
                <a:alpha val="40000"/>
              </a:prstClr>
            </a:outerShdw>
          </a:effectLst>
        </p:spPr>
      </p:pic>
      <p:sp>
        <p:nvSpPr>
          <p:cNvPr id="217" name="TextBox 216">
            <a:extLst>
              <a:ext uri="{FF2B5EF4-FFF2-40B4-BE49-F238E27FC236}">
                <a16:creationId xmlns:a16="http://schemas.microsoft.com/office/drawing/2014/main" id="{743ACC5F-87D4-4C3F-8D10-FCE3C30928C5}"/>
              </a:ext>
            </a:extLst>
          </p:cNvPr>
          <p:cNvSpPr txBox="1"/>
          <p:nvPr/>
        </p:nvSpPr>
        <p:spPr>
          <a:xfrm>
            <a:off x="7136070" y="5196622"/>
            <a:ext cx="510468" cy="523220"/>
          </a:xfrm>
          <a:prstGeom prst="rect">
            <a:avLst/>
          </a:prstGeom>
          <a:noFill/>
          <a:effectLst>
            <a:outerShdw blurRad="50800" dist="38100" dir="2700000" algn="tl" rotWithShape="0">
              <a:prstClr val="black">
                <a:alpha val="40000"/>
              </a:prstClr>
            </a:outerShdw>
          </a:effectLst>
        </p:spPr>
        <p:txBody>
          <a:bodyPr wrap="square" rtlCol="0">
            <a:spAutoFit/>
          </a:bodyPr>
          <a:lstStyle/>
          <a:p>
            <a:pPr marL="0" marR="0" lvl="0" indent="0" algn="l" defTabSz="914400" rtl="0" eaLnBrk="1" fontAlgn="auto" latinLnBrk="0" hangingPunct="1">
              <a:lnSpc>
                <a:spcPct val="100000"/>
              </a:lnSpc>
              <a:spcBef>
                <a:spcPts val="600"/>
              </a:spcBef>
              <a:spcAft>
                <a:spcPts val="600"/>
              </a:spcAft>
              <a:buClr>
                <a:srgbClr val="F2A900"/>
              </a:buClr>
              <a:buSzTx/>
              <a:buFontTx/>
              <a:buNone/>
              <a:tabLst/>
              <a:defRPr/>
            </a:pPr>
            <a:r>
              <a:rPr kumimoji="0" lang="en-GB" sz="2800" b="0" i="0" u="none" strike="noStrike" kern="1200" cap="none" spc="0" normalizeH="0" baseline="0" noProof="0">
                <a:ln>
                  <a:noFill/>
                </a:ln>
                <a:solidFill>
                  <a:prstClr val="white"/>
                </a:solidFill>
                <a:effectLst/>
                <a:uLnTx/>
                <a:uFillTx/>
                <a:latin typeface="Arial"/>
                <a:ea typeface="+mn-ea"/>
                <a:cs typeface="Arial" charset="0"/>
              </a:rPr>
              <a:t>-$</a:t>
            </a:r>
          </a:p>
        </p:txBody>
      </p:sp>
      <p:grpSp>
        <p:nvGrpSpPr>
          <p:cNvPr id="47" name="Group 46">
            <a:extLst>
              <a:ext uri="{FF2B5EF4-FFF2-40B4-BE49-F238E27FC236}">
                <a16:creationId xmlns:a16="http://schemas.microsoft.com/office/drawing/2014/main" id="{ED6B2B3A-EBCB-43AD-858D-157270988A57}"/>
              </a:ext>
            </a:extLst>
          </p:cNvPr>
          <p:cNvGrpSpPr/>
          <p:nvPr/>
        </p:nvGrpSpPr>
        <p:grpSpPr>
          <a:xfrm>
            <a:off x="843945" y="2632395"/>
            <a:ext cx="372156" cy="401289"/>
            <a:chOff x="84154" y="1810874"/>
            <a:chExt cx="609600" cy="657320"/>
          </a:xfrm>
        </p:grpSpPr>
        <p:grpSp>
          <p:nvGrpSpPr>
            <p:cNvPr id="13" name="Graphic 77" descr="Programmer">
              <a:extLst>
                <a:ext uri="{FF2B5EF4-FFF2-40B4-BE49-F238E27FC236}">
                  <a16:creationId xmlns:a16="http://schemas.microsoft.com/office/drawing/2014/main" id="{71AE2FFC-B589-49A2-8847-60539D367A17}"/>
                </a:ext>
              </a:extLst>
            </p:cNvPr>
            <p:cNvGrpSpPr/>
            <p:nvPr/>
          </p:nvGrpSpPr>
          <p:grpSpPr>
            <a:xfrm>
              <a:off x="84154" y="1810874"/>
              <a:ext cx="609600" cy="657320"/>
              <a:chOff x="879299" y="1931879"/>
              <a:chExt cx="609600" cy="657320"/>
            </a:xfrm>
          </p:grpSpPr>
          <p:sp>
            <p:nvSpPr>
              <p:cNvPr id="16" name="Freeform: Shape 15">
                <a:extLst>
                  <a:ext uri="{FF2B5EF4-FFF2-40B4-BE49-F238E27FC236}">
                    <a16:creationId xmlns:a16="http://schemas.microsoft.com/office/drawing/2014/main" id="{48B5BC6E-3F5C-4EFE-8BAB-2F734F10E3E4}"/>
                  </a:ext>
                </a:extLst>
              </p:cNvPr>
              <p:cNvSpPr/>
              <p:nvPr/>
            </p:nvSpPr>
            <p:spPr>
              <a:xfrm>
                <a:off x="1031997" y="1931879"/>
                <a:ext cx="304800" cy="304800"/>
              </a:xfrm>
              <a:custGeom>
                <a:avLst/>
                <a:gdLst>
                  <a:gd name="connsiteX0" fmla="*/ 304800 w 304800"/>
                  <a:gd name="connsiteY0" fmla="*/ 152400 h 304800"/>
                  <a:gd name="connsiteX1" fmla="*/ 152400 w 304800"/>
                  <a:gd name="connsiteY1" fmla="*/ 304800 h 304800"/>
                  <a:gd name="connsiteX2" fmla="*/ 0 w 304800"/>
                  <a:gd name="connsiteY2" fmla="*/ 152400 h 304800"/>
                  <a:gd name="connsiteX3" fmla="*/ 152400 w 304800"/>
                  <a:gd name="connsiteY3" fmla="*/ 0 h 304800"/>
                  <a:gd name="connsiteX4" fmla="*/ 304800 w 304800"/>
                  <a:gd name="connsiteY4" fmla="*/ 152400 h 304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4800" h="304800">
                    <a:moveTo>
                      <a:pt x="304800" y="152400"/>
                    </a:moveTo>
                    <a:cubicBezTo>
                      <a:pt x="304800" y="236568"/>
                      <a:pt x="236568" y="304800"/>
                      <a:pt x="152400" y="304800"/>
                    </a:cubicBezTo>
                    <a:cubicBezTo>
                      <a:pt x="68232" y="304800"/>
                      <a:pt x="0" y="236568"/>
                      <a:pt x="0" y="152400"/>
                    </a:cubicBezTo>
                    <a:cubicBezTo>
                      <a:pt x="0" y="68232"/>
                      <a:pt x="68232" y="0"/>
                      <a:pt x="152400" y="0"/>
                    </a:cubicBezTo>
                    <a:cubicBezTo>
                      <a:pt x="236568" y="0"/>
                      <a:pt x="304800" y="68232"/>
                      <a:pt x="304800" y="152400"/>
                    </a:cubicBezTo>
                    <a:close/>
                  </a:path>
                </a:pathLst>
              </a:custGeom>
              <a:solidFill>
                <a:schemeClr val="accent2"/>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7F7F7F"/>
                  </a:solidFill>
                  <a:effectLst/>
                  <a:uLnTx/>
                  <a:uFillTx/>
                  <a:latin typeface="Arial"/>
                  <a:ea typeface="+mn-ea"/>
                  <a:cs typeface="Arial" charset="0"/>
                </a:endParaRPr>
              </a:p>
            </p:txBody>
          </p:sp>
          <p:sp>
            <p:nvSpPr>
              <p:cNvPr id="19" name="Freeform: Shape 18">
                <a:extLst>
                  <a:ext uri="{FF2B5EF4-FFF2-40B4-BE49-F238E27FC236}">
                    <a16:creationId xmlns:a16="http://schemas.microsoft.com/office/drawing/2014/main" id="{83B8C0E7-3AFB-4560-9560-551FD80CD07B}"/>
                  </a:ext>
                </a:extLst>
              </p:cNvPr>
              <p:cNvSpPr/>
              <p:nvPr/>
            </p:nvSpPr>
            <p:spPr>
              <a:xfrm>
                <a:off x="879299" y="2236774"/>
                <a:ext cx="609600" cy="352425"/>
              </a:xfrm>
              <a:custGeom>
                <a:avLst/>
                <a:gdLst>
                  <a:gd name="connsiteX0" fmla="*/ 581323 w 609600"/>
                  <a:gd name="connsiteY0" fmla="*/ 113348 h 352425"/>
                  <a:gd name="connsiteX1" fmla="*/ 553701 w 609600"/>
                  <a:gd name="connsiteY1" fmla="*/ 62294 h 352425"/>
                  <a:gd name="connsiteX2" fmla="*/ 419398 w 609600"/>
                  <a:gd name="connsiteY2" fmla="*/ 3334 h 352425"/>
                  <a:gd name="connsiteX3" fmla="*/ 402539 w 609600"/>
                  <a:gd name="connsiteY3" fmla="*/ 0 h 352425"/>
                  <a:gd name="connsiteX4" fmla="*/ 208705 w 609600"/>
                  <a:gd name="connsiteY4" fmla="*/ 0 h 352425"/>
                  <a:gd name="connsiteX5" fmla="*/ 191560 w 609600"/>
                  <a:gd name="connsiteY5" fmla="*/ 3143 h 352425"/>
                  <a:gd name="connsiteX6" fmla="*/ 56496 w 609600"/>
                  <a:gd name="connsiteY6" fmla="*/ 62294 h 352425"/>
                  <a:gd name="connsiteX7" fmla="*/ 28873 w 609600"/>
                  <a:gd name="connsiteY7" fmla="*/ 113348 h 352425"/>
                  <a:gd name="connsiteX8" fmla="*/ 298 w 609600"/>
                  <a:gd name="connsiteY8" fmla="*/ 277082 h 352425"/>
                  <a:gd name="connsiteX9" fmla="*/ 15348 w 609600"/>
                  <a:gd name="connsiteY9" fmla="*/ 313087 h 352425"/>
                  <a:gd name="connsiteX10" fmla="*/ 80594 w 609600"/>
                  <a:gd name="connsiteY10" fmla="*/ 356140 h 352425"/>
                  <a:gd name="connsiteX11" fmla="*/ 80594 w 609600"/>
                  <a:gd name="connsiteY11" fmla="*/ 149924 h 352425"/>
                  <a:gd name="connsiteX12" fmla="*/ 123837 w 609600"/>
                  <a:gd name="connsiteY12" fmla="*/ 106679 h 352425"/>
                  <a:gd name="connsiteX13" fmla="*/ 124123 w 609600"/>
                  <a:gd name="connsiteY13" fmla="*/ 106680 h 352425"/>
                  <a:gd name="connsiteX14" fmla="*/ 486073 w 609600"/>
                  <a:gd name="connsiteY14" fmla="*/ 106680 h 352425"/>
                  <a:gd name="connsiteX15" fmla="*/ 529317 w 609600"/>
                  <a:gd name="connsiteY15" fmla="*/ 149924 h 352425"/>
                  <a:gd name="connsiteX16" fmla="*/ 529317 w 609600"/>
                  <a:gd name="connsiteY16" fmla="*/ 350901 h 352425"/>
                  <a:gd name="connsiteX17" fmla="*/ 598087 w 609600"/>
                  <a:gd name="connsiteY17" fmla="*/ 307753 h 352425"/>
                  <a:gd name="connsiteX18" fmla="*/ 609898 w 609600"/>
                  <a:gd name="connsiteY18" fmla="*/ 282988 h 352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09600" h="352425">
                    <a:moveTo>
                      <a:pt x="581323" y="113348"/>
                    </a:moveTo>
                    <a:cubicBezTo>
                      <a:pt x="578725" y="93506"/>
                      <a:pt x="568888" y="75324"/>
                      <a:pt x="553701" y="62294"/>
                    </a:cubicBezTo>
                    <a:cubicBezTo>
                      <a:pt x="513007" y="34428"/>
                      <a:pt x="467454" y="14430"/>
                      <a:pt x="419398" y="3334"/>
                    </a:cubicBezTo>
                    <a:cubicBezTo>
                      <a:pt x="413969" y="2096"/>
                      <a:pt x="408254" y="1048"/>
                      <a:pt x="402539" y="0"/>
                    </a:cubicBezTo>
                    <a:cubicBezTo>
                      <a:pt x="343471" y="37849"/>
                      <a:pt x="267774" y="37849"/>
                      <a:pt x="208705" y="0"/>
                    </a:cubicBezTo>
                    <a:lnTo>
                      <a:pt x="191560" y="3143"/>
                    </a:lnTo>
                    <a:cubicBezTo>
                      <a:pt x="143460" y="14910"/>
                      <a:pt x="97763" y="34922"/>
                      <a:pt x="56496" y="62294"/>
                    </a:cubicBezTo>
                    <a:cubicBezTo>
                      <a:pt x="39541" y="73152"/>
                      <a:pt x="32493" y="93345"/>
                      <a:pt x="28873" y="113348"/>
                    </a:cubicBezTo>
                    <a:lnTo>
                      <a:pt x="298" y="277082"/>
                    </a:lnTo>
                    <a:cubicBezTo>
                      <a:pt x="-1412" y="290901"/>
                      <a:pt x="4313" y="304594"/>
                      <a:pt x="15348" y="313087"/>
                    </a:cubicBezTo>
                    <a:lnTo>
                      <a:pt x="80594" y="356140"/>
                    </a:lnTo>
                    <a:lnTo>
                      <a:pt x="80594" y="149924"/>
                    </a:lnTo>
                    <a:cubicBezTo>
                      <a:pt x="80593" y="126041"/>
                      <a:pt x="99954" y="106680"/>
                      <a:pt x="123837" y="106679"/>
                    </a:cubicBezTo>
                    <a:cubicBezTo>
                      <a:pt x="123932" y="106679"/>
                      <a:pt x="124028" y="106679"/>
                      <a:pt x="124123" y="106680"/>
                    </a:cubicBezTo>
                    <a:lnTo>
                      <a:pt x="486073" y="106680"/>
                    </a:lnTo>
                    <a:cubicBezTo>
                      <a:pt x="509956" y="106680"/>
                      <a:pt x="529317" y="126041"/>
                      <a:pt x="529317" y="149924"/>
                    </a:cubicBezTo>
                    <a:lnTo>
                      <a:pt x="529317" y="350901"/>
                    </a:lnTo>
                    <a:lnTo>
                      <a:pt x="598087" y="307753"/>
                    </a:lnTo>
                    <a:cubicBezTo>
                      <a:pt x="606229" y="302255"/>
                      <a:pt x="610751" y="292775"/>
                      <a:pt x="609898" y="282988"/>
                    </a:cubicBezTo>
                    <a:close/>
                  </a:path>
                </a:pathLst>
              </a:custGeom>
              <a:solidFill>
                <a:schemeClr val="accent2"/>
              </a:solidFill>
              <a:ln w="635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7F7F7F"/>
                  </a:solidFill>
                  <a:effectLst/>
                  <a:uLnTx/>
                  <a:uFillTx/>
                  <a:latin typeface="Arial"/>
                  <a:ea typeface="+mn-ea"/>
                  <a:cs typeface="Arial" charset="0"/>
                </a:endParaRPr>
              </a:p>
            </p:txBody>
          </p:sp>
        </p:grpSp>
        <p:sp>
          <p:nvSpPr>
            <p:cNvPr id="45" name="Rectangle 44">
              <a:extLst>
                <a:ext uri="{FF2B5EF4-FFF2-40B4-BE49-F238E27FC236}">
                  <a16:creationId xmlns:a16="http://schemas.microsoft.com/office/drawing/2014/main" id="{DE4A8C43-4DC4-4CF2-9AB4-CA2115ED1793}"/>
                </a:ext>
              </a:extLst>
            </p:cNvPr>
            <p:cNvSpPr/>
            <p:nvPr/>
          </p:nvSpPr>
          <p:spPr>
            <a:xfrm>
              <a:off x="161918" y="2212707"/>
              <a:ext cx="461328" cy="254532"/>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grpSp>
      <p:grpSp>
        <p:nvGrpSpPr>
          <p:cNvPr id="48" name="Group 47">
            <a:extLst>
              <a:ext uri="{FF2B5EF4-FFF2-40B4-BE49-F238E27FC236}">
                <a16:creationId xmlns:a16="http://schemas.microsoft.com/office/drawing/2014/main" id="{3102EAD2-5A4D-467F-BF6B-AC372AA11182}"/>
              </a:ext>
            </a:extLst>
          </p:cNvPr>
          <p:cNvGrpSpPr/>
          <p:nvPr/>
        </p:nvGrpSpPr>
        <p:grpSpPr>
          <a:xfrm>
            <a:off x="984002" y="2937346"/>
            <a:ext cx="311497" cy="192094"/>
            <a:chOff x="414818" y="2659935"/>
            <a:chExt cx="385131" cy="237503"/>
          </a:xfrm>
        </p:grpSpPr>
        <p:sp>
          <p:nvSpPr>
            <p:cNvPr id="12" name="Freeform: Shape 11">
              <a:extLst>
                <a:ext uri="{FF2B5EF4-FFF2-40B4-BE49-F238E27FC236}">
                  <a16:creationId xmlns:a16="http://schemas.microsoft.com/office/drawing/2014/main" id="{81724EB8-93F5-40A9-9788-AFBB273EA791}"/>
                </a:ext>
              </a:extLst>
            </p:cNvPr>
            <p:cNvSpPr/>
            <p:nvPr/>
          </p:nvSpPr>
          <p:spPr>
            <a:xfrm>
              <a:off x="414818" y="2676220"/>
              <a:ext cx="385131" cy="205845"/>
            </a:xfrm>
            <a:custGeom>
              <a:avLst/>
              <a:gdLst>
                <a:gd name="connsiteX0" fmla="*/ 326271 w 372807"/>
                <a:gd name="connsiteY0" fmla="*/ 176506 h 199259"/>
                <a:gd name="connsiteX1" fmla="*/ 326271 w 372807"/>
                <a:gd name="connsiteY1" fmla="*/ 16328 h 199259"/>
                <a:gd name="connsiteX2" fmla="*/ 309946 w 372807"/>
                <a:gd name="connsiteY2" fmla="*/ 0 h 199259"/>
                <a:gd name="connsiteX3" fmla="*/ 309752 w 372807"/>
                <a:gd name="connsiteY3" fmla="*/ 1 h 199259"/>
                <a:gd name="connsiteX4" fmla="*/ 65498 w 372807"/>
                <a:gd name="connsiteY4" fmla="*/ 1 h 199259"/>
                <a:gd name="connsiteX5" fmla="*/ 49172 w 372807"/>
                <a:gd name="connsiteY5" fmla="*/ 16328 h 199259"/>
                <a:gd name="connsiteX6" fmla="*/ 49172 w 372807"/>
                <a:gd name="connsiteY6" fmla="*/ 176506 h 199259"/>
                <a:gd name="connsiteX7" fmla="*/ 0 w 372807"/>
                <a:gd name="connsiteY7" fmla="*/ 176506 h 199259"/>
                <a:gd name="connsiteX8" fmla="*/ 0 w 372807"/>
                <a:gd name="connsiteY8" fmla="*/ 184670 h 199259"/>
                <a:gd name="connsiteX9" fmla="*/ 16326 w 372807"/>
                <a:gd name="connsiteY9" fmla="*/ 200996 h 199259"/>
                <a:gd name="connsiteX10" fmla="*/ 358924 w 372807"/>
                <a:gd name="connsiteY10" fmla="*/ 200996 h 199259"/>
                <a:gd name="connsiteX11" fmla="*/ 375250 w 372807"/>
                <a:gd name="connsiteY11" fmla="*/ 184670 h 199259"/>
                <a:gd name="connsiteX12" fmla="*/ 375250 w 372807"/>
                <a:gd name="connsiteY12" fmla="*/ 176506 h 199259"/>
                <a:gd name="connsiteX13" fmla="*/ 154330 w 372807"/>
                <a:gd name="connsiteY13" fmla="*/ 122835 h 199259"/>
                <a:gd name="connsiteX14" fmla="*/ 145266 w 372807"/>
                <a:gd name="connsiteY14" fmla="*/ 131898 h 199259"/>
                <a:gd name="connsiteX15" fmla="*/ 109207 w 372807"/>
                <a:gd name="connsiteY15" fmla="*/ 95839 h 199259"/>
                <a:gd name="connsiteX16" fmla="*/ 145266 w 372807"/>
                <a:gd name="connsiteY16" fmla="*/ 59779 h 199259"/>
                <a:gd name="connsiteX17" fmla="*/ 154330 w 372807"/>
                <a:gd name="connsiteY17" fmla="*/ 68842 h 199259"/>
                <a:gd name="connsiteX18" fmla="*/ 127397 w 372807"/>
                <a:gd name="connsiteY18" fmla="*/ 95839 h 199259"/>
                <a:gd name="connsiteX19" fmla="*/ 178305 w 372807"/>
                <a:gd name="connsiteY19" fmla="*/ 136397 h 199259"/>
                <a:gd name="connsiteX20" fmla="*/ 166414 w 372807"/>
                <a:gd name="connsiteY20" fmla="*/ 131448 h 199259"/>
                <a:gd name="connsiteX21" fmla="*/ 196560 w 372807"/>
                <a:gd name="connsiteY21" fmla="*/ 58686 h 199259"/>
                <a:gd name="connsiteX22" fmla="*/ 208387 w 372807"/>
                <a:gd name="connsiteY22" fmla="*/ 63636 h 199259"/>
                <a:gd name="connsiteX23" fmla="*/ 229727 w 372807"/>
                <a:gd name="connsiteY23" fmla="*/ 131898 h 199259"/>
                <a:gd name="connsiteX24" fmla="*/ 220664 w 372807"/>
                <a:gd name="connsiteY24" fmla="*/ 122835 h 199259"/>
                <a:gd name="connsiteX25" fmla="*/ 247596 w 372807"/>
                <a:gd name="connsiteY25" fmla="*/ 95839 h 199259"/>
                <a:gd name="connsiteX26" fmla="*/ 220664 w 372807"/>
                <a:gd name="connsiteY26" fmla="*/ 68842 h 199259"/>
                <a:gd name="connsiteX27" fmla="*/ 229727 w 372807"/>
                <a:gd name="connsiteY27" fmla="*/ 59779 h 199259"/>
                <a:gd name="connsiteX28" fmla="*/ 265786 w 372807"/>
                <a:gd name="connsiteY28" fmla="*/ 95839 h 199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2807" h="199259">
                  <a:moveTo>
                    <a:pt x="326271" y="176506"/>
                  </a:moveTo>
                  <a:lnTo>
                    <a:pt x="326271" y="16328"/>
                  </a:lnTo>
                  <a:cubicBezTo>
                    <a:pt x="326272" y="7311"/>
                    <a:pt x="318963" y="1"/>
                    <a:pt x="309946" y="0"/>
                  </a:cubicBezTo>
                  <a:cubicBezTo>
                    <a:pt x="309881" y="0"/>
                    <a:pt x="309817" y="1"/>
                    <a:pt x="309752" y="1"/>
                  </a:cubicBezTo>
                  <a:lnTo>
                    <a:pt x="65498" y="1"/>
                  </a:lnTo>
                  <a:cubicBezTo>
                    <a:pt x="56482" y="1"/>
                    <a:pt x="49172" y="7311"/>
                    <a:pt x="49172" y="16328"/>
                  </a:cubicBezTo>
                  <a:lnTo>
                    <a:pt x="49172" y="176506"/>
                  </a:lnTo>
                  <a:lnTo>
                    <a:pt x="0" y="176506"/>
                  </a:lnTo>
                  <a:lnTo>
                    <a:pt x="0" y="184670"/>
                  </a:lnTo>
                  <a:cubicBezTo>
                    <a:pt x="35" y="193672"/>
                    <a:pt x="7324" y="200961"/>
                    <a:pt x="16326" y="200996"/>
                  </a:cubicBezTo>
                  <a:lnTo>
                    <a:pt x="358924" y="200996"/>
                  </a:lnTo>
                  <a:cubicBezTo>
                    <a:pt x="367926" y="200961"/>
                    <a:pt x="375215" y="193672"/>
                    <a:pt x="375250" y="184670"/>
                  </a:cubicBezTo>
                  <a:lnTo>
                    <a:pt x="375250" y="176506"/>
                  </a:lnTo>
                  <a:close/>
                  <a:moveTo>
                    <a:pt x="154330" y="122835"/>
                  </a:moveTo>
                  <a:lnTo>
                    <a:pt x="145266" y="131898"/>
                  </a:lnTo>
                  <a:lnTo>
                    <a:pt x="109207" y="95839"/>
                  </a:lnTo>
                  <a:lnTo>
                    <a:pt x="145266" y="59779"/>
                  </a:lnTo>
                  <a:lnTo>
                    <a:pt x="154330" y="68842"/>
                  </a:lnTo>
                  <a:lnTo>
                    <a:pt x="127397" y="95839"/>
                  </a:lnTo>
                  <a:close/>
                  <a:moveTo>
                    <a:pt x="178305" y="136397"/>
                  </a:moveTo>
                  <a:lnTo>
                    <a:pt x="166414" y="131448"/>
                  </a:lnTo>
                  <a:lnTo>
                    <a:pt x="196560" y="58686"/>
                  </a:lnTo>
                  <a:lnTo>
                    <a:pt x="208387" y="63636"/>
                  </a:lnTo>
                  <a:close/>
                  <a:moveTo>
                    <a:pt x="229727" y="131898"/>
                  </a:moveTo>
                  <a:lnTo>
                    <a:pt x="220664" y="122835"/>
                  </a:lnTo>
                  <a:lnTo>
                    <a:pt x="247596" y="95839"/>
                  </a:lnTo>
                  <a:lnTo>
                    <a:pt x="220664" y="68842"/>
                  </a:lnTo>
                  <a:lnTo>
                    <a:pt x="229727" y="59779"/>
                  </a:lnTo>
                  <a:lnTo>
                    <a:pt x="265786" y="95839"/>
                  </a:lnTo>
                  <a:close/>
                </a:path>
              </a:pathLst>
            </a:custGeom>
            <a:solidFill>
              <a:schemeClr val="accent2"/>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7F7F7F"/>
                </a:solidFill>
                <a:effectLst/>
                <a:uLnTx/>
                <a:uFillTx/>
                <a:latin typeface="Arial"/>
                <a:ea typeface="+mn-ea"/>
                <a:cs typeface="Arial" charset="0"/>
              </a:endParaRPr>
            </a:p>
          </p:txBody>
        </p:sp>
        <p:grpSp>
          <p:nvGrpSpPr>
            <p:cNvPr id="123" name="Group 122">
              <a:extLst>
                <a:ext uri="{FF2B5EF4-FFF2-40B4-BE49-F238E27FC236}">
                  <a16:creationId xmlns:a16="http://schemas.microsoft.com/office/drawing/2014/main" id="{BD741033-5488-4615-9423-9F4364AC3D33}"/>
                </a:ext>
              </a:extLst>
            </p:cNvPr>
            <p:cNvGrpSpPr/>
            <p:nvPr/>
          </p:nvGrpSpPr>
          <p:grpSpPr>
            <a:xfrm>
              <a:off x="469158" y="2659935"/>
              <a:ext cx="269721" cy="237503"/>
              <a:chOff x="193714" y="3232106"/>
              <a:chExt cx="269721" cy="237503"/>
            </a:xfrm>
          </p:grpSpPr>
          <p:sp>
            <p:nvSpPr>
              <p:cNvPr id="127" name="Rectangle 126">
                <a:extLst>
                  <a:ext uri="{FF2B5EF4-FFF2-40B4-BE49-F238E27FC236}">
                    <a16:creationId xmlns:a16="http://schemas.microsoft.com/office/drawing/2014/main" id="{D335B90A-877C-486A-820C-DB857E1DB029}"/>
                  </a:ext>
                </a:extLst>
              </p:cNvPr>
              <p:cNvSpPr/>
              <p:nvPr/>
            </p:nvSpPr>
            <p:spPr>
              <a:xfrm>
                <a:off x="193714" y="3259737"/>
                <a:ext cx="269721" cy="182239"/>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128" name="Graphic 127" descr="Stream">
                <a:extLst>
                  <a:ext uri="{FF2B5EF4-FFF2-40B4-BE49-F238E27FC236}">
                    <a16:creationId xmlns:a16="http://schemas.microsoft.com/office/drawing/2014/main" id="{B2374F40-A4C1-40D5-A5CC-317D5830B21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1618" y="3232106"/>
                <a:ext cx="237503" cy="237503"/>
              </a:xfrm>
              <a:prstGeom prst="rect">
                <a:avLst/>
              </a:prstGeom>
            </p:spPr>
          </p:pic>
        </p:grpSp>
      </p:grpSp>
      <p:grpSp>
        <p:nvGrpSpPr>
          <p:cNvPr id="129" name="Group 128">
            <a:extLst>
              <a:ext uri="{FF2B5EF4-FFF2-40B4-BE49-F238E27FC236}">
                <a16:creationId xmlns:a16="http://schemas.microsoft.com/office/drawing/2014/main" id="{D9863FDA-2699-4ECA-B4E2-E71A9DF90DA1}"/>
              </a:ext>
            </a:extLst>
          </p:cNvPr>
          <p:cNvGrpSpPr/>
          <p:nvPr/>
        </p:nvGrpSpPr>
        <p:grpSpPr>
          <a:xfrm>
            <a:off x="722858" y="2937346"/>
            <a:ext cx="311497" cy="192094"/>
            <a:chOff x="414818" y="2659935"/>
            <a:chExt cx="385131" cy="237503"/>
          </a:xfrm>
        </p:grpSpPr>
        <p:sp>
          <p:nvSpPr>
            <p:cNvPr id="131" name="Freeform: Shape 130">
              <a:extLst>
                <a:ext uri="{FF2B5EF4-FFF2-40B4-BE49-F238E27FC236}">
                  <a16:creationId xmlns:a16="http://schemas.microsoft.com/office/drawing/2014/main" id="{E17E45A3-82C7-4283-A477-FCA34D3E13A8}"/>
                </a:ext>
              </a:extLst>
            </p:cNvPr>
            <p:cNvSpPr/>
            <p:nvPr/>
          </p:nvSpPr>
          <p:spPr>
            <a:xfrm>
              <a:off x="414818" y="2676220"/>
              <a:ext cx="385131" cy="205845"/>
            </a:xfrm>
            <a:custGeom>
              <a:avLst/>
              <a:gdLst>
                <a:gd name="connsiteX0" fmla="*/ 326271 w 372807"/>
                <a:gd name="connsiteY0" fmla="*/ 176506 h 199259"/>
                <a:gd name="connsiteX1" fmla="*/ 326271 w 372807"/>
                <a:gd name="connsiteY1" fmla="*/ 16328 h 199259"/>
                <a:gd name="connsiteX2" fmla="*/ 309946 w 372807"/>
                <a:gd name="connsiteY2" fmla="*/ 0 h 199259"/>
                <a:gd name="connsiteX3" fmla="*/ 309752 w 372807"/>
                <a:gd name="connsiteY3" fmla="*/ 1 h 199259"/>
                <a:gd name="connsiteX4" fmla="*/ 65498 w 372807"/>
                <a:gd name="connsiteY4" fmla="*/ 1 h 199259"/>
                <a:gd name="connsiteX5" fmla="*/ 49172 w 372807"/>
                <a:gd name="connsiteY5" fmla="*/ 16328 h 199259"/>
                <a:gd name="connsiteX6" fmla="*/ 49172 w 372807"/>
                <a:gd name="connsiteY6" fmla="*/ 176506 h 199259"/>
                <a:gd name="connsiteX7" fmla="*/ 0 w 372807"/>
                <a:gd name="connsiteY7" fmla="*/ 176506 h 199259"/>
                <a:gd name="connsiteX8" fmla="*/ 0 w 372807"/>
                <a:gd name="connsiteY8" fmla="*/ 184670 h 199259"/>
                <a:gd name="connsiteX9" fmla="*/ 16326 w 372807"/>
                <a:gd name="connsiteY9" fmla="*/ 200996 h 199259"/>
                <a:gd name="connsiteX10" fmla="*/ 358924 w 372807"/>
                <a:gd name="connsiteY10" fmla="*/ 200996 h 199259"/>
                <a:gd name="connsiteX11" fmla="*/ 375250 w 372807"/>
                <a:gd name="connsiteY11" fmla="*/ 184670 h 199259"/>
                <a:gd name="connsiteX12" fmla="*/ 375250 w 372807"/>
                <a:gd name="connsiteY12" fmla="*/ 176506 h 199259"/>
                <a:gd name="connsiteX13" fmla="*/ 154330 w 372807"/>
                <a:gd name="connsiteY13" fmla="*/ 122835 h 199259"/>
                <a:gd name="connsiteX14" fmla="*/ 145266 w 372807"/>
                <a:gd name="connsiteY14" fmla="*/ 131898 h 199259"/>
                <a:gd name="connsiteX15" fmla="*/ 109207 w 372807"/>
                <a:gd name="connsiteY15" fmla="*/ 95839 h 199259"/>
                <a:gd name="connsiteX16" fmla="*/ 145266 w 372807"/>
                <a:gd name="connsiteY16" fmla="*/ 59779 h 199259"/>
                <a:gd name="connsiteX17" fmla="*/ 154330 w 372807"/>
                <a:gd name="connsiteY17" fmla="*/ 68842 h 199259"/>
                <a:gd name="connsiteX18" fmla="*/ 127397 w 372807"/>
                <a:gd name="connsiteY18" fmla="*/ 95839 h 199259"/>
                <a:gd name="connsiteX19" fmla="*/ 178305 w 372807"/>
                <a:gd name="connsiteY19" fmla="*/ 136397 h 199259"/>
                <a:gd name="connsiteX20" fmla="*/ 166414 w 372807"/>
                <a:gd name="connsiteY20" fmla="*/ 131448 h 199259"/>
                <a:gd name="connsiteX21" fmla="*/ 196560 w 372807"/>
                <a:gd name="connsiteY21" fmla="*/ 58686 h 199259"/>
                <a:gd name="connsiteX22" fmla="*/ 208387 w 372807"/>
                <a:gd name="connsiteY22" fmla="*/ 63636 h 199259"/>
                <a:gd name="connsiteX23" fmla="*/ 229727 w 372807"/>
                <a:gd name="connsiteY23" fmla="*/ 131898 h 199259"/>
                <a:gd name="connsiteX24" fmla="*/ 220664 w 372807"/>
                <a:gd name="connsiteY24" fmla="*/ 122835 h 199259"/>
                <a:gd name="connsiteX25" fmla="*/ 247596 w 372807"/>
                <a:gd name="connsiteY25" fmla="*/ 95839 h 199259"/>
                <a:gd name="connsiteX26" fmla="*/ 220664 w 372807"/>
                <a:gd name="connsiteY26" fmla="*/ 68842 h 199259"/>
                <a:gd name="connsiteX27" fmla="*/ 229727 w 372807"/>
                <a:gd name="connsiteY27" fmla="*/ 59779 h 199259"/>
                <a:gd name="connsiteX28" fmla="*/ 265786 w 372807"/>
                <a:gd name="connsiteY28" fmla="*/ 95839 h 199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72807" h="199259">
                  <a:moveTo>
                    <a:pt x="326271" y="176506"/>
                  </a:moveTo>
                  <a:lnTo>
                    <a:pt x="326271" y="16328"/>
                  </a:lnTo>
                  <a:cubicBezTo>
                    <a:pt x="326272" y="7311"/>
                    <a:pt x="318963" y="1"/>
                    <a:pt x="309946" y="0"/>
                  </a:cubicBezTo>
                  <a:cubicBezTo>
                    <a:pt x="309881" y="0"/>
                    <a:pt x="309817" y="1"/>
                    <a:pt x="309752" y="1"/>
                  </a:cubicBezTo>
                  <a:lnTo>
                    <a:pt x="65498" y="1"/>
                  </a:lnTo>
                  <a:cubicBezTo>
                    <a:pt x="56482" y="1"/>
                    <a:pt x="49172" y="7311"/>
                    <a:pt x="49172" y="16328"/>
                  </a:cubicBezTo>
                  <a:lnTo>
                    <a:pt x="49172" y="176506"/>
                  </a:lnTo>
                  <a:lnTo>
                    <a:pt x="0" y="176506"/>
                  </a:lnTo>
                  <a:lnTo>
                    <a:pt x="0" y="184670"/>
                  </a:lnTo>
                  <a:cubicBezTo>
                    <a:pt x="35" y="193672"/>
                    <a:pt x="7324" y="200961"/>
                    <a:pt x="16326" y="200996"/>
                  </a:cubicBezTo>
                  <a:lnTo>
                    <a:pt x="358924" y="200996"/>
                  </a:lnTo>
                  <a:cubicBezTo>
                    <a:pt x="367926" y="200961"/>
                    <a:pt x="375215" y="193672"/>
                    <a:pt x="375250" y="184670"/>
                  </a:cubicBezTo>
                  <a:lnTo>
                    <a:pt x="375250" y="176506"/>
                  </a:lnTo>
                  <a:close/>
                  <a:moveTo>
                    <a:pt x="154330" y="122835"/>
                  </a:moveTo>
                  <a:lnTo>
                    <a:pt x="145266" y="131898"/>
                  </a:lnTo>
                  <a:lnTo>
                    <a:pt x="109207" y="95839"/>
                  </a:lnTo>
                  <a:lnTo>
                    <a:pt x="145266" y="59779"/>
                  </a:lnTo>
                  <a:lnTo>
                    <a:pt x="154330" y="68842"/>
                  </a:lnTo>
                  <a:lnTo>
                    <a:pt x="127397" y="95839"/>
                  </a:lnTo>
                  <a:close/>
                  <a:moveTo>
                    <a:pt x="178305" y="136397"/>
                  </a:moveTo>
                  <a:lnTo>
                    <a:pt x="166414" y="131448"/>
                  </a:lnTo>
                  <a:lnTo>
                    <a:pt x="196560" y="58686"/>
                  </a:lnTo>
                  <a:lnTo>
                    <a:pt x="208387" y="63636"/>
                  </a:lnTo>
                  <a:close/>
                  <a:moveTo>
                    <a:pt x="229727" y="131898"/>
                  </a:moveTo>
                  <a:lnTo>
                    <a:pt x="220664" y="122835"/>
                  </a:lnTo>
                  <a:lnTo>
                    <a:pt x="247596" y="95839"/>
                  </a:lnTo>
                  <a:lnTo>
                    <a:pt x="220664" y="68842"/>
                  </a:lnTo>
                  <a:lnTo>
                    <a:pt x="229727" y="59779"/>
                  </a:lnTo>
                  <a:lnTo>
                    <a:pt x="265786" y="95839"/>
                  </a:lnTo>
                  <a:close/>
                </a:path>
              </a:pathLst>
            </a:custGeom>
            <a:solidFill>
              <a:schemeClr val="accent2"/>
            </a:solidFill>
            <a:ln w="6350"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7F7F7F"/>
                </a:solidFill>
                <a:effectLst/>
                <a:uLnTx/>
                <a:uFillTx/>
                <a:latin typeface="Arial"/>
                <a:ea typeface="+mn-ea"/>
                <a:cs typeface="Arial" charset="0"/>
              </a:endParaRPr>
            </a:p>
          </p:txBody>
        </p:sp>
        <p:grpSp>
          <p:nvGrpSpPr>
            <p:cNvPr id="132" name="Group 131">
              <a:extLst>
                <a:ext uri="{FF2B5EF4-FFF2-40B4-BE49-F238E27FC236}">
                  <a16:creationId xmlns:a16="http://schemas.microsoft.com/office/drawing/2014/main" id="{60F5659D-98F1-4129-A557-604E536A4D87}"/>
                </a:ext>
              </a:extLst>
            </p:cNvPr>
            <p:cNvGrpSpPr/>
            <p:nvPr/>
          </p:nvGrpSpPr>
          <p:grpSpPr>
            <a:xfrm>
              <a:off x="469158" y="2659935"/>
              <a:ext cx="269721" cy="237503"/>
              <a:chOff x="193714" y="3232106"/>
              <a:chExt cx="269721" cy="237503"/>
            </a:xfrm>
          </p:grpSpPr>
          <p:sp>
            <p:nvSpPr>
              <p:cNvPr id="133" name="Rectangle 132">
                <a:extLst>
                  <a:ext uri="{FF2B5EF4-FFF2-40B4-BE49-F238E27FC236}">
                    <a16:creationId xmlns:a16="http://schemas.microsoft.com/office/drawing/2014/main" id="{0DBD6813-2709-4321-9794-E14F429BEFA4}"/>
                  </a:ext>
                </a:extLst>
              </p:cNvPr>
              <p:cNvSpPr/>
              <p:nvPr/>
            </p:nvSpPr>
            <p:spPr>
              <a:xfrm>
                <a:off x="193714" y="3259737"/>
                <a:ext cx="269721" cy="182239"/>
              </a:xfrm>
              <a:prstGeom prst="rect">
                <a:avLst/>
              </a:prstGeom>
              <a:solidFill>
                <a:schemeClr val="accent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pic>
            <p:nvPicPr>
              <p:cNvPr id="134" name="Graphic 133" descr="Stream">
                <a:extLst>
                  <a:ext uri="{FF2B5EF4-FFF2-40B4-BE49-F238E27FC236}">
                    <a16:creationId xmlns:a16="http://schemas.microsoft.com/office/drawing/2014/main" id="{D95D08DE-19FB-4809-ADC1-BFC31005D8D7}"/>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1618" y="3232106"/>
                <a:ext cx="237503" cy="237503"/>
              </a:xfrm>
              <a:prstGeom prst="rect">
                <a:avLst/>
              </a:prstGeom>
            </p:spPr>
          </p:pic>
        </p:grpSp>
      </p:grpSp>
      <p:grpSp>
        <p:nvGrpSpPr>
          <p:cNvPr id="54" name="Group 53">
            <a:extLst>
              <a:ext uri="{FF2B5EF4-FFF2-40B4-BE49-F238E27FC236}">
                <a16:creationId xmlns:a16="http://schemas.microsoft.com/office/drawing/2014/main" id="{466C21F3-2E14-4FB6-A91A-0886E0A04774}"/>
              </a:ext>
            </a:extLst>
          </p:cNvPr>
          <p:cNvGrpSpPr/>
          <p:nvPr/>
        </p:nvGrpSpPr>
        <p:grpSpPr>
          <a:xfrm>
            <a:off x="2716035" y="5144353"/>
            <a:ext cx="1096828" cy="754190"/>
            <a:chOff x="2716035" y="5144353"/>
            <a:chExt cx="1096828" cy="754190"/>
          </a:xfrm>
        </p:grpSpPr>
        <p:grpSp>
          <p:nvGrpSpPr>
            <p:cNvPr id="159" name="Group 158">
              <a:extLst>
                <a:ext uri="{FF2B5EF4-FFF2-40B4-BE49-F238E27FC236}">
                  <a16:creationId xmlns:a16="http://schemas.microsoft.com/office/drawing/2014/main" id="{16967F8B-0DA9-444B-BA81-22B6E1DEEC38}"/>
                </a:ext>
              </a:extLst>
            </p:cNvPr>
            <p:cNvGrpSpPr/>
            <p:nvPr/>
          </p:nvGrpSpPr>
          <p:grpSpPr>
            <a:xfrm>
              <a:off x="2716035" y="5144353"/>
              <a:ext cx="1096828" cy="754190"/>
              <a:chOff x="2734327" y="5010601"/>
              <a:chExt cx="1320680" cy="908112"/>
            </a:xfrm>
          </p:grpSpPr>
          <p:pic>
            <p:nvPicPr>
              <p:cNvPr id="138" name="Picture 137" descr="A close up of a logo&#10;&#10;Description automatically generated">
                <a:extLst>
                  <a:ext uri="{FF2B5EF4-FFF2-40B4-BE49-F238E27FC236}">
                    <a16:creationId xmlns:a16="http://schemas.microsoft.com/office/drawing/2014/main" id="{65B5DAC6-728A-43D1-AAF0-420AC08AF174}"/>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2832571" y="5140892"/>
                <a:ext cx="633124" cy="316575"/>
              </a:xfrm>
              <a:prstGeom prst="rect">
                <a:avLst/>
              </a:prstGeom>
            </p:spPr>
          </p:pic>
          <p:pic>
            <p:nvPicPr>
              <p:cNvPr id="144" name="Graphic 143">
                <a:extLst>
                  <a:ext uri="{FF2B5EF4-FFF2-40B4-BE49-F238E27FC236}">
                    <a16:creationId xmlns:a16="http://schemas.microsoft.com/office/drawing/2014/main" id="{E17E12E4-7FB1-482F-AD38-113C343D9F2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849567" y="5523311"/>
                <a:ext cx="228167" cy="228166"/>
              </a:xfrm>
              <a:prstGeom prst="rect">
                <a:avLst/>
              </a:prstGeom>
            </p:spPr>
          </p:pic>
          <p:pic>
            <p:nvPicPr>
              <p:cNvPr id="148" name="Graphic 147">
                <a:extLst>
                  <a:ext uri="{FF2B5EF4-FFF2-40B4-BE49-F238E27FC236}">
                    <a16:creationId xmlns:a16="http://schemas.microsoft.com/office/drawing/2014/main" id="{A91A369C-9A47-4C43-A654-35A25B441090}"/>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171620" y="5523311"/>
                <a:ext cx="227118" cy="230007"/>
              </a:xfrm>
              <a:prstGeom prst="rect">
                <a:avLst/>
              </a:prstGeom>
            </p:spPr>
          </p:pic>
          <p:sp>
            <p:nvSpPr>
              <p:cNvPr id="149" name="Rectangle 148">
                <a:extLst>
                  <a:ext uri="{FF2B5EF4-FFF2-40B4-BE49-F238E27FC236}">
                    <a16:creationId xmlns:a16="http://schemas.microsoft.com/office/drawing/2014/main" id="{4918466D-9589-4AB5-9B20-FCCAC9B06ECF}"/>
                  </a:ext>
                </a:extLst>
              </p:cNvPr>
              <p:cNvSpPr/>
              <p:nvPr/>
            </p:nvSpPr>
            <p:spPr>
              <a:xfrm>
                <a:off x="2734327" y="5010601"/>
                <a:ext cx="1289841" cy="908112"/>
              </a:xfrm>
              <a:prstGeom prst="rect">
                <a:avLst/>
              </a:prstGeom>
              <a:noFill/>
              <a:ln w="19050">
                <a:solidFill>
                  <a:srgbClr val="C00000"/>
                </a:solidFill>
                <a:prstDash val="sysDash"/>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47" name="TextBox 146">
                <a:extLst>
                  <a:ext uri="{FF2B5EF4-FFF2-40B4-BE49-F238E27FC236}">
                    <a16:creationId xmlns:a16="http://schemas.microsoft.com/office/drawing/2014/main" id="{9FCD0116-E1EF-4D39-823F-EA9BB149C65A}"/>
                  </a:ext>
                </a:extLst>
              </p:cNvPr>
              <p:cNvSpPr txBox="1"/>
              <p:nvPr/>
            </p:nvSpPr>
            <p:spPr>
              <a:xfrm>
                <a:off x="3412165" y="5523311"/>
                <a:ext cx="642842" cy="37059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
                    <a:srgbClr val="F2A900"/>
                  </a:buClr>
                  <a:buSzTx/>
                  <a:buFontTx/>
                  <a:buNone/>
                  <a:tabLst/>
                  <a:defRPr/>
                </a:pPr>
                <a:r>
                  <a:rPr kumimoji="0" lang="en-GB" sz="1400" b="0" i="0" u="none" strike="noStrike" kern="1200" cap="none" spc="0" normalizeH="0" baseline="0" noProof="0">
                    <a:ln>
                      <a:noFill/>
                    </a:ln>
                    <a:solidFill>
                      <a:srgbClr val="5B6770"/>
                    </a:solidFill>
                    <a:effectLst/>
                    <a:uLnTx/>
                    <a:uFillTx/>
                    <a:latin typeface="Arial"/>
                    <a:ea typeface="+mn-ea"/>
                    <a:cs typeface="Arial" charset="0"/>
                  </a:rPr>
                  <a:t>5:00</a:t>
                </a:r>
              </a:p>
            </p:txBody>
          </p:sp>
        </p:grpSp>
        <p:pic>
          <p:nvPicPr>
            <p:cNvPr id="52" name="Picture 51" descr="A clock hanging from the ceiling&#10;&#10;Description automatically generated">
              <a:extLst>
                <a:ext uri="{FF2B5EF4-FFF2-40B4-BE49-F238E27FC236}">
                  <a16:creationId xmlns:a16="http://schemas.microsoft.com/office/drawing/2014/main" id="{7C58E8FE-52DE-45AD-9268-C72E0A10A055}"/>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3353436" y="5240148"/>
              <a:ext cx="407682" cy="338033"/>
            </a:xfrm>
            <a:prstGeom prst="rect">
              <a:avLst/>
            </a:prstGeom>
          </p:spPr>
        </p:pic>
      </p:grpSp>
      <p:grpSp>
        <p:nvGrpSpPr>
          <p:cNvPr id="136" name="Group 135">
            <a:extLst>
              <a:ext uri="{FF2B5EF4-FFF2-40B4-BE49-F238E27FC236}">
                <a16:creationId xmlns:a16="http://schemas.microsoft.com/office/drawing/2014/main" id="{D47D8650-8ED1-4AF8-9C0F-EC33D955727E}"/>
              </a:ext>
            </a:extLst>
          </p:cNvPr>
          <p:cNvGrpSpPr/>
          <p:nvPr/>
        </p:nvGrpSpPr>
        <p:grpSpPr>
          <a:xfrm>
            <a:off x="2713557" y="4118750"/>
            <a:ext cx="1096828" cy="754190"/>
            <a:chOff x="2716035" y="5144353"/>
            <a:chExt cx="1096828" cy="754190"/>
          </a:xfrm>
        </p:grpSpPr>
        <p:grpSp>
          <p:nvGrpSpPr>
            <p:cNvPr id="137" name="Group 136">
              <a:extLst>
                <a:ext uri="{FF2B5EF4-FFF2-40B4-BE49-F238E27FC236}">
                  <a16:creationId xmlns:a16="http://schemas.microsoft.com/office/drawing/2014/main" id="{85BEC34D-8DBB-462B-8972-766790C33F0E}"/>
                </a:ext>
              </a:extLst>
            </p:cNvPr>
            <p:cNvGrpSpPr/>
            <p:nvPr/>
          </p:nvGrpSpPr>
          <p:grpSpPr>
            <a:xfrm>
              <a:off x="2716035" y="5144353"/>
              <a:ext cx="1096828" cy="754190"/>
              <a:chOff x="2734327" y="5010601"/>
              <a:chExt cx="1320680" cy="908112"/>
            </a:xfrm>
          </p:grpSpPr>
          <p:pic>
            <p:nvPicPr>
              <p:cNvPr id="140" name="Picture 139" descr="A close up of a logo&#10;&#10;Description automatically generated">
                <a:extLst>
                  <a:ext uri="{FF2B5EF4-FFF2-40B4-BE49-F238E27FC236}">
                    <a16:creationId xmlns:a16="http://schemas.microsoft.com/office/drawing/2014/main" id="{56835E87-5710-42E8-AC95-4580CC893FEF}"/>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2832571" y="5140892"/>
                <a:ext cx="633124" cy="316575"/>
              </a:xfrm>
              <a:prstGeom prst="rect">
                <a:avLst/>
              </a:prstGeom>
            </p:spPr>
          </p:pic>
          <p:pic>
            <p:nvPicPr>
              <p:cNvPr id="141" name="Graphic 140">
                <a:extLst>
                  <a:ext uri="{FF2B5EF4-FFF2-40B4-BE49-F238E27FC236}">
                    <a16:creationId xmlns:a16="http://schemas.microsoft.com/office/drawing/2014/main" id="{0F0598FF-BF2F-4647-A1CE-E3A096B0055F}"/>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849567" y="5523311"/>
                <a:ext cx="228167" cy="228166"/>
              </a:xfrm>
              <a:prstGeom prst="rect">
                <a:avLst/>
              </a:prstGeom>
            </p:spPr>
          </p:pic>
          <p:pic>
            <p:nvPicPr>
              <p:cNvPr id="142" name="Graphic 141">
                <a:extLst>
                  <a:ext uri="{FF2B5EF4-FFF2-40B4-BE49-F238E27FC236}">
                    <a16:creationId xmlns:a16="http://schemas.microsoft.com/office/drawing/2014/main" id="{A5CEF0E5-A5F8-4934-9D97-EAFD2331314D}"/>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171620" y="5523311"/>
                <a:ext cx="227118" cy="230007"/>
              </a:xfrm>
              <a:prstGeom prst="rect">
                <a:avLst/>
              </a:prstGeom>
            </p:spPr>
          </p:pic>
          <p:sp>
            <p:nvSpPr>
              <p:cNvPr id="143" name="Rectangle 142">
                <a:extLst>
                  <a:ext uri="{FF2B5EF4-FFF2-40B4-BE49-F238E27FC236}">
                    <a16:creationId xmlns:a16="http://schemas.microsoft.com/office/drawing/2014/main" id="{4D29F6B7-1871-4319-B8E7-0F23E77DB75C}"/>
                  </a:ext>
                </a:extLst>
              </p:cNvPr>
              <p:cNvSpPr/>
              <p:nvPr/>
            </p:nvSpPr>
            <p:spPr>
              <a:xfrm>
                <a:off x="2734327" y="5010601"/>
                <a:ext cx="1289841" cy="908112"/>
              </a:xfrm>
              <a:prstGeom prst="rect">
                <a:avLst/>
              </a:prstGeom>
              <a:noFill/>
              <a:ln w="19050">
                <a:solidFill>
                  <a:srgbClr val="C00000"/>
                </a:solidFill>
                <a:prstDash val="sysDash"/>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Arial"/>
                  <a:ea typeface="+mn-ea"/>
                  <a:cs typeface="+mn-cs"/>
                </a:endParaRPr>
              </a:p>
            </p:txBody>
          </p:sp>
          <p:sp>
            <p:nvSpPr>
              <p:cNvPr id="145" name="TextBox 144">
                <a:extLst>
                  <a:ext uri="{FF2B5EF4-FFF2-40B4-BE49-F238E27FC236}">
                    <a16:creationId xmlns:a16="http://schemas.microsoft.com/office/drawing/2014/main" id="{1E5A4ACF-0B64-41F3-8415-E774010C4646}"/>
                  </a:ext>
                </a:extLst>
              </p:cNvPr>
              <p:cNvSpPr txBox="1"/>
              <p:nvPr/>
            </p:nvSpPr>
            <p:spPr>
              <a:xfrm>
                <a:off x="3412165" y="5523311"/>
                <a:ext cx="642842" cy="37059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
                    <a:srgbClr val="F2A900"/>
                  </a:buClr>
                  <a:buSzTx/>
                  <a:buFontTx/>
                  <a:buNone/>
                  <a:tabLst/>
                  <a:defRPr/>
                </a:pPr>
                <a:r>
                  <a:rPr kumimoji="0" lang="en-GB" sz="1400" b="0" i="0" u="none" strike="noStrike" kern="1200" cap="none" spc="0" normalizeH="0" baseline="0" noProof="0">
                    <a:ln>
                      <a:noFill/>
                    </a:ln>
                    <a:solidFill>
                      <a:srgbClr val="5B6770"/>
                    </a:solidFill>
                    <a:effectLst/>
                    <a:uLnTx/>
                    <a:uFillTx/>
                    <a:latin typeface="Arial"/>
                    <a:ea typeface="+mn-ea"/>
                    <a:cs typeface="Arial" charset="0"/>
                  </a:rPr>
                  <a:t>5:00</a:t>
                </a:r>
              </a:p>
            </p:txBody>
          </p:sp>
        </p:grpSp>
        <p:pic>
          <p:nvPicPr>
            <p:cNvPr id="139" name="Picture 138" descr="A clock hanging from the ceiling&#10;&#10;Description automatically generated">
              <a:extLst>
                <a:ext uri="{FF2B5EF4-FFF2-40B4-BE49-F238E27FC236}">
                  <a16:creationId xmlns:a16="http://schemas.microsoft.com/office/drawing/2014/main" id="{77B14CF5-7FD3-4158-AE46-6F277240D1F4}"/>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a:stretch/>
          </p:blipFill>
          <p:spPr>
            <a:xfrm>
              <a:off x="3353436" y="5240148"/>
              <a:ext cx="407682" cy="338033"/>
            </a:xfrm>
            <a:prstGeom prst="rect">
              <a:avLst/>
            </a:prstGeom>
          </p:spPr>
        </p:pic>
      </p:grpSp>
      <p:sp>
        <p:nvSpPr>
          <p:cNvPr id="135" name="Title 6">
            <a:extLst>
              <a:ext uri="{FF2B5EF4-FFF2-40B4-BE49-F238E27FC236}">
                <a16:creationId xmlns:a16="http://schemas.microsoft.com/office/drawing/2014/main" id="{22D78C4B-4610-472C-AC84-25DAE0534B8E}"/>
              </a:ext>
            </a:extLst>
          </p:cNvPr>
          <p:cNvSpPr>
            <a:spLocks noGrp="1"/>
          </p:cNvSpPr>
          <p:nvPr>
            <p:ph type="title"/>
          </p:nvPr>
        </p:nvSpPr>
        <p:spPr>
          <a:xfrm>
            <a:off x="575734" y="720536"/>
            <a:ext cx="11040533" cy="382587"/>
          </a:xfrm>
        </p:spPr>
        <p:txBody>
          <a:bodyPr/>
          <a:lstStyle/>
          <a:p>
            <a:r>
              <a:rPr lang="en-GB"/>
              <a:t>The problem with traditional monitoring methods</a:t>
            </a:r>
          </a:p>
        </p:txBody>
      </p:sp>
      <p:sp>
        <p:nvSpPr>
          <p:cNvPr id="146" name="Text Placeholder 11">
            <a:extLst>
              <a:ext uri="{FF2B5EF4-FFF2-40B4-BE49-F238E27FC236}">
                <a16:creationId xmlns:a16="http://schemas.microsoft.com/office/drawing/2014/main" id="{9D544A3D-0354-4C23-B098-8F9E1458E704}"/>
              </a:ext>
            </a:extLst>
          </p:cNvPr>
          <p:cNvSpPr>
            <a:spLocks noGrp="1"/>
          </p:cNvSpPr>
          <p:nvPr>
            <p:ph type="body" sz="quarter" idx="10"/>
          </p:nvPr>
        </p:nvSpPr>
        <p:spPr>
          <a:xfrm>
            <a:off x="575734" y="358776"/>
            <a:ext cx="11040533" cy="250825"/>
          </a:xfrm>
        </p:spPr>
        <p:txBody>
          <a:bodyPr/>
          <a:lstStyle/>
          <a:p>
            <a:r>
              <a:rPr lang="en-GB" dirty="0"/>
              <a:t>ECG™ - Electro Cable Guard</a:t>
            </a:r>
            <a:endParaRPr lang="en-US" dirty="0"/>
          </a:p>
        </p:txBody>
      </p:sp>
      <p:pic>
        <p:nvPicPr>
          <p:cNvPr id="156" name="Graphic 155" descr="Warning">
            <a:extLst>
              <a:ext uri="{FF2B5EF4-FFF2-40B4-BE49-F238E27FC236}">
                <a16:creationId xmlns:a16="http://schemas.microsoft.com/office/drawing/2014/main" id="{70683B72-34A4-4A3F-9794-BB1A0A3940E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5602" y="2158009"/>
            <a:ext cx="370499" cy="370500"/>
          </a:xfrm>
          <a:prstGeom prst="rect">
            <a:avLst/>
          </a:prstGeom>
        </p:spPr>
      </p:pic>
      <p:pic>
        <p:nvPicPr>
          <p:cNvPr id="157" name="Graphic 156" descr="Warning">
            <a:extLst>
              <a:ext uri="{FF2B5EF4-FFF2-40B4-BE49-F238E27FC236}">
                <a16:creationId xmlns:a16="http://schemas.microsoft.com/office/drawing/2014/main" id="{15B549DC-5581-4107-890D-5B83C3E1511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1095" y="2328646"/>
            <a:ext cx="370499" cy="370500"/>
          </a:xfrm>
          <a:prstGeom prst="rect">
            <a:avLst/>
          </a:prstGeom>
        </p:spPr>
      </p:pic>
      <p:pic>
        <p:nvPicPr>
          <p:cNvPr id="8" name="Content Placeholder 7" descr="A picture containing outdoor object, windmill&#10;&#10;Description automatically generated">
            <a:extLst>
              <a:ext uri="{FF2B5EF4-FFF2-40B4-BE49-F238E27FC236}">
                <a16:creationId xmlns:a16="http://schemas.microsoft.com/office/drawing/2014/main" id="{AC5776C7-B40C-41FE-8870-319326B8AFFC}"/>
              </a:ext>
            </a:extLst>
          </p:cNvPr>
          <p:cNvPicPr>
            <a:picLocks noGrp="1" noChangeAspect="1"/>
          </p:cNvPicPr>
          <p:nvPr>
            <p:ph idx="1"/>
          </p:nvPr>
        </p:nvPicPr>
        <p:blipFill rotWithShape="1">
          <a:blip r:embed="rId19" cstate="screen">
            <a:duotone>
              <a:prstClr val="black"/>
              <a:schemeClr val="tx2">
                <a:tint val="45000"/>
                <a:satMod val="400000"/>
              </a:schemeClr>
            </a:duotone>
            <a:extLst>
              <a:ext uri="{BEBA8EAE-BF5A-486C-A8C5-ECC9F3942E4B}">
                <a14:imgProps xmlns:a14="http://schemas.microsoft.com/office/drawing/2010/main">
                  <a14:imgLayer r:embed="rId20">
                    <a14:imgEffect>
                      <a14:saturation sat="200000"/>
                    </a14:imgEffect>
                  </a14:imgLayer>
                </a14:imgProps>
              </a:ext>
              <a:ext uri="{28A0092B-C50C-407E-A947-70E740481C1C}">
                <a14:useLocalDpi xmlns:a14="http://schemas.microsoft.com/office/drawing/2010/main"/>
              </a:ext>
            </a:extLst>
          </a:blip>
          <a:srcRect/>
          <a:stretch/>
        </p:blipFill>
        <p:spPr>
          <a:xfrm flipH="1">
            <a:off x="1680016" y="1589221"/>
            <a:ext cx="1719053" cy="2270398"/>
          </a:xfrm>
        </p:spPr>
      </p:pic>
      <p:pic>
        <p:nvPicPr>
          <p:cNvPr id="9" name="Picture 8" descr="A picture containing close&#10;&#10;Description automatically generated">
            <a:extLst>
              <a:ext uri="{FF2B5EF4-FFF2-40B4-BE49-F238E27FC236}">
                <a16:creationId xmlns:a16="http://schemas.microsoft.com/office/drawing/2014/main" id="{98B1E2AE-CE91-1D06-0E68-A51B8474880D}"/>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a:stretch/>
        </p:blipFill>
        <p:spPr>
          <a:xfrm>
            <a:off x="12374440" y="6224443"/>
            <a:ext cx="3361787" cy="2297290"/>
          </a:xfrm>
          <a:prstGeom prst="rect">
            <a:avLst/>
          </a:prstGeom>
        </p:spPr>
      </p:pic>
      <p:pic>
        <p:nvPicPr>
          <p:cNvPr id="4" name="Picture 3" descr="Graphical user interface&#10;&#10;Description automatically generated">
            <a:extLst>
              <a:ext uri="{FF2B5EF4-FFF2-40B4-BE49-F238E27FC236}">
                <a16:creationId xmlns:a16="http://schemas.microsoft.com/office/drawing/2014/main" id="{A3B5BDB3-BD59-1BD6-274C-762500430E52}"/>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t="-4294"/>
          <a:stretch/>
        </p:blipFill>
        <p:spPr>
          <a:xfrm>
            <a:off x="8077915" y="2190767"/>
            <a:ext cx="4173054" cy="3704325"/>
          </a:xfrm>
          <a:prstGeom prst="rect">
            <a:avLst/>
          </a:prstGeom>
        </p:spPr>
      </p:pic>
    </p:spTree>
    <p:extLst>
      <p:ext uri="{BB962C8B-B14F-4D97-AF65-F5344CB8AC3E}">
        <p14:creationId xmlns:p14="http://schemas.microsoft.com/office/powerpoint/2010/main" val="4255850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par>
                                <p:cTn id="14" presetID="22" presetClass="entr" presetSubtype="8"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par>
                                <p:cTn id="26" presetID="22" presetClass="entr" presetSubtype="8"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500"/>
                                        <p:tgtEl>
                                          <p:spTgt spid="24"/>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left)">
                                      <p:cBhvr>
                                        <p:cTn id="34" dur="500"/>
                                        <p:tgtEl>
                                          <p:spTgt spid="25"/>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par>
                                <p:cTn id="38" presetID="22" presetClass="entr" presetSubtype="8" fill="hold"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wipe(left)">
                                      <p:cBhvr>
                                        <p:cTn id="40" dur="500"/>
                                        <p:tgtEl>
                                          <p:spTgt spid="27"/>
                                        </p:tgtEl>
                                      </p:cBhvr>
                                    </p:animEffect>
                                  </p:childTnLst>
                                </p:cTn>
                              </p:par>
                              <p:par>
                                <p:cTn id="41" presetID="22" presetClass="entr" presetSubtype="8" fill="hold" nodeType="withEffect">
                                  <p:stCondLst>
                                    <p:cond delay="0"/>
                                  </p:stCondLst>
                                  <p:childTnLst>
                                    <p:set>
                                      <p:cBhvr>
                                        <p:cTn id="42" dur="1" fill="hold">
                                          <p:stCondLst>
                                            <p:cond delay="0"/>
                                          </p:stCondLst>
                                        </p:cTn>
                                        <p:tgtEl>
                                          <p:spTgt spid="215"/>
                                        </p:tgtEl>
                                        <p:attrNameLst>
                                          <p:attrName>style.visibility</p:attrName>
                                        </p:attrNameLst>
                                      </p:cBhvr>
                                      <p:to>
                                        <p:strVal val="visible"/>
                                      </p:to>
                                    </p:set>
                                    <p:animEffect transition="in" filter="wipe(left)">
                                      <p:cBhvr>
                                        <p:cTn id="43" dur="500"/>
                                        <p:tgtEl>
                                          <p:spTgt spid="215"/>
                                        </p:tgtEl>
                                      </p:cBhvr>
                                    </p:animEffect>
                                  </p:childTnLst>
                                </p:cTn>
                              </p:par>
                              <p:par>
                                <p:cTn id="44" presetID="22" presetClass="entr" presetSubtype="8" fill="hold" nodeType="withEffect">
                                  <p:stCondLst>
                                    <p:cond delay="0"/>
                                  </p:stCondLst>
                                  <p:childTnLst>
                                    <p:set>
                                      <p:cBhvr>
                                        <p:cTn id="45" dur="1" fill="hold">
                                          <p:stCondLst>
                                            <p:cond delay="0"/>
                                          </p:stCondLst>
                                        </p:cTn>
                                        <p:tgtEl>
                                          <p:spTgt spid="216"/>
                                        </p:tgtEl>
                                        <p:attrNameLst>
                                          <p:attrName>style.visibility</p:attrName>
                                        </p:attrNameLst>
                                      </p:cBhvr>
                                      <p:to>
                                        <p:strVal val="visible"/>
                                      </p:to>
                                    </p:set>
                                    <p:animEffect transition="in" filter="wipe(left)">
                                      <p:cBhvr>
                                        <p:cTn id="46" dur="500"/>
                                        <p:tgtEl>
                                          <p:spTgt spid="216"/>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217"/>
                                        </p:tgtEl>
                                        <p:attrNameLst>
                                          <p:attrName>style.visibility</p:attrName>
                                        </p:attrNameLst>
                                      </p:cBhvr>
                                      <p:to>
                                        <p:strVal val="visible"/>
                                      </p:to>
                                    </p:set>
                                    <p:animEffect transition="in" filter="wipe(left)">
                                      <p:cBhvr>
                                        <p:cTn id="49" dur="500"/>
                                        <p:tgtEl>
                                          <p:spTgt spid="217"/>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p:bldP spid="15" grpId="0"/>
      <p:bldP spid="20" grpId="0" animBg="1"/>
      <p:bldP spid="21" grpId="0"/>
      <p:bldP spid="22" grpId="0"/>
      <p:bldP spid="24" grpId="0" animBg="1"/>
      <p:bldP spid="25" grpId="0"/>
      <p:bldP spid="26" grpId="0"/>
      <p:bldP spid="2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4FCF8-9125-40CF-9F96-F5A2E94C12CB}"/>
              </a:ext>
            </a:extLst>
          </p:cNvPr>
          <p:cNvSpPr>
            <a:spLocks noGrp="1"/>
          </p:cNvSpPr>
          <p:nvPr>
            <p:ph type="title"/>
          </p:nvPr>
        </p:nvSpPr>
        <p:spPr/>
        <p:txBody>
          <a:bodyPr/>
          <a:lstStyle/>
          <a:p>
            <a:r>
              <a:rPr lang="en-GB"/>
              <a:t>The value of ECG™ </a:t>
            </a:r>
          </a:p>
        </p:txBody>
      </p:sp>
      <p:sp>
        <p:nvSpPr>
          <p:cNvPr id="3" name="Text Placeholder 2">
            <a:extLst>
              <a:ext uri="{FF2B5EF4-FFF2-40B4-BE49-F238E27FC236}">
                <a16:creationId xmlns:a16="http://schemas.microsoft.com/office/drawing/2014/main" id="{1247A311-5509-4C20-92E3-A70FACF7AEDB}"/>
              </a:ext>
            </a:extLst>
          </p:cNvPr>
          <p:cNvSpPr>
            <a:spLocks noGrp="1"/>
          </p:cNvSpPr>
          <p:nvPr>
            <p:ph type="body" sz="quarter" idx="10"/>
          </p:nvPr>
        </p:nvSpPr>
        <p:spPr/>
        <p:txBody>
          <a:bodyPr/>
          <a:lstStyle/>
          <a:p>
            <a:r>
              <a:rPr lang="en-GB" dirty="0"/>
              <a:t>ECG™ - Electro Cable Guard</a:t>
            </a:r>
          </a:p>
        </p:txBody>
      </p:sp>
      <p:sp>
        <p:nvSpPr>
          <p:cNvPr id="5" name="Isosceles Triangle 4">
            <a:extLst>
              <a:ext uri="{FF2B5EF4-FFF2-40B4-BE49-F238E27FC236}">
                <a16:creationId xmlns:a16="http://schemas.microsoft.com/office/drawing/2014/main" id="{7EAF9BAB-A402-4E3B-B966-92B04AE850BC}"/>
              </a:ext>
            </a:extLst>
          </p:cNvPr>
          <p:cNvSpPr/>
          <p:nvPr/>
        </p:nvSpPr>
        <p:spPr>
          <a:xfrm>
            <a:off x="2121462" y="1683119"/>
            <a:ext cx="8459550" cy="3796835"/>
          </a:xfrm>
          <a:prstGeom prst="triangle">
            <a:avLst>
              <a:gd name="adj" fmla="val 100000"/>
            </a:avLst>
          </a:prstGeom>
          <a:gradFill flip="none" rotWithShape="1">
            <a:gsLst>
              <a:gs pos="0">
                <a:srgbClr val="FF0000"/>
              </a:gs>
              <a:gs pos="47000">
                <a:srgbClr val="FFFF00"/>
              </a:gs>
              <a:gs pos="100000">
                <a:schemeClr val="accent6"/>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0099A8"/>
              </a:solidFill>
              <a:effectLst/>
              <a:uLnTx/>
              <a:uFillTx/>
              <a:latin typeface="Arial" panose="020B0604020202020204"/>
              <a:ea typeface="+mn-ea"/>
              <a:cs typeface="+mn-cs"/>
            </a:endParaRPr>
          </a:p>
        </p:txBody>
      </p:sp>
      <p:sp>
        <p:nvSpPr>
          <p:cNvPr id="6" name="Arrow: Right 5">
            <a:extLst>
              <a:ext uri="{FF2B5EF4-FFF2-40B4-BE49-F238E27FC236}">
                <a16:creationId xmlns:a16="http://schemas.microsoft.com/office/drawing/2014/main" id="{BD038DC1-B022-4402-8063-31BB4541186F}"/>
              </a:ext>
            </a:extLst>
          </p:cNvPr>
          <p:cNvSpPr/>
          <p:nvPr/>
        </p:nvSpPr>
        <p:spPr>
          <a:xfrm>
            <a:off x="2037375" y="5542714"/>
            <a:ext cx="8543637" cy="68349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i="0" u="none" strike="noStrike" kern="1200" cap="none" spc="0" normalizeH="0" baseline="0" noProof="0">
                <a:ln>
                  <a:noFill/>
                </a:ln>
                <a:solidFill>
                  <a:srgbClr val="FFFFFF"/>
                </a:solidFill>
                <a:effectLst/>
                <a:uLnTx/>
                <a:uFillTx/>
                <a:latin typeface="Arial" panose="020B0604020202020204"/>
                <a:ea typeface="+mn-ea"/>
                <a:cs typeface="+mn-cs"/>
              </a:rPr>
              <a:t>Normal operation        </a:t>
            </a: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	</a:t>
            </a: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    	TIME     			</a:t>
            </a:r>
            <a:r>
              <a:rPr kumimoji="0" lang="en-GB" sz="1800" i="0" u="none" strike="noStrike" kern="1200" cap="none" spc="0" normalizeH="0" baseline="0" noProof="0">
                <a:ln>
                  <a:noFill/>
                </a:ln>
                <a:solidFill>
                  <a:srgbClr val="FFFFFF"/>
                </a:solidFill>
                <a:effectLst/>
                <a:uLnTx/>
                <a:uFillTx/>
                <a:latin typeface="Arial" panose="020B0604020202020204"/>
                <a:ea typeface="+mn-ea"/>
                <a:cs typeface="+mn-cs"/>
              </a:rPr>
              <a:t>Thermal runaway</a:t>
            </a:r>
            <a:endParaRPr kumimoji="0" lang="en-GB" sz="180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Arrow: Right 6">
            <a:extLst>
              <a:ext uri="{FF2B5EF4-FFF2-40B4-BE49-F238E27FC236}">
                <a16:creationId xmlns:a16="http://schemas.microsoft.com/office/drawing/2014/main" id="{0921DA37-F4B5-4537-8E19-4588A2D25AE1}"/>
              </a:ext>
            </a:extLst>
          </p:cNvPr>
          <p:cNvSpPr/>
          <p:nvPr/>
        </p:nvSpPr>
        <p:spPr>
          <a:xfrm rot="16200000">
            <a:off x="9194889" y="3239789"/>
            <a:ext cx="3796836" cy="683491"/>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COST</a:t>
            </a:r>
          </a:p>
        </p:txBody>
      </p:sp>
      <p:sp>
        <p:nvSpPr>
          <p:cNvPr id="8" name="Arrow: Right 7">
            <a:extLst>
              <a:ext uri="{FF2B5EF4-FFF2-40B4-BE49-F238E27FC236}">
                <a16:creationId xmlns:a16="http://schemas.microsoft.com/office/drawing/2014/main" id="{B49179CC-B7BF-41E9-964D-3F083DE68BBD}"/>
              </a:ext>
            </a:extLst>
          </p:cNvPr>
          <p:cNvSpPr/>
          <p:nvPr/>
        </p:nvSpPr>
        <p:spPr>
          <a:xfrm>
            <a:off x="3257058" y="4436915"/>
            <a:ext cx="2161310" cy="1043039"/>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FFFFFF"/>
                </a:solidFill>
                <a:effectLst/>
                <a:uLnTx/>
                <a:uFillTx/>
                <a:latin typeface="Arial" panose="020B0604020202020204"/>
                <a:ea typeface="+mn-ea"/>
                <a:cs typeface="+mn-cs"/>
              </a:rPr>
              <a:t>Transients, PQ, load cycles, losses</a:t>
            </a:r>
          </a:p>
        </p:txBody>
      </p:sp>
      <p:sp>
        <p:nvSpPr>
          <p:cNvPr id="9" name="Arrow: Right 8">
            <a:extLst>
              <a:ext uri="{FF2B5EF4-FFF2-40B4-BE49-F238E27FC236}">
                <a16:creationId xmlns:a16="http://schemas.microsoft.com/office/drawing/2014/main" id="{7EFCB899-BEEC-44AC-BE44-062B565FB481}"/>
              </a:ext>
            </a:extLst>
          </p:cNvPr>
          <p:cNvSpPr/>
          <p:nvPr/>
        </p:nvSpPr>
        <p:spPr>
          <a:xfrm>
            <a:off x="5838380" y="4415644"/>
            <a:ext cx="2161310" cy="1043039"/>
          </a:xfrm>
          <a:prstGeom prst="rightArrow">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a:ln>
                  <a:noFill/>
                </a:ln>
                <a:solidFill>
                  <a:srgbClr val="344B5D"/>
                </a:solidFill>
                <a:effectLst/>
                <a:uLnTx/>
                <a:uFillTx/>
                <a:latin typeface="Arial" panose="020B0604020202020204"/>
                <a:ea typeface="+mn-ea"/>
                <a:cs typeface="+mn-cs"/>
              </a:rPr>
              <a:t>Water ingress, floods, corrosion</a:t>
            </a:r>
          </a:p>
        </p:txBody>
      </p:sp>
      <p:sp>
        <p:nvSpPr>
          <p:cNvPr id="10" name="Arrow: Right 9">
            <a:extLst>
              <a:ext uri="{FF2B5EF4-FFF2-40B4-BE49-F238E27FC236}">
                <a16:creationId xmlns:a16="http://schemas.microsoft.com/office/drawing/2014/main" id="{9E4091FC-92B4-4848-B613-F2B4ADF274D6}"/>
              </a:ext>
            </a:extLst>
          </p:cNvPr>
          <p:cNvSpPr/>
          <p:nvPr/>
        </p:nvSpPr>
        <p:spPr>
          <a:xfrm>
            <a:off x="8338948" y="4436915"/>
            <a:ext cx="2161310" cy="1043039"/>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FFFFFF"/>
                </a:solidFill>
                <a:effectLst/>
                <a:uLnTx/>
                <a:uFillTx/>
                <a:latin typeface="Arial" panose="020B0604020202020204"/>
                <a:ea typeface="+mn-ea"/>
                <a:cs typeface="+mn-cs"/>
              </a:rPr>
              <a:t>Ohmic overheating, insulation failure </a:t>
            </a:r>
          </a:p>
        </p:txBody>
      </p:sp>
      <p:sp>
        <p:nvSpPr>
          <p:cNvPr id="11" name="Rectangle: Rounded Corners 10">
            <a:extLst>
              <a:ext uri="{FF2B5EF4-FFF2-40B4-BE49-F238E27FC236}">
                <a16:creationId xmlns:a16="http://schemas.microsoft.com/office/drawing/2014/main" id="{2DC5AE7A-6A66-4C13-B6B0-471694034573}"/>
              </a:ext>
            </a:extLst>
          </p:cNvPr>
          <p:cNvSpPr/>
          <p:nvPr/>
        </p:nvSpPr>
        <p:spPr>
          <a:xfrm>
            <a:off x="9376600" y="1745086"/>
            <a:ext cx="1080000" cy="900000"/>
          </a:xfrm>
          <a:prstGeom prst="round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PD</a:t>
            </a:r>
          </a:p>
        </p:txBody>
      </p:sp>
      <p:sp>
        <p:nvSpPr>
          <p:cNvPr id="12" name="Rectangle: Rounded Corners 11">
            <a:extLst>
              <a:ext uri="{FF2B5EF4-FFF2-40B4-BE49-F238E27FC236}">
                <a16:creationId xmlns:a16="http://schemas.microsoft.com/office/drawing/2014/main" id="{7F430D47-DE75-4551-868C-35371958045A}"/>
              </a:ext>
            </a:extLst>
          </p:cNvPr>
          <p:cNvSpPr/>
          <p:nvPr/>
        </p:nvSpPr>
        <p:spPr>
          <a:xfrm>
            <a:off x="7432625" y="2632010"/>
            <a:ext cx="1080000" cy="900000"/>
          </a:xfrm>
          <a:prstGeom prst="round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DXS</a:t>
            </a:r>
          </a:p>
        </p:txBody>
      </p:sp>
      <p:sp>
        <p:nvSpPr>
          <p:cNvPr id="13" name="TextBox 12">
            <a:extLst>
              <a:ext uri="{FF2B5EF4-FFF2-40B4-BE49-F238E27FC236}">
                <a16:creationId xmlns:a16="http://schemas.microsoft.com/office/drawing/2014/main" id="{42AE4405-A923-43B5-AE97-98E71D214AB5}"/>
              </a:ext>
            </a:extLst>
          </p:cNvPr>
          <p:cNvSpPr txBox="1"/>
          <p:nvPr/>
        </p:nvSpPr>
        <p:spPr>
          <a:xfrm>
            <a:off x="6919035" y="1794586"/>
            <a:ext cx="2111505"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5B6770"/>
                </a:solidFill>
                <a:effectLst/>
                <a:uLnTx/>
                <a:uFillTx/>
                <a:latin typeface="Arial" pitchFamily="34" charset="0"/>
                <a:ea typeface="+mn-ea"/>
                <a:cs typeface="Arial" pitchFamily="34" charset="0"/>
              </a:rPr>
              <a:t>Subjective, late warning</a:t>
            </a:r>
          </a:p>
        </p:txBody>
      </p:sp>
      <p:sp>
        <p:nvSpPr>
          <p:cNvPr id="14" name="TextBox 13">
            <a:extLst>
              <a:ext uri="{FF2B5EF4-FFF2-40B4-BE49-F238E27FC236}">
                <a16:creationId xmlns:a16="http://schemas.microsoft.com/office/drawing/2014/main" id="{AF65530A-A2C9-49EE-870D-286E2AE4A355}"/>
              </a:ext>
            </a:extLst>
          </p:cNvPr>
          <p:cNvSpPr txBox="1"/>
          <p:nvPr/>
        </p:nvSpPr>
        <p:spPr>
          <a:xfrm>
            <a:off x="4647615" y="2692036"/>
            <a:ext cx="2587976" cy="64633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5B6770"/>
                </a:solidFill>
                <a:effectLst/>
                <a:uLnTx/>
                <a:uFillTx/>
                <a:latin typeface="Arial" pitchFamily="34" charset="0"/>
                <a:ea typeface="+mn-ea"/>
                <a:cs typeface="Arial" pitchFamily="34" charset="0"/>
              </a:rPr>
              <a:t>Misses joints and terminations</a:t>
            </a:r>
          </a:p>
        </p:txBody>
      </p:sp>
      <p:sp>
        <p:nvSpPr>
          <p:cNvPr id="15" name="Rectangle: Rounded Corners 14">
            <a:extLst>
              <a:ext uri="{FF2B5EF4-FFF2-40B4-BE49-F238E27FC236}">
                <a16:creationId xmlns:a16="http://schemas.microsoft.com/office/drawing/2014/main" id="{F1416B62-36A8-4681-98A1-FEC109D4573A}"/>
              </a:ext>
            </a:extLst>
          </p:cNvPr>
          <p:cNvSpPr/>
          <p:nvPr/>
        </p:nvSpPr>
        <p:spPr>
          <a:xfrm>
            <a:off x="3345427" y="3570228"/>
            <a:ext cx="1080000" cy="900000"/>
          </a:xfrm>
          <a:prstGeom prst="roundRect">
            <a:avLst/>
          </a:prstGeom>
          <a:solidFill>
            <a:schemeClr val="bg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Arial" panose="020B0604020202020204"/>
                <a:ea typeface="+mn-ea"/>
                <a:cs typeface="+mn-cs"/>
              </a:rPr>
              <a:t>Inspections and ROV</a:t>
            </a:r>
          </a:p>
        </p:txBody>
      </p:sp>
      <p:sp>
        <p:nvSpPr>
          <p:cNvPr id="16" name="TextBox 15">
            <a:extLst>
              <a:ext uri="{FF2B5EF4-FFF2-40B4-BE49-F238E27FC236}">
                <a16:creationId xmlns:a16="http://schemas.microsoft.com/office/drawing/2014/main" id="{B9F98AE2-371F-43E9-970E-8B235A287ED6}"/>
              </a:ext>
            </a:extLst>
          </p:cNvPr>
          <p:cNvSpPr txBox="1"/>
          <p:nvPr/>
        </p:nvSpPr>
        <p:spPr>
          <a:xfrm>
            <a:off x="576537" y="3510000"/>
            <a:ext cx="2658144" cy="92333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5B6770"/>
                </a:solidFill>
                <a:effectLst/>
                <a:uLnTx/>
                <a:uFillTx/>
                <a:latin typeface="Arial" pitchFamily="34" charset="0"/>
                <a:ea typeface="+mn-ea"/>
                <a:cs typeface="Arial" pitchFamily="34" charset="0"/>
              </a:rPr>
              <a:t>Unlikely to catch problems, expensive and risky  </a:t>
            </a:r>
          </a:p>
        </p:txBody>
      </p:sp>
      <p:sp>
        <p:nvSpPr>
          <p:cNvPr id="20" name="Rectangle: Rounded Corners 19">
            <a:extLst>
              <a:ext uri="{FF2B5EF4-FFF2-40B4-BE49-F238E27FC236}">
                <a16:creationId xmlns:a16="http://schemas.microsoft.com/office/drawing/2014/main" id="{8334AB3E-E605-4111-BD9D-49A4542AE55B}"/>
              </a:ext>
            </a:extLst>
          </p:cNvPr>
          <p:cNvSpPr/>
          <p:nvPr/>
        </p:nvSpPr>
        <p:spPr>
          <a:xfrm>
            <a:off x="1997050" y="675041"/>
            <a:ext cx="8459550" cy="884372"/>
          </a:xfrm>
          <a:prstGeom prst="roundRect">
            <a:avLst/>
          </a:prstGeom>
          <a:solidFill>
            <a:schemeClr val="accent1"/>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0" cap="none" spc="0" normalizeH="0" baseline="0" noProof="0">
                <a:ln>
                  <a:noFill/>
                </a:ln>
                <a:solidFill>
                  <a:srgbClr val="FFFFFF"/>
                </a:solidFill>
                <a:effectLst/>
                <a:uLnTx/>
                <a:uFillTx/>
                <a:latin typeface="Arial" panose="020B0604020202020204"/>
              </a:rPr>
              <a:t>ECG™: </a:t>
            </a:r>
            <a:r>
              <a:rPr kumimoji="0" lang="en-GB" i="0" u="none" strike="noStrike" kern="0" cap="none" spc="0" normalizeH="0" baseline="0" noProof="0">
                <a:ln>
                  <a:noFill/>
                </a:ln>
                <a:solidFill>
                  <a:srgbClr val="FFFFFF"/>
                </a:solidFill>
                <a:effectLst/>
                <a:uLnTx/>
                <a:uFillTx/>
                <a:latin typeface="Arial" panose="020B0604020202020204"/>
              </a:rPr>
              <a:t>s</a:t>
            </a:r>
            <a:r>
              <a:rPr lang="en-GB">
                <a:solidFill>
                  <a:schemeClr val="bg2"/>
                </a:solidFill>
                <a:latin typeface="Arial" pitchFamily="34" charset="0"/>
                <a:cs typeface="Arial" pitchFamily="34" charset="0"/>
              </a:rPr>
              <a:t>ynchronous and permanent visibility of causal factors in key locations</a:t>
            </a:r>
            <a:endParaRPr kumimoji="0" lang="en-GB" b="1" i="0" u="none" strike="noStrike" kern="0" cap="none" spc="0" normalizeH="0" baseline="0" noProof="0">
              <a:ln>
                <a:noFill/>
              </a:ln>
              <a:solidFill>
                <a:srgbClr val="FFFFFF"/>
              </a:solidFill>
              <a:effectLst/>
              <a:uLnTx/>
              <a:uFillTx/>
              <a:latin typeface="Arial" panose="020B0604020202020204"/>
            </a:endParaRPr>
          </a:p>
        </p:txBody>
      </p:sp>
      <p:sp>
        <p:nvSpPr>
          <p:cNvPr id="22" name="TextBox 21">
            <a:extLst>
              <a:ext uri="{FF2B5EF4-FFF2-40B4-BE49-F238E27FC236}">
                <a16:creationId xmlns:a16="http://schemas.microsoft.com/office/drawing/2014/main" id="{739B8C63-B4AB-4CE8-9A60-01C5D5842071}"/>
              </a:ext>
            </a:extLst>
          </p:cNvPr>
          <p:cNvSpPr txBox="1"/>
          <p:nvPr/>
        </p:nvSpPr>
        <p:spPr>
          <a:xfrm>
            <a:off x="576536" y="1326488"/>
            <a:ext cx="6098958" cy="369332"/>
          </a:xfrm>
          <a:prstGeom prst="rect">
            <a:avLst/>
          </a:prstGeom>
          <a:noFill/>
        </p:spPr>
        <p:txBody>
          <a:bodyPr wrap="square">
            <a:spAutoFit/>
          </a:bodyPr>
          <a:lstStyle/>
          <a:p>
            <a:pPr marL="285750" marR="0" lvl="0" indent="-285750" algn="l" defTabSz="457200" rtl="0" eaLnBrk="1" fontAlgn="base" latinLnBrk="0" hangingPunct="1">
              <a:lnSpc>
                <a:spcPct val="100000"/>
              </a:lnSpc>
              <a:spcBef>
                <a:spcPct val="0"/>
              </a:spcBef>
              <a:spcAft>
                <a:spcPct val="0"/>
              </a:spcAft>
              <a:buClr>
                <a:srgbClr val="FFC000"/>
              </a:buClr>
              <a:buSzTx/>
              <a:buFont typeface="Arial" panose="020B0604020202020204" pitchFamily="34" charset="0"/>
              <a:buChar char="•"/>
              <a:tabLst/>
              <a:defRPr/>
            </a:pPr>
            <a:r>
              <a:rPr kumimoji="0" lang="en-GB" sz="1800" b="0" i="0" u="none" strike="noStrike" kern="1200" cap="none" spc="0" normalizeH="0" baseline="0" noProof="0">
                <a:ln>
                  <a:noFill/>
                </a:ln>
                <a:solidFill>
                  <a:srgbClr val="5B6770"/>
                </a:solidFill>
                <a:effectLst/>
                <a:uLnTx/>
                <a:uFillTx/>
                <a:latin typeface="Arial" charset="0"/>
                <a:ea typeface="+mn-ea"/>
                <a:cs typeface="Arial" charset="0"/>
              </a:rPr>
              <a:t>Typical failure pathology </a:t>
            </a:r>
          </a:p>
        </p:txBody>
      </p:sp>
      <p:sp>
        <p:nvSpPr>
          <p:cNvPr id="23" name="TextBox 22">
            <a:extLst>
              <a:ext uri="{FF2B5EF4-FFF2-40B4-BE49-F238E27FC236}">
                <a16:creationId xmlns:a16="http://schemas.microsoft.com/office/drawing/2014/main" id="{40E787E7-85B0-4125-883D-58B535F25C9E}"/>
              </a:ext>
            </a:extLst>
          </p:cNvPr>
          <p:cNvSpPr txBox="1"/>
          <p:nvPr/>
        </p:nvSpPr>
        <p:spPr>
          <a:xfrm>
            <a:off x="573876" y="1683868"/>
            <a:ext cx="6098958" cy="369332"/>
          </a:xfrm>
          <a:prstGeom prst="rect">
            <a:avLst/>
          </a:prstGeom>
          <a:noFill/>
        </p:spPr>
        <p:txBody>
          <a:bodyPr wrap="square">
            <a:spAutoFit/>
          </a:bodyPr>
          <a:lstStyle/>
          <a:p>
            <a:pPr marL="285750" marR="0" lvl="0" indent="-285750" algn="l" defTabSz="457200" rtl="0" eaLnBrk="1" fontAlgn="base" latinLnBrk="0" hangingPunct="1">
              <a:lnSpc>
                <a:spcPct val="100000"/>
              </a:lnSpc>
              <a:spcBef>
                <a:spcPct val="0"/>
              </a:spcBef>
              <a:spcAft>
                <a:spcPct val="0"/>
              </a:spcAft>
              <a:buClr>
                <a:srgbClr val="FFC000"/>
              </a:buClr>
              <a:buSzTx/>
              <a:buFont typeface="Arial" panose="020B0604020202020204" pitchFamily="34" charset="0"/>
              <a:buChar char="•"/>
              <a:tabLst/>
              <a:defRPr/>
            </a:pPr>
            <a:r>
              <a:rPr kumimoji="0" lang="en-US" sz="1800" b="0" i="0" u="none" strike="noStrike" kern="1200" cap="none" spc="0" normalizeH="0" baseline="0" noProof="0">
                <a:ln>
                  <a:noFill/>
                </a:ln>
                <a:solidFill>
                  <a:srgbClr val="5B6770"/>
                </a:solidFill>
                <a:effectLst/>
                <a:uLnTx/>
                <a:uFillTx/>
                <a:latin typeface="Arial" charset="0"/>
                <a:ea typeface="+mn-ea"/>
                <a:cs typeface="Arial" charset="0"/>
              </a:rPr>
              <a:t>Monitoring techniques applied over time</a:t>
            </a:r>
            <a:endParaRPr kumimoji="0" lang="en-GB" sz="1800" b="0" i="0" u="none" strike="noStrike" kern="1200" cap="none" spc="0" normalizeH="0" baseline="0" noProof="0">
              <a:ln>
                <a:noFill/>
              </a:ln>
              <a:solidFill>
                <a:srgbClr val="5B6770"/>
              </a:solidFill>
              <a:effectLst/>
              <a:uLnTx/>
              <a:uFillTx/>
              <a:latin typeface="Arial" charset="0"/>
              <a:ea typeface="+mn-ea"/>
              <a:cs typeface="Arial" charset="0"/>
            </a:endParaRPr>
          </a:p>
        </p:txBody>
      </p:sp>
      <p:sp>
        <p:nvSpPr>
          <p:cNvPr id="24" name="TextBox 23">
            <a:extLst>
              <a:ext uri="{FF2B5EF4-FFF2-40B4-BE49-F238E27FC236}">
                <a16:creationId xmlns:a16="http://schemas.microsoft.com/office/drawing/2014/main" id="{7733F54C-E80D-4B74-AEE4-4B736F606D0D}"/>
              </a:ext>
            </a:extLst>
          </p:cNvPr>
          <p:cNvSpPr txBox="1"/>
          <p:nvPr/>
        </p:nvSpPr>
        <p:spPr>
          <a:xfrm>
            <a:off x="573876" y="2057521"/>
            <a:ext cx="6098958" cy="369332"/>
          </a:xfrm>
          <a:prstGeom prst="rect">
            <a:avLst/>
          </a:prstGeom>
          <a:noFill/>
        </p:spPr>
        <p:txBody>
          <a:bodyPr wrap="square">
            <a:spAutoFit/>
          </a:bodyPr>
          <a:lstStyle/>
          <a:p>
            <a:pPr marL="285750" marR="0" lvl="0" indent="-285750" algn="l" defTabSz="457200" rtl="0" eaLnBrk="1" fontAlgn="base" latinLnBrk="0" hangingPunct="1">
              <a:lnSpc>
                <a:spcPct val="100000"/>
              </a:lnSpc>
              <a:spcBef>
                <a:spcPct val="0"/>
              </a:spcBef>
              <a:spcAft>
                <a:spcPct val="0"/>
              </a:spcAft>
              <a:buClr>
                <a:srgbClr val="FFC000"/>
              </a:buClr>
              <a:buSzTx/>
              <a:buFont typeface="Arial" panose="020B0604020202020204" pitchFamily="34" charset="0"/>
              <a:buChar char="•"/>
              <a:tabLst/>
              <a:defRPr/>
            </a:pPr>
            <a:r>
              <a:rPr kumimoji="0" lang="en-US" sz="1800" b="0" i="0" u="none" strike="noStrike" kern="1200" cap="none" spc="0" normalizeH="0" baseline="0" noProof="0" dirty="0">
                <a:ln>
                  <a:noFill/>
                </a:ln>
                <a:solidFill>
                  <a:srgbClr val="5B6770"/>
                </a:solidFill>
                <a:effectLst/>
                <a:uLnTx/>
                <a:uFillTx/>
                <a:latin typeface="Arial" charset="0"/>
                <a:ea typeface="+mn-ea"/>
                <a:cs typeface="Arial" charset="0"/>
              </a:rPr>
              <a:t>Distributed sensors see causal factors earlier</a:t>
            </a:r>
            <a:endParaRPr kumimoji="0" lang="en-GB" sz="1800" b="0" i="0" u="none" strike="noStrike" kern="1200" cap="none" spc="0" normalizeH="0" baseline="0" noProof="0" dirty="0">
              <a:ln>
                <a:noFill/>
              </a:ln>
              <a:solidFill>
                <a:srgbClr val="5B6770"/>
              </a:solidFill>
              <a:effectLst/>
              <a:uLnTx/>
              <a:uFillTx/>
              <a:latin typeface="Arial" charset="0"/>
              <a:ea typeface="+mn-ea"/>
              <a:cs typeface="Arial" charset="0"/>
            </a:endParaRPr>
          </a:p>
        </p:txBody>
      </p:sp>
    </p:spTree>
    <p:extLst>
      <p:ext uri="{BB962C8B-B14F-4D97-AF65-F5344CB8AC3E}">
        <p14:creationId xmlns:p14="http://schemas.microsoft.com/office/powerpoint/2010/main" val="100015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0" presetClass="exit" presetSubtype="0" fill="hold" grpId="1" nodeType="withEffect">
                                  <p:stCondLst>
                                    <p:cond delay="0"/>
                                  </p:stCondLst>
                                  <p:childTnLst>
                                    <p:animEffect transition="out" filter="fade">
                                      <p:cBhvr>
                                        <p:cTn id="42" dur="500"/>
                                        <p:tgtEl>
                                          <p:spTgt spid="13"/>
                                        </p:tgtEl>
                                      </p:cBhvr>
                                    </p:animEffect>
                                    <p:set>
                                      <p:cBhvr>
                                        <p:cTn id="43" dur="1" fill="hold">
                                          <p:stCondLst>
                                            <p:cond delay="499"/>
                                          </p:stCondLst>
                                        </p:cTn>
                                        <p:tgtEl>
                                          <p:spTgt spid="13"/>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4"/>
                                        </p:tgtEl>
                                      </p:cBhvr>
                                    </p:animEffect>
                                    <p:set>
                                      <p:cBhvr>
                                        <p:cTn id="46" dur="1" fill="hold">
                                          <p:stCondLst>
                                            <p:cond delay="499"/>
                                          </p:stCondLst>
                                        </p:cTn>
                                        <p:tgtEl>
                                          <p:spTgt spid="14"/>
                                        </p:tgtEl>
                                        <p:attrNameLst>
                                          <p:attrName>style.visibility</p:attrName>
                                        </p:attrNameLst>
                                      </p:cBhvr>
                                      <p:to>
                                        <p:strVal val="hidden"/>
                                      </p:to>
                                    </p:set>
                                  </p:childTnLst>
                                </p:cTn>
                              </p:par>
                              <p:par>
                                <p:cTn id="47" presetID="10" presetClass="exit" presetSubtype="0" fill="hold" grpId="1" nodeType="withEffect">
                                  <p:stCondLst>
                                    <p:cond delay="0"/>
                                  </p:stCondLst>
                                  <p:childTnLst>
                                    <p:animEffect transition="out" filter="fade">
                                      <p:cBhvr>
                                        <p:cTn id="48" dur="500"/>
                                        <p:tgtEl>
                                          <p:spTgt spid="16"/>
                                        </p:tgtEl>
                                      </p:cBhvr>
                                    </p:animEffect>
                                    <p:set>
                                      <p:cBhvr>
                                        <p:cTn id="49" dur="1" fill="hold">
                                          <p:stCondLst>
                                            <p:cond delay="499"/>
                                          </p:stCondLst>
                                        </p:cTn>
                                        <p:tgtEl>
                                          <p:spTgt spid="16"/>
                                        </p:tgtEl>
                                        <p:attrNameLst>
                                          <p:attrName>style.visibility</p:attrName>
                                        </p:attrNameLst>
                                      </p:cBhvr>
                                      <p:to>
                                        <p:strVal val="hidden"/>
                                      </p:to>
                                    </p:set>
                                  </p:childTnLst>
                                </p:cTn>
                              </p:par>
                              <p:par>
                                <p:cTn id="50" presetID="10" presetClass="exit" presetSubtype="0" fill="hold" grpId="1" nodeType="withEffect">
                                  <p:stCondLst>
                                    <p:cond delay="0"/>
                                  </p:stCondLst>
                                  <p:childTnLst>
                                    <p:animEffect transition="out" filter="fade">
                                      <p:cBhvr>
                                        <p:cTn id="51" dur="500"/>
                                        <p:tgtEl>
                                          <p:spTgt spid="11"/>
                                        </p:tgtEl>
                                      </p:cBhvr>
                                    </p:animEffect>
                                    <p:set>
                                      <p:cBhvr>
                                        <p:cTn id="52" dur="1" fill="hold">
                                          <p:stCondLst>
                                            <p:cond delay="499"/>
                                          </p:stCondLst>
                                        </p:cTn>
                                        <p:tgtEl>
                                          <p:spTgt spid="11"/>
                                        </p:tgtEl>
                                        <p:attrNameLst>
                                          <p:attrName>style.visibility</p:attrName>
                                        </p:attrNameLst>
                                      </p:cBhvr>
                                      <p:to>
                                        <p:strVal val="hidden"/>
                                      </p:to>
                                    </p:set>
                                  </p:childTnLst>
                                </p:cTn>
                              </p:par>
                              <p:par>
                                <p:cTn id="53" presetID="10" presetClass="exit" presetSubtype="0" fill="hold" grpId="1" nodeType="withEffect">
                                  <p:stCondLst>
                                    <p:cond delay="0"/>
                                  </p:stCondLst>
                                  <p:childTnLst>
                                    <p:animEffect transition="out" filter="fade">
                                      <p:cBhvr>
                                        <p:cTn id="54" dur="500"/>
                                        <p:tgtEl>
                                          <p:spTgt spid="12"/>
                                        </p:tgtEl>
                                      </p:cBhvr>
                                    </p:animEffect>
                                    <p:set>
                                      <p:cBhvr>
                                        <p:cTn id="55" dur="1" fill="hold">
                                          <p:stCondLst>
                                            <p:cond delay="499"/>
                                          </p:stCondLst>
                                        </p:cTn>
                                        <p:tgtEl>
                                          <p:spTgt spid="12"/>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15"/>
                                        </p:tgtEl>
                                      </p:cBhvr>
                                    </p:animEffect>
                                    <p:set>
                                      <p:cBhvr>
                                        <p:cTn id="58"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1" grpId="1" animBg="1"/>
      <p:bldP spid="12" grpId="0" animBg="1"/>
      <p:bldP spid="12" grpId="1" animBg="1"/>
      <p:bldP spid="13" grpId="0"/>
      <p:bldP spid="13" grpId="1"/>
      <p:bldP spid="14" grpId="0"/>
      <p:bldP spid="14" grpId="1"/>
      <p:bldP spid="15" grpId="0" animBg="1"/>
      <p:bldP spid="15" grpId="1" animBg="1"/>
      <p:bldP spid="16" grpId="0"/>
      <p:bldP spid="16" grpId="1"/>
      <p:bldP spid="20" grpId="0" animBg="1"/>
      <p:bldP spid="22" grpId="0"/>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a:t>Scalable cable fault detection throughout the wind farm</a:t>
            </a:r>
          </a:p>
        </p:txBody>
      </p:sp>
      <p:sp>
        <p:nvSpPr>
          <p:cNvPr id="12" name="Text Placeholder 11"/>
          <p:cNvSpPr>
            <a:spLocks noGrp="1"/>
          </p:cNvSpPr>
          <p:nvPr>
            <p:ph type="body" sz="quarter" idx="10"/>
          </p:nvPr>
        </p:nvSpPr>
        <p:spPr/>
        <p:txBody>
          <a:bodyPr/>
          <a:lstStyle/>
          <a:p>
            <a:r>
              <a:rPr lang="en-GB" dirty="0"/>
              <a:t>ECG™ - Electro Cable Guard</a:t>
            </a:r>
            <a:endParaRPr lang="en-US" dirty="0"/>
          </a:p>
        </p:txBody>
      </p:sp>
      <p:pic>
        <p:nvPicPr>
          <p:cNvPr id="3" name="Picture 2" descr="A large body of water&#10;&#10;Description automatically generated">
            <a:extLst>
              <a:ext uri="{FF2B5EF4-FFF2-40B4-BE49-F238E27FC236}">
                <a16:creationId xmlns:a16="http://schemas.microsoft.com/office/drawing/2014/main" id="{808AF979-778B-4E3A-83BC-0282CD325B9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139825"/>
            <a:ext cx="12192000" cy="5603875"/>
          </a:xfrm>
          <a:prstGeom prst="rect">
            <a:avLst/>
          </a:prstGeom>
        </p:spPr>
      </p:pic>
      <p:sp>
        <p:nvSpPr>
          <p:cNvPr id="15" name="Callout: Bent Line 14">
            <a:extLst>
              <a:ext uri="{FF2B5EF4-FFF2-40B4-BE49-F238E27FC236}">
                <a16:creationId xmlns:a16="http://schemas.microsoft.com/office/drawing/2014/main" id="{CEABE91F-A27F-4C01-8C45-2E6B36B10F62}"/>
              </a:ext>
            </a:extLst>
          </p:cNvPr>
          <p:cNvSpPr/>
          <p:nvPr/>
        </p:nvSpPr>
        <p:spPr>
          <a:xfrm>
            <a:off x="8392248" y="1407579"/>
            <a:ext cx="1110323" cy="689589"/>
          </a:xfrm>
          <a:prstGeom prst="borderCallout2">
            <a:avLst>
              <a:gd name="adj1" fmla="val 21683"/>
              <a:gd name="adj2" fmla="val 101500"/>
              <a:gd name="adj3" fmla="val 21683"/>
              <a:gd name="adj4" fmla="val 124896"/>
              <a:gd name="adj5" fmla="val 117832"/>
              <a:gd name="adj6" fmla="val 164006"/>
            </a:avLst>
          </a:prstGeom>
          <a:solidFill>
            <a:schemeClr val="bg2"/>
          </a:solidFill>
          <a:ln w="28575">
            <a:solidFill>
              <a:schemeClr val="accent1"/>
            </a:solidFill>
            <a:tailEnd type="ova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a:ln>
                  <a:noFill/>
                </a:ln>
                <a:solidFill>
                  <a:srgbClr val="5B6770"/>
                </a:solidFill>
                <a:effectLst/>
                <a:uLnTx/>
                <a:uFillTx/>
                <a:latin typeface="Arial"/>
                <a:ea typeface="+mn-ea"/>
                <a:cs typeface="+mn-cs"/>
              </a:rPr>
              <a:t>Point temperature alarms</a:t>
            </a:r>
          </a:p>
        </p:txBody>
      </p:sp>
      <p:sp>
        <p:nvSpPr>
          <p:cNvPr id="16" name="Callout: Bent Line 15">
            <a:extLst>
              <a:ext uri="{FF2B5EF4-FFF2-40B4-BE49-F238E27FC236}">
                <a16:creationId xmlns:a16="http://schemas.microsoft.com/office/drawing/2014/main" id="{A33A830E-7A65-459D-B8B0-6B3944351448}"/>
              </a:ext>
            </a:extLst>
          </p:cNvPr>
          <p:cNvSpPr/>
          <p:nvPr/>
        </p:nvSpPr>
        <p:spPr>
          <a:xfrm>
            <a:off x="1341371" y="3157751"/>
            <a:ext cx="1110323" cy="689589"/>
          </a:xfrm>
          <a:prstGeom prst="borderCallout2">
            <a:avLst>
              <a:gd name="adj1" fmla="val 21683"/>
              <a:gd name="adj2" fmla="val 101500"/>
              <a:gd name="adj3" fmla="val 21683"/>
              <a:gd name="adj4" fmla="val 111312"/>
              <a:gd name="adj5" fmla="val -25690"/>
              <a:gd name="adj6" fmla="val 186989"/>
            </a:avLst>
          </a:prstGeom>
          <a:solidFill>
            <a:schemeClr val="bg2"/>
          </a:solidFill>
          <a:ln w="28575">
            <a:solidFill>
              <a:schemeClr val="accent1"/>
            </a:solidFill>
            <a:tailEnd type="ova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a:ln>
                  <a:noFill/>
                </a:ln>
                <a:solidFill>
                  <a:srgbClr val="5B6770"/>
                </a:solidFill>
                <a:effectLst/>
                <a:uLnTx/>
                <a:uFillTx/>
                <a:latin typeface="Arial"/>
                <a:ea typeface="+mn-ea"/>
                <a:cs typeface="+mn-cs"/>
              </a:rPr>
              <a:t>Depth of burial</a:t>
            </a:r>
          </a:p>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a:ln>
                  <a:noFill/>
                </a:ln>
                <a:solidFill>
                  <a:srgbClr val="5B6770"/>
                </a:solidFill>
                <a:effectLst/>
                <a:uLnTx/>
                <a:uFillTx/>
                <a:latin typeface="Arial"/>
                <a:ea typeface="+mn-ea"/>
                <a:cs typeface="+mn-cs"/>
              </a:rPr>
              <a:t>and free spanning  </a:t>
            </a:r>
          </a:p>
        </p:txBody>
      </p:sp>
      <p:sp>
        <p:nvSpPr>
          <p:cNvPr id="17" name="Callout: Bent Line 16">
            <a:extLst>
              <a:ext uri="{FF2B5EF4-FFF2-40B4-BE49-F238E27FC236}">
                <a16:creationId xmlns:a16="http://schemas.microsoft.com/office/drawing/2014/main" id="{165F4907-2798-499F-8F59-9E434B416507}"/>
              </a:ext>
            </a:extLst>
          </p:cNvPr>
          <p:cNvSpPr/>
          <p:nvPr/>
        </p:nvSpPr>
        <p:spPr>
          <a:xfrm>
            <a:off x="7620000" y="5064444"/>
            <a:ext cx="1387510" cy="520312"/>
          </a:xfrm>
          <a:prstGeom prst="borderCallout2">
            <a:avLst>
              <a:gd name="adj1" fmla="val 21683"/>
              <a:gd name="adj2" fmla="val 101500"/>
              <a:gd name="adj3" fmla="val 21683"/>
              <a:gd name="adj4" fmla="val 124896"/>
              <a:gd name="adj5" fmla="val 148775"/>
              <a:gd name="adj6" fmla="val 152864"/>
            </a:avLst>
          </a:prstGeom>
          <a:solidFill>
            <a:schemeClr val="bg2"/>
          </a:solidFill>
          <a:ln w="28575">
            <a:solidFill>
              <a:schemeClr val="accent1"/>
            </a:solidFill>
            <a:tailEnd type="ova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a:ln>
                  <a:noFill/>
                </a:ln>
                <a:solidFill>
                  <a:srgbClr val="5B6770"/>
                </a:solidFill>
                <a:effectLst/>
                <a:uLnTx/>
                <a:uFillTx/>
                <a:latin typeface="Arial"/>
                <a:ea typeface="+mn-ea"/>
                <a:cs typeface="+mn-cs"/>
              </a:rPr>
              <a:t>Cable entry stress and VIV</a:t>
            </a:r>
          </a:p>
        </p:txBody>
      </p:sp>
      <p:sp>
        <p:nvSpPr>
          <p:cNvPr id="18" name="Callout: Bent Line 17">
            <a:extLst>
              <a:ext uri="{FF2B5EF4-FFF2-40B4-BE49-F238E27FC236}">
                <a16:creationId xmlns:a16="http://schemas.microsoft.com/office/drawing/2014/main" id="{9D2FAD42-4976-4BC4-9D49-C79864088B97}"/>
              </a:ext>
            </a:extLst>
          </p:cNvPr>
          <p:cNvSpPr/>
          <p:nvPr/>
        </p:nvSpPr>
        <p:spPr>
          <a:xfrm>
            <a:off x="2184400" y="5427785"/>
            <a:ext cx="1000092" cy="520312"/>
          </a:xfrm>
          <a:prstGeom prst="borderCallout2">
            <a:avLst>
              <a:gd name="adj1" fmla="val 21683"/>
              <a:gd name="adj2" fmla="val 101500"/>
              <a:gd name="adj3" fmla="val 21683"/>
              <a:gd name="adj4" fmla="val 124896"/>
              <a:gd name="adj5" fmla="val -8771"/>
              <a:gd name="adj6" fmla="val 149615"/>
            </a:avLst>
          </a:prstGeom>
          <a:solidFill>
            <a:schemeClr val="bg2"/>
          </a:solidFill>
          <a:ln w="28575">
            <a:solidFill>
              <a:schemeClr val="accent1"/>
            </a:solidFill>
            <a:tailEnd type="ova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a:ln>
                  <a:noFill/>
                </a:ln>
                <a:solidFill>
                  <a:srgbClr val="5B6770"/>
                </a:solidFill>
                <a:effectLst/>
                <a:uLnTx/>
                <a:uFillTx/>
                <a:latin typeface="Arial"/>
                <a:ea typeface="+mn-ea"/>
                <a:cs typeface="+mn-cs"/>
              </a:rPr>
              <a:t>Events and impacts</a:t>
            </a:r>
          </a:p>
        </p:txBody>
      </p:sp>
      <p:sp>
        <p:nvSpPr>
          <p:cNvPr id="19" name="Callout: Bent Line 18">
            <a:extLst>
              <a:ext uri="{FF2B5EF4-FFF2-40B4-BE49-F238E27FC236}">
                <a16:creationId xmlns:a16="http://schemas.microsoft.com/office/drawing/2014/main" id="{09D5BD03-2AAE-4D73-BB2D-B6BD4586C9FC}"/>
              </a:ext>
            </a:extLst>
          </p:cNvPr>
          <p:cNvSpPr/>
          <p:nvPr/>
        </p:nvSpPr>
        <p:spPr>
          <a:xfrm>
            <a:off x="8579841" y="2463624"/>
            <a:ext cx="1168400" cy="520312"/>
          </a:xfrm>
          <a:prstGeom prst="borderCallout2">
            <a:avLst>
              <a:gd name="adj1" fmla="val 21683"/>
              <a:gd name="adj2" fmla="val 101500"/>
              <a:gd name="adj3" fmla="val 21683"/>
              <a:gd name="adj4" fmla="val 124896"/>
              <a:gd name="adj5" fmla="val -13653"/>
              <a:gd name="adj6" fmla="val 136217"/>
            </a:avLst>
          </a:prstGeom>
          <a:solidFill>
            <a:schemeClr val="bg2"/>
          </a:solidFill>
          <a:ln w="28575">
            <a:solidFill>
              <a:schemeClr val="accent1"/>
            </a:solidFill>
            <a:tailEnd type="ova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a:ln>
                  <a:noFill/>
                </a:ln>
                <a:solidFill>
                  <a:srgbClr val="5B6770"/>
                </a:solidFill>
                <a:effectLst/>
                <a:uLnTx/>
                <a:uFillTx/>
                <a:latin typeface="Arial"/>
                <a:ea typeface="+mn-ea"/>
                <a:cs typeface="+mn-cs"/>
              </a:rPr>
              <a:t>Faulted section identification</a:t>
            </a:r>
          </a:p>
        </p:txBody>
      </p:sp>
      <p:sp>
        <p:nvSpPr>
          <p:cNvPr id="20" name="Callout: Bent Line 19">
            <a:extLst>
              <a:ext uri="{FF2B5EF4-FFF2-40B4-BE49-F238E27FC236}">
                <a16:creationId xmlns:a16="http://schemas.microsoft.com/office/drawing/2014/main" id="{76071839-28E8-4095-8216-6E1D45F3EC4C}"/>
              </a:ext>
            </a:extLst>
          </p:cNvPr>
          <p:cNvSpPr/>
          <p:nvPr/>
        </p:nvSpPr>
        <p:spPr>
          <a:xfrm>
            <a:off x="1757327" y="1497513"/>
            <a:ext cx="838317" cy="520312"/>
          </a:xfrm>
          <a:prstGeom prst="borderCallout2">
            <a:avLst>
              <a:gd name="adj1" fmla="val 21683"/>
              <a:gd name="adj2" fmla="val 101500"/>
              <a:gd name="adj3" fmla="val 21683"/>
              <a:gd name="adj4" fmla="val 124896"/>
              <a:gd name="adj5" fmla="val 150332"/>
              <a:gd name="adj6" fmla="val 126753"/>
            </a:avLst>
          </a:prstGeom>
          <a:solidFill>
            <a:schemeClr val="bg2"/>
          </a:solidFill>
          <a:ln w="28575">
            <a:solidFill>
              <a:schemeClr val="accent1"/>
            </a:solidFill>
            <a:tailEnd type="ova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a:ln>
                  <a:noFill/>
                </a:ln>
                <a:solidFill>
                  <a:srgbClr val="5B6770"/>
                </a:solidFill>
                <a:effectLst/>
                <a:uLnTx/>
                <a:uFillTx/>
                <a:latin typeface="Arial"/>
                <a:ea typeface="+mn-ea"/>
                <a:cs typeface="+mn-cs"/>
              </a:rPr>
              <a:t>Fault prediction</a:t>
            </a:r>
          </a:p>
        </p:txBody>
      </p:sp>
      <p:sp>
        <p:nvSpPr>
          <p:cNvPr id="21" name="Callout: Bent Line 20">
            <a:extLst>
              <a:ext uri="{FF2B5EF4-FFF2-40B4-BE49-F238E27FC236}">
                <a16:creationId xmlns:a16="http://schemas.microsoft.com/office/drawing/2014/main" id="{D22DE574-D861-4088-AB57-ACE0B6D55745}"/>
              </a:ext>
            </a:extLst>
          </p:cNvPr>
          <p:cNvSpPr/>
          <p:nvPr/>
        </p:nvSpPr>
        <p:spPr>
          <a:xfrm>
            <a:off x="3233900" y="1504703"/>
            <a:ext cx="1037474" cy="520312"/>
          </a:xfrm>
          <a:prstGeom prst="borderCallout2">
            <a:avLst>
              <a:gd name="adj1" fmla="val 21683"/>
              <a:gd name="adj2" fmla="val -1101"/>
              <a:gd name="adj3" fmla="val 22393"/>
              <a:gd name="adj4" fmla="val -31179"/>
              <a:gd name="adj5" fmla="val 149817"/>
              <a:gd name="adj6" fmla="val -36278"/>
            </a:avLst>
          </a:prstGeom>
          <a:solidFill>
            <a:schemeClr val="bg2"/>
          </a:solidFill>
          <a:ln w="28575">
            <a:solidFill>
              <a:schemeClr val="accent1"/>
            </a:solidFill>
            <a:tailEnd type="ova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a:ln>
                  <a:noFill/>
                </a:ln>
                <a:solidFill>
                  <a:srgbClr val="5B6770"/>
                </a:solidFill>
                <a:effectLst/>
                <a:uLnTx/>
                <a:uFillTx/>
                <a:latin typeface="Arial"/>
                <a:ea typeface="+mn-ea"/>
                <a:cs typeface="+mn-cs"/>
              </a:rPr>
              <a:t>Automated reporting</a:t>
            </a:r>
          </a:p>
        </p:txBody>
      </p:sp>
      <p:sp>
        <p:nvSpPr>
          <p:cNvPr id="14" name="Callout: Bent Line 13">
            <a:extLst>
              <a:ext uri="{FF2B5EF4-FFF2-40B4-BE49-F238E27FC236}">
                <a16:creationId xmlns:a16="http://schemas.microsoft.com/office/drawing/2014/main" id="{8E35B44A-EE59-4C37-B3C4-6BA4C1959D15}"/>
              </a:ext>
            </a:extLst>
          </p:cNvPr>
          <p:cNvSpPr/>
          <p:nvPr/>
        </p:nvSpPr>
        <p:spPr>
          <a:xfrm>
            <a:off x="10753348" y="1407579"/>
            <a:ext cx="862389" cy="520312"/>
          </a:xfrm>
          <a:prstGeom prst="borderCallout2">
            <a:avLst>
              <a:gd name="adj1" fmla="val 21683"/>
              <a:gd name="adj2" fmla="val -435"/>
              <a:gd name="adj3" fmla="val 22756"/>
              <a:gd name="adj4" fmla="val -18470"/>
              <a:gd name="adj5" fmla="val 163209"/>
              <a:gd name="adj6" fmla="val -46315"/>
            </a:avLst>
          </a:prstGeom>
          <a:solidFill>
            <a:schemeClr val="bg2"/>
          </a:solidFill>
          <a:ln w="28575">
            <a:solidFill>
              <a:schemeClr val="accent1"/>
            </a:solidFill>
            <a:tailEnd type="ova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a:ln>
                  <a:noFill/>
                </a:ln>
                <a:solidFill>
                  <a:srgbClr val="5B6770"/>
                </a:solidFill>
                <a:effectLst/>
                <a:uLnTx/>
                <a:uFillTx/>
                <a:latin typeface="Arial"/>
                <a:ea typeface="+mn-ea"/>
                <a:cs typeface="+mn-cs"/>
              </a:rPr>
              <a:t>Power quality</a:t>
            </a:r>
          </a:p>
        </p:txBody>
      </p:sp>
      <p:sp>
        <p:nvSpPr>
          <p:cNvPr id="22" name="Callout: Bent Line 21">
            <a:extLst>
              <a:ext uri="{FF2B5EF4-FFF2-40B4-BE49-F238E27FC236}">
                <a16:creationId xmlns:a16="http://schemas.microsoft.com/office/drawing/2014/main" id="{51FC1743-65CE-483B-B4BB-11F80F9FA5A0}"/>
              </a:ext>
            </a:extLst>
          </p:cNvPr>
          <p:cNvSpPr/>
          <p:nvPr/>
        </p:nvSpPr>
        <p:spPr>
          <a:xfrm>
            <a:off x="2809411" y="3502546"/>
            <a:ext cx="781977" cy="520312"/>
          </a:xfrm>
          <a:prstGeom prst="borderCallout2">
            <a:avLst>
              <a:gd name="adj1" fmla="val 21683"/>
              <a:gd name="adj2" fmla="val 101500"/>
              <a:gd name="adj3" fmla="val 21683"/>
              <a:gd name="adj4" fmla="val 124896"/>
              <a:gd name="adj5" fmla="val -47583"/>
              <a:gd name="adj6" fmla="val 135695"/>
            </a:avLst>
          </a:prstGeom>
          <a:solidFill>
            <a:schemeClr val="bg2"/>
          </a:solidFill>
          <a:ln w="28575">
            <a:solidFill>
              <a:schemeClr val="accent1"/>
            </a:solidFill>
            <a:tailEnd type="ova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a:ln>
                  <a:noFill/>
                </a:ln>
                <a:solidFill>
                  <a:srgbClr val="5B6770"/>
                </a:solidFill>
                <a:effectLst/>
                <a:uLnTx/>
                <a:uFillTx/>
                <a:latin typeface="Arial"/>
                <a:ea typeface="+mn-ea"/>
                <a:cs typeface="+mn-cs"/>
              </a:rPr>
              <a:t>Fault location</a:t>
            </a:r>
          </a:p>
        </p:txBody>
      </p:sp>
      <p:sp>
        <p:nvSpPr>
          <p:cNvPr id="24" name="Callout: Bent Line 23">
            <a:extLst>
              <a:ext uri="{FF2B5EF4-FFF2-40B4-BE49-F238E27FC236}">
                <a16:creationId xmlns:a16="http://schemas.microsoft.com/office/drawing/2014/main" id="{E07D62E6-86A9-4502-BA3B-48CDDA539215}"/>
              </a:ext>
            </a:extLst>
          </p:cNvPr>
          <p:cNvSpPr/>
          <p:nvPr/>
        </p:nvSpPr>
        <p:spPr>
          <a:xfrm>
            <a:off x="4316505" y="4459494"/>
            <a:ext cx="1037473" cy="689589"/>
          </a:xfrm>
          <a:prstGeom prst="borderCallout2">
            <a:avLst>
              <a:gd name="adj1" fmla="val 21683"/>
              <a:gd name="adj2" fmla="val 101500"/>
              <a:gd name="adj3" fmla="val 21683"/>
              <a:gd name="adj4" fmla="val 124896"/>
              <a:gd name="adj5" fmla="val 178034"/>
              <a:gd name="adj6" fmla="val 185581"/>
            </a:avLst>
          </a:prstGeom>
          <a:solidFill>
            <a:schemeClr val="bg2"/>
          </a:solidFill>
          <a:ln w="28575">
            <a:solidFill>
              <a:schemeClr val="accent1"/>
            </a:solidFill>
            <a:tailEnd type="ova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0000" tIns="90000" rIns="90000" bIns="90000" numCol="1" spcCol="0" rtlCol="0" fromWordArt="0" anchor="ctr"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GB" sz="1100" b="0" i="0" u="none" strike="noStrike" kern="1200" cap="none" spc="0" normalizeH="0" baseline="0" noProof="0" dirty="0">
                <a:ln>
                  <a:noFill/>
                </a:ln>
                <a:solidFill>
                  <a:srgbClr val="5B6770"/>
                </a:solidFill>
                <a:effectLst/>
                <a:uLnTx/>
                <a:uFillTx/>
                <a:latin typeface="Arial"/>
                <a:ea typeface="+mn-ea"/>
                <a:cs typeface="+mn-cs"/>
              </a:rPr>
              <a:t>Ongoing, gradual degradation</a:t>
            </a:r>
          </a:p>
        </p:txBody>
      </p:sp>
      <p:grpSp>
        <p:nvGrpSpPr>
          <p:cNvPr id="2" name="Group 1">
            <a:extLst>
              <a:ext uri="{FF2B5EF4-FFF2-40B4-BE49-F238E27FC236}">
                <a16:creationId xmlns:a16="http://schemas.microsoft.com/office/drawing/2014/main" id="{77EBB363-CD32-696E-0DD9-DD194348A581}"/>
              </a:ext>
            </a:extLst>
          </p:cNvPr>
          <p:cNvGrpSpPr/>
          <p:nvPr/>
        </p:nvGrpSpPr>
        <p:grpSpPr>
          <a:xfrm>
            <a:off x="8864805" y="3502546"/>
            <a:ext cx="2471544" cy="597388"/>
            <a:chOff x="9144724" y="6024286"/>
            <a:chExt cx="2471544" cy="597388"/>
          </a:xfrm>
        </p:grpSpPr>
        <p:pic>
          <p:nvPicPr>
            <p:cNvPr id="9" name="Picture 8" descr="A picture containing outdoor, water, sky, day&#10;&#10;Description automatically generated">
              <a:extLst>
                <a:ext uri="{FF2B5EF4-FFF2-40B4-BE49-F238E27FC236}">
                  <a16:creationId xmlns:a16="http://schemas.microsoft.com/office/drawing/2014/main" id="{1A21E51C-1496-5185-0098-A6F89E6AEDCD}"/>
                </a:ext>
              </a:extLst>
            </p:cNvPr>
            <p:cNvPicPr>
              <a:picLocks noChangeAspect="1"/>
            </p:cNvPicPr>
            <p:nvPr/>
          </p:nvPicPr>
          <p:blipFill rotWithShape="1">
            <a:blip r:embed="rId4" cstate="screen">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 uri="{28A0092B-C50C-407E-A947-70E740481C1C}">
                  <a14:useLocalDpi xmlns:a14="http://schemas.microsoft.com/office/drawing/2010/main"/>
                </a:ext>
              </a:extLst>
            </a:blip>
            <a:srcRect/>
            <a:stretch/>
          </p:blipFill>
          <p:spPr>
            <a:xfrm>
              <a:off x="9144724" y="6024286"/>
              <a:ext cx="2471544" cy="584775"/>
            </a:xfrm>
            <a:prstGeom prst="rect">
              <a:avLst/>
            </a:prstGeom>
            <a:ln>
              <a:solidFill>
                <a:schemeClr val="accent1"/>
              </a:solidFill>
            </a:ln>
          </p:spPr>
        </p:pic>
        <p:sp>
          <p:nvSpPr>
            <p:cNvPr id="4" name="TextBox 3">
              <a:extLst>
                <a:ext uri="{FF2B5EF4-FFF2-40B4-BE49-F238E27FC236}">
                  <a16:creationId xmlns:a16="http://schemas.microsoft.com/office/drawing/2014/main" id="{83DC1612-E262-7237-77AC-9941193271EA}"/>
                </a:ext>
              </a:extLst>
            </p:cNvPr>
            <p:cNvSpPr txBox="1"/>
            <p:nvPr/>
          </p:nvSpPr>
          <p:spPr>
            <a:xfrm>
              <a:off x="9630617" y="6036899"/>
              <a:ext cx="1608624" cy="584775"/>
            </a:xfrm>
            <a:prstGeom prst="rect">
              <a:avLst/>
            </a:prstGeom>
            <a:noFill/>
            <a:ln>
              <a:noFill/>
            </a:ln>
            <a:effectLst>
              <a:outerShdw blurRad="50800" dist="38100" dir="2700000" algn="tl" rotWithShape="0">
                <a:prstClr val="black">
                  <a:alpha val="40000"/>
                </a:prstClr>
              </a:outerShdw>
            </a:effectLst>
          </p:spPr>
          <p:txBody>
            <a:bodyPr wrap="square" rtlCol="0">
              <a:spAutoFit/>
            </a:bodyPr>
            <a:lstStyle/>
            <a:p>
              <a:pPr algn="ctr">
                <a:spcBef>
                  <a:spcPts val="600"/>
                </a:spcBef>
                <a:spcAft>
                  <a:spcPts val="600"/>
                </a:spcAft>
                <a:buClr>
                  <a:srgbClr val="F2A900"/>
                </a:buClr>
              </a:pPr>
              <a:r>
                <a:rPr lang="en-GB" sz="1600">
                  <a:solidFill>
                    <a:schemeClr val="bg2"/>
                  </a:solidFill>
                </a:rPr>
                <a:t>TERMINATION MONITORING</a:t>
              </a:r>
              <a:endParaRPr lang="en-GB" sz="1600" dirty="0" err="1">
                <a:solidFill>
                  <a:schemeClr val="bg2"/>
                </a:solidFill>
              </a:endParaRPr>
            </a:p>
          </p:txBody>
        </p:sp>
      </p:grpSp>
      <p:sp>
        <p:nvSpPr>
          <p:cNvPr id="8" name="Rectangle 7">
            <a:extLst>
              <a:ext uri="{FF2B5EF4-FFF2-40B4-BE49-F238E27FC236}">
                <a16:creationId xmlns:a16="http://schemas.microsoft.com/office/drawing/2014/main" id="{76655172-BC99-B543-A9D9-2A2738E9B98B}"/>
              </a:ext>
            </a:extLst>
          </p:cNvPr>
          <p:cNvSpPr/>
          <p:nvPr/>
        </p:nvSpPr>
        <p:spPr>
          <a:xfrm>
            <a:off x="8164286" y="1179312"/>
            <a:ext cx="3685592" cy="3280182"/>
          </a:xfrm>
          <a:prstGeom prst="rect">
            <a:avLst/>
          </a:prstGeom>
          <a:noFill/>
          <a:ln w="57150">
            <a:solidFill>
              <a:schemeClr val="accent1"/>
            </a:solidFill>
            <a:prstDash val="dash"/>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Tree>
    <p:extLst>
      <p:ext uri="{BB962C8B-B14F-4D97-AF65-F5344CB8AC3E}">
        <p14:creationId xmlns:p14="http://schemas.microsoft.com/office/powerpoint/2010/main" val="1516737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2C122-17FD-41D8-8297-912514F2C7AC}"/>
              </a:ext>
            </a:extLst>
          </p:cNvPr>
          <p:cNvSpPr>
            <a:spLocks noGrp="1"/>
          </p:cNvSpPr>
          <p:nvPr>
            <p:ph type="title"/>
          </p:nvPr>
        </p:nvSpPr>
        <p:spPr/>
        <p:txBody>
          <a:bodyPr/>
          <a:lstStyle/>
          <a:p>
            <a:r>
              <a:rPr lang="en-GB" dirty="0"/>
              <a:t>ECG™ Termination Sensors </a:t>
            </a:r>
          </a:p>
        </p:txBody>
      </p:sp>
      <p:sp>
        <p:nvSpPr>
          <p:cNvPr id="3" name="Text Placeholder 2">
            <a:extLst>
              <a:ext uri="{FF2B5EF4-FFF2-40B4-BE49-F238E27FC236}">
                <a16:creationId xmlns:a16="http://schemas.microsoft.com/office/drawing/2014/main" id="{0A68F0D6-5BF9-49FF-B956-A9B8A5EDCD5A}"/>
              </a:ext>
            </a:extLst>
          </p:cNvPr>
          <p:cNvSpPr>
            <a:spLocks noGrp="1"/>
          </p:cNvSpPr>
          <p:nvPr>
            <p:ph type="body" sz="quarter" idx="10"/>
          </p:nvPr>
        </p:nvSpPr>
        <p:spPr/>
        <p:txBody>
          <a:bodyPr/>
          <a:lstStyle/>
          <a:p>
            <a:r>
              <a:rPr lang="en-GB" dirty="0"/>
              <a:t>ECG™ - Electro Cable Guard</a:t>
            </a:r>
          </a:p>
        </p:txBody>
      </p:sp>
      <p:sp>
        <p:nvSpPr>
          <p:cNvPr id="5" name="TextBox 4">
            <a:extLst>
              <a:ext uri="{FF2B5EF4-FFF2-40B4-BE49-F238E27FC236}">
                <a16:creationId xmlns:a16="http://schemas.microsoft.com/office/drawing/2014/main" id="{A1ADBAA0-E583-44A8-B5EE-85142B845B6E}"/>
              </a:ext>
            </a:extLst>
          </p:cNvPr>
          <p:cNvSpPr txBox="1"/>
          <p:nvPr/>
        </p:nvSpPr>
        <p:spPr>
          <a:xfrm>
            <a:off x="575734" y="4891579"/>
            <a:ext cx="5285238" cy="979755"/>
          </a:xfrm>
          <a:prstGeom prst="rect">
            <a:avLst/>
          </a:prstGeom>
          <a:noFill/>
        </p:spPr>
        <p:txBody>
          <a:bodyPr wrap="square" rtlCol="0">
            <a:spAutoFit/>
          </a:bodyPr>
          <a:lstStyle/>
          <a:p>
            <a:pPr marL="360000" marR="0" lvl="0" indent="-285750" defTabSz="914400" eaLnBrk="1" fontAlgn="auto" latinLnBrk="0" hangingPunct="1">
              <a:lnSpc>
                <a:spcPct val="100000"/>
              </a:lnSpc>
              <a:spcBef>
                <a:spcPts val="0"/>
              </a:spcBef>
              <a:spcAft>
                <a:spcPts val="200"/>
              </a:spcAft>
              <a:buClr>
                <a:srgbClr val="F2A900"/>
              </a:buClr>
              <a:buSzTx/>
              <a:buFont typeface="Arial" panose="020B0604020202020204" pitchFamily="34" charset="0"/>
              <a:buChar char="•"/>
              <a:tabLst/>
              <a:defRPr/>
            </a:pPr>
            <a:r>
              <a:rPr kumimoji="0" lang="en-GB" sz="1400" b="0" i="0" u="none" strike="noStrike" kern="0" cap="none" spc="0" normalizeH="0" baseline="0" noProof="0" dirty="0">
                <a:ln>
                  <a:noFill/>
                </a:ln>
                <a:solidFill>
                  <a:schemeClr val="accent2"/>
                </a:solidFill>
                <a:effectLst/>
                <a:uLnTx/>
                <a:uFillTx/>
              </a:rPr>
              <a:t>Fibre optic cable for a DTS system is spliced through to the outgoing array cable, bypassing the </a:t>
            </a:r>
            <a:r>
              <a:rPr kumimoji="0" lang="en-GB" sz="1400" b="0" i="0" u="none" strike="noStrike" kern="0" cap="none" spc="0" normalizeH="0" baseline="0" noProof="0">
                <a:ln>
                  <a:noFill/>
                </a:ln>
                <a:solidFill>
                  <a:schemeClr val="accent2"/>
                </a:solidFill>
                <a:effectLst/>
                <a:uLnTx/>
                <a:uFillTx/>
              </a:rPr>
              <a:t>phase terminations</a:t>
            </a:r>
            <a:endParaRPr kumimoji="0" lang="en-GB" sz="1400" b="0" i="0" u="none" strike="noStrike" kern="0" cap="none" spc="0" normalizeH="0" baseline="0" noProof="0" dirty="0">
              <a:ln>
                <a:noFill/>
              </a:ln>
              <a:solidFill>
                <a:schemeClr val="accent2"/>
              </a:solidFill>
              <a:effectLst/>
              <a:uLnTx/>
              <a:uFillTx/>
            </a:endParaRPr>
          </a:p>
          <a:p>
            <a:pPr marL="360000" marR="0" lvl="0" indent="-285750" defTabSz="914400" eaLnBrk="1" fontAlgn="auto" latinLnBrk="0" hangingPunct="1">
              <a:lnSpc>
                <a:spcPct val="100000"/>
              </a:lnSpc>
              <a:spcBef>
                <a:spcPts val="0"/>
              </a:spcBef>
              <a:spcAft>
                <a:spcPts val="200"/>
              </a:spcAft>
              <a:buClr>
                <a:srgbClr val="F2A900"/>
              </a:buClr>
              <a:buSzTx/>
              <a:buFont typeface="Arial" panose="020B0604020202020204" pitchFamily="34" charset="0"/>
              <a:buChar char="•"/>
              <a:tabLst/>
              <a:defRPr/>
            </a:pPr>
            <a:r>
              <a:rPr kumimoji="0" lang="en-GB" sz="1400" b="0" i="0" u="none" strike="noStrike" kern="0" cap="none" spc="0" normalizeH="0" baseline="0" noProof="0" dirty="0">
                <a:ln>
                  <a:noFill/>
                </a:ln>
                <a:solidFill>
                  <a:schemeClr val="accent2"/>
                </a:solidFill>
                <a:effectLst/>
                <a:uLnTx/>
                <a:uFillTx/>
              </a:rPr>
              <a:t>DTS system does not monitor terminations themselves, a known problem area.</a:t>
            </a:r>
          </a:p>
        </p:txBody>
      </p:sp>
      <p:sp>
        <p:nvSpPr>
          <p:cNvPr id="8" name="TextBox 7">
            <a:extLst>
              <a:ext uri="{FF2B5EF4-FFF2-40B4-BE49-F238E27FC236}">
                <a16:creationId xmlns:a16="http://schemas.microsoft.com/office/drawing/2014/main" id="{8CBDA065-1D31-4E06-8475-36864DB5D9EC}"/>
              </a:ext>
            </a:extLst>
          </p:cNvPr>
          <p:cNvSpPr txBox="1"/>
          <p:nvPr/>
        </p:nvSpPr>
        <p:spPr>
          <a:xfrm>
            <a:off x="6127347" y="4904441"/>
            <a:ext cx="5708478" cy="1246495"/>
          </a:xfrm>
          <a:prstGeom prst="rect">
            <a:avLst/>
          </a:prstGeom>
          <a:noFill/>
        </p:spPr>
        <p:txBody>
          <a:bodyPr wrap="square" rtlCol="0">
            <a:spAutoFit/>
          </a:bodyPr>
          <a:lstStyle/>
          <a:p>
            <a:pPr marL="360000" marR="0" lvl="0" indent="-285750" defTabSz="914400" eaLnBrk="1" fontAlgn="auto" latinLnBrk="0" hangingPunct="1">
              <a:lnSpc>
                <a:spcPct val="100000"/>
              </a:lnSpc>
              <a:spcBef>
                <a:spcPts val="0"/>
              </a:spcBef>
              <a:spcAft>
                <a:spcPts val="200"/>
              </a:spcAft>
              <a:buClr>
                <a:srgbClr val="F2A900"/>
              </a:buClr>
              <a:buSzTx/>
              <a:buFont typeface="Arial" panose="020B0604020202020204" pitchFamily="34" charset="0"/>
              <a:buChar char="•"/>
              <a:tabLst/>
              <a:defRPr/>
            </a:pPr>
            <a:r>
              <a:rPr kumimoji="0" lang="en-GB" sz="1400" b="0" i="0" u="none" strike="noStrike" kern="0" cap="none" spc="0" normalizeH="0" baseline="0" noProof="0" dirty="0">
                <a:ln>
                  <a:noFill/>
                </a:ln>
                <a:solidFill>
                  <a:schemeClr val="accent2"/>
                </a:solidFill>
                <a:effectLst/>
                <a:uLnTx/>
                <a:uFillTx/>
              </a:rPr>
              <a:t>Precision monitoring of sheath current and/or temperature</a:t>
            </a:r>
          </a:p>
          <a:p>
            <a:pPr marL="360000" marR="0" lvl="0" indent="-285750" defTabSz="914400" eaLnBrk="1" fontAlgn="auto" latinLnBrk="0" hangingPunct="1">
              <a:lnSpc>
                <a:spcPct val="100000"/>
              </a:lnSpc>
              <a:spcBef>
                <a:spcPts val="0"/>
              </a:spcBef>
              <a:spcAft>
                <a:spcPts val="200"/>
              </a:spcAft>
              <a:buClr>
                <a:srgbClr val="F2A900"/>
              </a:buClr>
              <a:buSzTx/>
              <a:buFont typeface="Arial" panose="020B0604020202020204" pitchFamily="34" charset="0"/>
              <a:buChar char="•"/>
              <a:tabLst/>
              <a:defRPr/>
            </a:pPr>
            <a:r>
              <a:rPr kumimoji="0" lang="en-GB" sz="1400" b="0" i="0" u="none" strike="noStrike" kern="0" cap="none" spc="0" normalizeH="0" baseline="0" noProof="0" dirty="0">
                <a:ln>
                  <a:noFill/>
                </a:ln>
                <a:solidFill>
                  <a:schemeClr val="accent2"/>
                </a:solidFill>
                <a:effectLst/>
                <a:uLnTx/>
                <a:uFillTx/>
              </a:rPr>
              <a:t>Changes in cable termination resistance, e.g. corrosion in the joint or sheath tape becoming loose</a:t>
            </a:r>
          </a:p>
          <a:p>
            <a:pPr marL="360000" marR="0" lvl="0" indent="-285750" defTabSz="914400" eaLnBrk="1" fontAlgn="auto" latinLnBrk="0" hangingPunct="1">
              <a:lnSpc>
                <a:spcPct val="100000"/>
              </a:lnSpc>
              <a:spcBef>
                <a:spcPts val="0"/>
              </a:spcBef>
              <a:spcAft>
                <a:spcPts val="200"/>
              </a:spcAft>
              <a:buClr>
                <a:srgbClr val="F2A900"/>
              </a:buClr>
              <a:buSzTx/>
              <a:buFont typeface="Arial" panose="020B0604020202020204" pitchFamily="34" charset="0"/>
              <a:buChar char="•"/>
              <a:tabLst/>
              <a:defRPr/>
            </a:pPr>
            <a:r>
              <a:rPr kumimoji="0" lang="en-GB" sz="1400" b="0" i="0" u="none" strike="noStrike" kern="0" cap="none" spc="0" normalizeH="0" baseline="0" noProof="0" dirty="0">
                <a:ln>
                  <a:noFill/>
                </a:ln>
                <a:solidFill>
                  <a:schemeClr val="accent2"/>
                </a:solidFill>
                <a:effectLst/>
                <a:uLnTx/>
                <a:uFillTx/>
              </a:rPr>
              <a:t>Continuity of sheath</a:t>
            </a:r>
          </a:p>
          <a:p>
            <a:pPr marL="360000" marR="0" lvl="0" indent="-285750" defTabSz="914400" eaLnBrk="1" fontAlgn="auto" latinLnBrk="0" hangingPunct="1">
              <a:lnSpc>
                <a:spcPct val="100000"/>
              </a:lnSpc>
              <a:spcBef>
                <a:spcPts val="0"/>
              </a:spcBef>
              <a:spcAft>
                <a:spcPts val="200"/>
              </a:spcAft>
              <a:buClr>
                <a:srgbClr val="F2A900"/>
              </a:buClr>
              <a:buSzTx/>
              <a:buFont typeface="Arial" panose="020B0604020202020204" pitchFamily="34" charset="0"/>
              <a:buChar char="•"/>
              <a:tabLst/>
              <a:defRPr/>
            </a:pPr>
            <a:r>
              <a:rPr kumimoji="0" lang="en-GB" sz="1400" b="0" i="0" u="none" strike="noStrike" kern="0" cap="none" spc="0" normalizeH="0" baseline="0" noProof="0" dirty="0">
                <a:ln>
                  <a:noFill/>
                </a:ln>
                <a:solidFill>
                  <a:schemeClr val="accent2"/>
                </a:solidFill>
                <a:effectLst/>
                <a:uLnTx/>
                <a:uFillTx/>
              </a:rPr>
              <a:t>Immediate detection and location of earth faults</a:t>
            </a:r>
            <a:endParaRPr kumimoji="0" lang="en-US" sz="1400" b="0" i="0" u="none" strike="noStrike" kern="0" cap="none" spc="0" normalizeH="0" baseline="0" noProof="0" dirty="0">
              <a:ln>
                <a:noFill/>
              </a:ln>
              <a:solidFill>
                <a:schemeClr val="accent2"/>
              </a:solidFill>
              <a:effectLst/>
              <a:uLnTx/>
              <a:uFillTx/>
            </a:endParaRPr>
          </a:p>
        </p:txBody>
      </p:sp>
      <p:cxnSp>
        <p:nvCxnSpPr>
          <p:cNvPr id="9" name="Straight Connector 8">
            <a:extLst>
              <a:ext uri="{FF2B5EF4-FFF2-40B4-BE49-F238E27FC236}">
                <a16:creationId xmlns:a16="http://schemas.microsoft.com/office/drawing/2014/main" id="{5C2CABBD-D904-4016-BE3B-19DA6FC4AAF5}"/>
              </a:ext>
            </a:extLst>
          </p:cNvPr>
          <p:cNvCxnSpPr>
            <a:cxnSpLocks/>
          </p:cNvCxnSpPr>
          <p:nvPr/>
        </p:nvCxnSpPr>
        <p:spPr>
          <a:xfrm>
            <a:off x="6096000" y="1426779"/>
            <a:ext cx="0" cy="4963925"/>
          </a:xfrm>
          <a:prstGeom prst="line">
            <a:avLst/>
          </a:prstGeom>
          <a:noFill/>
          <a:ln w="38100" cap="flat" cmpd="sng" algn="ctr">
            <a:solidFill>
              <a:srgbClr val="F2A900"/>
            </a:solidFill>
            <a:prstDash val="solid"/>
            <a:miter lim="800000"/>
            <a:headEnd type="none" w="med" len="med"/>
            <a:tailEnd type="none" w="med" len="med"/>
          </a:ln>
          <a:effectLst/>
        </p:spPr>
      </p:cxnSp>
      <p:sp>
        <p:nvSpPr>
          <p:cNvPr id="10" name="TextBox 9">
            <a:extLst>
              <a:ext uri="{FF2B5EF4-FFF2-40B4-BE49-F238E27FC236}">
                <a16:creationId xmlns:a16="http://schemas.microsoft.com/office/drawing/2014/main" id="{85192892-1A1E-4015-9FFC-BD8631493385}"/>
              </a:ext>
            </a:extLst>
          </p:cNvPr>
          <p:cNvSpPr txBox="1"/>
          <p:nvPr/>
        </p:nvSpPr>
        <p:spPr>
          <a:xfrm>
            <a:off x="576262" y="1444861"/>
            <a:ext cx="5488391" cy="338554"/>
          </a:xfrm>
          <a:prstGeom prst="rect">
            <a:avLst/>
          </a:prstGeom>
          <a:solidFill>
            <a:schemeClr val="accent2"/>
          </a:solidFill>
        </p:spPr>
        <p:txBody>
          <a:bodyPr wrap="square" rtlCol="0">
            <a:spAutoFit/>
          </a:bodyPr>
          <a:lstStyle/>
          <a:p>
            <a:pPr marL="74250" marR="0" lvl="0" indent="0" algn="ctr" defTabSz="914400" eaLnBrk="1" fontAlgn="auto" latinLnBrk="0" hangingPunct="1">
              <a:lnSpc>
                <a:spcPct val="100000"/>
              </a:lnSpc>
              <a:spcBef>
                <a:spcPts val="0"/>
              </a:spcBef>
              <a:spcAft>
                <a:spcPts val="0"/>
              </a:spcAft>
              <a:buClr>
                <a:srgbClr val="F2A900"/>
              </a:buClr>
              <a:buSzTx/>
              <a:buFontTx/>
              <a:buNone/>
              <a:tabLst/>
              <a:defRPr/>
            </a:pPr>
            <a:r>
              <a:rPr kumimoji="0" lang="en-GB" sz="1600" b="0" i="0" u="none" strike="noStrike" kern="0" cap="none" spc="0" normalizeH="0" baseline="0" noProof="0" dirty="0">
                <a:ln>
                  <a:noFill/>
                </a:ln>
                <a:solidFill>
                  <a:schemeClr val="bg2"/>
                </a:solidFill>
                <a:effectLst/>
                <a:uLnTx/>
                <a:uFillTx/>
              </a:rPr>
              <a:t>Current state of play - Just DTS</a:t>
            </a:r>
          </a:p>
        </p:txBody>
      </p:sp>
      <p:sp>
        <p:nvSpPr>
          <p:cNvPr id="11" name="TextBox 10">
            <a:extLst>
              <a:ext uri="{FF2B5EF4-FFF2-40B4-BE49-F238E27FC236}">
                <a16:creationId xmlns:a16="http://schemas.microsoft.com/office/drawing/2014/main" id="{145E2847-D1A2-4904-B3B0-B87F3F45C52B}"/>
              </a:ext>
            </a:extLst>
          </p:cNvPr>
          <p:cNvSpPr txBox="1"/>
          <p:nvPr/>
        </p:nvSpPr>
        <p:spPr>
          <a:xfrm>
            <a:off x="6127346" y="1429472"/>
            <a:ext cx="5488917" cy="369332"/>
          </a:xfrm>
          <a:prstGeom prst="rect">
            <a:avLst/>
          </a:prstGeom>
          <a:solidFill>
            <a:schemeClr val="accent2"/>
          </a:solidFill>
        </p:spPr>
        <p:txBody>
          <a:bodyPr wrap="square">
            <a:spAutoFit/>
          </a:bodyPr>
          <a:lstStyle/>
          <a:p>
            <a:pPr marL="74250" marR="0" lvl="0" indent="0" algn="ctr" defTabSz="914400" eaLnBrk="1" fontAlgn="auto" latinLnBrk="0" hangingPunct="1">
              <a:lnSpc>
                <a:spcPct val="100000"/>
              </a:lnSpc>
              <a:spcBef>
                <a:spcPts val="0"/>
              </a:spcBef>
              <a:spcAft>
                <a:spcPts val="0"/>
              </a:spcAft>
              <a:buClr>
                <a:srgbClr val="F2A900"/>
              </a:buClr>
              <a:buSzTx/>
              <a:buFontTx/>
              <a:buNone/>
              <a:tabLst/>
              <a:defRPr/>
            </a:pPr>
            <a:r>
              <a:rPr kumimoji="0" lang="en-GB" sz="1800" b="0" i="0" u="none" strike="noStrike" kern="0" cap="none" spc="0" normalizeH="0" baseline="0" noProof="0" dirty="0">
                <a:ln>
                  <a:noFill/>
                </a:ln>
                <a:solidFill>
                  <a:schemeClr val="bg2"/>
                </a:solidFill>
                <a:effectLst/>
                <a:uLnTx/>
                <a:uFillTx/>
              </a:rPr>
              <a:t>Point monitoring with ECG™</a:t>
            </a:r>
          </a:p>
        </p:txBody>
      </p:sp>
      <p:pic>
        <p:nvPicPr>
          <p:cNvPr id="17" name="Graphic 16">
            <a:extLst>
              <a:ext uri="{FF2B5EF4-FFF2-40B4-BE49-F238E27FC236}">
                <a16:creationId xmlns:a16="http://schemas.microsoft.com/office/drawing/2014/main" id="{BD9F717B-6A29-0F36-A1F5-85F450E9A7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6263" y="1995616"/>
            <a:ext cx="5372559" cy="2514397"/>
          </a:xfrm>
          <a:prstGeom prst="rect">
            <a:avLst/>
          </a:prstGeom>
        </p:spPr>
      </p:pic>
      <p:pic>
        <p:nvPicPr>
          <p:cNvPr id="19" name="Graphic 18">
            <a:extLst>
              <a:ext uri="{FF2B5EF4-FFF2-40B4-BE49-F238E27FC236}">
                <a16:creationId xmlns:a16="http://schemas.microsoft.com/office/drawing/2014/main" id="{43114E2D-91F5-60BE-97CC-899346F5F6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85877" y="1995616"/>
            <a:ext cx="5430390" cy="2545186"/>
          </a:xfrm>
          <a:prstGeom prst="rect">
            <a:avLst/>
          </a:prstGeom>
        </p:spPr>
      </p:pic>
    </p:spTree>
    <p:extLst>
      <p:ext uri="{BB962C8B-B14F-4D97-AF65-F5344CB8AC3E}">
        <p14:creationId xmlns:p14="http://schemas.microsoft.com/office/powerpoint/2010/main" val="28977504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7AB3D-56C7-ABCC-047D-80A078D538AD}"/>
              </a:ext>
            </a:extLst>
          </p:cNvPr>
          <p:cNvSpPr>
            <a:spLocks noGrp="1"/>
          </p:cNvSpPr>
          <p:nvPr>
            <p:ph type="title"/>
          </p:nvPr>
        </p:nvSpPr>
        <p:spPr/>
        <p:txBody>
          <a:bodyPr/>
          <a:lstStyle/>
          <a:p>
            <a:r>
              <a:rPr lang="en-GB"/>
              <a:t>The visualisation employs human factors interface methodology for easy insights and action</a:t>
            </a:r>
          </a:p>
        </p:txBody>
      </p:sp>
      <p:sp>
        <p:nvSpPr>
          <p:cNvPr id="9" name="Text Placeholder 8">
            <a:extLst>
              <a:ext uri="{FF2B5EF4-FFF2-40B4-BE49-F238E27FC236}">
                <a16:creationId xmlns:a16="http://schemas.microsoft.com/office/drawing/2014/main" id="{131883A2-8430-25BF-8AEA-010E01EDD11D}"/>
              </a:ext>
            </a:extLst>
          </p:cNvPr>
          <p:cNvSpPr>
            <a:spLocks noGrp="1"/>
          </p:cNvSpPr>
          <p:nvPr>
            <p:ph type="body" sz="quarter" idx="10"/>
          </p:nvPr>
        </p:nvSpPr>
        <p:spPr/>
        <p:txBody>
          <a:bodyPr/>
          <a:lstStyle/>
          <a:p>
            <a:endParaRPr lang="en-GB"/>
          </a:p>
        </p:txBody>
      </p:sp>
      <p:pic>
        <p:nvPicPr>
          <p:cNvPr id="2050" name="Picture 2">
            <a:extLst>
              <a:ext uri="{FF2B5EF4-FFF2-40B4-BE49-F238E27FC236}">
                <a16:creationId xmlns:a16="http://schemas.microsoft.com/office/drawing/2014/main" id="{DF97D520-9F58-3D23-3439-AEB1C6294E53}"/>
              </a:ext>
            </a:extLst>
          </p:cNvPr>
          <p:cNvPicPr>
            <a:picLocks noGrp="1" noChangeAspect="1" noChangeArrowheads="1"/>
          </p:cNvPicPr>
          <p:nvPr>
            <p:ph idx="1"/>
          </p:nvPr>
        </p:nvPicPr>
        <p:blipFill>
          <a:blip r:embed="rId2">
            <a:extLst>
              <a:ext uri="{28A0092B-C50C-407E-A947-70E740481C1C}">
                <a14:useLocalDpi xmlns:a14="http://schemas.microsoft.com/office/drawing/2010/main"/>
              </a:ext>
            </a:extLst>
          </a:blip>
          <a:srcRect/>
          <a:stretch>
            <a:fillRect/>
          </a:stretch>
        </p:blipFill>
        <p:spPr>
          <a:xfrm>
            <a:off x="4718756" y="1414687"/>
            <a:ext cx="6614760" cy="3723540"/>
          </a:xfrm>
        </p:spPr>
      </p:pic>
      <p:pic>
        <p:nvPicPr>
          <p:cNvPr id="2052" name="Picture 4">
            <a:extLst>
              <a:ext uri="{FF2B5EF4-FFF2-40B4-BE49-F238E27FC236}">
                <a16:creationId xmlns:a16="http://schemas.microsoft.com/office/drawing/2014/main" id="{01E67BDE-FF66-99DD-0172-998A1426F66E}"/>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70846" y="1396475"/>
            <a:ext cx="3239910" cy="1826292"/>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a:extLst>
              <a:ext uri="{FF2B5EF4-FFF2-40B4-BE49-F238E27FC236}">
                <a16:creationId xmlns:a16="http://schemas.microsoft.com/office/drawing/2014/main" id="{DDDC2F59-1B97-CBE3-606F-E7B7DD20014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70845" y="3324962"/>
            <a:ext cx="3239910" cy="18175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6B534AC-C594-0295-BE94-42C96ADA9462}"/>
              </a:ext>
            </a:extLst>
          </p:cNvPr>
          <p:cNvSpPr txBox="1"/>
          <p:nvPr/>
        </p:nvSpPr>
        <p:spPr>
          <a:xfrm>
            <a:off x="576263" y="5244670"/>
            <a:ext cx="11262508" cy="899730"/>
          </a:xfrm>
          <a:prstGeom prst="rect">
            <a:avLst/>
          </a:prstGeom>
          <a:noFill/>
        </p:spPr>
        <p:txBody>
          <a:bodyPr wrap="square" numCol="2">
            <a:noAutofit/>
          </a:bodyPr>
          <a:lstStyle/>
          <a:p>
            <a:pPr marL="285750" indent="-285750" algn="l" rtl="0" fontAlgn="base">
              <a:buClr>
                <a:schemeClr val="accent1"/>
              </a:buClr>
              <a:buFont typeface="Arial" panose="020B0604020202020204" pitchFamily="34" charset="0"/>
              <a:buChar char="•"/>
            </a:pPr>
            <a:r>
              <a:rPr lang="en-GB" b="0" i="0" u="none" strike="noStrike">
                <a:solidFill>
                  <a:srgbClr val="5B6770"/>
                </a:solidFill>
                <a:effectLst/>
                <a:latin typeface="Arial" panose="020B0604020202020204" pitchFamily="34" charset="0"/>
              </a:rPr>
              <a:t>Intuitive front-end dashboard</a:t>
            </a:r>
            <a:r>
              <a:rPr lang="en-US" b="0" i="0">
                <a:solidFill>
                  <a:srgbClr val="5B6770"/>
                </a:solidFill>
                <a:effectLst/>
                <a:latin typeface="Arial" panose="020B0604020202020204" pitchFamily="34" charset="0"/>
              </a:rPr>
              <a:t>​</a:t>
            </a:r>
          </a:p>
          <a:p>
            <a:pPr marL="285750" indent="-285750" algn="l" rtl="0" fontAlgn="base">
              <a:buClr>
                <a:schemeClr val="accent1"/>
              </a:buClr>
              <a:buFont typeface="Arial" panose="020B0604020202020204" pitchFamily="34" charset="0"/>
              <a:buChar char="•"/>
            </a:pPr>
            <a:r>
              <a:rPr lang="en-GB" b="0" i="0" u="none" strike="noStrike">
                <a:solidFill>
                  <a:srgbClr val="5B6770"/>
                </a:solidFill>
                <a:effectLst/>
                <a:latin typeface="Arial" panose="020B0604020202020204" pitchFamily="34" charset="0"/>
              </a:rPr>
              <a:t>Predictive events highlighted</a:t>
            </a:r>
            <a:r>
              <a:rPr lang="en-US" b="0" i="0">
                <a:solidFill>
                  <a:srgbClr val="5B6770"/>
                </a:solidFill>
                <a:effectLst/>
                <a:latin typeface="Arial" panose="020B0604020202020204" pitchFamily="34" charset="0"/>
              </a:rPr>
              <a:t>​</a:t>
            </a:r>
          </a:p>
          <a:p>
            <a:pPr marL="285750" indent="-285750" algn="l" rtl="0" fontAlgn="base">
              <a:buClr>
                <a:schemeClr val="accent1"/>
              </a:buClr>
              <a:buFont typeface="Arial" panose="020B0604020202020204" pitchFamily="34" charset="0"/>
              <a:buChar char="•"/>
            </a:pPr>
            <a:r>
              <a:rPr lang="en-US" b="0" i="0" u="none" strike="noStrike">
                <a:solidFill>
                  <a:srgbClr val="5B6770"/>
                </a:solidFill>
                <a:effectLst/>
                <a:latin typeface="Arial" panose="020B0604020202020204" pitchFamily="34" charset="0"/>
              </a:rPr>
              <a:t>Wind farm level visualization</a:t>
            </a:r>
            <a:r>
              <a:rPr lang="en-US" b="0" i="0">
                <a:solidFill>
                  <a:srgbClr val="5B6770"/>
                </a:solidFill>
                <a:effectLst/>
                <a:latin typeface="Arial" panose="020B0604020202020204" pitchFamily="34" charset="0"/>
              </a:rPr>
              <a:t>​</a:t>
            </a:r>
          </a:p>
          <a:p>
            <a:pPr marL="285750" indent="-285750" algn="l" rtl="0" fontAlgn="base">
              <a:buClr>
                <a:schemeClr val="accent1"/>
              </a:buClr>
              <a:buFont typeface="Arial" panose="020B0604020202020204" pitchFamily="34" charset="0"/>
              <a:buChar char="•"/>
            </a:pPr>
            <a:r>
              <a:rPr lang="en-US" b="0" i="0" u="none" strike="noStrike">
                <a:solidFill>
                  <a:srgbClr val="5B6770"/>
                </a:solidFill>
                <a:effectLst/>
                <a:latin typeface="Arial" panose="020B0604020202020204" pitchFamily="34" charset="0"/>
              </a:rPr>
              <a:t>Easy to identify warnings, events and impacts</a:t>
            </a:r>
            <a:r>
              <a:rPr lang="en-US" b="0" i="0">
                <a:solidFill>
                  <a:srgbClr val="5B6770"/>
                </a:solidFill>
                <a:effectLst/>
                <a:latin typeface="Arial" panose="020B0604020202020204" pitchFamily="34" charset="0"/>
              </a:rPr>
              <a:t>​</a:t>
            </a:r>
          </a:p>
          <a:p>
            <a:pPr marL="285750" indent="-285750" algn="l" rtl="0" fontAlgn="base">
              <a:buClr>
                <a:schemeClr val="accent1"/>
              </a:buClr>
              <a:buFont typeface="Arial" panose="020B0604020202020204" pitchFamily="34" charset="0"/>
              <a:buChar char="•"/>
            </a:pPr>
            <a:r>
              <a:rPr lang="en-US" b="0" i="0" u="none" strike="noStrike">
                <a:solidFill>
                  <a:srgbClr val="5B6770"/>
                </a:solidFill>
                <a:effectLst/>
                <a:latin typeface="Arial" panose="020B0604020202020204" pitchFamily="34" charset="0"/>
              </a:rPr>
              <a:t>Holistic view</a:t>
            </a:r>
            <a:r>
              <a:rPr lang="en-US" b="0" i="0">
                <a:solidFill>
                  <a:srgbClr val="5B6770"/>
                </a:solidFill>
                <a:effectLst/>
                <a:latin typeface="Arial" panose="020B0604020202020204" pitchFamily="34" charset="0"/>
              </a:rPr>
              <a:t>​</a:t>
            </a:r>
          </a:p>
          <a:p>
            <a:pPr marL="285750" indent="-285750" algn="l" rtl="0" fontAlgn="base">
              <a:buClr>
                <a:schemeClr val="accent1"/>
              </a:buClr>
              <a:buFont typeface="Arial" panose="020B0604020202020204" pitchFamily="34" charset="0"/>
              <a:buChar char="•"/>
            </a:pPr>
            <a:r>
              <a:rPr lang="en-US" b="0" i="0" u="none" strike="noStrike">
                <a:solidFill>
                  <a:srgbClr val="5B6770"/>
                </a:solidFill>
                <a:effectLst/>
                <a:latin typeface="Arial" panose="020B0604020202020204" pitchFamily="34" charset="0"/>
              </a:rPr>
              <a:t>Real-time data</a:t>
            </a:r>
            <a:r>
              <a:rPr lang="en-US" b="0" i="0">
                <a:solidFill>
                  <a:srgbClr val="5B6770"/>
                </a:solidFill>
                <a:effectLst/>
                <a:latin typeface="Arial" panose="020B0604020202020204" pitchFamily="34" charset="0"/>
              </a:rPr>
              <a:t>​</a:t>
            </a:r>
          </a:p>
        </p:txBody>
      </p:sp>
    </p:spTree>
    <p:extLst>
      <p:ext uri="{BB962C8B-B14F-4D97-AF65-F5344CB8AC3E}">
        <p14:creationId xmlns:p14="http://schemas.microsoft.com/office/powerpoint/2010/main" val="509093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6C0A3-7892-C015-6270-B4EBAC83795E}"/>
              </a:ext>
            </a:extLst>
          </p:cNvPr>
          <p:cNvSpPr>
            <a:spLocks noGrp="1"/>
          </p:cNvSpPr>
          <p:nvPr>
            <p:ph type="title"/>
          </p:nvPr>
        </p:nvSpPr>
        <p:spPr/>
        <p:txBody>
          <a:bodyPr/>
          <a:lstStyle/>
          <a:p>
            <a:r>
              <a:rPr lang="en-GB"/>
              <a:t>System Topology Example</a:t>
            </a:r>
          </a:p>
        </p:txBody>
      </p:sp>
      <p:sp>
        <p:nvSpPr>
          <p:cNvPr id="3" name="Text Placeholder 2">
            <a:extLst>
              <a:ext uri="{FF2B5EF4-FFF2-40B4-BE49-F238E27FC236}">
                <a16:creationId xmlns:a16="http://schemas.microsoft.com/office/drawing/2014/main" id="{27F92DC5-8DF6-19FA-2A56-EF67A1C1A9B4}"/>
              </a:ext>
            </a:extLst>
          </p:cNvPr>
          <p:cNvSpPr>
            <a:spLocks noGrp="1"/>
          </p:cNvSpPr>
          <p:nvPr>
            <p:ph type="body" sz="quarter" idx="10"/>
          </p:nvPr>
        </p:nvSpPr>
        <p:spPr/>
        <p:txBody>
          <a:bodyPr/>
          <a:lstStyle/>
          <a:p>
            <a:r>
              <a:rPr lang="en-GB"/>
              <a:t>Architecture</a:t>
            </a:r>
          </a:p>
        </p:txBody>
      </p:sp>
      <p:pic>
        <p:nvPicPr>
          <p:cNvPr id="6" name="Graphic 5">
            <a:extLst>
              <a:ext uri="{FF2B5EF4-FFF2-40B4-BE49-F238E27FC236}">
                <a16:creationId xmlns:a16="http://schemas.microsoft.com/office/drawing/2014/main" id="{B071173F-24B5-5289-8E9C-C31ADD3CD0E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51467" y="1361156"/>
            <a:ext cx="9875034" cy="4821965"/>
          </a:xfrm>
          <a:prstGeom prst="rect">
            <a:avLst/>
          </a:prstGeom>
        </p:spPr>
      </p:pic>
    </p:spTree>
    <p:extLst>
      <p:ext uri="{BB962C8B-B14F-4D97-AF65-F5344CB8AC3E}">
        <p14:creationId xmlns:p14="http://schemas.microsoft.com/office/powerpoint/2010/main" val="753229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7C5BE-CF0E-41AA-83EA-0A277F0E891B}"/>
              </a:ext>
            </a:extLst>
          </p:cNvPr>
          <p:cNvSpPr>
            <a:spLocks noGrp="1"/>
          </p:cNvSpPr>
          <p:nvPr>
            <p:ph type="title"/>
          </p:nvPr>
        </p:nvSpPr>
        <p:spPr/>
        <p:txBody>
          <a:bodyPr/>
          <a:lstStyle/>
          <a:p>
            <a:r>
              <a:rPr lang="en-GB" dirty="0"/>
              <a:t>DES Termination Sensors </a:t>
            </a:r>
          </a:p>
        </p:txBody>
      </p:sp>
      <p:sp>
        <p:nvSpPr>
          <p:cNvPr id="3" name="Text Placeholder 2">
            <a:extLst>
              <a:ext uri="{FF2B5EF4-FFF2-40B4-BE49-F238E27FC236}">
                <a16:creationId xmlns:a16="http://schemas.microsoft.com/office/drawing/2014/main" id="{58399BAA-1E0A-4D9E-8373-778C2F8F66FC}"/>
              </a:ext>
            </a:extLst>
          </p:cNvPr>
          <p:cNvSpPr>
            <a:spLocks noGrp="1"/>
          </p:cNvSpPr>
          <p:nvPr>
            <p:ph type="body" sz="quarter" idx="10"/>
          </p:nvPr>
        </p:nvSpPr>
        <p:spPr/>
        <p:txBody>
          <a:bodyPr/>
          <a:lstStyle/>
          <a:p>
            <a:r>
              <a:rPr lang="en-GB" dirty="0"/>
              <a:t>ECG™ - Electro Cable Guard</a:t>
            </a:r>
          </a:p>
        </p:txBody>
      </p:sp>
      <p:graphicFrame>
        <p:nvGraphicFramePr>
          <p:cNvPr id="5" name="Table 3">
            <a:extLst>
              <a:ext uri="{FF2B5EF4-FFF2-40B4-BE49-F238E27FC236}">
                <a16:creationId xmlns:a16="http://schemas.microsoft.com/office/drawing/2014/main" id="{48ED2F10-23C4-45D0-8D71-89ECD1AA1B23}"/>
              </a:ext>
            </a:extLst>
          </p:cNvPr>
          <p:cNvGraphicFramePr>
            <a:graphicFrameLocks noGrp="1"/>
          </p:cNvGraphicFramePr>
          <p:nvPr>
            <p:extLst>
              <p:ext uri="{D42A27DB-BD31-4B8C-83A1-F6EECF244321}">
                <p14:modId xmlns:p14="http://schemas.microsoft.com/office/powerpoint/2010/main" val="1663866728"/>
              </p:ext>
            </p:extLst>
          </p:nvPr>
        </p:nvGraphicFramePr>
        <p:xfrm>
          <a:off x="576264" y="1412875"/>
          <a:ext cx="8085196" cy="4730564"/>
        </p:xfrm>
        <a:graphic>
          <a:graphicData uri="http://schemas.openxmlformats.org/drawingml/2006/table">
            <a:tbl>
              <a:tblPr firstRow="1" bandRow="1">
                <a:tableStyleId>{5C22544A-7EE6-4342-B048-85BDC9FD1C3A}</a:tableStyleId>
              </a:tblPr>
              <a:tblGrid>
                <a:gridCol w="1519523">
                  <a:extLst>
                    <a:ext uri="{9D8B030D-6E8A-4147-A177-3AD203B41FA5}">
                      <a16:colId xmlns:a16="http://schemas.microsoft.com/office/drawing/2014/main" val="653196583"/>
                    </a:ext>
                  </a:extLst>
                </a:gridCol>
                <a:gridCol w="854437">
                  <a:extLst>
                    <a:ext uri="{9D8B030D-6E8A-4147-A177-3AD203B41FA5}">
                      <a16:colId xmlns:a16="http://schemas.microsoft.com/office/drawing/2014/main" val="4016583169"/>
                    </a:ext>
                  </a:extLst>
                </a:gridCol>
                <a:gridCol w="1726862">
                  <a:extLst>
                    <a:ext uri="{9D8B030D-6E8A-4147-A177-3AD203B41FA5}">
                      <a16:colId xmlns:a16="http://schemas.microsoft.com/office/drawing/2014/main" val="3781890338"/>
                    </a:ext>
                  </a:extLst>
                </a:gridCol>
                <a:gridCol w="1798814">
                  <a:extLst>
                    <a:ext uri="{9D8B030D-6E8A-4147-A177-3AD203B41FA5}">
                      <a16:colId xmlns:a16="http://schemas.microsoft.com/office/drawing/2014/main" val="3502288410"/>
                    </a:ext>
                  </a:extLst>
                </a:gridCol>
                <a:gridCol w="2185560">
                  <a:extLst>
                    <a:ext uri="{9D8B030D-6E8A-4147-A177-3AD203B41FA5}">
                      <a16:colId xmlns:a16="http://schemas.microsoft.com/office/drawing/2014/main" val="2644396335"/>
                    </a:ext>
                  </a:extLst>
                </a:gridCol>
              </a:tblGrid>
              <a:tr h="725367">
                <a:tc>
                  <a:txBody>
                    <a:bodyPr/>
                    <a:lstStyle/>
                    <a:p>
                      <a:r>
                        <a:rPr lang="en-GB" sz="1400">
                          <a:solidFill>
                            <a:schemeClr val="bg2"/>
                          </a:solidFill>
                        </a:rPr>
                        <a:t>Measurands</a:t>
                      </a:r>
                    </a:p>
                  </a:txBody>
                  <a:tcPr anchor="ctr"/>
                </a:tc>
                <a:tc>
                  <a:txBody>
                    <a:bodyPr/>
                    <a:lstStyle/>
                    <a:p>
                      <a:pPr algn="l"/>
                      <a:r>
                        <a:rPr lang="en-GB" sz="1400">
                          <a:solidFill>
                            <a:schemeClr val="bg2"/>
                          </a:solidFill>
                        </a:rPr>
                        <a:t>Passive Sensors</a:t>
                      </a:r>
                    </a:p>
                  </a:txBody>
                  <a:tcPr anchor="ctr"/>
                </a:tc>
                <a:tc>
                  <a:txBody>
                    <a:bodyPr/>
                    <a:lstStyle/>
                    <a:p>
                      <a:r>
                        <a:rPr lang="en-GB" sz="1400">
                          <a:solidFill>
                            <a:schemeClr val="bg2"/>
                          </a:solidFill>
                        </a:rPr>
                        <a:t>Options</a:t>
                      </a:r>
                    </a:p>
                  </a:txBody>
                  <a:tcPr anchor="ctr"/>
                </a:tc>
                <a:tc>
                  <a:txBody>
                    <a:bodyPr/>
                    <a:lstStyle/>
                    <a:p>
                      <a:r>
                        <a:rPr lang="en-GB" sz="1400">
                          <a:solidFill>
                            <a:schemeClr val="bg2"/>
                          </a:solidFill>
                        </a:rPr>
                        <a:t>Insights</a:t>
                      </a:r>
                    </a:p>
                  </a:txBody>
                  <a:tcPr anchor="ctr"/>
                </a:tc>
                <a:tc>
                  <a:txBody>
                    <a:bodyPr/>
                    <a:lstStyle/>
                    <a:p>
                      <a:r>
                        <a:rPr lang="en-GB" sz="1400">
                          <a:solidFill>
                            <a:schemeClr val="bg2"/>
                          </a:solidFill>
                        </a:rPr>
                        <a:t>Benefits</a:t>
                      </a:r>
                    </a:p>
                  </a:txBody>
                  <a:tcPr anchor="ctr"/>
                </a:tc>
                <a:extLst>
                  <a:ext uri="{0D108BD9-81ED-4DB2-BD59-A6C34878D82A}">
                    <a16:rowId xmlns:a16="http://schemas.microsoft.com/office/drawing/2014/main" val="319589585"/>
                  </a:ext>
                </a:extLst>
              </a:tr>
              <a:tr h="9369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t>Phase current</a:t>
                      </a:r>
                      <a:br>
                        <a:rPr lang="en-GB" sz="1400" b="1"/>
                      </a:br>
                      <a:r>
                        <a:rPr lang="en-GB" sz="1400" b="0"/>
                        <a:t>at all</a:t>
                      </a:r>
                      <a:r>
                        <a:rPr lang="en-GB" sz="1400"/>
                        <a:t> cable sheath ends</a:t>
                      </a:r>
                    </a:p>
                  </a:txBody>
                  <a:tcPr anchor="ctr"/>
                </a:tc>
                <a:tc>
                  <a:txBody>
                    <a:bodyPr/>
                    <a:lstStyle/>
                    <a:p>
                      <a:pPr algn="l"/>
                      <a:r>
                        <a:rPr lang="en-GB" sz="1400"/>
                        <a:t>PCT</a:t>
                      </a:r>
                    </a:p>
                  </a:txBody>
                  <a:tcPr anchor="ctr"/>
                </a:tc>
                <a:tc>
                  <a:txBody>
                    <a:bodyPr/>
                    <a:lstStyle/>
                    <a:p>
                      <a:r>
                        <a:rPr lang="en-GB" sz="1400"/>
                        <a:t>Secondary connected or primary split core CT</a:t>
                      </a:r>
                    </a:p>
                  </a:txBody>
                  <a:tcPr anchor="ctr"/>
                </a:tc>
                <a:tc>
                  <a:txBody>
                    <a:bodyPr/>
                    <a:lstStyle/>
                    <a:p>
                      <a:r>
                        <a:rPr lang="en-GB" sz="1400"/>
                        <a:t>Effect of all transients, load to compare temperature against</a:t>
                      </a:r>
                    </a:p>
                  </a:txBody>
                  <a:tcPr anchor="ctr"/>
                </a:tc>
                <a:tc>
                  <a:txBody>
                    <a:bodyPr/>
                    <a:lstStyle/>
                    <a:p>
                      <a:r>
                        <a:rPr lang="en-GB" sz="1400"/>
                        <a:t>Determine where and how early factors contribute to failure </a:t>
                      </a:r>
                    </a:p>
                  </a:txBody>
                  <a:tcPr anchor="ctr"/>
                </a:tc>
                <a:extLst>
                  <a:ext uri="{0D108BD9-81ED-4DB2-BD59-A6C34878D82A}">
                    <a16:rowId xmlns:a16="http://schemas.microsoft.com/office/drawing/2014/main" val="2528226455"/>
                  </a:ext>
                </a:extLst>
              </a:tr>
              <a:tr h="9862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a:t>Sheath current</a:t>
                      </a:r>
                      <a:br>
                        <a:rPr lang="en-GB" sz="1400"/>
                      </a:br>
                      <a:r>
                        <a:rPr lang="en-GB" sz="1400"/>
                        <a:t>at all cross-bonded grounding points</a:t>
                      </a:r>
                    </a:p>
                  </a:txBody>
                  <a:tcPr anchor="ctr"/>
                </a:tc>
                <a:tc>
                  <a:txBody>
                    <a:bodyPr/>
                    <a:lstStyle/>
                    <a:p>
                      <a:pPr algn="l"/>
                      <a:r>
                        <a:rPr lang="en-GB" sz="1400"/>
                        <a:t>PCT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a:t>Secondary connected or primary split core CT</a:t>
                      </a:r>
                    </a:p>
                  </a:txBody>
                  <a:tcPr anchor="ctr"/>
                </a:tc>
                <a:tc>
                  <a:txBody>
                    <a:bodyPr/>
                    <a:lstStyle/>
                    <a:p>
                      <a:r>
                        <a:rPr lang="en-GB" sz="1400"/>
                        <a:t>Conductor to screen, flashing, serial, wet faults</a:t>
                      </a:r>
                    </a:p>
                  </a:txBody>
                  <a:tcPr anchor="ctr"/>
                </a:tc>
                <a:tc>
                  <a:txBody>
                    <a:bodyPr/>
                    <a:lstStyle/>
                    <a:p>
                      <a:r>
                        <a:rPr lang="en-GB" sz="1400"/>
                        <a:t>Fault location and characterisation</a:t>
                      </a:r>
                    </a:p>
                  </a:txBody>
                  <a:tcPr anchor="ctr"/>
                </a:tc>
                <a:extLst>
                  <a:ext uri="{0D108BD9-81ED-4DB2-BD59-A6C34878D82A}">
                    <a16:rowId xmlns:a16="http://schemas.microsoft.com/office/drawing/2014/main" val="2898338951"/>
                  </a:ext>
                </a:extLst>
              </a:tr>
              <a:tr h="763541">
                <a:tc>
                  <a:txBody>
                    <a:bodyPr/>
                    <a:lstStyle/>
                    <a:p>
                      <a:r>
                        <a:rPr lang="en-GB" sz="1400" b="1"/>
                        <a:t>Temperature</a:t>
                      </a:r>
                      <a:br>
                        <a:rPr lang="en-GB" sz="1400"/>
                      </a:br>
                      <a:r>
                        <a:rPr lang="en-GB" sz="1400"/>
                        <a:t>at all terminations</a:t>
                      </a:r>
                    </a:p>
                  </a:txBody>
                  <a:tcPr anchor="ctr"/>
                </a:tc>
                <a:tc>
                  <a:txBody>
                    <a:bodyPr/>
                    <a:lstStyle/>
                    <a:p>
                      <a:pPr algn="l"/>
                      <a:r>
                        <a:rPr lang="en-GB" sz="1400"/>
                        <a:t>PTT</a:t>
                      </a:r>
                    </a:p>
                  </a:txBody>
                  <a:tcPr anchor="ctr"/>
                </a:tc>
                <a:tc>
                  <a:txBody>
                    <a:bodyPr/>
                    <a:lstStyle/>
                    <a:p>
                      <a:r>
                        <a:rPr lang="en-GB" sz="1400" dirty="0"/>
                        <a:t>Directly applied to asset</a:t>
                      </a:r>
                    </a:p>
                  </a:txBody>
                  <a:tcPr anchor="ctr"/>
                </a:tc>
                <a:tc>
                  <a:txBody>
                    <a:bodyPr/>
                    <a:lstStyle/>
                    <a:p>
                      <a:r>
                        <a:rPr lang="en-GB" sz="1400"/>
                        <a:t>Ohmic overheating as a function of load</a:t>
                      </a:r>
                    </a:p>
                  </a:txBody>
                  <a:tcPr anchor="ctr"/>
                </a:tc>
                <a:tc>
                  <a:txBody>
                    <a:bodyPr/>
                    <a:lstStyle/>
                    <a:p>
                      <a:r>
                        <a:rPr lang="en-GB" sz="1400"/>
                        <a:t>Accurate RTTR measurements, earlier warning to avoid failure</a:t>
                      </a:r>
                    </a:p>
                  </a:txBody>
                  <a:tcPr anchor="ctr"/>
                </a:tc>
                <a:extLst>
                  <a:ext uri="{0D108BD9-81ED-4DB2-BD59-A6C34878D82A}">
                    <a16:rowId xmlns:a16="http://schemas.microsoft.com/office/drawing/2014/main" val="2691265956"/>
                  </a:ext>
                </a:extLst>
              </a:tr>
              <a:tr h="763541">
                <a:tc>
                  <a:txBody>
                    <a:bodyPr/>
                    <a:lstStyle/>
                    <a:p>
                      <a:r>
                        <a:rPr lang="en-GB" sz="1400" b="1"/>
                        <a:t>Voltage</a:t>
                      </a:r>
                      <a:br>
                        <a:rPr lang="en-GB" sz="1400"/>
                      </a:br>
                      <a:r>
                        <a:rPr lang="en-GB" sz="1400"/>
                        <a:t>at substation</a:t>
                      </a:r>
                    </a:p>
                  </a:txBody>
                  <a:tcPr anchor="ctr"/>
                </a:tc>
                <a:tc>
                  <a:txBody>
                    <a:bodyPr/>
                    <a:lstStyle/>
                    <a:p>
                      <a:pPr algn="l"/>
                      <a:r>
                        <a:rPr lang="en-GB" sz="1400"/>
                        <a:t>PVT</a:t>
                      </a:r>
                    </a:p>
                  </a:txBody>
                  <a:tcPr anchor="ctr"/>
                </a:tc>
                <a:tc>
                  <a:txBody>
                    <a:bodyPr/>
                    <a:lstStyle/>
                    <a:p>
                      <a:r>
                        <a:rPr lang="en-GB" sz="1400"/>
                        <a:t>Recommended secondary connected for cost</a:t>
                      </a:r>
                    </a:p>
                  </a:txBody>
                  <a:tcPr anchor="ctr"/>
                </a:tc>
                <a:tc>
                  <a:txBody>
                    <a:bodyPr/>
                    <a:lstStyle/>
                    <a:p>
                      <a:r>
                        <a:rPr lang="en-GB" sz="1400"/>
                        <a:t>harmonics accelerating insulation failure</a:t>
                      </a:r>
                    </a:p>
                  </a:txBody>
                  <a:tcPr anchor="ctr"/>
                </a:tc>
                <a:tc>
                  <a:txBody>
                    <a:bodyPr/>
                    <a:lstStyle/>
                    <a:p>
                      <a:r>
                        <a:rPr lang="en-GB" sz="1400"/>
                        <a:t>Locate and actively filter out source of harmful PQ</a:t>
                      </a:r>
                    </a:p>
                  </a:txBody>
                  <a:tcPr anchor="ctr"/>
                </a:tc>
                <a:extLst>
                  <a:ext uri="{0D108BD9-81ED-4DB2-BD59-A6C34878D82A}">
                    <a16:rowId xmlns:a16="http://schemas.microsoft.com/office/drawing/2014/main" val="2435262660"/>
                  </a:ext>
                </a:extLst>
              </a:tr>
              <a:tr h="540841">
                <a:tc>
                  <a:txBody>
                    <a:bodyPr/>
                    <a:lstStyle/>
                    <a:p>
                      <a:r>
                        <a:rPr lang="en-GB" sz="1400" b="1"/>
                        <a:t>Moisture</a:t>
                      </a:r>
                      <a:br>
                        <a:rPr lang="en-GB" sz="1400"/>
                      </a:br>
                      <a:r>
                        <a:rPr lang="en-GB" sz="1400"/>
                        <a:t>at all link boxes</a:t>
                      </a:r>
                    </a:p>
                  </a:txBody>
                  <a:tcPr anchor="ctr"/>
                </a:tc>
                <a:tc>
                  <a:txBody>
                    <a:bodyPr/>
                    <a:lstStyle/>
                    <a:p>
                      <a:pPr algn="l"/>
                      <a:r>
                        <a:rPr lang="en-GB" sz="1400"/>
                        <a:t>PTT</a:t>
                      </a:r>
                    </a:p>
                  </a:txBody>
                  <a:tcPr anchor="ctr"/>
                </a:tc>
                <a:tc>
                  <a:txBody>
                    <a:bodyPr/>
                    <a:lstStyle/>
                    <a:p>
                      <a:r>
                        <a:rPr lang="en-GB" sz="1400"/>
                        <a:t>Can be done with PTT</a:t>
                      </a:r>
                    </a:p>
                  </a:txBody>
                  <a:tcPr anchor="ctr"/>
                </a:tc>
                <a:tc>
                  <a:txBody>
                    <a:bodyPr/>
                    <a:lstStyle/>
                    <a:p>
                      <a:r>
                        <a:rPr lang="en-GB" sz="1400"/>
                        <a:t>Water ingress, flooding</a:t>
                      </a:r>
                    </a:p>
                  </a:txBody>
                  <a:tcPr anchor="ctr"/>
                </a:tc>
                <a:tc>
                  <a:txBody>
                    <a:bodyPr/>
                    <a:lstStyle/>
                    <a:p>
                      <a:r>
                        <a:rPr lang="en-GB" sz="1400" dirty="0"/>
                        <a:t>Locate and fix before failure</a:t>
                      </a:r>
                    </a:p>
                  </a:txBody>
                  <a:tcPr anchor="ctr"/>
                </a:tc>
                <a:extLst>
                  <a:ext uri="{0D108BD9-81ED-4DB2-BD59-A6C34878D82A}">
                    <a16:rowId xmlns:a16="http://schemas.microsoft.com/office/drawing/2014/main" val="2381115139"/>
                  </a:ext>
                </a:extLst>
              </a:tr>
            </a:tbl>
          </a:graphicData>
        </a:graphic>
      </p:graphicFrame>
      <p:pic>
        <p:nvPicPr>
          <p:cNvPr id="6" name="Picture 5" descr="Icon&#10;&#10;Description automatically generated">
            <a:extLst>
              <a:ext uri="{FF2B5EF4-FFF2-40B4-BE49-F238E27FC236}">
                <a16:creationId xmlns:a16="http://schemas.microsoft.com/office/drawing/2014/main" id="{C6569C9E-1CEA-4AF3-A9CE-E40379FFD8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88936" y="1006386"/>
            <a:ext cx="2358190" cy="1886552"/>
          </a:xfrm>
          <a:prstGeom prst="rect">
            <a:avLst/>
          </a:prstGeom>
        </p:spPr>
      </p:pic>
      <p:pic>
        <p:nvPicPr>
          <p:cNvPr id="7" name="Picture 6" descr="A pair of glasses&#10;&#10;Description automatically generated with medium confidence">
            <a:extLst>
              <a:ext uri="{FF2B5EF4-FFF2-40B4-BE49-F238E27FC236}">
                <a16:creationId xmlns:a16="http://schemas.microsoft.com/office/drawing/2014/main" id="{81E74CDF-0FDB-41C9-9C6A-B7D22C443F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690461" y="2720289"/>
            <a:ext cx="2355140" cy="1884112"/>
          </a:xfrm>
          <a:prstGeom prst="rect">
            <a:avLst/>
          </a:prstGeom>
        </p:spPr>
      </p:pic>
      <p:pic>
        <p:nvPicPr>
          <p:cNvPr id="8" name="Picture 7" descr="A picture containing indoor, metalware, dark, screw&#10;&#10;Description automatically generated">
            <a:extLst>
              <a:ext uri="{FF2B5EF4-FFF2-40B4-BE49-F238E27FC236}">
                <a16:creationId xmlns:a16="http://schemas.microsoft.com/office/drawing/2014/main" id="{8D0A4E1A-D5BC-4B8A-892F-36F3727648A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56340" y="4379253"/>
            <a:ext cx="2423383" cy="1938706"/>
          </a:xfrm>
          <a:prstGeom prst="rect">
            <a:avLst/>
          </a:prstGeom>
        </p:spPr>
      </p:pic>
      <p:sp>
        <p:nvSpPr>
          <p:cNvPr id="9" name="TextBox 8">
            <a:extLst>
              <a:ext uri="{FF2B5EF4-FFF2-40B4-BE49-F238E27FC236}">
                <a16:creationId xmlns:a16="http://schemas.microsoft.com/office/drawing/2014/main" id="{F29EFB18-18D7-44AD-8B36-6A3B4B60BE6B}"/>
              </a:ext>
            </a:extLst>
          </p:cNvPr>
          <p:cNvSpPr txBox="1"/>
          <p:nvPr/>
        </p:nvSpPr>
        <p:spPr>
          <a:xfrm>
            <a:off x="10648861" y="4981642"/>
            <a:ext cx="95250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t>Photonic </a:t>
            </a:r>
            <a:b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br>
            <a: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t>voltage </a:t>
            </a:r>
            <a:b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br>
            <a: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t>transducer </a:t>
            </a:r>
            <a:b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br>
            <a: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t>(PVT)</a:t>
            </a:r>
          </a:p>
        </p:txBody>
      </p:sp>
      <p:sp>
        <p:nvSpPr>
          <p:cNvPr id="10" name="TextBox 9">
            <a:extLst>
              <a:ext uri="{FF2B5EF4-FFF2-40B4-BE49-F238E27FC236}">
                <a16:creationId xmlns:a16="http://schemas.microsoft.com/office/drawing/2014/main" id="{76BD0FDC-FB1F-4356-8EBF-F20973FCBB4F}"/>
              </a:ext>
            </a:extLst>
          </p:cNvPr>
          <p:cNvSpPr txBox="1"/>
          <p:nvPr/>
        </p:nvSpPr>
        <p:spPr>
          <a:xfrm>
            <a:off x="10648861" y="3289040"/>
            <a:ext cx="1055097"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44B5D"/>
                </a:solidFill>
                <a:effectLst/>
                <a:uLnTx/>
                <a:uFillTx/>
                <a:latin typeface="Arial" panose="020B0604020202020204"/>
                <a:ea typeface="+mn-ea"/>
                <a:cs typeface="+mn-cs"/>
              </a:rPr>
              <a:t>Photonic </a:t>
            </a:r>
            <a:br>
              <a:rPr kumimoji="0" lang="en-GB" sz="1200" b="0" i="0" u="none" strike="noStrike" kern="1200" cap="none" spc="0" normalizeH="0" baseline="0" noProof="0" dirty="0">
                <a:ln>
                  <a:noFill/>
                </a:ln>
                <a:solidFill>
                  <a:srgbClr val="344B5D"/>
                </a:solidFill>
                <a:effectLst/>
                <a:uLnTx/>
                <a:uFillTx/>
                <a:latin typeface="Arial" panose="020B0604020202020204"/>
                <a:ea typeface="+mn-ea"/>
                <a:cs typeface="+mn-cs"/>
              </a:rPr>
            </a:br>
            <a:r>
              <a:rPr kumimoji="0" lang="en-GB" sz="1200" b="0" i="0" u="none" strike="noStrike" kern="1200" cap="none" spc="0" normalizeH="0" baseline="0" noProof="0" dirty="0">
                <a:ln>
                  <a:noFill/>
                </a:ln>
                <a:solidFill>
                  <a:srgbClr val="344B5D"/>
                </a:solidFill>
                <a:effectLst/>
                <a:uLnTx/>
                <a:uFillTx/>
                <a:latin typeface="Arial" panose="020B0604020202020204"/>
                <a:ea typeface="+mn-ea"/>
                <a:cs typeface="+mn-cs"/>
              </a:rPr>
              <a:t>temperature </a:t>
            </a:r>
            <a:br>
              <a:rPr kumimoji="0" lang="en-GB" sz="1200" b="0" i="0" u="none" strike="noStrike" kern="1200" cap="none" spc="0" normalizeH="0" baseline="0" noProof="0" dirty="0">
                <a:ln>
                  <a:noFill/>
                </a:ln>
                <a:solidFill>
                  <a:srgbClr val="344B5D"/>
                </a:solidFill>
                <a:effectLst/>
                <a:uLnTx/>
                <a:uFillTx/>
                <a:latin typeface="Arial" panose="020B0604020202020204"/>
                <a:ea typeface="+mn-ea"/>
                <a:cs typeface="+mn-cs"/>
              </a:rPr>
            </a:br>
            <a:r>
              <a:rPr kumimoji="0" lang="en-GB" sz="1200" b="0" i="0" u="none" strike="noStrike" kern="1200" cap="none" spc="0" normalizeH="0" baseline="0" noProof="0" dirty="0">
                <a:ln>
                  <a:noFill/>
                </a:ln>
                <a:solidFill>
                  <a:srgbClr val="344B5D"/>
                </a:solidFill>
                <a:effectLst/>
                <a:uLnTx/>
                <a:uFillTx/>
                <a:latin typeface="Arial" panose="020B0604020202020204"/>
                <a:ea typeface="+mn-ea"/>
                <a:cs typeface="+mn-cs"/>
              </a:rPr>
              <a:t>transducer </a:t>
            </a:r>
            <a:br>
              <a:rPr kumimoji="0" lang="en-GB" sz="1200" b="0" i="0" u="none" strike="noStrike" kern="1200" cap="none" spc="0" normalizeH="0" baseline="0" noProof="0" dirty="0">
                <a:ln>
                  <a:noFill/>
                </a:ln>
                <a:solidFill>
                  <a:srgbClr val="344B5D"/>
                </a:solidFill>
                <a:effectLst/>
                <a:uLnTx/>
                <a:uFillTx/>
                <a:latin typeface="Arial" panose="020B0604020202020204"/>
                <a:ea typeface="+mn-ea"/>
                <a:cs typeface="+mn-cs"/>
              </a:rPr>
            </a:br>
            <a:r>
              <a:rPr kumimoji="0" lang="en-GB" sz="1200" b="0" i="0" u="none" strike="noStrike" kern="1200" cap="none" spc="0" normalizeH="0" baseline="0" noProof="0" dirty="0">
                <a:ln>
                  <a:noFill/>
                </a:ln>
                <a:solidFill>
                  <a:srgbClr val="344B5D"/>
                </a:solidFill>
                <a:effectLst/>
                <a:uLnTx/>
                <a:uFillTx/>
                <a:latin typeface="Arial" panose="020B0604020202020204"/>
                <a:ea typeface="+mn-ea"/>
                <a:cs typeface="+mn-cs"/>
              </a:rPr>
              <a:t>(PTT)</a:t>
            </a:r>
          </a:p>
        </p:txBody>
      </p:sp>
      <p:sp>
        <p:nvSpPr>
          <p:cNvPr id="11" name="TextBox 10">
            <a:extLst>
              <a:ext uri="{FF2B5EF4-FFF2-40B4-BE49-F238E27FC236}">
                <a16:creationId xmlns:a16="http://schemas.microsoft.com/office/drawing/2014/main" id="{E69AF047-C65B-442A-89B1-899E83CD9BCC}"/>
              </a:ext>
            </a:extLst>
          </p:cNvPr>
          <p:cNvSpPr txBox="1"/>
          <p:nvPr/>
        </p:nvSpPr>
        <p:spPr>
          <a:xfrm>
            <a:off x="10648861" y="1789424"/>
            <a:ext cx="952505"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t>Photonic </a:t>
            </a:r>
            <a:b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br>
            <a: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t>current </a:t>
            </a:r>
            <a:b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br>
            <a: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t>transducer </a:t>
            </a:r>
            <a:b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br>
            <a:r>
              <a:rPr kumimoji="0" lang="en-GB" sz="1200" b="0" i="0" u="none" strike="noStrike" kern="1200" cap="none" spc="0" normalizeH="0" baseline="0" noProof="0">
                <a:ln>
                  <a:noFill/>
                </a:ln>
                <a:solidFill>
                  <a:srgbClr val="344B5D"/>
                </a:solidFill>
                <a:effectLst/>
                <a:uLnTx/>
                <a:uFillTx/>
                <a:latin typeface="Arial" panose="020B0604020202020204"/>
                <a:ea typeface="+mn-ea"/>
                <a:cs typeface="+mn-cs"/>
              </a:rPr>
              <a:t>(PCT)</a:t>
            </a:r>
          </a:p>
        </p:txBody>
      </p:sp>
      <p:cxnSp>
        <p:nvCxnSpPr>
          <p:cNvPr id="12" name="Straight Connector 11">
            <a:extLst>
              <a:ext uri="{FF2B5EF4-FFF2-40B4-BE49-F238E27FC236}">
                <a16:creationId xmlns:a16="http://schemas.microsoft.com/office/drawing/2014/main" id="{38862A76-767F-7A7A-7D6A-5FB4EDBE6E22}"/>
              </a:ext>
            </a:extLst>
          </p:cNvPr>
          <p:cNvCxnSpPr>
            <a:cxnSpLocks/>
          </p:cNvCxnSpPr>
          <p:nvPr/>
        </p:nvCxnSpPr>
        <p:spPr>
          <a:xfrm>
            <a:off x="8984609" y="1412875"/>
            <a:ext cx="0" cy="4716463"/>
          </a:xfrm>
          <a:prstGeom prst="line">
            <a:avLst/>
          </a:prstGeom>
          <a:ln w="38100">
            <a:solidFill>
              <a:schemeClr val="accent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1909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921B6-D5BD-4D6D-B10F-763CDF1A60EB}"/>
              </a:ext>
            </a:extLst>
          </p:cNvPr>
          <p:cNvSpPr>
            <a:spLocks noGrp="1"/>
          </p:cNvSpPr>
          <p:nvPr>
            <p:ph type="title"/>
          </p:nvPr>
        </p:nvSpPr>
        <p:spPr/>
        <p:txBody>
          <a:bodyPr/>
          <a:lstStyle/>
          <a:p>
            <a:r>
              <a:rPr lang="en-GB" dirty="0"/>
              <a:t>Example ECG™ System Topology – IAC and Export Cable Monitoring</a:t>
            </a:r>
          </a:p>
        </p:txBody>
      </p:sp>
      <p:sp>
        <p:nvSpPr>
          <p:cNvPr id="3" name="Text Placeholder 2">
            <a:extLst>
              <a:ext uri="{FF2B5EF4-FFF2-40B4-BE49-F238E27FC236}">
                <a16:creationId xmlns:a16="http://schemas.microsoft.com/office/drawing/2014/main" id="{46D9AD4D-6AFD-41F9-8E2C-CC2C25F4A9A8}"/>
              </a:ext>
            </a:extLst>
          </p:cNvPr>
          <p:cNvSpPr>
            <a:spLocks noGrp="1"/>
          </p:cNvSpPr>
          <p:nvPr>
            <p:ph type="body" sz="quarter" idx="10"/>
          </p:nvPr>
        </p:nvSpPr>
        <p:spPr/>
        <p:txBody>
          <a:bodyPr/>
          <a:lstStyle/>
          <a:p>
            <a:r>
              <a:rPr lang="en-GB" dirty="0"/>
              <a:t>ECG™ - Electro Cable Guard</a:t>
            </a:r>
          </a:p>
        </p:txBody>
      </p:sp>
      <p:pic>
        <p:nvPicPr>
          <p:cNvPr id="5" name="Picture 4" descr="Diagram&#10;&#10;Description automatically generated with low confidence">
            <a:extLst>
              <a:ext uri="{FF2B5EF4-FFF2-40B4-BE49-F238E27FC236}">
                <a16:creationId xmlns:a16="http://schemas.microsoft.com/office/drawing/2014/main" id="{26E2837F-4279-F14B-F7DD-1F94AA3A7134}"/>
              </a:ext>
            </a:extLst>
          </p:cNvPr>
          <p:cNvPicPr>
            <a:picLocks noChangeAspect="1"/>
          </p:cNvPicPr>
          <p:nvPr/>
        </p:nvPicPr>
        <p:blipFill>
          <a:blip r:embed="rId2"/>
          <a:stretch>
            <a:fillRect/>
          </a:stretch>
        </p:blipFill>
        <p:spPr>
          <a:xfrm>
            <a:off x="495" y="0"/>
            <a:ext cx="12191010" cy="6858000"/>
          </a:xfrm>
          <a:prstGeom prst="rect">
            <a:avLst/>
          </a:prstGeom>
        </p:spPr>
      </p:pic>
    </p:spTree>
    <p:extLst>
      <p:ext uri="{BB962C8B-B14F-4D97-AF65-F5344CB8AC3E}">
        <p14:creationId xmlns:p14="http://schemas.microsoft.com/office/powerpoint/2010/main" val="643343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F0FCA2E8-4971-4B50-9E4A-1B7380733BC4}"/>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2">
            <a:schemeClr val="accent1"/>
          </a:lnRef>
          <a:fillRef idx="0">
            <a:schemeClr val="accent1"/>
          </a:fillRef>
          <a:effectRef idx="1">
            <a:schemeClr val="accent1"/>
          </a:effectRef>
          <a:fontRef idx="minor">
            <a:schemeClr val="tx1"/>
          </a:fontRef>
        </p:style>
      </p:cxnSp>
      <p:sp>
        <p:nvSpPr>
          <p:cNvPr id="12" name="Content Placeholder 11"/>
          <p:cNvSpPr>
            <a:spLocks noGrp="1"/>
          </p:cNvSpPr>
          <p:nvPr>
            <p:ph sz="quarter" idx="14"/>
          </p:nvPr>
        </p:nvSpPr>
        <p:spPr>
          <a:xfrm>
            <a:off x="4127499" y="1412875"/>
            <a:ext cx="6547845" cy="4716464"/>
          </a:xfrm>
        </p:spPr>
        <p:txBody>
          <a:bodyPr/>
          <a:lstStyle/>
          <a:p>
            <a:pPr marL="0" indent="0">
              <a:buNone/>
            </a:pPr>
            <a:endParaRPr lang="en-GB" sz="2400" b="1">
              <a:solidFill>
                <a:schemeClr val="accent1"/>
              </a:solidFill>
            </a:endParaRPr>
          </a:p>
          <a:p>
            <a:pPr marL="0" indent="0">
              <a:buNone/>
            </a:pPr>
            <a:r>
              <a:rPr lang="en-GB" sz="2400" b="1">
                <a:solidFill>
                  <a:schemeClr val="accent1"/>
                </a:solidFill>
              </a:rPr>
              <a:t>Proserv is a controls technology company.</a:t>
            </a:r>
          </a:p>
          <a:p>
            <a:endParaRPr lang="en-GB"/>
          </a:p>
          <a:p>
            <a:pPr marL="0" indent="0">
              <a:buNone/>
            </a:pPr>
            <a:r>
              <a:rPr lang="en-US"/>
              <a:t>We improve the reliability, integrity, efficiency and productivity of critical infrastructure with industry leading controls technology.</a:t>
            </a:r>
          </a:p>
          <a:p>
            <a:endParaRPr lang="en-GB"/>
          </a:p>
          <a:p>
            <a:endParaRPr lang="en-GB"/>
          </a:p>
          <a:p>
            <a:endParaRPr lang="en-GB"/>
          </a:p>
          <a:p>
            <a:endParaRPr lang="en-GB"/>
          </a:p>
          <a:p>
            <a:endParaRPr lang="en-GB"/>
          </a:p>
          <a:p>
            <a:endParaRPr lang="en-GB" dirty="0"/>
          </a:p>
        </p:txBody>
      </p:sp>
      <p:sp>
        <p:nvSpPr>
          <p:cNvPr id="9" name="Title 8"/>
          <p:cNvSpPr>
            <a:spLocks noGrp="1"/>
          </p:cNvSpPr>
          <p:nvPr>
            <p:ph type="title"/>
          </p:nvPr>
        </p:nvSpPr>
        <p:spPr/>
        <p:txBody>
          <a:bodyPr/>
          <a:lstStyle/>
          <a:p>
            <a:r>
              <a:rPr lang="en-GB" sz="1800"/>
              <a:t>Control technologies for critical infrastructure</a:t>
            </a:r>
            <a:endParaRPr lang="en-GB" dirty="0"/>
          </a:p>
        </p:txBody>
      </p:sp>
      <p:sp>
        <p:nvSpPr>
          <p:cNvPr id="5" name="Text Placeholder 4"/>
          <p:cNvSpPr>
            <a:spLocks noGrp="1"/>
          </p:cNvSpPr>
          <p:nvPr>
            <p:ph type="body" sz="quarter" idx="10"/>
          </p:nvPr>
        </p:nvSpPr>
        <p:spPr/>
        <p:txBody>
          <a:bodyPr/>
          <a:lstStyle/>
          <a:p>
            <a:r>
              <a:rPr lang="en-GB"/>
              <a:t>Who is Proserv?</a:t>
            </a:r>
          </a:p>
        </p:txBody>
      </p:sp>
      <p:sp>
        <p:nvSpPr>
          <p:cNvPr id="8" name="Content Placeholder 7">
            <a:extLst>
              <a:ext uri="{FF2B5EF4-FFF2-40B4-BE49-F238E27FC236}">
                <a16:creationId xmlns:a16="http://schemas.microsoft.com/office/drawing/2014/main" id="{0BFC5BD8-CBC7-483D-A240-8A025C25C4D1}"/>
              </a:ext>
            </a:extLst>
          </p:cNvPr>
          <p:cNvSpPr txBox="1">
            <a:spLocks/>
          </p:cNvSpPr>
          <p:nvPr/>
        </p:nvSpPr>
        <p:spPr>
          <a:xfrm>
            <a:off x="4127500" y="3771107"/>
            <a:ext cx="2284174" cy="1575583"/>
          </a:xfrm>
          <a:prstGeom prst="rect">
            <a:avLst/>
          </a:prstGeom>
        </p:spPr>
        <p:txBody>
          <a:bodyPr anchor="t"/>
          <a:lstStyle>
            <a:lvl1pPr marL="285750" marR="0" indent="-285750" algn="l" defTabSz="457200" rtl="0" eaLnBrk="1" fontAlgn="base" latinLnBrk="0" hangingPunct="1">
              <a:lnSpc>
                <a:spcPct val="100000"/>
              </a:lnSpc>
              <a:spcBef>
                <a:spcPts val="600"/>
              </a:spcBef>
              <a:spcAft>
                <a:spcPts val="0"/>
              </a:spcAft>
              <a:buClr>
                <a:srgbClr val="F2A900"/>
              </a:buClr>
              <a:buSzTx/>
              <a:buFont typeface="Arial" panose="020B0604020202020204" pitchFamily="34" charset="0"/>
              <a:buChar char="•"/>
              <a:tabLst/>
              <a:defRPr sz="1600" kern="1200">
                <a:solidFill>
                  <a:schemeClr val="accent2"/>
                </a:solidFill>
                <a:latin typeface="Arial" pitchFamily="34" charset="0"/>
                <a:ea typeface="+mn-ea"/>
                <a:cs typeface="Arial" pitchFamily="34" charset="0"/>
              </a:defRPr>
            </a:lvl1pPr>
            <a:lvl2pPr marL="742950" indent="-28575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2pPr>
            <a:lvl3pPr marL="1143000" indent="-228600" algn="l" defTabSz="457200" rtl="0" eaLnBrk="1" fontAlgn="base" hangingPunct="1">
              <a:spcBef>
                <a:spcPct val="20000"/>
              </a:spcBef>
              <a:spcAft>
                <a:spcPct val="0"/>
              </a:spcAft>
              <a:buClr>
                <a:srgbClr val="F2A900"/>
              </a:buClr>
              <a:buFont typeface="Arial" panose="020B0604020202020204" pitchFamily="34" charset="0"/>
              <a:buChar char="•"/>
              <a:defRPr sz="1400" kern="1200">
                <a:solidFill>
                  <a:srgbClr val="7F7F7F"/>
                </a:solidFill>
                <a:latin typeface="Arial" pitchFamily="34" charset="0"/>
                <a:ea typeface="+mn-ea"/>
                <a:cs typeface="Arial" pitchFamily="34" charset="0"/>
              </a:defRPr>
            </a:lvl3pPr>
            <a:lvl4pPr marL="16002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4pPr>
            <a:lvl5pPr marL="2057400" indent="-228600" algn="l" defTabSz="457200" rtl="0" eaLnBrk="1" fontAlgn="base" hangingPunct="1">
              <a:spcBef>
                <a:spcPct val="20000"/>
              </a:spcBef>
              <a:spcAft>
                <a:spcPct val="0"/>
              </a:spcAft>
              <a:buClr>
                <a:srgbClr val="F2A900"/>
              </a:buClr>
              <a:buFont typeface="Arial" panose="020B0604020202020204" pitchFamily="34" charset="0"/>
              <a:buChar char="•"/>
              <a:defRPr sz="1200" kern="1200">
                <a:solidFill>
                  <a:srgbClr val="7F7F7F"/>
                </a:solidFill>
                <a:latin typeface="Arial" pitchFamily="34" charset="0"/>
                <a:ea typeface="+mn-ea"/>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200" b="1"/>
              <a:t>Our Values</a:t>
            </a:r>
          </a:p>
          <a:p>
            <a:pPr marL="0" indent="0">
              <a:buFont typeface="Arial" panose="020B0604020202020204" pitchFamily="34" charset="0"/>
              <a:buNone/>
            </a:pPr>
            <a:endParaRPr lang="en-GB" sz="1200" b="1"/>
          </a:p>
          <a:p>
            <a:pPr marL="0" indent="0">
              <a:buFont typeface="Arial" panose="020B0604020202020204" pitchFamily="34" charset="0"/>
              <a:buNone/>
            </a:pPr>
            <a:r>
              <a:rPr lang="en-GB" sz="1200" b="1">
                <a:solidFill>
                  <a:schemeClr val="accent1"/>
                </a:solidFill>
              </a:rPr>
              <a:t>F</a:t>
            </a:r>
            <a:r>
              <a:rPr lang="en-GB" sz="1200"/>
              <a:t>orward as a Team</a:t>
            </a:r>
          </a:p>
          <a:p>
            <a:pPr marL="0" indent="0">
              <a:buFont typeface="Arial" panose="020B0604020202020204" pitchFamily="34" charset="0"/>
              <a:buNone/>
            </a:pPr>
            <a:r>
              <a:rPr lang="en-GB" sz="1200" b="1">
                <a:solidFill>
                  <a:schemeClr val="accent1"/>
                </a:solidFill>
              </a:rPr>
              <a:t>R</a:t>
            </a:r>
            <a:r>
              <a:rPr lang="en-GB" sz="1200"/>
              <a:t>ight Thing, Right Way</a:t>
            </a:r>
          </a:p>
          <a:p>
            <a:pPr marL="0" indent="0">
              <a:buFont typeface="Arial" panose="020B0604020202020204" pitchFamily="34" charset="0"/>
              <a:buNone/>
            </a:pPr>
            <a:r>
              <a:rPr lang="en-GB" sz="1200" b="1">
                <a:solidFill>
                  <a:schemeClr val="accent1"/>
                </a:solidFill>
              </a:rPr>
              <a:t>E</a:t>
            </a:r>
            <a:r>
              <a:rPr lang="en-GB" sz="1200"/>
              <a:t>ntrepreneurial Spirit</a:t>
            </a:r>
          </a:p>
          <a:p>
            <a:pPr marL="0" indent="0">
              <a:buFont typeface="Arial" panose="020B0604020202020204" pitchFamily="34" charset="0"/>
              <a:buNone/>
            </a:pPr>
            <a:r>
              <a:rPr lang="en-GB" sz="1200" b="1">
                <a:solidFill>
                  <a:schemeClr val="accent1"/>
                </a:solidFill>
              </a:rPr>
              <a:t>S</a:t>
            </a:r>
            <a:r>
              <a:rPr lang="en-GB" sz="1200"/>
              <a:t>erious about Service</a:t>
            </a:r>
          </a:p>
          <a:p>
            <a:pPr marL="0" indent="0">
              <a:buFont typeface="Arial" panose="020B0604020202020204" pitchFamily="34" charset="0"/>
              <a:buNone/>
            </a:pPr>
            <a:r>
              <a:rPr lang="en-GB" sz="1200" b="1">
                <a:solidFill>
                  <a:schemeClr val="accent1"/>
                </a:solidFill>
              </a:rPr>
              <a:t>H</a:t>
            </a:r>
            <a:r>
              <a:rPr lang="en-GB" sz="1200"/>
              <a:t>elp, Share and Communicate</a:t>
            </a:r>
            <a:endParaRPr lang="en-GB" sz="1200" b="1"/>
          </a:p>
        </p:txBody>
      </p:sp>
      <p:pic>
        <p:nvPicPr>
          <p:cNvPr id="19" name="Picture Placeholder 18" descr="The outside of a building&#10;&#10;Description automatically generated">
            <a:extLst>
              <a:ext uri="{FF2B5EF4-FFF2-40B4-BE49-F238E27FC236}">
                <a16:creationId xmlns:a16="http://schemas.microsoft.com/office/drawing/2014/main" id="{781B8F1F-1B92-4438-AB8F-D0796BC91A7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575732" y="1412875"/>
            <a:ext cx="2927352" cy="4724589"/>
          </a:xfrm>
        </p:spPr>
      </p:pic>
      <p:sp>
        <p:nvSpPr>
          <p:cNvPr id="11" name="Oval 10">
            <a:extLst>
              <a:ext uri="{FF2B5EF4-FFF2-40B4-BE49-F238E27FC236}">
                <a16:creationId xmlns:a16="http://schemas.microsoft.com/office/drawing/2014/main" id="{FB881239-20F8-40DC-AE0F-CBAA13DAD76E}"/>
              </a:ext>
            </a:extLst>
          </p:cNvPr>
          <p:cNvSpPr/>
          <p:nvPr/>
        </p:nvSpPr>
        <p:spPr>
          <a:xfrm>
            <a:off x="6738789"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Nearly </a:t>
            </a:r>
          </a:p>
          <a:p>
            <a:pPr algn="ctr"/>
            <a:r>
              <a:rPr lang="en-GB" sz="2000" b="1"/>
              <a:t>60</a:t>
            </a:r>
          </a:p>
          <a:p>
            <a:pPr algn="ctr"/>
            <a:r>
              <a:rPr lang="en-GB" sz="1200"/>
              <a:t>years’ experience</a:t>
            </a:r>
          </a:p>
        </p:txBody>
      </p:sp>
      <p:sp>
        <p:nvSpPr>
          <p:cNvPr id="13" name="Oval 12">
            <a:extLst>
              <a:ext uri="{FF2B5EF4-FFF2-40B4-BE49-F238E27FC236}">
                <a16:creationId xmlns:a16="http://schemas.microsoft.com/office/drawing/2014/main" id="{DB77E1B1-5AED-4D95-A481-B1CBB8156722}"/>
              </a:ext>
            </a:extLst>
          </p:cNvPr>
          <p:cNvSpPr/>
          <p:nvPr/>
        </p:nvSpPr>
        <p:spPr>
          <a:xfrm>
            <a:off x="8366760"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 </a:t>
            </a:r>
            <a:r>
              <a:rPr lang="en-GB" sz="2000" b="1"/>
              <a:t>13</a:t>
            </a:r>
          </a:p>
          <a:p>
            <a:pPr algn="ctr"/>
            <a:r>
              <a:rPr lang="en-GB" sz="1200"/>
              <a:t>global locations</a:t>
            </a:r>
          </a:p>
        </p:txBody>
      </p:sp>
      <p:sp>
        <p:nvSpPr>
          <p:cNvPr id="14" name="Oval 13">
            <a:extLst>
              <a:ext uri="{FF2B5EF4-FFF2-40B4-BE49-F238E27FC236}">
                <a16:creationId xmlns:a16="http://schemas.microsoft.com/office/drawing/2014/main" id="{53FD901F-FEE3-4D1C-9BF9-D305F7E30278}"/>
              </a:ext>
            </a:extLst>
          </p:cNvPr>
          <p:cNvSpPr/>
          <p:nvPr/>
        </p:nvSpPr>
        <p:spPr>
          <a:xfrm>
            <a:off x="9994731" y="3876124"/>
            <a:ext cx="1470566" cy="1470566"/>
          </a:xfrm>
          <a:prstGeom prst="ellipse">
            <a:avLst/>
          </a:prstGeom>
          <a:solidFill>
            <a:srgbClr val="F2A900"/>
          </a:solidFill>
          <a:ln w="3175">
            <a:solidFill>
              <a:schemeClr val="accent2"/>
            </a:solid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GB" sz="1200"/>
              <a:t>Operating in </a:t>
            </a:r>
          </a:p>
          <a:p>
            <a:pPr algn="ctr"/>
            <a:r>
              <a:rPr lang="en-GB" sz="2000" b="1"/>
              <a:t>60+</a:t>
            </a:r>
          </a:p>
          <a:p>
            <a:pPr algn="ctr"/>
            <a:r>
              <a:rPr lang="en-GB" sz="1200"/>
              <a:t>countries</a:t>
            </a:r>
          </a:p>
        </p:txBody>
      </p:sp>
    </p:spTree>
    <p:extLst>
      <p:ext uri="{BB962C8B-B14F-4D97-AF65-F5344CB8AC3E}">
        <p14:creationId xmlns:p14="http://schemas.microsoft.com/office/powerpoint/2010/main" val="1652327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98BD1-9F99-4844-AF6C-1E84A0E985D7}"/>
              </a:ext>
            </a:extLst>
          </p:cNvPr>
          <p:cNvSpPr>
            <a:spLocks noGrp="1"/>
          </p:cNvSpPr>
          <p:nvPr>
            <p:ph type="title"/>
          </p:nvPr>
        </p:nvSpPr>
        <p:spPr/>
        <p:txBody>
          <a:bodyPr/>
          <a:lstStyle/>
          <a:p>
            <a:r>
              <a:rPr lang="en-GB" dirty="0"/>
              <a:t>ECG™ can work with your preferred sensing vendor… </a:t>
            </a:r>
          </a:p>
        </p:txBody>
      </p:sp>
      <p:sp>
        <p:nvSpPr>
          <p:cNvPr id="3" name="Text Placeholder 2">
            <a:extLst>
              <a:ext uri="{FF2B5EF4-FFF2-40B4-BE49-F238E27FC236}">
                <a16:creationId xmlns:a16="http://schemas.microsoft.com/office/drawing/2014/main" id="{2427F81C-99F7-4606-A28C-E69A3F80123B}"/>
              </a:ext>
            </a:extLst>
          </p:cNvPr>
          <p:cNvSpPr>
            <a:spLocks noGrp="1"/>
          </p:cNvSpPr>
          <p:nvPr>
            <p:ph type="body" sz="quarter" idx="10"/>
          </p:nvPr>
        </p:nvSpPr>
        <p:spPr/>
        <p:txBody>
          <a:bodyPr/>
          <a:lstStyle/>
          <a:p>
            <a:r>
              <a:rPr lang="en-GB"/>
              <a:t>Distributed Sensing Systems</a:t>
            </a:r>
          </a:p>
        </p:txBody>
      </p:sp>
      <p:pic>
        <p:nvPicPr>
          <p:cNvPr id="7" name="Picture 10" descr="Omnisens&amp;#39;s Competitors, Revenue, Number of Employees, Funding, Acquisitions  &amp;amp; News - Owler Company Profile">
            <a:extLst>
              <a:ext uri="{FF2B5EF4-FFF2-40B4-BE49-F238E27FC236}">
                <a16:creationId xmlns:a16="http://schemas.microsoft.com/office/drawing/2014/main" id="{780B93DD-2F92-4AF6-A140-328449CFD84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157131" y="4716824"/>
            <a:ext cx="1577089" cy="31186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Omnisens&amp;#39;s Competitors, Revenue, Number of Employees, Funding, Acquisitions  &amp;amp; News - Owler Company Profile">
            <a:extLst>
              <a:ext uri="{FF2B5EF4-FFF2-40B4-BE49-F238E27FC236}">
                <a16:creationId xmlns:a16="http://schemas.microsoft.com/office/drawing/2014/main" id="{349895C8-D634-484C-8CF2-F9EF6749325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208254" y="3181462"/>
            <a:ext cx="1466520" cy="55851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descr="SensorNet Company Profile: Acquisition &amp;amp; Investors | PitchBook">
            <a:extLst>
              <a:ext uri="{FF2B5EF4-FFF2-40B4-BE49-F238E27FC236}">
                <a16:creationId xmlns:a16="http://schemas.microsoft.com/office/drawing/2014/main" id="{FFCABD17-6643-4469-98AB-4919161D1E23}"/>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891557" y="5385514"/>
            <a:ext cx="1577092" cy="29964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6" descr="AP Sensing - Crunchbase Company Profile &amp;amp; Funding">
            <a:extLst>
              <a:ext uri="{FF2B5EF4-FFF2-40B4-BE49-F238E27FC236}">
                <a16:creationId xmlns:a16="http://schemas.microsoft.com/office/drawing/2014/main" id="{14EC0A28-B997-43AB-AA54-1A36D26C52F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9891557" y="2713189"/>
            <a:ext cx="1570852" cy="29964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8" descr="Silixa - Crunchbase Company Profile &amp;amp; Funding">
            <a:extLst>
              <a:ext uri="{FF2B5EF4-FFF2-40B4-BE49-F238E27FC236}">
                <a16:creationId xmlns:a16="http://schemas.microsoft.com/office/drawing/2014/main" id="{C278DDBE-CFA1-46E5-9120-E5BE44DEE606}"/>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0261904" y="3706065"/>
            <a:ext cx="836397" cy="836397"/>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0586E57-9048-4C9B-8D19-AF0863668A15}"/>
              </a:ext>
            </a:extLst>
          </p:cNvPr>
          <p:cNvSpPr txBox="1"/>
          <p:nvPr/>
        </p:nvSpPr>
        <p:spPr>
          <a:xfrm>
            <a:off x="8116298" y="1322662"/>
            <a:ext cx="2917462" cy="338554"/>
          </a:xfrm>
          <a:prstGeom prst="rect">
            <a:avLst/>
          </a:prstGeom>
          <a:noFill/>
        </p:spPr>
        <p:txBody>
          <a:bodyPr wrap="square">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lang="en-US" sz="1600" dirty="0">
                <a:solidFill>
                  <a:srgbClr val="5B6770"/>
                </a:solidFill>
              </a:rPr>
              <a:t>Sensing Agnostic…</a:t>
            </a:r>
            <a:endParaRPr kumimoji="0" lang="en-US" sz="1600" b="0" i="0" u="none" strike="noStrike" kern="1200" cap="none" spc="0" normalizeH="0" baseline="0" noProof="0" dirty="0">
              <a:ln>
                <a:noFill/>
              </a:ln>
              <a:solidFill>
                <a:srgbClr val="5B6770"/>
              </a:solidFill>
              <a:effectLst/>
              <a:uLnTx/>
              <a:uFillTx/>
              <a:latin typeface="Arial" charset="0"/>
              <a:ea typeface="+mn-ea"/>
              <a:cs typeface="Arial" charset="0"/>
            </a:endParaRPr>
          </a:p>
        </p:txBody>
      </p:sp>
      <p:pic>
        <p:nvPicPr>
          <p:cNvPr id="6" name="Picture 5">
            <a:extLst>
              <a:ext uri="{FF2B5EF4-FFF2-40B4-BE49-F238E27FC236}">
                <a16:creationId xmlns:a16="http://schemas.microsoft.com/office/drawing/2014/main" id="{AAFA208C-0105-4421-A5B1-3512D917340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5734" y="1322662"/>
            <a:ext cx="2601818" cy="3706027"/>
          </a:xfrm>
          <a:prstGeom prst="rect">
            <a:avLst/>
          </a:prstGeom>
          <a:effectLst>
            <a:outerShdw blurRad="50800" dist="38100" dir="8100000" algn="tr" rotWithShape="0">
              <a:prstClr val="black">
                <a:alpha val="40000"/>
              </a:prstClr>
            </a:outerShdw>
          </a:effectLst>
        </p:spPr>
      </p:pic>
      <p:pic>
        <p:nvPicPr>
          <p:cNvPr id="16" name="Picture 15">
            <a:extLst>
              <a:ext uri="{FF2B5EF4-FFF2-40B4-BE49-F238E27FC236}">
                <a16:creationId xmlns:a16="http://schemas.microsoft.com/office/drawing/2014/main" id="{E3E38E9A-8996-429C-B9E5-975933C9709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509150" y="1322662"/>
            <a:ext cx="2608936" cy="3706027"/>
          </a:xfrm>
          <a:prstGeom prst="rect">
            <a:avLst/>
          </a:prstGeom>
          <a:effectLst>
            <a:outerShdw blurRad="50800" dist="38100" dir="8100000" algn="tr" rotWithShape="0">
              <a:prstClr val="black">
                <a:alpha val="40000"/>
              </a:prstClr>
            </a:outerShdw>
          </a:effectLst>
        </p:spPr>
      </p:pic>
      <p:pic>
        <p:nvPicPr>
          <p:cNvPr id="18" name="Picture 17">
            <a:extLst>
              <a:ext uri="{FF2B5EF4-FFF2-40B4-BE49-F238E27FC236}">
                <a16:creationId xmlns:a16="http://schemas.microsoft.com/office/drawing/2014/main" id="{0647C765-2938-4DAB-8F4F-709F99EA81B5}"/>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955785" y="2617165"/>
            <a:ext cx="2697007" cy="3706027"/>
          </a:xfrm>
          <a:prstGeom prst="rect">
            <a:avLst/>
          </a:prstGeom>
          <a:effectLst>
            <a:outerShdw blurRad="50800" dist="38100" dir="8100000" algn="tr" rotWithShape="0">
              <a:prstClr val="black">
                <a:alpha val="40000"/>
              </a:prstClr>
            </a:outerShdw>
          </a:effectLst>
        </p:spPr>
      </p:pic>
      <p:pic>
        <p:nvPicPr>
          <p:cNvPr id="20" name="Picture 19">
            <a:extLst>
              <a:ext uri="{FF2B5EF4-FFF2-40B4-BE49-F238E27FC236}">
                <a16:creationId xmlns:a16="http://schemas.microsoft.com/office/drawing/2014/main" id="{5CA563BE-57FC-4314-B15D-B461C6BFDD47}"/>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984098" y="2617165"/>
            <a:ext cx="2687330" cy="3706027"/>
          </a:xfrm>
          <a:prstGeom prst="rect">
            <a:avLst/>
          </a:prstGeom>
          <a:effectLst>
            <a:outerShdw blurRad="50800" dist="38100" dir="8100000" algn="tr" rotWithShape="0">
              <a:prstClr val="black">
                <a:alpha val="40000"/>
              </a:prstClr>
            </a:outerShdw>
          </a:effectLst>
        </p:spPr>
      </p:pic>
      <p:pic>
        <p:nvPicPr>
          <p:cNvPr id="22" name="Picture 21" descr="A picture containing text&#10;&#10;Description automatically generated">
            <a:extLst>
              <a:ext uri="{FF2B5EF4-FFF2-40B4-BE49-F238E27FC236}">
                <a16:creationId xmlns:a16="http://schemas.microsoft.com/office/drawing/2014/main" id="{54554E5F-6F74-4203-BE80-5ABA9A51B2F7}"/>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57131" y="2025036"/>
            <a:ext cx="1416962" cy="451962"/>
          </a:xfrm>
          <a:prstGeom prst="rect">
            <a:avLst/>
          </a:prstGeom>
        </p:spPr>
      </p:pic>
      <p:pic>
        <p:nvPicPr>
          <p:cNvPr id="1026" name="Picture 2">
            <a:extLst>
              <a:ext uri="{FF2B5EF4-FFF2-40B4-BE49-F238E27FC236}">
                <a16:creationId xmlns:a16="http://schemas.microsoft.com/office/drawing/2014/main" id="{9ABB2360-2A97-7BF6-FCBA-F625D39EB1C4}"/>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8232004" y="5761217"/>
            <a:ext cx="1343025" cy="561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1718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close&#10;&#10;Description automatically generated">
            <a:extLst>
              <a:ext uri="{FF2B5EF4-FFF2-40B4-BE49-F238E27FC236}">
                <a16:creationId xmlns:a16="http://schemas.microsoft.com/office/drawing/2014/main" id="{D21BB226-E10A-A63C-7BB1-B0F06656C29E}"/>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harpenSoften amount="-50000"/>
                    </a14:imgEffect>
                    <a14:imgEffect>
                      <a14:brightnessContrast bright="-40000" contrast="20000"/>
                    </a14:imgEffect>
                  </a14:imgLayer>
                </a14:imgProps>
              </a:ext>
              <a:ext uri="{28A0092B-C50C-407E-A947-70E740481C1C}">
                <a14:useLocalDpi xmlns:a14="http://schemas.microsoft.com/office/drawing/2010/main"/>
              </a:ext>
            </a:extLst>
          </a:blip>
          <a:srcRect/>
          <a:stretch/>
        </p:blipFill>
        <p:spPr>
          <a:xfrm>
            <a:off x="575732" y="1412874"/>
            <a:ext cx="3129493" cy="4724589"/>
          </a:xfrm>
          <a:prstGeom prst="rect">
            <a:avLst/>
          </a:prstGeom>
        </p:spPr>
      </p:pic>
      <p:sp>
        <p:nvSpPr>
          <p:cNvPr id="8" name="Content Placeholder 7">
            <a:extLst>
              <a:ext uri="{FF2B5EF4-FFF2-40B4-BE49-F238E27FC236}">
                <a16:creationId xmlns:a16="http://schemas.microsoft.com/office/drawing/2014/main" id="{D33834C3-4DE5-4B6B-491A-1B603AA0DD30}"/>
              </a:ext>
            </a:extLst>
          </p:cNvPr>
          <p:cNvSpPr>
            <a:spLocks noGrp="1"/>
          </p:cNvSpPr>
          <p:nvPr>
            <p:ph sz="quarter" idx="14"/>
          </p:nvPr>
        </p:nvSpPr>
        <p:spPr>
          <a:xfrm>
            <a:off x="575733" y="1819275"/>
            <a:ext cx="2927351" cy="4310064"/>
          </a:xfrm>
        </p:spPr>
        <p:txBody>
          <a:bodyPr anchor="t"/>
          <a:lstStyle/>
          <a:p>
            <a:pPr marL="285750" indent="-285750">
              <a:buFont typeface="Arial" panose="020B0604020202020204" pitchFamily="34" charset="0"/>
              <a:buChar char="•"/>
            </a:pPr>
            <a:r>
              <a:rPr lang="en-GB">
                <a:solidFill>
                  <a:schemeClr val="bg1"/>
                </a:solidFill>
              </a:rPr>
              <a:t>Early fault identification</a:t>
            </a:r>
            <a:endParaRPr lang="en-US">
              <a:solidFill>
                <a:schemeClr val="bg1"/>
              </a:solidFill>
            </a:endParaRPr>
          </a:p>
          <a:p>
            <a:pPr marL="285750" indent="-285750">
              <a:buFont typeface="Arial" panose="020B0604020202020204" pitchFamily="34" charset="0"/>
              <a:buChar char="•"/>
            </a:pPr>
            <a:r>
              <a:rPr lang="en-GB">
                <a:solidFill>
                  <a:schemeClr val="bg1"/>
                </a:solidFill>
              </a:rPr>
              <a:t>Failure prediction </a:t>
            </a:r>
            <a:r>
              <a:rPr lang="en-US">
                <a:solidFill>
                  <a:schemeClr val="bg1"/>
                </a:solidFill>
              </a:rPr>
              <a:t>​</a:t>
            </a:r>
          </a:p>
          <a:p>
            <a:pPr marL="285750" indent="-285750">
              <a:buFont typeface="Arial" panose="020B0604020202020204" pitchFamily="34" charset="0"/>
              <a:buChar char="•"/>
            </a:pPr>
            <a:r>
              <a:rPr lang="en-GB">
                <a:solidFill>
                  <a:schemeClr val="bg1"/>
                </a:solidFill>
              </a:rPr>
              <a:t>Enables proactive maintenance campaigns</a:t>
            </a:r>
          </a:p>
          <a:p>
            <a:pPr marL="285750" indent="-285750">
              <a:buFont typeface="Arial" panose="020B0604020202020204" pitchFamily="34" charset="0"/>
              <a:buChar char="•"/>
            </a:pPr>
            <a:r>
              <a:rPr lang="en-GB">
                <a:solidFill>
                  <a:schemeClr val="bg1"/>
                </a:solidFill>
              </a:rPr>
              <a:t>Minimises the risk and cost of unexpected downtime</a:t>
            </a:r>
            <a:r>
              <a:rPr lang="en-US">
                <a:solidFill>
                  <a:schemeClr val="bg1"/>
                </a:solidFill>
              </a:rPr>
              <a:t>​</a:t>
            </a:r>
          </a:p>
        </p:txBody>
      </p:sp>
      <p:sp>
        <p:nvSpPr>
          <p:cNvPr id="6" name="Title 5">
            <a:extLst>
              <a:ext uri="{FF2B5EF4-FFF2-40B4-BE49-F238E27FC236}">
                <a16:creationId xmlns:a16="http://schemas.microsoft.com/office/drawing/2014/main" id="{E820C59D-FE50-CE62-4321-14FCC6412389}"/>
              </a:ext>
            </a:extLst>
          </p:cNvPr>
          <p:cNvSpPr>
            <a:spLocks noGrp="1"/>
          </p:cNvSpPr>
          <p:nvPr>
            <p:ph type="title"/>
          </p:nvPr>
        </p:nvSpPr>
        <p:spPr/>
        <p:txBody>
          <a:bodyPr/>
          <a:lstStyle/>
          <a:p>
            <a:r>
              <a:rPr lang="en-GB"/>
              <a:t>ECG™ delivers p</a:t>
            </a:r>
            <a:r>
              <a:rPr lang="en-US"/>
              <a:t>eace of mind about the condition and integrity of your cable</a:t>
            </a:r>
            <a:endParaRPr lang="en-GB"/>
          </a:p>
        </p:txBody>
      </p:sp>
      <p:sp>
        <p:nvSpPr>
          <p:cNvPr id="16" name="Text Placeholder 15">
            <a:extLst>
              <a:ext uri="{FF2B5EF4-FFF2-40B4-BE49-F238E27FC236}">
                <a16:creationId xmlns:a16="http://schemas.microsoft.com/office/drawing/2014/main" id="{E2179B35-448A-8ECD-2446-59873C41A427}"/>
              </a:ext>
            </a:extLst>
          </p:cNvPr>
          <p:cNvSpPr>
            <a:spLocks noGrp="1"/>
          </p:cNvSpPr>
          <p:nvPr>
            <p:ph type="body" sz="quarter" idx="10"/>
          </p:nvPr>
        </p:nvSpPr>
        <p:spPr/>
        <p:txBody>
          <a:bodyPr/>
          <a:lstStyle/>
          <a:p>
            <a:r>
              <a:rPr lang="en-GB"/>
              <a:t>ECG™ value</a:t>
            </a:r>
          </a:p>
        </p:txBody>
      </p:sp>
      <p:graphicFrame>
        <p:nvGraphicFramePr>
          <p:cNvPr id="5" name="Table 5">
            <a:extLst>
              <a:ext uri="{FF2B5EF4-FFF2-40B4-BE49-F238E27FC236}">
                <a16:creationId xmlns:a16="http://schemas.microsoft.com/office/drawing/2014/main" id="{BFAF5C64-FBEB-8A18-E578-922A7D2A1B38}"/>
              </a:ext>
            </a:extLst>
          </p:cNvPr>
          <p:cNvGraphicFramePr>
            <a:graphicFrameLocks noGrp="1"/>
          </p:cNvGraphicFramePr>
          <p:nvPr>
            <p:ph idx="1"/>
            <p:extLst>
              <p:ext uri="{D42A27DB-BD31-4B8C-83A1-F6EECF244321}">
                <p14:modId xmlns:p14="http://schemas.microsoft.com/office/powerpoint/2010/main" val="74678760"/>
              </p:ext>
            </p:extLst>
          </p:nvPr>
        </p:nvGraphicFramePr>
        <p:xfrm>
          <a:off x="4127500" y="1412875"/>
          <a:ext cx="7576821" cy="4716464"/>
        </p:xfrm>
        <a:graphic>
          <a:graphicData uri="http://schemas.openxmlformats.org/drawingml/2006/table">
            <a:tbl>
              <a:tblPr firstRow="1" lastRow="1" bandRow="1">
                <a:tableStyleId>{85BE263C-DBD7-4A20-BB59-AAB30ACAA65A}</a:tableStyleId>
              </a:tblPr>
              <a:tblGrid>
                <a:gridCol w="2525607">
                  <a:extLst>
                    <a:ext uri="{9D8B030D-6E8A-4147-A177-3AD203B41FA5}">
                      <a16:colId xmlns:a16="http://schemas.microsoft.com/office/drawing/2014/main" val="1500206097"/>
                    </a:ext>
                  </a:extLst>
                </a:gridCol>
                <a:gridCol w="2525607">
                  <a:extLst>
                    <a:ext uri="{9D8B030D-6E8A-4147-A177-3AD203B41FA5}">
                      <a16:colId xmlns:a16="http://schemas.microsoft.com/office/drawing/2014/main" val="3297922683"/>
                    </a:ext>
                  </a:extLst>
                </a:gridCol>
                <a:gridCol w="2525607">
                  <a:extLst>
                    <a:ext uri="{9D8B030D-6E8A-4147-A177-3AD203B41FA5}">
                      <a16:colId xmlns:a16="http://schemas.microsoft.com/office/drawing/2014/main" val="3737620464"/>
                    </a:ext>
                  </a:extLst>
                </a:gridCol>
              </a:tblGrid>
              <a:tr h="415322">
                <a:tc>
                  <a:txBody>
                    <a:bodyPr/>
                    <a:lstStyle/>
                    <a:p>
                      <a:endParaRPr lang="en-GB"/>
                    </a:p>
                  </a:txBody>
                  <a:tcPr anchor="ctr"/>
                </a:tc>
                <a:tc>
                  <a:txBody>
                    <a:bodyPr/>
                    <a:lstStyle/>
                    <a:p>
                      <a:pPr algn="ctr"/>
                      <a:r>
                        <a:rPr lang="en-GB"/>
                        <a:t>IAC Cables</a:t>
                      </a:r>
                    </a:p>
                  </a:txBody>
                  <a:tcPr anchor="ctr"/>
                </a:tc>
                <a:tc>
                  <a:txBody>
                    <a:bodyPr/>
                    <a:lstStyle/>
                    <a:p>
                      <a:pPr algn="ctr"/>
                      <a:r>
                        <a:rPr lang="en-GB"/>
                        <a:t>Export Cable</a:t>
                      </a:r>
                    </a:p>
                  </a:txBody>
                  <a:tcPr anchor="ctr"/>
                </a:tc>
                <a:extLst>
                  <a:ext uri="{0D108BD9-81ED-4DB2-BD59-A6C34878D82A}">
                    <a16:rowId xmlns:a16="http://schemas.microsoft.com/office/drawing/2014/main" val="984782394"/>
                  </a:ext>
                </a:extLst>
              </a:tr>
              <a:tr h="716857">
                <a:tc>
                  <a:txBody>
                    <a:bodyPr/>
                    <a:lstStyle/>
                    <a:p>
                      <a:r>
                        <a:rPr lang="en-GB" sz="1600"/>
                        <a:t>Average cable length within wind farm</a:t>
                      </a:r>
                    </a:p>
                  </a:txBody>
                  <a:tcPr anchor="ctr"/>
                </a:tc>
                <a:tc>
                  <a:txBody>
                    <a:bodyPr/>
                    <a:lstStyle/>
                    <a:p>
                      <a:pPr algn="ctr"/>
                      <a:r>
                        <a:rPr lang="en-GB" b="0" i="0" u="none" strike="noStrike">
                          <a:solidFill>
                            <a:srgbClr val="5B6770"/>
                          </a:solidFill>
                          <a:effectLst/>
                          <a:latin typeface="Arial" panose="020B0604020202020204" pitchFamily="34" charset="0"/>
                        </a:rPr>
                        <a:t> 83km</a:t>
                      </a:r>
                      <a:endParaRPr lang="en-GB"/>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b="0" i="0" u="none" strike="noStrike">
                          <a:solidFill>
                            <a:srgbClr val="5B6770"/>
                          </a:solidFill>
                          <a:effectLst/>
                          <a:latin typeface="Arial" panose="020B0604020202020204" pitchFamily="34" charset="0"/>
                        </a:rPr>
                        <a:t>71km</a:t>
                      </a:r>
                      <a:endParaRPr lang="en-US" b="0" i="0">
                        <a:solidFill>
                          <a:srgbClr val="5B6770"/>
                        </a:solidFill>
                        <a:effectLst/>
                        <a:latin typeface="Segoe UI" panose="020B0502040204020203" pitchFamily="34" charset="0"/>
                      </a:endParaRPr>
                    </a:p>
                  </a:txBody>
                  <a:tcPr anchor="ctr"/>
                </a:tc>
                <a:extLst>
                  <a:ext uri="{0D108BD9-81ED-4DB2-BD59-A6C34878D82A}">
                    <a16:rowId xmlns:a16="http://schemas.microsoft.com/office/drawing/2014/main" val="2842942710"/>
                  </a:ext>
                </a:extLst>
              </a:tr>
              <a:tr h="716857">
                <a:tc>
                  <a:txBody>
                    <a:bodyPr/>
                    <a:lstStyle/>
                    <a:p>
                      <a:r>
                        <a:rPr lang="en-GB" sz="1600"/>
                        <a:t>Average operational life</a:t>
                      </a:r>
                    </a:p>
                  </a:txBody>
                  <a:tcPr anchor="ctr"/>
                </a:tc>
                <a:tc>
                  <a:txBody>
                    <a:bodyPr/>
                    <a:lstStyle/>
                    <a:p>
                      <a:pPr algn="ctr"/>
                      <a:r>
                        <a:rPr lang="en-GB" b="0" i="0" u="none" strike="noStrike">
                          <a:solidFill>
                            <a:srgbClr val="5B6770"/>
                          </a:solidFill>
                          <a:effectLst/>
                          <a:latin typeface="Arial" panose="020B0604020202020204" pitchFamily="34" charset="0"/>
                        </a:rPr>
                        <a:t>30 years</a:t>
                      </a:r>
                      <a:endParaRPr lang="en-GB"/>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GB" b="0" i="0" u="none" strike="noStrike">
                          <a:solidFill>
                            <a:srgbClr val="5B6770"/>
                          </a:solidFill>
                          <a:effectLst/>
                          <a:latin typeface="Arial" panose="020B0604020202020204" pitchFamily="34" charset="0"/>
                        </a:rPr>
                        <a:t>30 years </a:t>
                      </a:r>
                      <a:endParaRPr lang="en-US" b="0" i="0">
                        <a:solidFill>
                          <a:srgbClr val="5B6770"/>
                        </a:solidFill>
                        <a:effectLst/>
                        <a:latin typeface="Segoe UI" panose="020B0502040204020203" pitchFamily="34" charset="0"/>
                      </a:endParaRPr>
                    </a:p>
                  </a:txBody>
                  <a:tcPr anchor="ctr"/>
                </a:tc>
                <a:extLst>
                  <a:ext uri="{0D108BD9-81ED-4DB2-BD59-A6C34878D82A}">
                    <a16:rowId xmlns:a16="http://schemas.microsoft.com/office/drawing/2014/main" val="640939575"/>
                  </a:ext>
                </a:extLst>
              </a:tr>
              <a:tr h="716857">
                <a:tc>
                  <a:txBody>
                    <a:bodyPr/>
                    <a:lstStyle/>
                    <a:p>
                      <a:pPr rtl="0" fontAlgn="base"/>
                      <a:r>
                        <a:rPr lang="en-US" sz="1600" b="0" i="0" kern="1200">
                          <a:solidFill>
                            <a:schemeClr val="dk1"/>
                          </a:solidFill>
                          <a:effectLst/>
                          <a:latin typeface="+mn-lt"/>
                          <a:ea typeface="+mn-ea"/>
                          <a:cs typeface="+mn-cs"/>
                        </a:rPr>
                        <a:t>Estimated failure rate</a:t>
                      </a:r>
                    </a:p>
                    <a:p>
                      <a:pPr rtl="0" fontAlgn="base"/>
                      <a:r>
                        <a:rPr lang="en-US" sz="1600" b="0" i="0" kern="1200">
                          <a:solidFill>
                            <a:schemeClr val="dk1"/>
                          </a:solidFill>
                          <a:effectLst/>
                          <a:latin typeface="+mn-lt"/>
                          <a:ea typeface="+mn-ea"/>
                          <a:cs typeface="+mn-cs"/>
                        </a:rPr>
                        <a:t>Failures/km/year</a:t>
                      </a:r>
                    </a:p>
                  </a:txBody>
                  <a:tcPr anchor="ctr"/>
                </a:tc>
                <a:tc>
                  <a:txBody>
                    <a:bodyPr/>
                    <a:lstStyle/>
                    <a:p>
                      <a:pPr algn="ctr" rtl="0" fontAlgn="base"/>
                      <a:r>
                        <a:rPr lang="en-GB" sz="1800" b="0" i="0" u="none" strike="noStrike" kern="1200">
                          <a:solidFill>
                            <a:schemeClr val="dk1"/>
                          </a:solidFill>
                          <a:effectLst/>
                          <a:latin typeface="+mn-lt"/>
                          <a:ea typeface="+mn-ea"/>
                          <a:cs typeface="+mn-cs"/>
                        </a:rPr>
                        <a:t>0.014</a:t>
                      </a:r>
                      <a:r>
                        <a:rPr lang="en-GB" sz="1800" b="0" i="0" kern="1200">
                          <a:solidFill>
                            <a:schemeClr val="dk1"/>
                          </a:solidFill>
                          <a:effectLst/>
                          <a:latin typeface="+mn-lt"/>
                          <a:ea typeface="+mn-ea"/>
                          <a:cs typeface="+mn-cs"/>
                        </a:rPr>
                        <a:t>​</a:t>
                      </a:r>
                    </a:p>
                  </a:txBody>
                  <a:tcPr anchor="ctr"/>
                </a:tc>
                <a:tc>
                  <a:txBody>
                    <a:bodyPr/>
                    <a:lstStyle/>
                    <a:p>
                      <a:pPr algn="ctr" rtl="0" fontAlgn="base"/>
                      <a:r>
                        <a:rPr lang="en-GB" b="0" i="0" u="none" strike="noStrike">
                          <a:solidFill>
                            <a:srgbClr val="5B6770"/>
                          </a:solidFill>
                          <a:effectLst/>
                          <a:latin typeface="Arial" panose="020B0604020202020204" pitchFamily="34" charset="0"/>
                        </a:rPr>
                        <a:t>0.001</a:t>
                      </a:r>
                      <a:endParaRPr lang="en-GB" b="0" i="0">
                        <a:solidFill>
                          <a:srgbClr val="5B6770"/>
                        </a:solidFill>
                        <a:effectLst/>
                        <a:latin typeface="Segoe UI" panose="020B0502040204020203" pitchFamily="34" charset="0"/>
                      </a:endParaRPr>
                    </a:p>
                  </a:txBody>
                  <a:tcPr anchor="ctr"/>
                </a:tc>
                <a:extLst>
                  <a:ext uri="{0D108BD9-81ED-4DB2-BD59-A6C34878D82A}">
                    <a16:rowId xmlns:a16="http://schemas.microsoft.com/office/drawing/2014/main" val="2241873799"/>
                  </a:ext>
                </a:extLst>
              </a:tr>
              <a:tr h="716857">
                <a:tc>
                  <a:txBody>
                    <a:bodyPr/>
                    <a:lstStyle/>
                    <a:p>
                      <a:pPr rtl="0" fontAlgn="base"/>
                      <a:r>
                        <a:rPr lang="en-US" sz="1600" b="0" i="0" kern="1200">
                          <a:solidFill>
                            <a:schemeClr val="dk1"/>
                          </a:solidFill>
                          <a:effectLst/>
                          <a:latin typeface="+mn-lt"/>
                          <a:ea typeface="+mn-ea"/>
                          <a:cs typeface="+mn-cs"/>
                        </a:rPr>
                        <a:t>Estimated failures </a:t>
                      </a:r>
                      <a:br>
                        <a:rPr lang="en-US" sz="1600" b="0" i="0" kern="1200">
                          <a:solidFill>
                            <a:schemeClr val="dk1"/>
                          </a:solidFill>
                          <a:effectLst/>
                          <a:latin typeface="+mn-lt"/>
                          <a:ea typeface="+mn-ea"/>
                          <a:cs typeface="+mn-cs"/>
                        </a:rPr>
                      </a:br>
                      <a:r>
                        <a:rPr lang="en-US" sz="1600" b="0" i="0" kern="1200">
                          <a:solidFill>
                            <a:schemeClr val="dk1"/>
                          </a:solidFill>
                          <a:effectLst/>
                          <a:latin typeface="+mn-lt"/>
                          <a:ea typeface="+mn-ea"/>
                          <a:cs typeface="+mn-cs"/>
                        </a:rPr>
                        <a:t>per year</a:t>
                      </a:r>
                    </a:p>
                  </a:txBody>
                  <a:tcPr anchor="ctr"/>
                </a:tc>
                <a:tc>
                  <a:txBody>
                    <a:bodyPr/>
                    <a:lstStyle/>
                    <a:p>
                      <a:pPr marL="0" marR="0" lvl="0" indent="0" algn="ctr" defTabSz="457200" rtl="0" eaLnBrk="1" fontAlgn="base" latinLnBrk="0" hangingPunct="1">
                        <a:lnSpc>
                          <a:spcPct val="100000"/>
                        </a:lnSpc>
                        <a:spcBef>
                          <a:spcPts val="0"/>
                        </a:spcBef>
                        <a:spcAft>
                          <a:spcPts val="0"/>
                        </a:spcAft>
                        <a:buClrTx/>
                        <a:buSzTx/>
                        <a:buFontTx/>
                        <a:buNone/>
                        <a:tabLst/>
                        <a:defRPr/>
                      </a:pPr>
                      <a:r>
                        <a:rPr lang="en-GB" sz="1800" b="0" i="0" u="none" strike="noStrike" kern="1200">
                          <a:solidFill>
                            <a:schemeClr val="dk1"/>
                          </a:solidFill>
                          <a:effectLst/>
                          <a:latin typeface="+mn-lt"/>
                          <a:ea typeface="+mn-ea"/>
                          <a:cs typeface="+mn-cs"/>
                        </a:rPr>
                        <a:t>34 IAC failures </a:t>
                      </a:r>
                    </a:p>
                    <a:p>
                      <a:pPr marL="0" marR="0" lvl="0" indent="0" algn="ctr" defTabSz="457200" rtl="0" eaLnBrk="1" fontAlgn="base" latinLnBrk="0" hangingPunct="1">
                        <a:lnSpc>
                          <a:spcPct val="100000"/>
                        </a:lnSpc>
                        <a:spcBef>
                          <a:spcPts val="0"/>
                        </a:spcBef>
                        <a:spcAft>
                          <a:spcPts val="0"/>
                        </a:spcAft>
                        <a:buClrTx/>
                        <a:buSzTx/>
                        <a:buFontTx/>
                        <a:buNone/>
                        <a:tabLst/>
                        <a:defRPr/>
                      </a:pPr>
                      <a:r>
                        <a:rPr lang="en-GB" sz="1800" b="0" i="0" u="none" strike="noStrike" kern="1200">
                          <a:solidFill>
                            <a:schemeClr val="dk1"/>
                          </a:solidFill>
                          <a:effectLst/>
                          <a:latin typeface="+mn-lt"/>
                          <a:ea typeface="+mn-ea"/>
                          <a:cs typeface="+mn-cs"/>
                        </a:rPr>
                        <a:t>1.162 per year</a:t>
                      </a:r>
                      <a:r>
                        <a:rPr lang="en-US" sz="1800" b="0" i="0" kern="1200">
                          <a:solidFill>
                            <a:schemeClr val="dk1"/>
                          </a:solidFill>
                          <a:effectLst/>
                          <a:latin typeface="+mn-lt"/>
                          <a:ea typeface="+mn-ea"/>
                          <a:cs typeface="+mn-cs"/>
                        </a:rPr>
                        <a:t>​</a:t>
                      </a:r>
                    </a:p>
                  </a:txBody>
                  <a:tcPr anchor="ctr"/>
                </a:tc>
                <a:tc>
                  <a:txBody>
                    <a:bodyPr/>
                    <a:lstStyle/>
                    <a:p>
                      <a:pPr marL="0" marR="0" lvl="0" indent="0" algn="ctr" defTabSz="457200" rtl="0" eaLnBrk="1" fontAlgn="base" latinLnBrk="0" hangingPunct="1">
                        <a:lnSpc>
                          <a:spcPct val="100000"/>
                        </a:lnSpc>
                        <a:spcBef>
                          <a:spcPts val="0"/>
                        </a:spcBef>
                        <a:spcAft>
                          <a:spcPts val="0"/>
                        </a:spcAft>
                        <a:buClrTx/>
                        <a:buSzTx/>
                        <a:buFontTx/>
                        <a:buNone/>
                        <a:tabLst/>
                        <a:defRPr/>
                      </a:pPr>
                      <a:r>
                        <a:rPr lang="en-GB" b="0" i="0" u="none" strike="noStrike">
                          <a:solidFill>
                            <a:srgbClr val="5B6770"/>
                          </a:solidFill>
                          <a:effectLst/>
                          <a:latin typeface="Arial" panose="020B0604020202020204" pitchFamily="34" charset="0"/>
                        </a:rPr>
                        <a:t>2 failures</a:t>
                      </a:r>
                      <a:r>
                        <a:rPr lang="en-US" b="0" i="0">
                          <a:solidFill>
                            <a:srgbClr val="5B6770"/>
                          </a:solidFill>
                          <a:effectLst/>
                          <a:latin typeface="Arial" panose="020B0604020202020204" pitchFamily="34" charset="0"/>
                        </a:rPr>
                        <a:t>​ per year</a:t>
                      </a:r>
                      <a:endParaRPr lang="en-US" b="0" i="0">
                        <a:solidFill>
                          <a:srgbClr val="5B6770"/>
                        </a:solidFill>
                        <a:effectLst/>
                        <a:latin typeface="Segoe UI" panose="020B0502040204020203" pitchFamily="34" charset="0"/>
                      </a:endParaRPr>
                    </a:p>
                  </a:txBody>
                  <a:tcPr anchor="ctr"/>
                </a:tc>
                <a:extLst>
                  <a:ext uri="{0D108BD9-81ED-4DB2-BD59-A6C34878D82A}">
                    <a16:rowId xmlns:a16="http://schemas.microsoft.com/office/drawing/2014/main" val="2432718489"/>
                  </a:ext>
                </a:extLst>
              </a:tr>
              <a:tr h="716857">
                <a:tc>
                  <a:txBody>
                    <a:bodyPr/>
                    <a:lstStyle/>
                    <a:p>
                      <a:pPr rtl="0" fontAlgn="base"/>
                      <a:r>
                        <a:rPr lang="en-GB" sz="1600"/>
                        <a:t>Average cost to repair</a:t>
                      </a:r>
                    </a:p>
                  </a:txBody>
                  <a:tcPr anchor="ctr"/>
                </a:tc>
                <a:tc>
                  <a:txBody>
                    <a:bodyPr/>
                    <a:lstStyle/>
                    <a:p>
                      <a:pPr algn="ctr" rtl="0" fontAlgn="base"/>
                      <a:r>
                        <a:rPr lang="en-GB" sz="1800" b="0" i="0" u="none" strike="noStrike" kern="1200">
                          <a:solidFill>
                            <a:schemeClr val="dk1"/>
                          </a:solidFill>
                          <a:effectLst/>
                          <a:latin typeface="+mn-lt"/>
                          <a:ea typeface="+mn-ea"/>
                          <a:cs typeface="+mn-cs"/>
                        </a:rPr>
                        <a:t>£8.4m </a:t>
                      </a:r>
                      <a:endParaRPr lang="en-GB" b="0"/>
                    </a:p>
                  </a:txBody>
                  <a:tcPr anchor="ctr"/>
                </a:tc>
                <a:tc>
                  <a:txBody>
                    <a:bodyPr/>
                    <a:lstStyle/>
                    <a:p>
                      <a:pPr algn="ctr" rtl="0" fontAlgn="base"/>
                      <a:r>
                        <a:rPr lang="en-GB" sz="1800" b="0" i="0" u="none" strike="noStrike" kern="1200">
                          <a:solidFill>
                            <a:schemeClr val="dk1"/>
                          </a:solidFill>
                          <a:effectLst/>
                          <a:latin typeface="+mn-lt"/>
                          <a:ea typeface="+mn-ea"/>
                          <a:cs typeface="+mn-cs"/>
                        </a:rPr>
                        <a:t>£12.5m </a:t>
                      </a:r>
                      <a:endParaRPr lang="en-US" sz="1800" b="0" i="0" kern="1200">
                        <a:solidFill>
                          <a:schemeClr val="dk1"/>
                        </a:solidFill>
                        <a:effectLst/>
                        <a:latin typeface="+mn-lt"/>
                        <a:ea typeface="+mn-ea"/>
                        <a:cs typeface="+mn-cs"/>
                      </a:endParaRPr>
                    </a:p>
                  </a:txBody>
                  <a:tcPr anchor="ctr"/>
                </a:tc>
                <a:extLst>
                  <a:ext uri="{0D108BD9-81ED-4DB2-BD59-A6C34878D82A}">
                    <a16:rowId xmlns:a16="http://schemas.microsoft.com/office/drawing/2014/main" val="1635908860"/>
                  </a:ext>
                </a:extLst>
              </a:tr>
              <a:tr h="716857">
                <a:tc>
                  <a:txBody>
                    <a:bodyPr/>
                    <a:lstStyle/>
                    <a:p>
                      <a:pPr rtl="0" fontAlgn="base"/>
                      <a:r>
                        <a:rPr lang="en-US" sz="1600" b="0" i="0" kern="1200">
                          <a:solidFill>
                            <a:schemeClr val="dk1"/>
                          </a:solidFill>
                          <a:effectLst/>
                          <a:latin typeface="+mn-lt"/>
                          <a:ea typeface="+mn-ea"/>
                          <a:cs typeface="+mn-cs"/>
                        </a:rPr>
                        <a:t>Total potential liability </a:t>
                      </a:r>
                    </a:p>
                    <a:p>
                      <a:pPr rtl="0" fontAlgn="base"/>
                      <a:r>
                        <a:rPr lang="en-US" sz="1100" b="0" i="0" kern="1200">
                          <a:solidFill>
                            <a:schemeClr val="dk1"/>
                          </a:solidFill>
                          <a:effectLst/>
                          <a:latin typeface="+mn-lt"/>
                          <a:ea typeface="+mn-ea"/>
                          <a:cs typeface="+mn-cs"/>
                        </a:rPr>
                        <a:t>(not including lost power generation)</a:t>
                      </a:r>
                    </a:p>
                  </a:txBody>
                  <a:tcPr anchor="ctr"/>
                </a:tc>
                <a:tc>
                  <a:txBody>
                    <a:bodyPr/>
                    <a:lstStyle/>
                    <a:p>
                      <a:pPr algn="ctr" rtl="0" fontAlgn="base"/>
                      <a:r>
                        <a:rPr lang="en-GB" sz="1800" b="1" i="0" u="none" kern="1200">
                          <a:solidFill>
                            <a:schemeClr val="dk1"/>
                          </a:solidFill>
                          <a:effectLst/>
                          <a:latin typeface="+mn-lt"/>
                          <a:ea typeface="+mn-ea"/>
                          <a:cs typeface="+mn-cs"/>
                        </a:rPr>
                        <a:t>£292m</a:t>
                      </a:r>
                      <a:r>
                        <a:rPr lang="en-GB" sz="1800" b="0" i="0" u="none" strike="noStrike" kern="1200">
                          <a:solidFill>
                            <a:schemeClr val="dk1"/>
                          </a:solidFill>
                          <a:effectLst/>
                          <a:latin typeface="+mn-lt"/>
                          <a:ea typeface="+mn-ea"/>
                          <a:cs typeface="+mn-cs"/>
                        </a:rPr>
                        <a:t> </a:t>
                      </a:r>
                    </a:p>
                    <a:p>
                      <a:pPr algn="ctr" rtl="0" fontAlgn="base"/>
                      <a:r>
                        <a:rPr lang="en-GB" sz="1800" b="1" i="0" u="none" kern="1200">
                          <a:solidFill>
                            <a:schemeClr val="dk1"/>
                          </a:solidFill>
                          <a:effectLst/>
                          <a:latin typeface="+mn-lt"/>
                          <a:ea typeface="+mn-ea"/>
                          <a:cs typeface="+mn-cs"/>
                        </a:rPr>
                        <a:t>£9.76m per year</a:t>
                      </a:r>
                      <a:r>
                        <a:rPr lang="en-US" sz="1800" b="0" i="0" u="none" kern="1200">
                          <a:solidFill>
                            <a:schemeClr val="dk1"/>
                          </a:solidFill>
                          <a:effectLst/>
                          <a:latin typeface="+mn-lt"/>
                          <a:ea typeface="+mn-ea"/>
                          <a:cs typeface="+mn-cs"/>
                        </a:rPr>
                        <a:t>​</a:t>
                      </a:r>
                    </a:p>
                  </a:txBody>
                  <a:tcPr anchor="ctr"/>
                </a:tc>
                <a:tc>
                  <a:txBody>
                    <a:bodyPr/>
                    <a:lstStyle/>
                    <a:p>
                      <a:pPr algn="ctr" rtl="0" fontAlgn="base"/>
                      <a:r>
                        <a:rPr lang="en-GB" sz="1800" b="1" i="0" u="none" kern="1200">
                          <a:solidFill>
                            <a:schemeClr val="dk1"/>
                          </a:solidFill>
                          <a:effectLst/>
                          <a:latin typeface="+mn-lt"/>
                          <a:ea typeface="+mn-ea"/>
                          <a:cs typeface="+mn-cs"/>
                        </a:rPr>
                        <a:t>£25m</a:t>
                      </a:r>
                      <a:r>
                        <a:rPr lang="en-GB" sz="1800" b="0" i="0" u="none" strike="noStrike" kern="1200">
                          <a:solidFill>
                            <a:schemeClr val="dk1"/>
                          </a:solidFill>
                          <a:effectLst/>
                          <a:latin typeface="+mn-lt"/>
                          <a:ea typeface="+mn-ea"/>
                          <a:cs typeface="+mn-cs"/>
                        </a:rPr>
                        <a:t> </a:t>
                      </a:r>
                    </a:p>
                    <a:p>
                      <a:pPr algn="ctr" rtl="0" fontAlgn="base"/>
                      <a:r>
                        <a:rPr lang="en-GB" sz="1800" b="1" i="0" u="none" kern="1200">
                          <a:solidFill>
                            <a:schemeClr val="dk1"/>
                          </a:solidFill>
                          <a:effectLst/>
                          <a:latin typeface="+mn-lt"/>
                          <a:ea typeface="+mn-ea"/>
                          <a:cs typeface="+mn-cs"/>
                        </a:rPr>
                        <a:t>£800k per year</a:t>
                      </a:r>
                      <a:r>
                        <a:rPr lang="en-US" sz="1800" b="0" i="0" u="none" kern="1200">
                          <a:solidFill>
                            <a:schemeClr val="dk1"/>
                          </a:solidFill>
                          <a:effectLst/>
                          <a:latin typeface="+mn-lt"/>
                          <a:ea typeface="+mn-ea"/>
                          <a:cs typeface="+mn-cs"/>
                        </a:rPr>
                        <a:t>​</a:t>
                      </a:r>
                    </a:p>
                  </a:txBody>
                  <a:tcPr anchor="ctr"/>
                </a:tc>
                <a:extLst>
                  <a:ext uri="{0D108BD9-81ED-4DB2-BD59-A6C34878D82A}">
                    <a16:rowId xmlns:a16="http://schemas.microsoft.com/office/drawing/2014/main" val="702902167"/>
                  </a:ext>
                </a:extLst>
              </a:tr>
            </a:tbl>
          </a:graphicData>
        </a:graphic>
      </p:graphicFrame>
    </p:spTree>
    <p:extLst>
      <p:ext uri="{BB962C8B-B14F-4D97-AF65-F5344CB8AC3E}">
        <p14:creationId xmlns:p14="http://schemas.microsoft.com/office/powerpoint/2010/main" val="776112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3469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body of water with clouds above it&#10;&#10;Description automatically generated with medium confidence">
            <a:extLst>
              <a:ext uri="{FF2B5EF4-FFF2-40B4-BE49-F238E27FC236}">
                <a16:creationId xmlns:a16="http://schemas.microsoft.com/office/drawing/2014/main" id="{4A24BAEB-5C2C-434A-86A1-4C379AFB4D63}"/>
              </a:ext>
            </a:extLst>
          </p:cNvPr>
          <p:cNvPicPr>
            <a:picLocks noGrp="1" noChangeAspect="1"/>
          </p:cNvPicPr>
          <p:nvPr>
            <p:ph type="pic" sz="quarter" idx="13"/>
          </p:nvPr>
        </p:nvPicPr>
        <p:blipFill rotWithShape="1">
          <a:blip r:embed="rId2" cstate="screen">
            <a:extLst>
              <a:ext uri="{28A0092B-C50C-407E-A947-70E740481C1C}">
                <a14:useLocalDpi xmlns:a14="http://schemas.microsoft.com/office/drawing/2010/main"/>
              </a:ext>
            </a:extLst>
          </a:blip>
          <a:srcRect/>
          <a:stretch/>
        </p:blipFill>
        <p:spPr>
          <a:xfrm>
            <a:off x="575732" y="1412875"/>
            <a:ext cx="2927352" cy="4716464"/>
          </a:xfrm>
        </p:spPr>
      </p:pic>
      <p:sp>
        <p:nvSpPr>
          <p:cNvPr id="3" name="Title 2">
            <a:extLst>
              <a:ext uri="{FF2B5EF4-FFF2-40B4-BE49-F238E27FC236}">
                <a16:creationId xmlns:a16="http://schemas.microsoft.com/office/drawing/2014/main" id="{C584DC11-53AD-45DE-A0E8-DC66B0F3C28A}"/>
              </a:ext>
            </a:extLst>
          </p:cNvPr>
          <p:cNvSpPr>
            <a:spLocks noGrp="1"/>
          </p:cNvSpPr>
          <p:nvPr>
            <p:ph type="title"/>
          </p:nvPr>
        </p:nvSpPr>
        <p:spPr>
          <a:xfrm>
            <a:off x="575734" y="720536"/>
            <a:ext cx="11040533" cy="382587"/>
          </a:xfrm>
        </p:spPr>
        <p:txBody>
          <a:bodyPr/>
          <a:lstStyle/>
          <a:p>
            <a:r>
              <a:rPr lang="en-GB"/>
              <a:t>Proserv has an extensive brand heritage spanning nearly 60 years</a:t>
            </a:r>
            <a:br>
              <a:rPr lang="en-GB"/>
            </a:br>
            <a:endParaRPr lang="en-GB" dirty="0"/>
          </a:p>
        </p:txBody>
      </p:sp>
      <p:sp>
        <p:nvSpPr>
          <p:cNvPr id="5" name="Text Placeholder 4">
            <a:extLst>
              <a:ext uri="{FF2B5EF4-FFF2-40B4-BE49-F238E27FC236}">
                <a16:creationId xmlns:a16="http://schemas.microsoft.com/office/drawing/2014/main" id="{F5807A59-19E0-471C-BC0E-8E37C73E8A50}"/>
              </a:ext>
            </a:extLst>
          </p:cNvPr>
          <p:cNvSpPr>
            <a:spLocks noGrp="1"/>
          </p:cNvSpPr>
          <p:nvPr>
            <p:ph type="body" sz="quarter" idx="10"/>
          </p:nvPr>
        </p:nvSpPr>
        <p:spPr>
          <a:xfrm>
            <a:off x="575734" y="358776"/>
            <a:ext cx="11040533" cy="250825"/>
          </a:xfrm>
        </p:spPr>
        <p:txBody>
          <a:bodyPr lIns="0" tIns="0" rIns="0" bIns="0"/>
          <a:lstStyle/>
          <a:p>
            <a:r>
              <a:rPr lang="en-GB" sz="2400"/>
              <a:t>Solid core of controls experience</a:t>
            </a:r>
          </a:p>
        </p:txBody>
      </p:sp>
      <p:sp>
        <p:nvSpPr>
          <p:cNvPr id="9" name="Rectangle 8">
            <a:extLst>
              <a:ext uri="{FF2B5EF4-FFF2-40B4-BE49-F238E27FC236}">
                <a16:creationId xmlns:a16="http://schemas.microsoft.com/office/drawing/2014/main" id="{F8AE8B82-3654-437C-B5F5-699AEDD21356}"/>
              </a:ext>
            </a:extLst>
          </p:cNvPr>
          <p:cNvSpPr/>
          <p:nvPr/>
        </p:nvSpPr>
        <p:spPr>
          <a:xfrm>
            <a:off x="575732" y="1412875"/>
            <a:ext cx="2927350" cy="3055639"/>
          </a:xfrm>
          <a:prstGeom prst="rect">
            <a:avLst/>
          </a:prstGeom>
          <a:solidFill>
            <a:srgbClr val="5B6770">
              <a:lumMod val="75000"/>
              <a:alpha val="64000"/>
            </a:srgbClr>
          </a:solidFill>
          <a:ln w="25400" cap="flat" cmpd="sng" algn="ctr">
            <a:noFill/>
            <a:prstDash val="solid"/>
          </a:ln>
          <a:effectLst/>
        </p:spPr>
        <p:txBody>
          <a:bodyPr rtlCol="0" anchor="ctr"/>
          <a:lstStyle/>
          <a:p>
            <a:pPr fontAlgn="auto">
              <a:spcBef>
                <a:spcPts val="0"/>
              </a:spcBef>
              <a:spcAft>
                <a:spcPts val="0"/>
              </a:spcAft>
              <a:defRPr/>
            </a:pPr>
            <a:endParaRPr lang="en-GB" dirty="0">
              <a:solidFill>
                <a:srgbClr val="FFFFFF"/>
              </a:solidFill>
              <a:latin typeface="Calibri"/>
            </a:endParaRPr>
          </a:p>
        </p:txBody>
      </p:sp>
      <p:sp>
        <p:nvSpPr>
          <p:cNvPr id="7" name="Content Placeholder 6">
            <a:extLst>
              <a:ext uri="{FF2B5EF4-FFF2-40B4-BE49-F238E27FC236}">
                <a16:creationId xmlns:a16="http://schemas.microsoft.com/office/drawing/2014/main" id="{B6F00746-2C83-420F-B6C2-D44A259E038B}"/>
              </a:ext>
            </a:extLst>
          </p:cNvPr>
          <p:cNvSpPr>
            <a:spLocks noGrp="1"/>
          </p:cNvSpPr>
          <p:nvPr>
            <p:ph sz="quarter" idx="14"/>
          </p:nvPr>
        </p:nvSpPr>
        <p:spPr>
          <a:xfrm>
            <a:off x="741626" y="1664057"/>
            <a:ext cx="2595562" cy="3212743"/>
          </a:xfrm>
        </p:spPr>
        <p:txBody>
          <a:bodyPr/>
          <a:lstStyle/>
          <a:p>
            <a:pPr marL="0" indent="0">
              <a:buNone/>
            </a:pPr>
            <a:r>
              <a:rPr lang="en-US">
                <a:solidFill>
                  <a:schemeClr val="bg2"/>
                </a:solidFill>
              </a:rPr>
              <a:t>Proserv has evolved significantly over the years both through organic growth and strategic acquisition in order to develop our controls expertise. Recent partnerships have further strengthened our move into intelligence solutions and renewables.</a:t>
            </a:r>
            <a:endParaRPr lang="en-GB" dirty="0">
              <a:solidFill>
                <a:schemeClr val="bg2"/>
              </a:solidFill>
            </a:endParaRPr>
          </a:p>
        </p:txBody>
      </p:sp>
      <p:sp>
        <p:nvSpPr>
          <p:cNvPr id="22" name="TextBox 21">
            <a:extLst>
              <a:ext uri="{FF2B5EF4-FFF2-40B4-BE49-F238E27FC236}">
                <a16:creationId xmlns:a16="http://schemas.microsoft.com/office/drawing/2014/main" id="{E4A49B90-4B6D-43F0-B41F-417CE7C190FA}"/>
              </a:ext>
            </a:extLst>
          </p:cNvPr>
          <p:cNvSpPr txBox="1"/>
          <p:nvPr/>
        </p:nvSpPr>
        <p:spPr>
          <a:xfrm>
            <a:off x="1426345" y="7171105"/>
            <a:ext cx="617274" cy="261610"/>
          </a:xfrm>
          <a:prstGeom prst="rect">
            <a:avLst/>
          </a:prstGeom>
          <a:noFill/>
        </p:spPr>
        <p:txBody>
          <a:bodyPr wrap="square" rtlCol="0">
            <a:spAutoFit/>
          </a:bodyPr>
          <a:lstStyle/>
          <a:p>
            <a:pPr>
              <a:spcBef>
                <a:spcPts val="600"/>
              </a:spcBef>
              <a:spcAft>
                <a:spcPts val="600"/>
              </a:spcAft>
              <a:buClr>
                <a:srgbClr val="F2A900"/>
              </a:buClr>
            </a:pPr>
            <a:r>
              <a:rPr lang="en-GB" sz="1050">
                <a:solidFill>
                  <a:schemeClr val="bg2"/>
                </a:solidFill>
              </a:rPr>
              <a:t>1960s</a:t>
            </a:r>
            <a:endParaRPr lang="en-GB" sz="1050" dirty="0" err="1">
              <a:solidFill>
                <a:schemeClr val="bg2"/>
              </a:solidFill>
            </a:endParaRPr>
          </a:p>
        </p:txBody>
      </p:sp>
      <p:sp>
        <p:nvSpPr>
          <p:cNvPr id="25" name="TextBox 24">
            <a:extLst>
              <a:ext uri="{FF2B5EF4-FFF2-40B4-BE49-F238E27FC236}">
                <a16:creationId xmlns:a16="http://schemas.microsoft.com/office/drawing/2014/main" id="{199E42D0-D701-4D5E-B2B4-D7B35D82B89B}"/>
              </a:ext>
            </a:extLst>
          </p:cNvPr>
          <p:cNvSpPr txBox="1"/>
          <p:nvPr/>
        </p:nvSpPr>
        <p:spPr>
          <a:xfrm>
            <a:off x="8946651" y="6056293"/>
            <a:ext cx="617274" cy="253916"/>
          </a:xfrm>
          <a:prstGeom prst="rect">
            <a:avLst/>
          </a:prstGeom>
          <a:noFill/>
        </p:spPr>
        <p:txBody>
          <a:bodyPr wrap="square" rtlCol="0">
            <a:spAutoFit/>
          </a:bodyPr>
          <a:lstStyle/>
          <a:p>
            <a:pPr>
              <a:spcBef>
                <a:spcPts val="600"/>
              </a:spcBef>
              <a:spcAft>
                <a:spcPts val="600"/>
              </a:spcAft>
              <a:buClr>
                <a:srgbClr val="F2A900"/>
              </a:buClr>
            </a:pPr>
            <a:r>
              <a:rPr lang="en-GB" sz="1050">
                <a:solidFill>
                  <a:schemeClr val="bg2"/>
                </a:solidFill>
              </a:rPr>
              <a:t>2020s</a:t>
            </a:r>
            <a:endParaRPr lang="en-GB" sz="1050" dirty="0" err="1">
              <a:solidFill>
                <a:schemeClr val="bg2"/>
              </a:solidFill>
            </a:endParaRPr>
          </a:p>
        </p:txBody>
      </p:sp>
      <p:sp>
        <p:nvSpPr>
          <p:cNvPr id="27" name="TextBox 26">
            <a:extLst>
              <a:ext uri="{FF2B5EF4-FFF2-40B4-BE49-F238E27FC236}">
                <a16:creationId xmlns:a16="http://schemas.microsoft.com/office/drawing/2014/main" id="{BF7F3EF8-E13F-472E-B4B4-5987B292F42A}"/>
              </a:ext>
            </a:extLst>
          </p:cNvPr>
          <p:cNvSpPr txBox="1"/>
          <p:nvPr/>
        </p:nvSpPr>
        <p:spPr>
          <a:xfrm>
            <a:off x="4479584" y="6068618"/>
            <a:ext cx="617274" cy="261610"/>
          </a:xfrm>
          <a:prstGeom prst="rect">
            <a:avLst/>
          </a:prstGeom>
          <a:noFill/>
        </p:spPr>
        <p:txBody>
          <a:bodyPr wrap="square" rtlCol="0">
            <a:spAutoFit/>
          </a:bodyPr>
          <a:lstStyle/>
          <a:p>
            <a:pPr>
              <a:spcBef>
                <a:spcPts val="600"/>
              </a:spcBef>
              <a:spcAft>
                <a:spcPts val="600"/>
              </a:spcAft>
              <a:buClr>
                <a:srgbClr val="F2A900"/>
              </a:buClr>
            </a:pPr>
            <a:r>
              <a:rPr lang="en-GB" sz="1050">
                <a:solidFill>
                  <a:schemeClr val="bg2"/>
                </a:solidFill>
              </a:rPr>
              <a:t>1990s</a:t>
            </a:r>
            <a:endParaRPr lang="en-GB" sz="1050" dirty="0" err="1">
              <a:solidFill>
                <a:schemeClr val="bg2"/>
              </a:solidFill>
            </a:endParaRPr>
          </a:p>
        </p:txBody>
      </p:sp>
      <p:sp>
        <p:nvSpPr>
          <p:cNvPr id="28" name="TextBox 27">
            <a:extLst>
              <a:ext uri="{FF2B5EF4-FFF2-40B4-BE49-F238E27FC236}">
                <a16:creationId xmlns:a16="http://schemas.microsoft.com/office/drawing/2014/main" id="{B56A51CB-F320-4F81-997C-E8826F206C9E}"/>
              </a:ext>
            </a:extLst>
          </p:cNvPr>
          <p:cNvSpPr txBox="1"/>
          <p:nvPr/>
        </p:nvSpPr>
        <p:spPr>
          <a:xfrm>
            <a:off x="8071115" y="6048795"/>
            <a:ext cx="617274" cy="253916"/>
          </a:xfrm>
          <a:prstGeom prst="rect">
            <a:avLst/>
          </a:prstGeom>
          <a:noFill/>
        </p:spPr>
        <p:txBody>
          <a:bodyPr wrap="square" rtlCol="0">
            <a:spAutoFit/>
          </a:bodyPr>
          <a:lstStyle/>
          <a:p>
            <a:pPr>
              <a:spcBef>
                <a:spcPts val="600"/>
              </a:spcBef>
              <a:spcAft>
                <a:spcPts val="600"/>
              </a:spcAft>
              <a:buClr>
                <a:srgbClr val="F2A900"/>
              </a:buClr>
            </a:pPr>
            <a:r>
              <a:rPr lang="en-GB" sz="1050">
                <a:solidFill>
                  <a:schemeClr val="bg2"/>
                </a:solidFill>
              </a:rPr>
              <a:t>2010s</a:t>
            </a:r>
            <a:endParaRPr lang="en-GB" sz="1050" dirty="0" err="1">
              <a:solidFill>
                <a:schemeClr val="bg2"/>
              </a:solidFill>
            </a:endParaRPr>
          </a:p>
        </p:txBody>
      </p:sp>
      <p:pic>
        <p:nvPicPr>
          <p:cNvPr id="31" name="Picture 30" descr="Logo&#10;&#10;Description automatically generated">
            <a:extLst>
              <a:ext uri="{FF2B5EF4-FFF2-40B4-BE49-F238E27FC236}">
                <a16:creationId xmlns:a16="http://schemas.microsoft.com/office/drawing/2014/main" id="{9F163494-F4E4-4763-AF0F-D89D36F0F7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54593" y="2496909"/>
            <a:ext cx="1565624" cy="726251"/>
          </a:xfrm>
          <a:prstGeom prst="rect">
            <a:avLst/>
          </a:prstGeom>
        </p:spPr>
      </p:pic>
      <p:cxnSp>
        <p:nvCxnSpPr>
          <p:cNvPr id="34" name="Straight Connector 33">
            <a:extLst>
              <a:ext uri="{FF2B5EF4-FFF2-40B4-BE49-F238E27FC236}">
                <a16:creationId xmlns:a16="http://schemas.microsoft.com/office/drawing/2014/main" id="{DAFF12CA-22B8-459B-926A-DD98F82B48BE}"/>
              </a:ext>
            </a:extLst>
          </p:cNvPr>
          <p:cNvCxnSpPr>
            <a:cxnSpLocks/>
          </p:cNvCxnSpPr>
          <p:nvPr/>
        </p:nvCxnSpPr>
        <p:spPr>
          <a:xfrm>
            <a:off x="5640277" y="2166850"/>
            <a:ext cx="0" cy="1404742"/>
          </a:xfrm>
          <a:prstGeom prst="line">
            <a:avLst/>
          </a:prstGeom>
          <a:ln w="19050">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4" name="Picture 3" descr="Logo&#10;&#10;Description automatically generated">
            <a:extLst>
              <a:ext uri="{FF2B5EF4-FFF2-40B4-BE49-F238E27FC236}">
                <a16:creationId xmlns:a16="http://schemas.microsoft.com/office/drawing/2014/main" id="{19A5A50D-0E59-4964-BC7D-E6FD61CD070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887371" y="2257006"/>
            <a:ext cx="587399" cy="364965"/>
          </a:xfrm>
          <a:prstGeom prst="rect">
            <a:avLst/>
          </a:prstGeom>
        </p:spPr>
      </p:pic>
      <p:pic>
        <p:nvPicPr>
          <p:cNvPr id="11" name="Picture 10" descr="Logo&#10;&#10;Description automatically generated">
            <a:extLst>
              <a:ext uri="{FF2B5EF4-FFF2-40B4-BE49-F238E27FC236}">
                <a16:creationId xmlns:a16="http://schemas.microsoft.com/office/drawing/2014/main" id="{B80F1CDA-7BEC-4024-A553-E1D8885973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40780" y="2313504"/>
            <a:ext cx="723711" cy="308467"/>
          </a:xfrm>
          <a:prstGeom prst="rect">
            <a:avLst/>
          </a:prstGeom>
        </p:spPr>
      </p:pic>
      <p:pic>
        <p:nvPicPr>
          <p:cNvPr id="15" name="Picture 14" descr="A picture containing clipart&#10;&#10;Description automatically generated">
            <a:extLst>
              <a:ext uri="{FF2B5EF4-FFF2-40B4-BE49-F238E27FC236}">
                <a16:creationId xmlns:a16="http://schemas.microsoft.com/office/drawing/2014/main" id="{F8944EC3-E639-4EFF-ACAC-17B11DF1E83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875036" y="2432706"/>
            <a:ext cx="1109781" cy="189265"/>
          </a:xfrm>
          <a:prstGeom prst="rect">
            <a:avLst/>
          </a:prstGeom>
        </p:spPr>
      </p:pic>
      <p:pic>
        <p:nvPicPr>
          <p:cNvPr id="17" name="Picture 16" descr="Logo&#10;&#10;Description automatically generated">
            <a:extLst>
              <a:ext uri="{FF2B5EF4-FFF2-40B4-BE49-F238E27FC236}">
                <a16:creationId xmlns:a16="http://schemas.microsoft.com/office/drawing/2014/main" id="{B8547F91-A557-4D35-97EF-319BBE64E2C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753494" y="2998958"/>
            <a:ext cx="610006" cy="448404"/>
          </a:xfrm>
          <a:prstGeom prst="rect">
            <a:avLst/>
          </a:prstGeom>
        </p:spPr>
      </p:pic>
      <p:pic>
        <p:nvPicPr>
          <p:cNvPr id="23" name="Picture 22" descr="A picture containing text, clipart&#10;&#10;Description automatically generated">
            <a:extLst>
              <a:ext uri="{FF2B5EF4-FFF2-40B4-BE49-F238E27FC236}">
                <a16:creationId xmlns:a16="http://schemas.microsoft.com/office/drawing/2014/main" id="{D3241C0E-E036-4775-9709-6B16A46B6E5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238377" y="2235782"/>
            <a:ext cx="584698" cy="386189"/>
          </a:xfrm>
          <a:prstGeom prst="rect">
            <a:avLst/>
          </a:prstGeom>
        </p:spPr>
      </p:pic>
      <p:pic>
        <p:nvPicPr>
          <p:cNvPr id="33" name="Picture 32" descr="Logo, company name&#10;&#10;Description automatically generated">
            <a:extLst>
              <a:ext uri="{FF2B5EF4-FFF2-40B4-BE49-F238E27FC236}">
                <a16:creationId xmlns:a16="http://schemas.microsoft.com/office/drawing/2014/main" id="{74F260C0-8977-4F55-A4C2-FE5ED7C9209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499880" y="2954252"/>
            <a:ext cx="715900" cy="493110"/>
          </a:xfrm>
          <a:prstGeom prst="rect">
            <a:avLst/>
          </a:prstGeom>
        </p:spPr>
      </p:pic>
      <p:grpSp>
        <p:nvGrpSpPr>
          <p:cNvPr id="36" name="Group 35">
            <a:extLst>
              <a:ext uri="{FF2B5EF4-FFF2-40B4-BE49-F238E27FC236}">
                <a16:creationId xmlns:a16="http://schemas.microsoft.com/office/drawing/2014/main" id="{5E93326F-FA67-4245-811A-1ECE08F47544}"/>
              </a:ext>
            </a:extLst>
          </p:cNvPr>
          <p:cNvGrpSpPr/>
          <p:nvPr/>
        </p:nvGrpSpPr>
        <p:grpSpPr>
          <a:xfrm>
            <a:off x="7537343" y="3009820"/>
            <a:ext cx="894588" cy="483262"/>
            <a:chOff x="8613114" y="2586332"/>
            <a:chExt cx="1154126" cy="623466"/>
          </a:xfrm>
        </p:grpSpPr>
        <p:pic>
          <p:nvPicPr>
            <p:cNvPr id="19" name="Picture 18" descr="A picture containing text, clipart&#10;&#10;Description automatically generated">
              <a:extLst>
                <a:ext uri="{FF2B5EF4-FFF2-40B4-BE49-F238E27FC236}">
                  <a16:creationId xmlns:a16="http://schemas.microsoft.com/office/drawing/2014/main" id="{0FE32A2D-94D1-4B8B-BBD7-584B5517098B}"/>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613114" y="2586332"/>
              <a:ext cx="1154126" cy="623466"/>
            </a:xfrm>
            <a:prstGeom prst="rect">
              <a:avLst/>
            </a:prstGeom>
          </p:spPr>
        </p:pic>
        <p:sp>
          <p:nvSpPr>
            <p:cNvPr id="35" name="Rectangle 34">
              <a:extLst>
                <a:ext uri="{FF2B5EF4-FFF2-40B4-BE49-F238E27FC236}">
                  <a16:creationId xmlns:a16="http://schemas.microsoft.com/office/drawing/2014/main" id="{9798FBB8-28F7-42FC-BB54-47ADC1ECC45C}"/>
                </a:ext>
              </a:extLst>
            </p:cNvPr>
            <p:cNvSpPr/>
            <p:nvPr/>
          </p:nvSpPr>
          <p:spPr>
            <a:xfrm>
              <a:off x="9144000" y="3014663"/>
              <a:ext cx="542925" cy="142748"/>
            </a:xfrm>
            <a:prstGeom prst="rect">
              <a:avLst/>
            </a:prstGeom>
            <a:solidFill>
              <a:schemeClr val="bg2"/>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grpSp>
      <p:sp>
        <p:nvSpPr>
          <p:cNvPr id="45" name="TextBox 44">
            <a:extLst>
              <a:ext uri="{FF2B5EF4-FFF2-40B4-BE49-F238E27FC236}">
                <a16:creationId xmlns:a16="http://schemas.microsoft.com/office/drawing/2014/main" id="{AEB82188-DC4E-412D-80AF-BAE24E31CB37}"/>
              </a:ext>
            </a:extLst>
          </p:cNvPr>
          <p:cNvSpPr txBox="1"/>
          <p:nvPr/>
        </p:nvSpPr>
        <p:spPr>
          <a:xfrm>
            <a:off x="5848899" y="4427178"/>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a:t>Proserv Technology is  </a:t>
            </a:r>
            <a:br>
              <a:rPr lang="en-GB" sz="1050"/>
            </a:br>
            <a:r>
              <a:rPr lang="en-GB" sz="1050"/>
              <a:t>re-branded as Proserv with new look logo and brand</a:t>
            </a:r>
          </a:p>
        </p:txBody>
      </p:sp>
      <p:sp>
        <p:nvSpPr>
          <p:cNvPr id="46" name="TextBox 45">
            <a:extLst>
              <a:ext uri="{FF2B5EF4-FFF2-40B4-BE49-F238E27FC236}">
                <a16:creationId xmlns:a16="http://schemas.microsoft.com/office/drawing/2014/main" id="{06048324-9909-4F70-9724-6D9A7B3B70A8}"/>
              </a:ext>
            </a:extLst>
          </p:cNvPr>
          <p:cNvSpPr txBox="1"/>
          <p:nvPr/>
        </p:nvSpPr>
        <p:spPr>
          <a:xfrm>
            <a:off x="4318499" y="4427178"/>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a:t>Weatherford EP Solutions established after acquiring CAC, Brisco, Autocon and Sicom</a:t>
            </a:r>
          </a:p>
        </p:txBody>
      </p:sp>
      <p:sp>
        <p:nvSpPr>
          <p:cNvPr id="47" name="TextBox 46">
            <a:extLst>
              <a:ext uri="{FF2B5EF4-FFF2-40B4-BE49-F238E27FC236}">
                <a16:creationId xmlns:a16="http://schemas.microsoft.com/office/drawing/2014/main" id="{ECDEA7BB-973F-4772-A8AD-5692D8AD2682}"/>
              </a:ext>
            </a:extLst>
          </p:cNvPr>
          <p:cNvSpPr txBox="1"/>
          <p:nvPr/>
        </p:nvSpPr>
        <p:spPr>
          <a:xfrm>
            <a:off x="7331518" y="4427178"/>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a:t>Proserv acquires Weatherford EP Solutions</a:t>
            </a:r>
          </a:p>
        </p:txBody>
      </p:sp>
      <p:sp>
        <p:nvSpPr>
          <p:cNvPr id="48" name="TextBox 47">
            <a:extLst>
              <a:ext uri="{FF2B5EF4-FFF2-40B4-BE49-F238E27FC236}">
                <a16:creationId xmlns:a16="http://schemas.microsoft.com/office/drawing/2014/main" id="{DA4684FF-AE45-41AA-A44A-4F4B88ABD4A4}"/>
              </a:ext>
            </a:extLst>
          </p:cNvPr>
          <p:cNvSpPr txBox="1"/>
          <p:nvPr/>
        </p:nvSpPr>
        <p:spPr>
          <a:xfrm>
            <a:off x="8837867" y="4427178"/>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a:t>Proserv acquires SGC Metering to strengthen metering and measurement expertise</a:t>
            </a:r>
          </a:p>
        </p:txBody>
      </p:sp>
      <p:sp>
        <p:nvSpPr>
          <p:cNvPr id="49" name="TextBox 48">
            <a:extLst>
              <a:ext uri="{FF2B5EF4-FFF2-40B4-BE49-F238E27FC236}">
                <a16:creationId xmlns:a16="http://schemas.microsoft.com/office/drawing/2014/main" id="{3CAEA41E-A71F-49C9-B4B0-1C31B85400A4}"/>
              </a:ext>
            </a:extLst>
          </p:cNvPr>
          <p:cNvSpPr txBox="1"/>
          <p:nvPr/>
        </p:nvSpPr>
        <p:spPr>
          <a:xfrm>
            <a:off x="10340218" y="4427178"/>
            <a:ext cx="1080000" cy="1080000"/>
          </a:xfrm>
          <a:prstGeom prst="rect">
            <a:avLst/>
          </a:prstGeom>
          <a:noFill/>
        </p:spPr>
        <p:txBody>
          <a:bodyPr wrap="square" lIns="0" tIns="0" rIns="0" bIns="0" rtlCol="0">
            <a:noAutofit/>
          </a:bodyPr>
          <a:lstStyle/>
          <a:p>
            <a:pPr algn="ctr">
              <a:spcBef>
                <a:spcPts val="600"/>
              </a:spcBef>
              <a:spcAft>
                <a:spcPts val="600"/>
              </a:spcAft>
              <a:buClr>
                <a:srgbClr val="F2A900"/>
              </a:buClr>
            </a:pPr>
            <a:r>
              <a:rPr lang="en-GB" sz="1050"/>
              <a:t>Strategic partnerships developed with Intelligent Plant and Synaptec to develop our digital and renewables portfolio</a:t>
            </a:r>
          </a:p>
          <a:p>
            <a:pPr algn="ctr">
              <a:spcBef>
                <a:spcPts val="600"/>
              </a:spcBef>
              <a:spcAft>
                <a:spcPts val="600"/>
              </a:spcAft>
              <a:buClr>
                <a:srgbClr val="F2A900"/>
              </a:buClr>
            </a:pPr>
            <a:endParaRPr lang="en-GB" sz="1050"/>
          </a:p>
        </p:txBody>
      </p:sp>
      <p:sp>
        <p:nvSpPr>
          <p:cNvPr id="50" name="TextBox 49">
            <a:extLst>
              <a:ext uri="{FF2B5EF4-FFF2-40B4-BE49-F238E27FC236}">
                <a16:creationId xmlns:a16="http://schemas.microsoft.com/office/drawing/2014/main" id="{373A879B-61FC-44DC-8DA0-8D0AC3A1DEAA}"/>
              </a:ext>
            </a:extLst>
          </p:cNvPr>
          <p:cNvSpPr txBox="1"/>
          <p:nvPr/>
        </p:nvSpPr>
        <p:spPr>
          <a:xfrm>
            <a:off x="4115867" y="3991352"/>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a:solidFill>
                  <a:schemeClr val="accent1"/>
                </a:solidFill>
              </a:rPr>
              <a:t>2006</a:t>
            </a:r>
            <a:endParaRPr lang="en-GB" sz="1600" dirty="0" err="1">
              <a:solidFill>
                <a:schemeClr val="accent1"/>
              </a:solidFill>
            </a:endParaRPr>
          </a:p>
        </p:txBody>
      </p:sp>
      <p:sp>
        <p:nvSpPr>
          <p:cNvPr id="51" name="TextBox 50">
            <a:extLst>
              <a:ext uri="{FF2B5EF4-FFF2-40B4-BE49-F238E27FC236}">
                <a16:creationId xmlns:a16="http://schemas.microsoft.com/office/drawing/2014/main" id="{F31A483B-0204-4263-87EF-9E5F0D04A056}"/>
              </a:ext>
            </a:extLst>
          </p:cNvPr>
          <p:cNvSpPr txBox="1"/>
          <p:nvPr/>
        </p:nvSpPr>
        <p:spPr>
          <a:xfrm>
            <a:off x="5620217" y="3991352"/>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a:solidFill>
                  <a:schemeClr val="accent1"/>
                </a:solidFill>
              </a:rPr>
              <a:t>2011</a:t>
            </a:r>
            <a:endParaRPr lang="en-GB" sz="1600" dirty="0" err="1">
              <a:solidFill>
                <a:schemeClr val="accent1"/>
              </a:solidFill>
            </a:endParaRPr>
          </a:p>
        </p:txBody>
      </p:sp>
      <p:sp>
        <p:nvSpPr>
          <p:cNvPr id="52" name="TextBox 51">
            <a:extLst>
              <a:ext uri="{FF2B5EF4-FFF2-40B4-BE49-F238E27FC236}">
                <a16:creationId xmlns:a16="http://schemas.microsoft.com/office/drawing/2014/main" id="{3D007675-0C28-469C-A621-EEAF97BBED8D}"/>
              </a:ext>
            </a:extLst>
          </p:cNvPr>
          <p:cNvSpPr txBox="1"/>
          <p:nvPr/>
        </p:nvSpPr>
        <p:spPr>
          <a:xfrm>
            <a:off x="7124567" y="3991352"/>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a:solidFill>
                  <a:schemeClr val="accent1"/>
                </a:solidFill>
              </a:rPr>
              <a:t>2012</a:t>
            </a:r>
            <a:endParaRPr lang="en-GB" sz="1600" dirty="0" err="1">
              <a:solidFill>
                <a:schemeClr val="accent1"/>
              </a:solidFill>
            </a:endParaRPr>
          </a:p>
        </p:txBody>
      </p:sp>
      <p:sp>
        <p:nvSpPr>
          <p:cNvPr id="53" name="TextBox 52">
            <a:extLst>
              <a:ext uri="{FF2B5EF4-FFF2-40B4-BE49-F238E27FC236}">
                <a16:creationId xmlns:a16="http://schemas.microsoft.com/office/drawing/2014/main" id="{01FEBA23-DE20-44C9-A947-93D816DE97AF}"/>
              </a:ext>
            </a:extLst>
          </p:cNvPr>
          <p:cNvSpPr txBox="1"/>
          <p:nvPr/>
        </p:nvSpPr>
        <p:spPr>
          <a:xfrm>
            <a:off x="8628917" y="3991352"/>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a:solidFill>
                  <a:schemeClr val="accent1"/>
                </a:solidFill>
              </a:rPr>
              <a:t>2019</a:t>
            </a:r>
            <a:endParaRPr lang="en-GB" sz="1600" dirty="0" err="1">
              <a:solidFill>
                <a:schemeClr val="accent1"/>
              </a:solidFill>
            </a:endParaRPr>
          </a:p>
        </p:txBody>
      </p:sp>
      <p:sp>
        <p:nvSpPr>
          <p:cNvPr id="54" name="TextBox 53">
            <a:extLst>
              <a:ext uri="{FF2B5EF4-FFF2-40B4-BE49-F238E27FC236}">
                <a16:creationId xmlns:a16="http://schemas.microsoft.com/office/drawing/2014/main" id="{A965CCE6-FD4C-47D8-8D21-297373CFEA15}"/>
              </a:ext>
            </a:extLst>
          </p:cNvPr>
          <p:cNvSpPr txBox="1"/>
          <p:nvPr/>
        </p:nvSpPr>
        <p:spPr>
          <a:xfrm>
            <a:off x="10133267" y="3991352"/>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a:solidFill>
                  <a:schemeClr val="accent1"/>
                </a:solidFill>
              </a:rPr>
              <a:t>2020</a:t>
            </a:r>
            <a:endParaRPr lang="en-GB" sz="1600" dirty="0" err="1">
              <a:solidFill>
                <a:schemeClr val="accent1"/>
              </a:solidFill>
            </a:endParaRPr>
          </a:p>
        </p:txBody>
      </p:sp>
      <p:cxnSp>
        <p:nvCxnSpPr>
          <p:cNvPr id="56" name="Straight Connector 55">
            <a:extLst>
              <a:ext uri="{FF2B5EF4-FFF2-40B4-BE49-F238E27FC236}">
                <a16:creationId xmlns:a16="http://schemas.microsoft.com/office/drawing/2014/main" id="{A244247F-D8DC-4481-BB7F-9A8CD1A1FC7C}"/>
              </a:ext>
            </a:extLst>
          </p:cNvPr>
          <p:cNvCxnSpPr>
            <a:cxnSpLocks/>
          </p:cNvCxnSpPr>
          <p:nvPr/>
        </p:nvCxnSpPr>
        <p:spPr>
          <a:xfrm>
            <a:off x="5620217" y="3991352"/>
            <a:ext cx="0" cy="1889852"/>
          </a:xfrm>
          <a:prstGeom prst="line">
            <a:avLst/>
          </a:prstGeom>
          <a:ln w="19050">
            <a:solidFill>
              <a:schemeClr val="accent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8" name="Straight Connector 57">
            <a:extLst>
              <a:ext uri="{FF2B5EF4-FFF2-40B4-BE49-F238E27FC236}">
                <a16:creationId xmlns:a16="http://schemas.microsoft.com/office/drawing/2014/main" id="{6A00BDE0-1C2E-4621-8A4A-6F890E8BE225}"/>
              </a:ext>
            </a:extLst>
          </p:cNvPr>
          <p:cNvCxnSpPr>
            <a:cxnSpLocks/>
          </p:cNvCxnSpPr>
          <p:nvPr/>
        </p:nvCxnSpPr>
        <p:spPr>
          <a:xfrm>
            <a:off x="7146379" y="3991352"/>
            <a:ext cx="0" cy="1889852"/>
          </a:xfrm>
          <a:prstGeom prst="line">
            <a:avLst/>
          </a:prstGeom>
          <a:ln w="19050">
            <a:solidFill>
              <a:schemeClr val="accent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5222DAAB-5EE1-492D-AAED-044DCA05F4A2}"/>
              </a:ext>
            </a:extLst>
          </p:cNvPr>
          <p:cNvCxnSpPr>
            <a:cxnSpLocks/>
          </p:cNvCxnSpPr>
          <p:nvPr/>
        </p:nvCxnSpPr>
        <p:spPr>
          <a:xfrm>
            <a:off x="8602048" y="3991352"/>
            <a:ext cx="26869" cy="1889852"/>
          </a:xfrm>
          <a:prstGeom prst="line">
            <a:avLst/>
          </a:prstGeom>
          <a:ln w="19050">
            <a:solidFill>
              <a:schemeClr val="accent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1FD3E6AB-ADAE-4A48-9692-DC88CE8C1C96}"/>
              </a:ext>
            </a:extLst>
          </p:cNvPr>
          <p:cNvCxnSpPr>
            <a:cxnSpLocks/>
          </p:cNvCxnSpPr>
          <p:nvPr/>
        </p:nvCxnSpPr>
        <p:spPr>
          <a:xfrm>
            <a:off x="10131964" y="3991352"/>
            <a:ext cx="1303" cy="1889852"/>
          </a:xfrm>
          <a:prstGeom prst="line">
            <a:avLst/>
          </a:prstGeom>
          <a:ln w="19050">
            <a:solidFill>
              <a:schemeClr val="accent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pic>
        <p:nvPicPr>
          <p:cNvPr id="40" name="Picture 39" descr="Logo&#10;&#10;Description automatically generated">
            <a:extLst>
              <a:ext uri="{FF2B5EF4-FFF2-40B4-BE49-F238E27FC236}">
                <a16:creationId xmlns:a16="http://schemas.microsoft.com/office/drawing/2014/main" id="{32C2EF73-C10E-BAA5-72F7-22672DD1E82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400391" y="3139095"/>
            <a:ext cx="1240774" cy="292612"/>
          </a:xfrm>
          <a:prstGeom prst="rect">
            <a:avLst/>
          </a:prstGeom>
        </p:spPr>
      </p:pic>
      <p:pic>
        <p:nvPicPr>
          <p:cNvPr id="41" name="Picture 40" descr="Logo, company name&#10;&#10;Description automatically generated">
            <a:extLst>
              <a:ext uri="{FF2B5EF4-FFF2-40B4-BE49-F238E27FC236}">
                <a16:creationId xmlns:a16="http://schemas.microsoft.com/office/drawing/2014/main" id="{7126DFD3-B1F3-337D-1E23-219252D59D91}"/>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0400391" y="2299582"/>
            <a:ext cx="1084738" cy="295978"/>
          </a:xfrm>
          <a:prstGeom prst="rect">
            <a:avLst/>
          </a:prstGeom>
        </p:spPr>
      </p:pic>
      <p:cxnSp>
        <p:nvCxnSpPr>
          <p:cNvPr id="42" name="Straight Connector 41">
            <a:extLst>
              <a:ext uri="{FF2B5EF4-FFF2-40B4-BE49-F238E27FC236}">
                <a16:creationId xmlns:a16="http://schemas.microsoft.com/office/drawing/2014/main" id="{61D764A7-C379-2C4D-6D7B-926556379F68}"/>
              </a:ext>
            </a:extLst>
          </p:cNvPr>
          <p:cNvCxnSpPr>
            <a:cxnSpLocks/>
          </p:cNvCxnSpPr>
          <p:nvPr/>
        </p:nvCxnSpPr>
        <p:spPr>
          <a:xfrm>
            <a:off x="10133267" y="2166850"/>
            <a:ext cx="0" cy="1404742"/>
          </a:xfrm>
          <a:prstGeom prst="line">
            <a:avLst/>
          </a:prstGeom>
          <a:ln w="19050">
            <a:prstDash val="dash"/>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0D444B62-C8DA-91D7-D554-6538FC995AEC}"/>
              </a:ext>
            </a:extLst>
          </p:cNvPr>
          <p:cNvSpPr txBox="1"/>
          <p:nvPr/>
        </p:nvSpPr>
        <p:spPr>
          <a:xfrm>
            <a:off x="5640277" y="1598637"/>
            <a:ext cx="4482542" cy="338554"/>
          </a:xfrm>
          <a:prstGeom prst="rect">
            <a:avLst/>
          </a:prstGeom>
          <a:noFill/>
        </p:spPr>
        <p:txBody>
          <a:bodyPr wrap="square" rtlCol="0">
            <a:spAutoFit/>
          </a:bodyPr>
          <a:lstStyle/>
          <a:p>
            <a:pPr algn="ctr">
              <a:spcBef>
                <a:spcPts val="600"/>
              </a:spcBef>
              <a:spcAft>
                <a:spcPts val="600"/>
              </a:spcAft>
              <a:buClr>
                <a:srgbClr val="F2A900"/>
              </a:buClr>
            </a:pPr>
            <a:r>
              <a:rPr lang="en-GB" sz="1600"/>
              <a:t>Historic brands</a:t>
            </a:r>
            <a:endParaRPr lang="en-GB" sz="1600" dirty="0" err="1"/>
          </a:p>
        </p:txBody>
      </p:sp>
      <p:sp>
        <p:nvSpPr>
          <p:cNvPr id="43" name="TextBox 42">
            <a:extLst>
              <a:ext uri="{FF2B5EF4-FFF2-40B4-BE49-F238E27FC236}">
                <a16:creationId xmlns:a16="http://schemas.microsoft.com/office/drawing/2014/main" id="{285A626B-14CA-8862-24ED-91846D99123D}"/>
              </a:ext>
            </a:extLst>
          </p:cNvPr>
          <p:cNvSpPr txBox="1"/>
          <p:nvPr/>
        </p:nvSpPr>
        <p:spPr>
          <a:xfrm>
            <a:off x="10147263" y="1598637"/>
            <a:ext cx="1493902" cy="338554"/>
          </a:xfrm>
          <a:prstGeom prst="rect">
            <a:avLst/>
          </a:prstGeom>
          <a:noFill/>
        </p:spPr>
        <p:txBody>
          <a:bodyPr wrap="square" rtlCol="0">
            <a:spAutoFit/>
          </a:bodyPr>
          <a:lstStyle/>
          <a:p>
            <a:pPr algn="ctr">
              <a:spcBef>
                <a:spcPts val="600"/>
              </a:spcBef>
              <a:spcAft>
                <a:spcPts val="600"/>
              </a:spcAft>
              <a:buClr>
                <a:srgbClr val="F2A900"/>
              </a:buClr>
            </a:pPr>
            <a:r>
              <a:rPr lang="en-GB" sz="1600"/>
              <a:t>Partnerships</a:t>
            </a:r>
            <a:endParaRPr lang="en-GB" sz="1600" dirty="0" err="1"/>
          </a:p>
        </p:txBody>
      </p:sp>
    </p:spTree>
    <p:extLst>
      <p:ext uri="{BB962C8B-B14F-4D97-AF65-F5344CB8AC3E}">
        <p14:creationId xmlns:p14="http://schemas.microsoft.com/office/powerpoint/2010/main" val="39507361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fish, spiny-finned fish&#10;&#10;Description automatically generated">
            <a:extLst>
              <a:ext uri="{FF2B5EF4-FFF2-40B4-BE49-F238E27FC236}">
                <a16:creationId xmlns:a16="http://schemas.microsoft.com/office/drawing/2014/main" id="{8BF65D41-3C7D-4658-8235-616A872A527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2493169"/>
            <a:ext cx="12192000" cy="3661147"/>
          </a:xfrm>
          <a:prstGeom prst="rect">
            <a:avLst/>
          </a:prstGeom>
        </p:spPr>
      </p:pic>
      <p:pic>
        <p:nvPicPr>
          <p:cNvPr id="16" name="Picture Placeholder 15" descr="A picture containing text, water&#10;&#10;Description automatically generated">
            <a:extLst>
              <a:ext uri="{FF2B5EF4-FFF2-40B4-BE49-F238E27FC236}">
                <a16:creationId xmlns:a16="http://schemas.microsoft.com/office/drawing/2014/main" id="{5FAB1971-53E6-40BF-82EA-616DCA6DFCA6}"/>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a:stretch/>
        </p:blipFill>
        <p:spPr>
          <a:xfrm>
            <a:off x="586870" y="1412876"/>
            <a:ext cx="5253567" cy="2160588"/>
          </a:xfrm>
        </p:spPr>
      </p:pic>
      <p:pic>
        <p:nvPicPr>
          <p:cNvPr id="18" name="Picture Placeholder 17" descr="A picture containing water, outdoor&#10;&#10;Description automatically generated">
            <a:extLst>
              <a:ext uri="{FF2B5EF4-FFF2-40B4-BE49-F238E27FC236}">
                <a16:creationId xmlns:a16="http://schemas.microsoft.com/office/drawing/2014/main" id="{0B2A5B4F-02F2-4EC5-B52B-A935CB0EC7DE}"/>
              </a:ext>
            </a:extLst>
          </p:cNvPr>
          <p:cNvPicPr>
            <a:picLocks noGrp="1" noChangeAspect="1"/>
          </p:cNvPicPr>
          <p:nvPr>
            <p:ph type="pic" sz="quarter" idx="20"/>
          </p:nvPr>
        </p:nvPicPr>
        <p:blipFill rotWithShape="1">
          <a:blip r:embed="rId4" cstate="screen">
            <a:extLst>
              <a:ext uri="{28A0092B-C50C-407E-A947-70E740481C1C}">
                <a14:useLocalDpi xmlns:a14="http://schemas.microsoft.com/office/drawing/2010/main"/>
              </a:ext>
            </a:extLst>
          </a:blip>
          <a:srcRect/>
          <a:stretch/>
        </p:blipFill>
        <p:spPr>
          <a:xfrm>
            <a:off x="6366935" y="1412875"/>
            <a:ext cx="5253567" cy="2160588"/>
          </a:xfrm>
        </p:spPr>
      </p:pic>
      <p:pic>
        <p:nvPicPr>
          <p:cNvPr id="23" name="Picture Placeholder 19">
            <a:extLst>
              <a:ext uri="{FF2B5EF4-FFF2-40B4-BE49-F238E27FC236}">
                <a16:creationId xmlns:a16="http://schemas.microsoft.com/office/drawing/2014/main" id="{1B5A4EE1-B70E-49AE-BB7E-D5D4B1D276AF}"/>
              </a:ext>
            </a:extLst>
          </p:cNvPr>
          <p:cNvPicPr>
            <a:picLocks noGrp="1" noChangeAspect="1"/>
          </p:cNvPicPr>
          <p:nvPr>
            <p:ph type="pic" sz="quarter" idx="21"/>
          </p:nvPr>
        </p:nvPicPr>
        <p:blipFill rotWithShape="1">
          <a:blip r:embed="rId5" cstate="screen">
            <a:extLst>
              <a:ext uri="{28A0092B-C50C-407E-A947-70E740481C1C}">
                <a14:useLocalDpi xmlns:a14="http://schemas.microsoft.com/office/drawing/2010/main"/>
              </a:ext>
            </a:extLst>
          </a:blip>
          <a:srcRect/>
          <a:stretch/>
        </p:blipFill>
        <p:spPr>
          <a:xfrm>
            <a:off x="591788" y="3964404"/>
            <a:ext cx="5253567" cy="2160588"/>
          </a:xfrm>
        </p:spPr>
      </p:pic>
      <p:pic>
        <p:nvPicPr>
          <p:cNvPr id="9" name="Picture Placeholder 8" descr="A person using a tablet&#10;&#10;Description automatically generated with low confidence">
            <a:extLst>
              <a:ext uri="{FF2B5EF4-FFF2-40B4-BE49-F238E27FC236}">
                <a16:creationId xmlns:a16="http://schemas.microsoft.com/office/drawing/2014/main" id="{DC19A4B3-8B5A-43D6-B2B6-C0BEF58CA4C7}"/>
              </a:ext>
            </a:extLst>
          </p:cNvPr>
          <p:cNvPicPr>
            <a:picLocks noGrp="1" noChangeAspect="1"/>
          </p:cNvPicPr>
          <p:nvPr>
            <p:ph type="pic" sz="quarter" idx="22"/>
          </p:nvPr>
        </p:nvPicPr>
        <p:blipFill>
          <a:blip r:embed="rId6" cstate="screen">
            <a:extLst>
              <a:ext uri="{28A0092B-C50C-407E-A947-70E740481C1C}">
                <a14:useLocalDpi xmlns:a14="http://schemas.microsoft.com/office/drawing/2010/main"/>
              </a:ext>
            </a:extLst>
          </a:blip>
          <a:srcRect/>
          <a:stretch>
            <a:fillRect/>
          </a:stretch>
        </p:blipFill>
        <p:spPr/>
      </p:pic>
      <p:graphicFrame>
        <p:nvGraphicFramePr>
          <p:cNvPr id="30" name="Content Placeholder 10">
            <a:extLst>
              <a:ext uri="{FF2B5EF4-FFF2-40B4-BE49-F238E27FC236}">
                <a16:creationId xmlns:a16="http://schemas.microsoft.com/office/drawing/2014/main" id="{76AF2D8D-F8A1-4486-AAAC-A5CFF781811B}"/>
              </a:ext>
            </a:extLst>
          </p:cNvPr>
          <p:cNvGraphicFramePr>
            <a:graphicFrameLocks/>
          </p:cNvGraphicFramePr>
          <p:nvPr/>
        </p:nvGraphicFramePr>
        <p:xfrm>
          <a:off x="565932" y="1420478"/>
          <a:ext cx="11039475" cy="47164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Title 4">
            <a:extLst>
              <a:ext uri="{FF2B5EF4-FFF2-40B4-BE49-F238E27FC236}">
                <a16:creationId xmlns:a16="http://schemas.microsoft.com/office/drawing/2014/main" id="{55675DDC-59F8-4C06-9D26-5D607C693F18}"/>
              </a:ext>
            </a:extLst>
          </p:cNvPr>
          <p:cNvSpPr>
            <a:spLocks noGrp="1"/>
          </p:cNvSpPr>
          <p:nvPr>
            <p:ph type="title"/>
          </p:nvPr>
        </p:nvSpPr>
        <p:spPr>
          <a:xfrm>
            <a:off x="287867" y="720536"/>
            <a:ext cx="11616266" cy="382587"/>
          </a:xfrm>
        </p:spPr>
        <p:txBody>
          <a:bodyPr anchor="ctr"/>
          <a:lstStyle/>
          <a:p>
            <a:pPr algn="ctr"/>
            <a:r>
              <a:rPr lang="en-US" sz="1600"/>
              <a:t>We improve the reliability, integrity, efficiency and productivity of critical infrastructure with industry leading controls technology </a:t>
            </a:r>
            <a:endParaRPr lang="en-GB" sz="1600"/>
          </a:p>
        </p:txBody>
      </p:sp>
      <p:sp>
        <p:nvSpPr>
          <p:cNvPr id="11" name="Text Placeholder 10">
            <a:extLst>
              <a:ext uri="{FF2B5EF4-FFF2-40B4-BE49-F238E27FC236}">
                <a16:creationId xmlns:a16="http://schemas.microsoft.com/office/drawing/2014/main" id="{4AEA34AA-AC13-4A9B-89A3-CA929D4CA9E4}"/>
              </a:ext>
            </a:extLst>
          </p:cNvPr>
          <p:cNvSpPr>
            <a:spLocks noGrp="1"/>
          </p:cNvSpPr>
          <p:nvPr>
            <p:ph type="body" sz="quarter" idx="10"/>
          </p:nvPr>
        </p:nvSpPr>
        <p:spPr>
          <a:xfrm>
            <a:off x="575734" y="358776"/>
            <a:ext cx="11040533" cy="250825"/>
          </a:xfrm>
        </p:spPr>
        <p:txBody>
          <a:bodyPr/>
          <a:lstStyle/>
          <a:p>
            <a:pPr algn="ctr"/>
            <a:r>
              <a:rPr lang="en-GB">
                <a:ln w="0"/>
                <a:solidFill>
                  <a:schemeClr val="tx1"/>
                </a:solidFill>
                <a:effectLst>
                  <a:outerShdw blurRad="38100" dist="19050" dir="2700000" algn="tl" rotWithShape="0">
                    <a:schemeClr val="dk1">
                      <a:alpha val="40000"/>
                    </a:schemeClr>
                  </a:outerShdw>
                </a:effectLst>
              </a:rPr>
              <a:t>The Controls Technology Company</a:t>
            </a:r>
          </a:p>
        </p:txBody>
      </p:sp>
      <p:sp>
        <p:nvSpPr>
          <p:cNvPr id="6" name="Rectangle: Rounded Corners 5">
            <a:extLst>
              <a:ext uri="{FF2B5EF4-FFF2-40B4-BE49-F238E27FC236}">
                <a16:creationId xmlns:a16="http://schemas.microsoft.com/office/drawing/2014/main" id="{B1DB0FEC-579E-41E3-9AF5-3A0CCB3B6674}"/>
              </a:ext>
            </a:extLst>
          </p:cNvPr>
          <p:cNvSpPr/>
          <p:nvPr/>
        </p:nvSpPr>
        <p:spPr>
          <a:xfrm>
            <a:off x="5585548" y="3555849"/>
            <a:ext cx="1020903" cy="326692"/>
          </a:xfrm>
          <a:prstGeom prst="roundRect">
            <a:avLst/>
          </a:prstGeom>
          <a:solidFill>
            <a:schemeClr val="accent1"/>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GB" sz="1600"/>
              <a:t>ENERGY</a:t>
            </a:r>
          </a:p>
        </p:txBody>
      </p:sp>
      <p:pic>
        <p:nvPicPr>
          <p:cNvPr id="8" name="Picture 7" descr="Icon&#10;&#10;Description automatically generated">
            <a:extLst>
              <a:ext uri="{FF2B5EF4-FFF2-40B4-BE49-F238E27FC236}">
                <a16:creationId xmlns:a16="http://schemas.microsoft.com/office/drawing/2014/main" id="{CEA74DF1-BD2D-4441-A0E5-5F8DF1B6F05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4875764" y="1935689"/>
            <a:ext cx="788275" cy="1114959"/>
          </a:xfrm>
          <a:prstGeom prst="rect">
            <a:avLst/>
          </a:prstGeom>
        </p:spPr>
      </p:pic>
      <p:pic>
        <p:nvPicPr>
          <p:cNvPr id="10" name="Picture 9" descr="Icon&#10;&#10;Description automatically generated">
            <a:extLst>
              <a:ext uri="{FF2B5EF4-FFF2-40B4-BE49-F238E27FC236}">
                <a16:creationId xmlns:a16="http://schemas.microsoft.com/office/drawing/2014/main" id="{D09CB15E-FC59-428C-931E-410DDE38582A}"/>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366936" y="1948558"/>
            <a:ext cx="654650" cy="1132919"/>
          </a:xfrm>
          <a:prstGeom prst="rect">
            <a:avLst/>
          </a:prstGeom>
        </p:spPr>
      </p:pic>
      <p:pic>
        <p:nvPicPr>
          <p:cNvPr id="15" name="Picture 14" descr="Icon&#10;&#10;Description automatically generated">
            <a:extLst>
              <a:ext uri="{FF2B5EF4-FFF2-40B4-BE49-F238E27FC236}">
                <a16:creationId xmlns:a16="http://schemas.microsoft.com/office/drawing/2014/main" id="{34816BC6-E170-4137-9A6A-3B8BD7DBA921}"/>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263779" y="4488778"/>
            <a:ext cx="831261" cy="1173791"/>
          </a:xfrm>
          <a:prstGeom prst="rect">
            <a:avLst/>
          </a:prstGeom>
        </p:spPr>
      </p:pic>
      <p:pic>
        <p:nvPicPr>
          <p:cNvPr id="21" name="Picture 20" descr="Icon&#10;&#10;Description automatically generated">
            <a:extLst>
              <a:ext uri="{FF2B5EF4-FFF2-40B4-BE49-F238E27FC236}">
                <a16:creationId xmlns:a16="http://schemas.microsoft.com/office/drawing/2014/main" id="{558CBA67-9FCB-4524-A0A8-DBFEBD8CBE08}"/>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4929055" y="4529298"/>
            <a:ext cx="681691" cy="964204"/>
          </a:xfrm>
          <a:prstGeom prst="rect">
            <a:avLst/>
          </a:prstGeom>
        </p:spPr>
      </p:pic>
    </p:spTree>
    <p:extLst>
      <p:ext uri="{BB962C8B-B14F-4D97-AF65-F5344CB8AC3E}">
        <p14:creationId xmlns:p14="http://schemas.microsoft.com/office/powerpoint/2010/main" val="3121431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466CE93-5C51-448B-A660-3C67F648956D}"/>
              </a:ext>
            </a:extLst>
          </p:cNvPr>
          <p:cNvSpPr>
            <a:spLocks noGrp="1"/>
          </p:cNvSpPr>
          <p:nvPr>
            <p:ph type="title"/>
          </p:nvPr>
        </p:nvSpPr>
        <p:spPr/>
        <p:txBody>
          <a:bodyPr/>
          <a:lstStyle/>
          <a:p>
            <a:r>
              <a:rPr lang="en-GB"/>
              <a:t>We have an open approach to collaboration</a:t>
            </a:r>
          </a:p>
        </p:txBody>
      </p:sp>
      <p:sp>
        <p:nvSpPr>
          <p:cNvPr id="4" name="Text Placeholder 3">
            <a:extLst>
              <a:ext uri="{FF2B5EF4-FFF2-40B4-BE49-F238E27FC236}">
                <a16:creationId xmlns:a16="http://schemas.microsoft.com/office/drawing/2014/main" id="{A36B0D67-802C-42E2-8CBD-45DF8460F3C7}"/>
              </a:ext>
            </a:extLst>
          </p:cNvPr>
          <p:cNvSpPr>
            <a:spLocks noGrp="1"/>
          </p:cNvSpPr>
          <p:nvPr>
            <p:ph type="body" sz="quarter" idx="10"/>
          </p:nvPr>
        </p:nvSpPr>
        <p:spPr/>
        <p:txBody>
          <a:bodyPr/>
          <a:lstStyle/>
          <a:p>
            <a:r>
              <a:rPr lang="en-GB"/>
              <a:t>Partnerships</a:t>
            </a:r>
          </a:p>
        </p:txBody>
      </p:sp>
      <p:sp>
        <p:nvSpPr>
          <p:cNvPr id="40" name="Content Placeholder 39">
            <a:extLst>
              <a:ext uri="{FF2B5EF4-FFF2-40B4-BE49-F238E27FC236}">
                <a16:creationId xmlns:a16="http://schemas.microsoft.com/office/drawing/2014/main" id="{87ACB94A-D470-47BD-91A5-010708A6DE44}"/>
              </a:ext>
            </a:extLst>
          </p:cNvPr>
          <p:cNvSpPr>
            <a:spLocks noGrp="1"/>
          </p:cNvSpPr>
          <p:nvPr>
            <p:ph idx="12"/>
          </p:nvPr>
        </p:nvSpPr>
        <p:spPr>
          <a:xfrm>
            <a:off x="575734" y="1620728"/>
            <a:ext cx="5232400" cy="3794862"/>
          </a:xfrm>
        </p:spPr>
        <p:txBody>
          <a:bodyPr/>
          <a:lstStyle/>
          <a:p>
            <a:pPr algn="ctr"/>
            <a:r>
              <a:rPr lang="en-US" sz="2400">
                <a:solidFill>
                  <a:schemeClr val="accent1"/>
                </a:solidFill>
                <a:latin typeface="+mj-lt"/>
              </a:rPr>
              <a:t>Empowering Choice</a:t>
            </a:r>
          </a:p>
          <a:p>
            <a:pPr algn="ctr"/>
            <a:endParaRPr lang="en-GB" sz="2400"/>
          </a:p>
        </p:txBody>
      </p:sp>
      <p:sp>
        <p:nvSpPr>
          <p:cNvPr id="41" name="Content Placeholder 40">
            <a:extLst>
              <a:ext uri="{FF2B5EF4-FFF2-40B4-BE49-F238E27FC236}">
                <a16:creationId xmlns:a16="http://schemas.microsoft.com/office/drawing/2014/main" id="{2DE1253A-4302-4582-901A-CACB9ECDF910}"/>
              </a:ext>
            </a:extLst>
          </p:cNvPr>
          <p:cNvSpPr>
            <a:spLocks noGrp="1"/>
          </p:cNvSpPr>
          <p:nvPr>
            <p:ph idx="18"/>
          </p:nvPr>
        </p:nvSpPr>
        <p:spPr>
          <a:xfrm>
            <a:off x="6407131" y="1623903"/>
            <a:ext cx="5232400" cy="3794862"/>
          </a:xfrm>
        </p:spPr>
        <p:txBody>
          <a:bodyPr/>
          <a:lstStyle/>
          <a:p>
            <a:pPr algn="ctr"/>
            <a:r>
              <a:rPr lang="en-US" sz="2400">
                <a:solidFill>
                  <a:schemeClr val="accent1"/>
                </a:solidFill>
                <a:latin typeface="+mj-lt"/>
              </a:rPr>
              <a:t>Empowering Innovation</a:t>
            </a:r>
          </a:p>
          <a:p>
            <a:pPr algn="ctr"/>
            <a:endParaRPr lang="en-GB" sz="2400"/>
          </a:p>
        </p:txBody>
      </p:sp>
      <p:sp>
        <p:nvSpPr>
          <p:cNvPr id="42" name="Content Placeholder 41">
            <a:extLst>
              <a:ext uri="{FF2B5EF4-FFF2-40B4-BE49-F238E27FC236}">
                <a16:creationId xmlns:a16="http://schemas.microsoft.com/office/drawing/2014/main" id="{0CDCD30D-5217-49F6-8930-F6DE5D0B574A}"/>
              </a:ext>
            </a:extLst>
          </p:cNvPr>
          <p:cNvSpPr>
            <a:spLocks noGrp="1"/>
          </p:cNvSpPr>
          <p:nvPr>
            <p:ph idx="19"/>
          </p:nvPr>
        </p:nvSpPr>
        <p:spPr>
          <a:xfrm>
            <a:off x="575734" y="4332563"/>
            <a:ext cx="5232400" cy="1597076"/>
          </a:xfrm>
        </p:spPr>
        <p:txBody>
          <a:bodyPr/>
          <a:lstStyle/>
          <a:p>
            <a:pPr algn="ctr"/>
            <a:r>
              <a:rPr lang="en-US" sz="1600" b="0" i="0" u="none" strike="noStrike" baseline="0"/>
              <a:t>Alliances can bring a positive impact to operations as companies come together to offer integrated solutions, saving time, simplifying logistics and driving standardisation. </a:t>
            </a:r>
            <a:r>
              <a:rPr lang="en-GB" sz="1600"/>
              <a:t>We have an agnostic approach towards alliances and can accommodate client requests whether as part of a partnership or standalone.</a:t>
            </a:r>
            <a:endParaRPr lang="en-GB"/>
          </a:p>
        </p:txBody>
      </p:sp>
      <p:sp>
        <p:nvSpPr>
          <p:cNvPr id="43" name="Content Placeholder 42">
            <a:extLst>
              <a:ext uri="{FF2B5EF4-FFF2-40B4-BE49-F238E27FC236}">
                <a16:creationId xmlns:a16="http://schemas.microsoft.com/office/drawing/2014/main" id="{828F7662-B5E7-47F4-B0F6-838E8B17DC8F}"/>
              </a:ext>
            </a:extLst>
          </p:cNvPr>
          <p:cNvSpPr>
            <a:spLocks noGrp="1"/>
          </p:cNvSpPr>
          <p:nvPr>
            <p:ph idx="20"/>
          </p:nvPr>
        </p:nvSpPr>
        <p:spPr>
          <a:xfrm>
            <a:off x="6383338" y="4332563"/>
            <a:ext cx="5232400" cy="1597076"/>
          </a:xfrm>
        </p:spPr>
        <p:txBody>
          <a:bodyPr/>
          <a:lstStyle/>
          <a:p>
            <a:pPr algn="ctr">
              <a:spcBef>
                <a:spcPts val="0"/>
              </a:spcBef>
            </a:pPr>
            <a:r>
              <a:rPr lang="en-US" sz="1600" b="0" i="0">
                <a:solidFill>
                  <a:srgbClr val="5B6770"/>
                </a:solidFill>
                <a:effectLst/>
                <a:latin typeface="+mj-lt"/>
              </a:rPr>
              <a:t>Proserv partners with complimentary, emerging</a:t>
            </a:r>
          </a:p>
          <a:p>
            <a:pPr algn="ctr">
              <a:spcBef>
                <a:spcPts val="0"/>
              </a:spcBef>
            </a:pPr>
            <a:r>
              <a:rPr lang="en-US" sz="1600" b="0" i="0">
                <a:solidFill>
                  <a:srgbClr val="5B6770"/>
                </a:solidFill>
                <a:effectLst/>
                <a:latin typeface="+mj-lt"/>
              </a:rPr>
              <a:t>technology companies to create compelling solutions for</a:t>
            </a:r>
          </a:p>
          <a:p>
            <a:pPr algn="ctr">
              <a:spcBef>
                <a:spcPts val="0"/>
              </a:spcBef>
            </a:pPr>
            <a:r>
              <a:rPr lang="en-US" sz="1600" b="0" i="0">
                <a:solidFill>
                  <a:srgbClr val="5B6770"/>
                </a:solidFill>
                <a:effectLst/>
                <a:latin typeface="+mj-lt"/>
              </a:rPr>
              <a:t>customers. These relationships enable Proserv to be at the forefront of technology advancements as we continue to identify innovative ways to create value for our customers throughout the energy transition. </a:t>
            </a:r>
          </a:p>
          <a:p>
            <a:pPr algn="ctr">
              <a:spcBef>
                <a:spcPts val="0"/>
              </a:spcBef>
            </a:pPr>
            <a:endParaRPr lang="en-GB"/>
          </a:p>
        </p:txBody>
      </p:sp>
      <p:pic>
        <p:nvPicPr>
          <p:cNvPr id="24" name="Picture 23" descr="Logo&#10;&#10;Description automatically generated">
            <a:extLst>
              <a:ext uri="{FF2B5EF4-FFF2-40B4-BE49-F238E27FC236}">
                <a16:creationId xmlns:a16="http://schemas.microsoft.com/office/drawing/2014/main" id="{7564CE9B-2B35-491F-A532-5C639D0EB0B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6897" y="2957873"/>
            <a:ext cx="1463340" cy="766026"/>
          </a:xfrm>
          <a:prstGeom prst="rect">
            <a:avLst/>
          </a:prstGeom>
        </p:spPr>
      </p:pic>
      <p:pic>
        <p:nvPicPr>
          <p:cNvPr id="25" name="Picture 24" descr="Logo, company name&#10;&#10;Description automatically generated">
            <a:extLst>
              <a:ext uri="{FF2B5EF4-FFF2-40B4-BE49-F238E27FC236}">
                <a16:creationId xmlns:a16="http://schemas.microsoft.com/office/drawing/2014/main" id="{1A7CC737-62E7-404E-83DD-B00D1ACF32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70865" y="2741718"/>
            <a:ext cx="1750078" cy="1060540"/>
          </a:xfrm>
          <a:prstGeom prst="rect">
            <a:avLst/>
          </a:prstGeom>
        </p:spPr>
      </p:pic>
      <p:pic>
        <p:nvPicPr>
          <p:cNvPr id="26" name="Picture 25" descr="Icon&#10;&#10;Description automatically generated">
            <a:extLst>
              <a:ext uri="{FF2B5EF4-FFF2-40B4-BE49-F238E27FC236}">
                <a16:creationId xmlns:a16="http://schemas.microsoft.com/office/drawing/2014/main" id="{D889C28C-3EDC-4150-B777-2F10CCB6D8F8}"/>
              </a:ext>
            </a:extLst>
          </p:cNvPr>
          <p:cNvPicPr>
            <a:picLocks noChangeAspect="1"/>
          </p:cNvPicPr>
          <p:nvPr/>
        </p:nvPicPr>
        <p:blipFill>
          <a:blip r:embed="rId4"/>
          <a:stretch>
            <a:fillRect/>
          </a:stretch>
        </p:blipFill>
        <p:spPr>
          <a:xfrm>
            <a:off x="4319040" y="2590339"/>
            <a:ext cx="1453103" cy="1453103"/>
          </a:xfrm>
          <a:prstGeom prst="rect">
            <a:avLst/>
          </a:prstGeom>
        </p:spPr>
      </p:pic>
      <p:pic>
        <p:nvPicPr>
          <p:cNvPr id="31" name="Picture 30" descr="Logo&#10;&#10;Description automatically generated">
            <a:extLst>
              <a:ext uri="{FF2B5EF4-FFF2-40B4-BE49-F238E27FC236}">
                <a16:creationId xmlns:a16="http://schemas.microsoft.com/office/drawing/2014/main" id="{812A5941-9E12-438C-941E-2862913D276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647710" y="3152482"/>
            <a:ext cx="2097505" cy="494655"/>
          </a:xfrm>
          <a:prstGeom prst="rect">
            <a:avLst/>
          </a:prstGeom>
        </p:spPr>
      </p:pic>
      <p:pic>
        <p:nvPicPr>
          <p:cNvPr id="34" name="Picture 33" descr="Logo, company name&#10;&#10;Description automatically generated">
            <a:extLst>
              <a:ext uri="{FF2B5EF4-FFF2-40B4-BE49-F238E27FC236}">
                <a16:creationId xmlns:a16="http://schemas.microsoft.com/office/drawing/2014/main" id="{28C815FA-4C74-41A4-8AC0-8B254E99219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387598" y="3096487"/>
            <a:ext cx="2097505" cy="572319"/>
          </a:xfrm>
          <a:prstGeom prst="rect">
            <a:avLst/>
          </a:prstGeom>
        </p:spPr>
      </p:pic>
      <p:cxnSp>
        <p:nvCxnSpPr>
          <p:cNvPr id="45" name="Straight Connector 44">
            <a:extLst>
              <a:ext uri="{FF2B5EF4-FFF2-40B4-BE49-F238E27FC236}">
                <a16:creationId xmlns:a16="http://schemas.microsoft.com/office/drawing/2014/main" id="{43E67A71-B563-4E30-9D57-B66DACAAA8E9}"/>
              </a:ext>
            </a:extLst>
          </p:cNvPr>
          <p:cNvCxnSpPr>
            <a:cxnSpLocks/>
          </p:cNvCxnSpPr>
          <p:nvPr/>
        </p:nvCxnSpPr>
        <p:spPr>
          <a:xfrm>
            <a:off x="6096000" y="1416050"/>
            <a:ext cx="0" cy="4721414"/>
          </a:xfrm>
          <a:prstGeom prst="line">
            <a:avLst/>
          </a:prstGeom>
          <a:ln w="12700">
            <a:solidFill>
              <a:schemeClr val="tx2"/>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48" name="TextBox 47">
            <a:extLst>
              <a:ext uri="{FF2B5EF4-FFF2-40B4-BE49-F238E27FC236}">
                <a16:creationId xmlns:a16="http://schemas.microsoft.com/office/drawing/2014/main" id="{FEB55A1A-9811-4207-AED3-F6C7F20D67B9}"/>
              </a:ext>
            </a:extLst>
          </p:cNvPr>
          <p:cNvSpPr txBox="1"/>
          <p:nvPr/>
        </p:nvSpPr>
        <p:spPr>
          <a:xfrm>
            <a:off x="651332" y="2478844"/>
            <a:ext cx="1574470" cy="338554"/>
          </a:xfrm>
          <a:prstGeom prst="rect">
            <a:avLst/>
          </a:prstGeom>
          <a:noFill/>
        </p:spPr>
        <p:txBody>
          <a:bodyPr wrap="none" rtlCol="0">
            <a:spAutoFit/>
          </a:bodyPr>
          <a:lstStyle/>
          <a:p>
            <a:pPr algn="ctr">
              <a:spcBef>
                <a:spcPts val="600"/>
              </a:spcBef>
              <a:spcAft>
                <a:spcPts val="600"/>
              </a:spcAft>
              <a:buClr>
                <a:srgbClr val="F2A900"/>
              </a:buClr>
            </a:pPr>
            <a:r>
              <a:rPr lang="en-GB" sz="1600"/>
              <a:t>HIPPS controls</a:t>
            </a:r>
            <a:endParaRPr lang="en-GB" sz="1600" dirty="0" err="1"/>
          </a:p>
        </p:txBody>
      </p:sp>
      <p:sp>
        <p:nvSpPr>
          <p:cNvPr id="49" name="TextBox 48">
            <a:extLst>
              <a:ext uri="{FF2B5EF4-FFF2-40B4-BE49-F238E27FC236}">
                <a16:creationId xmlns:a16="http://schemas.microsoft.com/office/drawing/2014/main" id="{344E8678-7DC1-4B8B-995A-06DA54A138E5}"/>
              </a:ext>
            </a:extLst>
          </p:cNvPr>
          <p:cNvSpPr txBox="1"/>
          <p:nvPr/>
        </p:nvSpPr>
        <p:spPr>
          <a:xfrm>
            <a:off x="2558924" y="2478844"/>
            <a:ext cx="1426994" cy="338554"/>
          </a:xfrm>
          <a:prstGeom prst="rect">
            <a:avLst/>
          </a:prstGeom>
          <a:noFill/>
        </p:spPr>
        <p:txBody>
          <a:bodyPr wrap="none" rtlCol="0">
            <a:spAutoFit/>
          </a:bodyPr>
          <a:lstStyle/>
          <a:p>
            <a:pPr algn="ctr">
              <a:spcBef>
                <a:spcPts val="600"/>
              </a:spcBef>
              <a:spcAft>
                <a:spcPts val="600"/>
              </a:spcAft>
              <a:buClr>
                <a:srgbClr val="F2A900"/>
              </a:buClr>
            </a:pPr>
            <a:r>
              <a:rPr lang="en-GB" sz="1600"/>
              <a:t>Buoy controls</a:t>
            </a:r>
            <a:endParaRPr lang="en-GB" sz="1600" dirty="0" err="1"/>
          </a:p>
        </p:txBody>
      </p:sp>
      <p:sp>
        <p:nvSpPr>
          <p:cNvPr id="50" name="TextBox 49">
            <a:extLst>
              <a:ext uri="{FF2B5EF4-FFF2-40B4-BE49-F238E27FC236}">
                <a16:creationId xmlns:a16="http://schemas.microsoft.com/office/drawing/2014/main" id="{9879E092-FC76-4AF4-AFA7-B8A22C2A1354}"/>
              </a:ext>
            </a:extLst>
          </p:cNvPr>
          <p:cNvSpPr txBox="1"/>
          <p:nvPr/>
        </p:nvSpPr>
        <p:spPr>
          <a:xfrm>
            <a:off x="4389403" y="2478844"/>
            <a:ext cx="1374480" cy="338554"/>
          </a:xfrm>
          <a:prstGeom prst="rect">
            <a:avLst/>
          </a:prstGeom>
          <a:noFill/>
        </p:spPr>
        <p:txBody>
          <a:bodyPr wrap="none" rtlCol="0">
            <a:spAutoFit/>
          </a:bodyPr>
          <a:lstStyle/>
          <a:p>
            <a:pPr algn="ctr">
              <a:spcBef>
                <a:spcPts val="600"/>
              </a:spcBef>
              <a:spcAft>
                <a:spcPts val="600"/>
              </a:spcAft>
              <a:buClr>
                <a:srgbClr val="F2A900"/>
              </a:buClr>
            </a:pPr>
            <a:r>
              <a:rPr lang="en-GB" sz="1600"/>
              <a:t>Tree controls</a:t>
            </a:r>
            <a:endParaRPr lang="en-GB" sz="1600" dirty="0" err="1"/>
          </a:p>
        </p:txBody>
      </p:sp>
      <p:sp>
        <p:nvSpPr>
          <p:cNvPr id="51" name="TextBox 50">
            <a:extLst>
              <a:ext uri="{FF2B5EF4-FFF2-40B4-BE49-F238E27FC236}">
                <a16:creationId xmlns:a16="http://schemas.microsoft.com/office/drawing/2014/main" id="{00CA85DA-1021-42DA-92CD-F3500D3B4065}"/>
              </a:ext>
            </a:extLst>
          </p:cNvPr>
          <p:cNvSpPr txBox="1"/>
          <p:nvPr/>
        </p:nvSpPr>
        <p:spPr>
          <a:xfrm>
            <a:off x="7857751" y="2534128"/>
            <a:ext cx="2552302" cy="338554"/>
          </a:xfrm>
          <a:prstGeom prst="rect">
            <a:avLst/>
          </a:prstGeom>
          <a:noFill/>
        </p:spPr>
        <p:txBody>
          <a:bodyPr wrap="none" rtlCol="0">
            <a:spAutoFit/>
          </a:bodyPr>
          <a:lstStyle/>
          <a:p>
            <a:pPr algn="ctr">
              <a:spcBef>
                <a:spcPts val="600"/>
              </a:spcBef>
              <a:spcAft>
                <a:spcPts val="600"/>
              </a:spcAft>
              <a:buClr>
                <a:srgbClr val="F2A900"/>
              </a:buClr>
            </a:pPr>
            <a:r>
              <a:rPr lang="en-GB" sz="1600"/>
              <a:t>Advanced digital solutions</a:t>
            </a:r>
            <a:endParaRPr lang="en-GB" sz="1600" dirty="0" err="1"/>
          </a:p>
        </p:txBody>
      </p:sp>
    </p:spTree>
    <p:extLst>
      <p:ext uri="{BB962C8B-B14F-4D97-AF65-F5344CB8AC3E}">
        <p14:creationId xmlns:p14="http://schemas.microsoft.com/office/powerpoint/2010/main" val="2800939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5FC04-4FAE-4F56-8EA2-5F56723182F9}"/>
              </a:ext>
            </a:extLst>
          </p:cNvPr>
          <p:cNvSpPr>
            <a:spLocks noGrp="1"/>
          </p:cNvSpPr>
          <p:nvPr>
            <p:ph type="title"/>
          </p:nvPr>
        </p:nvSpPr>
        <p:spPr/>
        <p:txBody>
          <a:bodyPr/>
          <a:lstStyle/>
          <a:p>
            <a:r>
              <a:rPr lang="en-GB" dirty="0"/>
              <a:t>Never obsolete</a:t>
            </a:r>
          </a:p>
        </p:txBody>
      </p:sp>
      <p:sp>
        <p:nvSpPr>
          <p:cNvPr id="4" name="Text Placeholder 3">
            <a:extLst>
              <a:ext uri="{FF2B5EF4-FFF2-40B4-BE49-F238E27FC236}">
                <a16:creationId xmlns:a16="http://schemas.microsoft.com/office/drawing/2014/main" id="{B5426EC5-735D-4758-B390-02E35D110862}"/>
              </a:ext>
            </a:extLst>
          </p:cNvPr>
          <p:cNvSpPr>
            <a:spLocks noGrp="1"/>
          </p:cNvSpPr>
          <p:nvPr>
            <p:ph type="body" sz="quarter" idx="10"/>
          </p:nvPr>
        </p:nvSpPr>
        <p:spPr/>
        <p:txBody>
          <a:bodyPr/>
          <a:lstStyle/>
          <a:p>
            <a:endParaRPr lang="en-GB"/>
          </a:p>
        </p:txBody>
      </p:sp>
      <p:pic>
        <p:nvPicPr>
          <p:cNvPr id="16" name="Content Placeholder 15">
            <a:extLst>
              <a:ext uri="{FF2B5EF4-FFF2-40B4-BE49-F238E27FC236}">
                <a16:creationId xmlns:a16="http://schemas.microsoft.com/office/drawing/2014/main" id="{1EE7845A-B2E6-4CA1-BE76-B0241377ACE9}"/>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7" name="TextBox 16">
            <a:extLst>
              <a:ext uri="{FF2B5EF4-FFF2-40B4-BE49-F238E27FC236}">
                <a16:creationId xmlns:a16="http://schemas.microsoft.com/office/drawing/2014/main" id="{EE5F9DA6-0D72-4F2D-AB9E-DEC88F3E84F4}"/>
              </a:ext>
            </a:extLst>
          </p:cNvPr>
          <p:cNvSpPr txBox="1"/>
          <p:nvPr/>
        </p:nvSpPr>
        <p:spPr>
          <a:xfrm>
            <a:off x="1323974" y="2797712"/>
            <a:ext cx="5876925" cy="400110"/>
          </a:xfrm>
          <a:prstGeom prst="rect">
            <a:avLst/>
          </a:prstGeom>
          <a:noFill/>
        </p:spPr>
        <p:txBody>
          <a:bodyPr wrap="squar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2000" b="1" i="0" u="none" strike="noStrike" kern="1200" cap="none" spc="0" normalizeH="0" baseline="0" noProof="0" dirty="0">
                <a:ln>
                  <a:noFill/>
                </a:ln>
                <a:solidFill>
                  <a:srgbClr val="FFFFFF"/>
                </a:solidFill>
                <a:effectLst/>
                <a:uLnTx/>
                <a:uFillTx/>
                <a:latin typeface="Arial" charset="0"/>
                <a:ea typeface="+mn-ea"/>
                <a:cs typeface="Arial" charset="0"/>
              </a:rPr>
              <a:t>When we say </a:t>
            </a:r>
            <a:r>
              <a:rPr kumimoji="0" lang="en-GB" sz="2000" b="1" i="0" u="none" strike="noStrike" kern="1200" cap="none" spc="0" normalizeH="0" baseline="0" noProof="0" dirty="0">
                <a:ln>
                  <a:noFill/>
                </a:ln>
                <a:solidFill>
                  <a:srgbClr val="F2A900"/>
                </a:solidFill>
                <a:effectLst/>
                <a:uLnTx/>
                <a:uFillTx/>
                <a:latin typeface="Arial" charset="0"/>
                <a:ea typeface="+mn-ea"/>
                <a:cs typeface="Arial" charset="0"/>
              </a:rPr>
              <a:t>NO</a:t>
            </a:r>
            <a:r>
              <a:rPr kumimoji="0" lang="en-GB" sz="2000" b="1" i="0" u="none" strike="noStrike" kern="1200" cap="none" spc="0" normalizeH="0" baseline="0" noProof="0" dirty="0">
                <a:ln>
                  <a:noFill/>
                </a:ln>
                <a:solidFill>
                  <a:srgbClr val="FFFFFF"/>
                </a:solidFill>
                <a:effectLst/>
                <a:uLnTx/>
                <a:uFillTx/>
                <a:latin typeface="Arial" charset="0"/>
                <a:ea typeface="+mn-ea"/>
                <a:cs typeface="Arial" charset="0"/>
              </a:rPr>
              <a:t> we mean</a:t>
            </a:r>
          </a:p>
        </p:txBody>
      </p:sp>
      <p:sp>
        <p:nvSpPr>
          <p:cNvPr id="18" name="TextBox 17">
            <a:extLst>
              <a:ext uri="{FF2B5EF4-FFF2-40B4-BE49-F238E27FC236}">
                <a16:creationId xmlns:a16="http://schemas.microsoft.com/office/drawing/2014/main" id="{34D1193D-2110-4215-B6B9-4CEE8679874F}"/>
              </a:ext>
            </a:extLst>
          </p:cNvPr>
          <p:cNvSpPr txBox="1"/>
          <p:nvPr/>
        </p:nvSpPr>
        <p:spPr>
          <a:xfrm>
            <a:off x="1323974" y="3307519"/>
            <a:ext cx="5876925" cy="2123658"/>
          </a:xfrm>
          <a:prstGeom prst="rect">
            <a:avLst/>
          </a:prstGeom>
          <a:noFill/>
        </p:spPr>
        <p:txBody>
          <a:bodyPr wrap="squar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6600" b="1" i="0" u="none" strike="noStrike" kern="1200" cap="none" spc="0" normalizeH="0" baseline="0" noProof="0" dirty="0">
                <a:ln>
                  <a:noFill/>
                </a:ln>
                <a:solidFill>
                  <a:srgbClr val="F2A900"/>
                </a:solidFill>
                <a:effectLst/>
                <a:uLnTx/>
                <a:uFillTx/>
                <a:latin typeface="Arial" charset="0"/>
                <a:ea typeface="+mn-ea"/>
                <a:cs typeface="Arial" charset="0"/>
              </a:rPr>
              <a:t>N</a:t>
            </a:r>
            <a:r>
              <a:rPr kumimoji="0" lang="en-GB" sz="6600" b="1" i="0" u="none" strike="noStrike" kern="1200" cap="none" spc="0" normalizeH="0" baseline="0" noProof="0" dirty="0">
                <a:ln>
                  <a:noFill/>
                </a:ln>
                <a:solidFill>
                  <a:srgbClr val="FFFFFF"/>
                </a:solidFill>
                <a:effectLst/>
                <a:uLnTx/>
                <a:uFillTx/>
                <a:latin typeface="Arial" charset="0"/>
                <a:ea typeface="+mn-ea"/>
                <a:cs typeface="Arial" charset="0"/>
              </a:rPr>
              <a:t>EVER</a:t>
            </a:r>
            <a:br>
              <a:rPr kumimoji="0" lang="en-GB" sz="6600" b="1" i="0" u="none" strike="noStrike" kern="1200" cap="none" spc="0" normalizeH="0" baseline="0" noProof="0" dirty="0">
                <a:ln>
                  <a:noFill/>
                </a:ln>
                <a:solidFill>
                  <a:srgbClr val="FFFFFF"/>
                </a:solidFill>
                <a:effectLst/>
                <a:uLnTx/>
                <a:uFillTx/>
                <a:latin typeface="Arial" charset="0"/>
                <a:ea typeface="+mn-ea"/>
                <a:cs typeface="Arial" charset="0"/>
              </a:rPr>
            </a:br>
            <a:r>
              <a:rPr kumimoji="0" lang="en-GB" sz="6600" b="1" i="0" u="none" strike="noStrike" kern="1200" cap="none" spc="0" normalizeH="0" baseline="0" noProof="0" dirty="0">
                <a:ln>
                  <a:noFill/>
                </a:ln>
                <a:solidFill>
                  <a:srgbClr val="F2A900"/>
                </a:solidFill>
                <a:effectLst/>
                <a:uLnTx/>
                <a:uFillTx/>
                <a:latin typeface="Arial" charset="0"/>
                <a:ea typeface="+mn-ea"/>
                <a:cs typeface="Arial" charset="0"/>
              </a:rPr>
              <a:t>O</a:t>
            </a:r>
            <a:r>
              <a:rPr kumimoji="0" lang="en-GB" sz="6600" b="1" i="0" u="none" strike="noStrike" kern="1200" cap="none" spc="0" normalizeH="0" baseline="0" noProof="0" dirty="0">
                <a:ln>
                  <a:noFill/>
                </a:ln>
                <a:solidFill>
                  <a:srgbClr val="FFFFFF"/>
                </a:solidFill>
                <a:effectLst/>
                <a:uLnTx/>
                <a:uFillTx/>
                <a:latin typeface="Arial" charset="0"/>
                <a:ea typeface="+mn-ea"/>
                <a:cs typeface="Arial" charset="0"/>
              </a:rPr>
              <a:t>BSOLETE</a:t>
            </a:r>
          </a:p>
        </p:txBody>
      </p:sp>
      <p:sp>
        <p:nvSpPr>
          <p:cNvPr id="19" name="TextBox 18">
            <a:extLst>
              <a:ext uri="{FF2B5EF4-FFF2-40B4-BE49-F238E27FC236}">
                <a16:creationId xmlns:a16="http://schemas.microsoft.com/office/drawing/2014/main" id="{4E0B9A32-499F-40FE-BB02-93A69A46B54E}"/>
              </a:ext>
            </a:extLst>
          </p:cNvPr>
          <p:cNvSpPr txBox="1"/>
          <p:nvPr/>
        </p:nvSpPr>
        <p:spPr>
          <a:xfrm>
            <a:off x="7378574" y="2595567"/>
            <a:ext cx="3944534" cy="2769989"/>
          </a:xfrm>
          <a:prstGeom prst="rect">
            <a:avLst/>
          </a:prstGeom>
          <a:noFill/>
        </p:spPr>
        <p:txBody>
          <a:bodyPr wrap="square" rtlCol="0">
            <a:spAutoFit/>
          </a:bodyPr>
          <a:lstStyle/>
          <a:p>
            <a:pPr marL="0" marR="0" lvl="0" indent="0" algn="r" defTabSz="457200" rtl="0" eaLnBrk="1" fontAlgn="base" latinLnBrk="0" hangingPunct="1">
              <a:lnSpc>
                <a:spcPct val="100000"/>
              </a:lnSpc>
              <a:spcBef>
                <a:spcPts val="600"/>
              </a:spcBef>
              <a:spcAft>
                <a:spcPts val="600"/>
              </a:spcAft>
              <a:buClr>
                <a:srgbClr val="F2A900"/>
              </a:buClr>
              <a:buSzTx/>
              <a:buFontTx/>
              <a:buNone/>
              <a:tabLst/>
              <a:defRPr/>
            </a:pPr>
            <a:r>
              <a:rPr kumimoji="0" lang="en-GB" sz="1400" b="0" i="0" u="none" strike="noStrike" kern="1200" cap="none" spc="0" normalizeH="0" baseline="0" noProof="0" dirty="0">
                <a:ln>
                  <a:noFill/>
                </a:ln>
                <a:solidFill>
                  <a:srgbClr val="FFFFFF"/>
                </a:solidFill>
                <a:effectLst/>
                <a:uLnTx/>
                <a:uFillTx/>
                <a:latin typeface="Arial" charset="0"/>
                <a:ea typeface="+mn-ea"/>
                <a:cs typeface="Arial" charset="0"/>
              </a:rPr>
              <a:t>For a control and monitoring systems to be labelled as obsolete, either a production critical component or an assembly is no longer physically produced and/or is no longer directly supported by the OEM.</a:t>
            </a:r>
          </a:p>
          <a:p>
            <a:pPr marL="0" marR="0" lvl="0" indent="0" algn="r" defTabSz="457200" rtl="0" eaLnBrk="1" fontAlgn="base" latinLnBrk="0" hangingPunct="1">
              <a:lnSpc>
                <a:spcPct val="100000"/>
              </a:lnSpc>
              <a:spcBef>
                <a:spcPts val="600"/>
              </a:spcBef>
              <a:spcAft>
                <a:spcPts val="600"/>
              </a:spcAft>
              <a:buClr>
                <a:srgbClr val="F2A900"/>
              </a:buClr>
              <a:buSzTx/>
              <a:buFontTx/>
              <a:buNone/>
              <a:tabLst/>
              <a:defRPr/>
            </a:pPr>
            <a:endParaRPr kumimoji="0" lang="en-GB" sz="1400" b="0" i="0" u="none" strike="noStrike" kern="1200" cap="none" spc="0" normalizeH="0" baseline="0" noProof="0" dirty="0">
              <a:ln>
                <a:noFill/>
              </a:ln>
              <a:solidFill>
                <a:srgbClr val="FFFFFF"/>
              </a:solidFill>
              <a:effectLst/>
              <a:uLnTx/>
              <a:uFillTx/>
              <a:latin typeface="Arial" charset="0"/>
              <a:ea typeface="+mn-ea"/>
              <a:cs typeface="Arial" charset="0"/>
            </a:endParaRPr>
          </a:p>
          <a:p>
            <a:pPr marL="0" marR="0" lvl="0" indent="0" algn="r" defTabSz="457200" rtl="0" eaLnBrk="1" fontAlgn="base" latinLnBrk="0" hangingPunct="1">
              <a:lnSpc>
                <a:spcPct val="100000"/>
              </a:lnSpc>
              <a:spcBef>
                <a:spcPts val="600"/>
              </a:spcBef>
              <a:spcAft>
                <a:spcPts val="600"/>
              </a:spcAft>
              <a:buClr>
                <a:srgbClr val="F2A900"/>
              </a:buClr>
              <a:buSzTx/>
              <a:buFontTx/>
              <a:buNone/>
              <a:tabLst/>
              <a:defRPr/>
            </a:pPr>
            <a:r>
              <a:rPr kumimoji="0" lang="en-GB" sz="1400" b="0" i="0" u="none" strike="noStrike" kern="1200" cap="none" spc="0" normalizeH="0" baseline="0" noProof="0" dirty="0">
                <a:ln>
                  <a:noFill/>
                </a:ln>
                <a:solidFill>
                  <a:srgbClr val="FFFFFF"/>
                </a:solidFill>
                <a:effectLst/>
                <a:uLnTx/>
                <a:uFillTx/>
                <a:latin typeface="Arial" charset="0"/>
                <a:ea typeface="+mn-ea"/>
                <a:cs typeface="Arial" charset="0"/>
              </a:rPr>
              <a:t>Ensuring that a full system will never go obsolete requires the design and engineering of both component and assembly level systems. This ensures that new generation products are always backwards compatible.</a:t>
            </a:r>
          </a:p>
        </p:txBody>
      </p:sp>
    </p:spTree>
    <p:extLst>
      <p:ext uri="{BB962C8B-B14F-4D97-AF65-F5344CB8AC3E}">
        <p14:creationId xmlns:p14="http://schemas.microsoft.com/office/powerpoint/2010/main" val="3459102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8DABA-99E0-4428-9886-F98C9F137612}"/>
              </a:ext>
            </a:extLst>
          </p:cNvPr>
          <p:cNvSpPr>
            <a:spLocks noGrp="1"/>
          </p:cNvSpPr>
          <p:nvPr>
            <p:ph type="title"/>
          </p:nvPr>
        </p:nvSpPr>
        <p:spPr>
          <a:xfrm>
            <a:off x="576262" y="561975"/>
            <a:ext cx="10609711" cy="2867025"/>
          </a:xfrm>
        </p:spPr>
        <p:txBody>
          <a:bodyPr/>
          <a:lstStyle/>
          <a:p>
            <a:r>
              <a:rPr lang="en-GB" dirty="0"/>
              <a:t>ECG™ - Electro Cable Guard</a:t>
            </a:r>
            <a:br>
              <a:rPr lang="en-GB"/>
            </a:br>
            <a:r>
              <a:rPr lang="en-US" sz="2400"/>
              <a:t>Holistic </a:t>
            </a:r>
            <a:r>
              <a:rPr lang="en-US" sz="2400" dirty="0"/>
              <a:t>Cable Monitoring System</a:t>
            </a:r>
            <a:br>
              <a:rPr lang="en-US" dirty="0"/>
            </a:br>
            <a:endParaRPr lang="en-GB" dirty="0"/>
          </a:p>
        </p:txBody>
      </p:sp>
    </p:spTree>
    <p:extLst>
      <p:ext uri="{BB962C8B-B14F-4D97-AF65-F5344CB8AC3E}">
        <p14:creationId xmlns:p14="http://schemas.microsoft.com/office/powerpoint/2010/main" val="2649481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E755AB26-B10D-4C5F-868C-EBBC4BC5A262}"/>
              </a:ext>
            </a:extLst>
          </p:cNvPr>
          <p:cNvSpPr/>
          <p:nvPr/>
        </p:nvSpPr>
        <p:spPr>
          <a:xfrm>
            <a:off x="575734" y="2471577"/>
            <a:ext cx="6138391" cy="3665886"/>
          </a:xfrm>
          <a:prstGeom prst="rect">
            <a:avLst/>
          </a:prstGeom>
          <a:solidFill>
            <a:schemeClr val="bg1">
              <a:lumMod val="95000"/>
            </a:schemeClr>
          </a:solidFill>
          <a:ln w="57150">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graphicFrame>
        <p:nvGraphicFramePr>
          <p:cNvPr id="10" name="Chart 9">
            <a:extLst>
              <a:ext uri="{FF2B5EF4-FFF2-40B4-BE49-F238E27FC236}">
                <a16:creationId xmlns:a16="http://schemas.microsoft.com/office/drawing/2014/main" id="{53F7E18F-4878-4918-9CFB-C6A3F0D3B068}"/>
              </a:ext>
            </a:extLst>
          </p:cNvPr>
          <p:cNvGraphicFramePr/>
          <p:nvPr/>
        </p:nvGraphicFramePr>
        <p:xfrm>
          <a:off x="6645503" y="1503857"/>
          <a:ext cx="5080046" cy="465906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a:extLst>
              <a:ext uri="{FF2B5EF4-FFF2-40B4-BE49-F238E27FC236}">
                <a16:creationId xmlns:a16="http://schemas.microsoft.com/office/drawing/2014/main" id="{702D51F5-2369-4203-BB34-CF439257D742}"/>
              </a:ext>
            </a:extLst>
          </p:cNvPr>
          <p:cNvSpPr>
            <a:spLocks noGrp="1"/>
          </p:cNvSpPr>
          <p:nvPr>
            <p:ph type="title"/>
          </p:nvPr>
        </p:nvSpPr>
        <p:spPr/>
        <p:txBody>
          <a:bodyPr/>
          <a:lstStyle/>
          <a:p>
            <a:r>
              <a:rPr lang="en-GB"/>
              <a:t>Key Stats </a:t>
            </a:r>
          </a:p>
        </p:txBody>
      </p:sp>
      <p:sp>
        <p:nvSpPr>
          <p:cNvPr id="4" name="Text Placeholder 3">
            <a:extLst>
              <a:ext uri="{FF2B5EF4-FFF2-40B4-BE49-F238E27FC236}">
                <a16:creationId xmlns:a16="http://schemas.microsoft.com/office/drawing/2014/main" id="{C6849FEC-CAF8-45FE-A084-0C6CF01FCB75}"/>
              </a:ext>
            </a:extLst>
          </p:cNvPr>
          <p:cNvSpPr>
            <a:spLocks noGrp="1"/>
          </p:cNvSpPr>
          <p:nvPr>
            <p:ph type="body" sz="quarter" idx="10"/>
          </p:nvPr>
        </p:nvSpPr>
        <p:spPr/>
        <p:txBody>
          <a:bodyPr/>
          <a:lstStyle/>
          <a:p>
            <a:r>
              <a:rPr lang="en-GB"/>
              <a:t>Cable Failures – The Challenge </a:t>
            </a:r>
          </a:p>
        </p:txBody>
      </p:sp>
      <p:pic>
        <p:nvPicPr>
          <p:cNvPr id="5" name="Graphic 4" descr="Wind Turbines outline">
            <a:extLst>
              <a:ext uri="{FF2B5EF4-FFF2-40B4-BE49-F238E27FC236}">
                <a16:creationId xmlns:a16="http://schemas.microsoft.com/office/drawing/2014/main" id="{1F0E2A04-77F9-499D-9BE8-5D225BBE2D5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36495" y="3797655"/>
            <a:ext cx="971550" cy="971550"/>
          </a:xfrm>
          <a:prstGeom prst="rect">
            <a:avLst/>
          </a:prstGeom>
        </p:spPr>
      </p:pic>
      <p:sp>
        <p:nvSpPr>
          <p:cNvPr id="6" name="TextBox 5">
            <a:extLst>
              <a:ext uri="{FF2B5EF4-FFF2-40B4-BE49-F238E27FC236}">
                <a16:creationId xmlns:a16="http://schemas.microsoft.com/office/drawing/2014/main" id="{87173FF1-DD9B-4CCC-B4FE-1C6F23E09C1E}"/>
              </a:ext>
            </a:extLst>
          </p:cNvPr>
          <p:cNvSpPr txBox="1"/>
          <p:nvPr/>
        </p:nvSpPr>
        <p:spPr>
          <a:xfrm>
            <a:off x="2612075" y="4404780"/>
            <a:ext cx="2076450" cy="141577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2800" b="1" i="0" u="none" strike="noStrike" kern="1200" cap="none" spc="0" normalizeH="0" baseline="0" noProof="0">
                <a:ln>
                  <a:noFill/>
                </a:ln>
                <a:solidFill>
                  <a:srgbClr val="F2A900"/>
                </a:solidFill>
                <a:effectLst/>
                <a:uLnTx/>
                <a:uFillTx/>
                <a:latin typeface="Arial" charset="0"/>
                <a:ea typeface="+mn-ea"/>
                <a:cs typeface="Arial" charset="0"/>
              </a:rPr>
              <a:t>75-80%</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of insurance </a:t>
            </a:r>
            <a:br>
              <a:rPr kumimoji="0" lang="en-GB" sz="1600" b="0" i="0" u="none" strike="noStrike" kern="1200" cap="none" spc="0" normalizeH="0" baseline="0" noProof="0">
                <a:ln>
                  <a:noFill/>
                </a:ln>
                <a:solidFill>
                  <a:srgbClr val="5B6770"/>
                </a:solidFill>
                <a:effectLst/>
                <a:uLnTx/>
                <a:uFillTx/>
                <a:latin typeface="Arial" charset="0"/>
                <a:ea typeface="+mn-ea"/>
                <a:cs typeface="Arial" charset="0"/>
              </a:rPr>
            </a:b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claims by offshore wind industry</a:t>
            </a:r>
          </a:p>
        </p:txBody>
      </p:sp>
      <p:sp>
        <p:nvSpPr>
          <p:cNvPr id="13" name="TextBox 12">
            <a:extLst>
              <a:ext uri="{FF2B5EF4-FFF2-40B4-BE49-F238E27FC236}">
                <a16:creationId xmlns:a16="http://schemas.microsoft.com/office/drawing/2014/main" id="{8CA2E78B-E78E-4A6C-94FC-D24082FF3128}"/>
              </a:ext>
            </a:extLst>
          </p:cNvPr>
          <p:cNvSpPr txBox="1"/>
          <p:nvPr/>
        </p:nvSpPr>
        <p:spPr>
          <a:xfrm>
            <a:off x="662578" y="2668478"/>
            <a:ext cx="1969565" cy="141577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2800" b="1" i="0" u="none" strike="noStrike" kern="1200" cap="none" spc="0" normalizeH="0" baseline="0" noProof="0">
                <a:ln>
                  <a:noFill/>
                </a:ln>
                <a:solidFill>
                  <a:srgbClr val="F2A900"/>
                </a:solidFill>
                <a:effectLst/>
                <a:uLnTx/>
                <a:uFillTx/>
                <a:latin typeface="Arial" charset="0"/>
                <a:ea typeface="+mn-ea"/>
                <a:cs typeface="Arial" charset="0"/>
              </a:rPr>
              <a:t>£12.5m</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cost to repair a single failed export cable</a:t>
            </a:r>
          </a:p>
        </p:txBody>
      </p:sp>
      <p:sp>
        <p:nvSpPr>
          <p:cNvPr id="11" name="TextBox 10">
            <a:extLst>
              <a:ext uri="{FF2B5EF4-FFF2-40B4-BE49-F238E27FC236}">
                <a16:creationId xmlns:a16="http://schemas.microsoft.com/office/drawing/2014/main" id="{F2B176B5-50D3-433C-9E2F-4353D8161BEE}"/>
              </a:ext>
            </a:extLst>
          </p:cNvPr>
          <p:cNvSpPr txBox="1"/>
          <p:nvPr/>
        </p:nvSpPr>
        <p:spPr>
          <a:xfrm>
            <a:off x="606391" y="1400204"/>
            <a:ext cx="5682615" cy="861774"/>
          </a:xfrm>
          <a:prstGeom prst="rect">
            <a:avLst/>
          </a:prstGeom>
          <a:noFill/>
        </p:spPr>
        <p:txBody>
          <a:bodyPr wrap="squar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2000" b="1" i="0" u="none" strike="noStrike" kern="1200" cap="none" spc="0" normalizeH="0" baseline="0" noProof="0">
                <a:ln>
                  <a:noFill/>
                </a:ln>
                <a:solidFill>
                  <a:srgbClr val="F2A900"/>
                </a:solidFill>
                <a:effectLst/>
                <a:uLnTx/>
                <a:uFillTx/>
                <a:latin typeface="Arial" charset="0"/>
                <a:ea typeface="+mn-ea"/>
                <a:cs typeface="Arial" charset="0"/>
              </a:rPr>
              <a:t>Subsea cables faults are common </a:t>
            </a:r>
          </a:p>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2000" b="0" i="0" u="none" strike="noStrike" kern="1200" cap="none" spc="0" normalizeH="0" baseline="0" noProof="0">
                <a:ln>
                  <a:noFill/>
                </a:ln>
                <a:solidFill>
                  <a:srgbClr val="5B6770"/>
                </a:solidFill>
                <a:effectLst/>
                <a:uLnTx/>
                <a:uFillTx/>
                <a:latin typeface="Arial" charset="0"/>
                <a:ea typeface="+mn-ea"/>
                <a:cs typeface="Arial" charset="0"/>
              </a:rPr>
              <a:t>But they can take a lot of time and money to fix</a:t>
            </a:r>
            <a:endParaRPr kumimoji="0" lang="en-GB" sz="2000" b="0" i="0" u="none" strike="noStrike" kern="1200" cap="none" spc="0" normalizeH="0" baseline="0" noProof="0" err="1">
              <a:ln>
                <a:noFill/>
              </a:ln>
              <a:solidFill>
                <a:srgbClr val="5B6770"/>
              </a:solidFill>
              <a:effectLst/>
              <a:uLnTx/>
              <a:uFillTx/>
              <a:latin typeface="Arial" charset="0"/>
              <a:ea typeface="+mn-ea"/>
              <a:cs typeface="Arial" charset="0"/>
            </a:endParaRPr>
          </a:p>
        </p:txBody>
      </p:sp>
      <p:sp>
        <p:nvSpPr>
          <p:cNvPr id="19" name="TextBox 18">
            <a:extLst>
              <a:ext uri="{FF2B5EF4-FFF2-40B4-BE49-F238E27FC236}">
                <a16:creationId xmlns:a16="http://schemas.microsoft.com/office/drawing/2014/main" id="{2F286F2B-BEED-4BB0-A489-982E40C9B186}"/>
              </a:ext>
            </a:extLst>
          </p:cNvPr>
          <p:cNvSpPr txBox="1"/>
          <p:nvPr/>
        </p:nvSpPr>
        <p:spPr>
          <a:xfrm>
            <a:off x="7988291" y="6013922"/>
            <a:ext cx="3659145" cy="230832"/>
          </a:xfrm>
          <a:prstGeom prst="rect">
            <a:avLst/>
          </a:prstGeom>
          <a:noFill/>
        </p:spPr>
        <p:txBody>
          <a:bodyPr wrap="square" rtlCol="0">
            <a:spAutoFit/>
          </a:bodyPr>
          <a:lstStyle/>
          <a:p>
            <a:pPr marL="0" marR="0" lvl="0" indent="0" algn="r" defTabSz="457200" rtl="0" eaLnBrk="1" fontAlgn="base" latinLnBrk="0" hangingPunct="1">
              <a:lnSpc>
                <a:spcPct val="100000"/>
              </a:lnSpc>
              <a:spcBef>
                <a:spcPts val="600"/>
              </a:spcBef>
              <a:spcAft>
                <a:spcPts val="600"/>
              </a:spcAft>
              <a:buClr>
                <a:srgbClr val="F2A900"/>
              </a:buClr>
              <a:buSzTx/>
              <a:buFontTx/>
              <a:buNone/>
              <a:tabLst/>
              <a:defRPr/>
            </a:pPr>
            <a:r>
              <a:rPr kumimoji="0" lang="en-GB" sz="900" b="0" i="0" u="none" strike="noStrike" kern="1200" cap="none" spc="0" normalizeH="0" baseline="0" noProof="0" dirty="0">
                <a:ln>
                  <a:noFill/>
                </a:ln>
                <a:solidFill>
                  <a:srgbClr val="5B6770"/>
                </a:solidFill>
                <a:effectLst/>
                <a:uLnTx/>
                <a:uFillTx/>
                <a:latin typeface="Arial" charset="0"/>
                <a:ea typeface="+mn-ea"/>
                <a:cs typeface="Arial" charset="0"/>
              </a:rPr>
              <a:t>ORE Catapult 2021</a:t>
            </a:r>
          </a:p>
        </p:txBody>
      </p:sp>
      <p:grpSp>
        <p:nvGrpSpPr>
          <p:cNvPr id="23" name="Group 22">
            <a:extLst>
              <a:ext uri="{FF2B5EF4-FFF2-40B4-BE49-F238E27FC236}">
                <a16:creationId xmlns:a16="http://schemas.microsoft.com/office/drawing/2014/main" id="{E898A7FC-EDA8-4EF4-8642-56852C31CDC7}"/>
              </a:ext>
            </a:extLst>
          </p:cNvPr>
          <p:cNvGrpSpPr/>
          <p:nvPr/>
        </p:nvGrpSpPr>
        <p:grpSpPr>
          <a:xfrm>
            <a:off x="260419" y="4404780"/>
            <a:ext cx="2667000" cy="1874528"/>
            <a:chOff x="575734" y="4680793"/>
            <a:chExt cx="2667000" cy="1874528"/>
          </a:xfrm>
        </p:grpSpPr>
        <p:grpSp>
          <p:nvGrpSpPr>
            <p:cNvPr id="20" name="Group 19">
              <a:extLst>
                <a:ext uri="{FF2B5EF4-FFF2-40B4-BE49-F238E27FC236}">
                  <a16:creationId xmlns:a16="http://schemas.microsoft.com/office/drawing/2014/main" id="{EB878ADF-065C-45A9-8956-ED84F5505463}"/>
                </a:ext>
              </a:extLst>
            </p:cNvPr>
            <p:cNvGrpSpPr/>
            <p:nvPr/>
          </p:nvGrpSpPr>
          <p:grpSpPr>
            <a:xfrm>
              <a:off x="575734" y="4680793"/>
              <a:ext cx="2667000" cy="1874528"/>
              <a:chOff x="6245354" y="2749346"/>
              <a:chExt cx="2667000" cy="1874528"/>
            </a:xfrm>
          </p:grpSpPr>
          <p:sp>
            <p:nvSpPr>
              <p:cNvPr id="15" name="TextBox 14">
                <a:extLst>
                  <a:ext uri="{FF2B5EF4-FFF2-40B4-BE49-F238E27FC236}">
                    <a16:creationId xmlns:a16="http://schemas.microsoft.com/office/drawing/2014/main" id="{DFC2569C-AB33-4280-AC29-D3F238F30EFD}"/>
                  </a:ext>
                </a:extLst>
              </p:cNvPr>
              <p:cNvSpPr txBox="1"/>
              <p:nvPr/>
            </p:nvSpPr>
            <p:spPr>
              <a:xfrm>
                <a:off x="6647514" y="2749346"/>
                <a:ext cx="915798" cy="923330"/>
              </a:xfrm>
              <a:prstGeom prst="rect">
                <a:avLst/>
              </a:prstGeom>
              <a:noFill/>
            </p:spPr>
            <p:txBody>
              <a:bodyPr wrap="square" rtlCol="0">
                <a:spAutoFit/>
              </a:bodyPr>
              <a:lstStyle/>
              <a:p>
                <a:pPr marL="0" marR="0" lvl="0" indent="0" algn="r" defTabSz="457200" rtl="0" eaLnBrk="1" fontAlgn="base" latinLnBrk="0" hangingPunct="1">
                  <a:lnSpc>
                    <a:spcPct val="100000"/>
                  </a:lnSpc>
                  <a:spcBef>
                    <a:spcPts val="600"/>
                  </a:spcBef>
                  <a:spcAft>
                    <a:spcPts val="600"/>
                  </a:spcAft>
                  <a:buClr>
                    <a:srgbClr val="F2A900"/>
                  </a:buClr>
                  <a:buSzTx/>
                  <a:buFontTx/>
                  <a:buNone/>
                  <a:tabLst/>
                  <a:defRPr/>
                </a:pPr>
                <a:r>
                  <a:rPr kumimoji="0" lang="en-GB" sz="2800" b="1" i="0" u="none" strike="noStrike" kern="1200" cap="none" spc="0" normalizeH="0" baseline="0" noProof="0">
                    <a:ln>
                      <a:noFill/>
                    </a:ln>
                    <a:solidFill>
                      <a:srgbClr val="F2A900"/>
                    </a:solidFill>
                    <a:effectLst/>
                    <a:uLnTx/>
                    <a:uFillTx/>
                    <a:latin typeface="Arial" charset="0"/>
                    <a:ea typeface="+mn-ea"/>
                    <a:cs typeface="Arial" charset="0"/>
                  </a:rPr>
                  <a:t>38</a:t>
                </a:r>
              </a:p>
              <a:p>
                <a:pPr marL="0" marR="0" lvl="0" indent="0" algn="r" defTabSz="457200" rtl="0" eaLnBrk="1" fontAlgn="base" latinLnBrk="0" hangingPunct="1">
                  <a:lnSpc>
                    <a:spcPct val="100000"/>
                  </a:lnSpc>
                  <a:spcBef>
                    <a:spcPts val="600"/>
                  </a:spcBef>
                  <a:spcAft>
                    <a:spcPts val="600"/>
                  </a:spcAft>
                  <a:buClr>
                    <a:srgbClr val="F2A900"/>
                  </a:buClr>
                  <a:buSzTx/>
                  <a:buFontTx/>
                  <a:buNone/>
                  <a:tabLst/>
                  <a:defRPr/>
                </a:pP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ARRAY</a:t>
                </a:r>
                <a:endParaRPr kumimoji="0" lang="en-GB" sz="1600" b="0" i="0" u="none" strike="noStrike" kern="1200" cap="none" spc="0" normalizeH="0" baseline="0" noProof="0" err="1">
                  <a:ln>
                    <a:noFill/>
                  </a:ln>
                  <a:solidFill>
                    <a:srgbClr val="5B6770"/>
                  </a:solidFill>
                  <a:effectLst/>
                  <a:uLnTx/>
                  <a:uFillTx/>
                  <a:latin typeface="Arial" charset="0"/>
                  <a:ea typeface="+mn-ea"/>
                  <a:cs typeface="Arial" charset="0"/>
                </a:endParaRPr>
              </a:p>
            </p:txBody>
          </p:sp>
          <p:sp>
            <p:nvSpPr>
              <p:cNvPr id="16" name="TextBox 15">
                <a:extLst>
                  <a:ext uri="{FF2B5EF4-FFF2-40B4-BE49-F238E27FC236}">
                    <a16:creationId xmlns:a16="http://schemas.microsoft.com/office/drawing/2014/main" id="{EFDFA45E-DD5E-4985-BC6A-7A51A0808887}"/>
                  </a:ext>
                </a:extLst>
              </p:cNvPr>
              <p:cNvSpPr txBox="1"/>
              <p:nvPr/>
            </p:nvSpPr>
            <p:spPr>
              <a:xfrm>
                <a:off x="7563312" y="2749346"/>
                <a:ext cx="1033698" cy="923330"/>
              </a:xfrm>
              <a:prstGeom prst="rect">
                <a:avLst/>
              </a:prstGeom>
              <a:noFill/>
            </p:spPr>
            <p:txBody>
              <a:bodyPr wrap="square" rtlCol="0">
                <a:spAutoFit/>
              </a:bodyPr>
              <a:lstStyle/>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2800" b="1" i="0" u="none" strike="noStrike" kern="1200" cap="none" spc="0" normalizeH="0" baseline="0" noProof="0">
                    <a:ln>
                      <a:noFill/>
                    </a:ln>
                    <a:solidFill>
                      <a:srgbClr val="F2A900"/>
                    </a:solidFill>
                    <a:effectLst/>
                    <a:uLnTx/>
                    <a:uFillTx/>
                    <a:latin typeface="Arial" charset="0"/>
                    <a:ea typeface="+mn-ea"/>
                    <a:cs typeface="Arial" charset="0"/>
                  </a:rPr>
                  <a:t>62</a:t>
                </a:r>
              </a:p>
              <a:p>
                <a:pPr marL="0" marR="0" lvl="0" indent="0" algn="l" defTabSz="457200" rtl="0" eaLnBrk="1" fontAlgn="base" latinLnBrk="0" hangingPunct="1">
                  <a:lnSpc>
                    <a:spcPct val="100000"/>
                  </a:lnSpc>
                  <a:spcBef>
                    <a:spcPts val="600"/>
                  </a:spcBef>
                  <a:spcAft>
                    <a:spcPts val="600"/>
                  </a:spcAft>
                  <a:buClr>
                    <a:srgbClr val="F2A900"/>
                  </a:buClr>
                  <a:buSzTx/>
                  <a:buFontTx/>
                  <a:buNone/>
                  <a:tabLst/>
                  <a:defRPr/>
                </a:pP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EXPORT</a:t>
                </a:r>
              </a:p>
            </p:txBody>
          </p:sp>
          <p:sp>
            <p:nvSpPr>
              <p:cNvPr id="12" name="TextBox 11">
                <a:extLst>
                  <a:ext uri="{FF2B5EF4-FFF2-40B4-BE49-F238E27FC236}">
                    <a16:creationId xmlns:a16="http://schemas.microsoft.com/office/drawing/2014/main" id="{6E8EAF8D-4C07-427C-86A6-D7E8FE35B1E1}"/>
                  </a:ext>
                </a:extLst>
              </p:cNvPr>
              <p:cNvSpPr txBox="1"/>
              <p:nvPr/>
            </p:nvSpPr>
            <p:spPr>
              <a:xfrm>
                <a:off x="6245354" y="3638989"/>
                <a:ext cx="2667000" cy="984885"/>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days downtime </a:t>
                </a:r>
                <a:br>
                  <a:rPr kumimoji="0" lang="en-GB" sz="1600" b="0" i="0" u="none" strike="noStrike" kern="1200" cap="none" spc="0" normalizeH="0" baseline="0" noProof="0">
                    <a:ln>
                      <a:noFill/>
                    </a:ln>
                    <a:solidFill>
                      <a:srgbClr val="5B6770"/>
                    </a:solidFill>
                    <a:effectLst/>
                    <a:uLnTx/>
                    <a:uFillTx/>
                    <a:latin typeface="Arial" charset="0"/>
                    <a:ea typeface="+mn-ea"/>
                    <a:cs typeface="Arial" charset="0"/>
                  </a:rPr>
                </a:b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on failed cable</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endParaRPr kumimoji="0" lang="en-GB" sz="1600" b="0" i="0" u="none" strike="noStrike" kern="1200" cap="none" spc="0" normalizeH="0" baseline="0" noProof="0">
                  <a:ln>
                    <a:noFill/>
                  </a:ln>
                  <a:solidFill>
                    <a:srgbClr val="5B6770"/>
                  </a:solidFill>
                  <a:effectLst/>
                  <a:uLnTx/>
                  <a:uFillTx/>
                  <a:latin typeface="Arial" charset="0"/>
                  <a:ea typeface="+mn-ea"/>
                  <a:cs typeface="Arial" charset="0"/>
                </a:endParaRPr>
              </a:p>
            </p:txBody>
          </p:sp>
        </p:grpSp>
        <p:cxnSp>
          <p:nvCxnSpPr>
            <p:cNvPr id="22" name="Straight Connector 21">
              <a:extLst>
                <a:ext uri="{FF2B5EF4-FFF2-40B4-BE49-F238E27FC236}">
                  <a16:creationId xmlns:a16="http://schemas.microsoft.com/office/drawing/2014/main" id="{0D22AE23-4B00-4A2D-969A-34B553912B77}"/>
                </a:ext>
              </a:extLst>
            </p:cNvPr>
            <p:cNvCxnSpPr/>
            <p:nvPr/>
          </p:nvCxnSpPr>
          <p:spPr>
            <a:xfrm>
              <a:off x="1890002" y="4762430"/>
              <a:ext cx="0" cy="636943"/>
            </a:xfrm>
            <a:prstGeom prst="line">
              <a:avLst/>
            </a:prstGeom>
            <a:ln w="9525">
              <a:headEnd type="none" w="med" len="med"/>
              <a:tailEnd type="none" w="med" len="med"/>
            </a:ln>
          </p:spPr>
          <p:style>
            <a:lnRef idx="2">
              <a:schemeClr val="accent1"/>
            </a:lnRef>
            <a:fillRef idx="0">
              <a:schemeClr val="accent1"/>
            </a:fillRef>
            <a:effectRef idx="1">
              <a:schemeClr val="accent1"/>
            </a:effectRef>
            <a:fontRef idx="minor">
              <a:schemeClr val="tx1"/>
            </a:fontRef>
          </p:style>
        </p:cxnSp>
      </p:grpSp>
      <p:sp>
        <p:nvSpPr>
          <p:cNvPr id="26" name="TextBox 25">
            <a:extLst>
              <a:ext uri="{FF2B5EF4-FFF2-40B4-BE49-F238E27FC236}">
                <a16:creationId xmlns:a16="http://schemas.microsoft.com/office/drawing/2014/main" id="{79E0F193-8FEE-4821-A247-434363111995}"/>
              </a:ext>
            </a:extLst>
          </p:cNvPr>
          <p:cNvSpPr txBox="1"/>
          <p:nvPr/>
        </p:nvSpPr>
        <p:spPr>
          <a:xfrm>
            <a:off x="4637675" y="2662712"/>
            <a:ext cx="1973220" cy="1169551"/>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2800" b="1" i="0" u="none" strike="noStrike" kern="1200" cap="none" spc="0" normalizeH="0" baseline="0" noProof="0">
                <a:ln>
                  <a:noFill/>
                </a:ln>
                <a:solidFill>
                  <a:srgbClr val="F2A900"/>
                </a:solidFill>
                <a:effectLst/>
                <a:uLnTx/>
                <a:uFillTx/>
                <a:latin typeface="Arial" charset="0"/>
                <a:ea typeface="+mn-ea"/>
                <a:cs typeface="Arial" charset="0"/>
              </a:rPr>
              <a:t>£24m</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Average generation </a:t>
            </a:r>
            <a:br>
              <a:rPr kumimoji="0" lang="en-GB" sz="1600" b="0" i="0" u="none" strike="noStrike" kern="1200" cap="none" spc="0" normalizeH="0" baseline="0" noProof="0">
                <a:ln>
                  <a:noFill/>
                </a:ln>
                <a:solidFill>
                  <a:srgbClr val="5B6770"/>
                </a:solidFill>
                <a:effectLst/>
                <a:uLnTx/>
                <a:uFillTx/>
                <a:latin typeface="Arial" charset="0"/>
                <a:ea typeface="+mn-ea"/>
                <a:cs typeface="Arial" charset="0"/>
              </a:rPr>
            </a:b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loss</a:t>
            </a:r>
          </a:p>
        </p:txBody>
      </p:sp>
      <p:sp>
        <p:nvSpPr>
          <p:cNvPr id="27" name="TextBox 26">
            <a:extLst>
              <a:ext uri="{FF2B5EF4-FFF2-40B4-BE49-F238E27FC236}">
                <a16:creationId xmlns:a16="http://schemas.microsoft.com/office/drawing/2014/main" id="{766F822F-5FE1-410A-8281-FE5CDF8923F0}"/>
              </a:ext>
            </a:extLst>
          </p:cNvPr>
          <p:cNvSpPr txBox="1"/>
          <p:nvPr/>
        </p:nvSpPr>
        <p:spPr>
          <a:xfrm>
            <a:off x="4634442" y="4404338"/>
            <a:ext cx="1976453" cy="141577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2800" b="1" i="0" u="none" strike="noStrike" kern="1200" cap="none" spc="0" normalizeH="0" baseline="0" noProof="0">
                <a:ln>
                  <a:noFill/>
                </a:ln>
                <a:solidFill>
                  <a:srgbClr val="F2A900"/>
                </a:solidFill>
                <a:effectLst/>
                <a:uLnTx/>
                <a:uFillTx/>
                <a:latin typeface="Arial" charset="0"/>
                <a:ea typeface="+mn-ea"/>
                <a:cs typeface="Arial" charset="0"/>
              </a:rPr>
              <a:t>65%</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of cable repair costs are for vessel charges</a:t>
            </a:r>
          </a:p>
        </p:txBody>
      </p:sp>
      <p:sp>
        <p:nvSpPr>
          <p:cNvPr id="21" name="TextBox 20">
            <a:extLst>
              <a:ext uri="{FF2B5EF4-FFF2-40B4-BE49-F238E27FC236}">
                <a16:creationId xmlns:a16="http://schemas.microsoft.com/office/drawing/2014/main" id="{4533403A-9BCD-403D-9555-7281B3B9F9BA}"/>
              </a:ext>
            </a:extLst>
          </p:cNvPr>
          <p:cNvSpPr txBox="1"/>
          <p:nvPr/>
        </p:nvSpPr>
        <p:spPr>
          <a:xfrm>
            <a:off x="2612075" y="2662712"/>
            <a:ext cx="2022368" cy="1415772"/>
          </a:xfrm>
          <a:prstGeom prst="rect">
            <a:avLst/>
          </a:prstGeom>
          <a:noFill/>
        </p:spPr>
        <p:txBody>
          <a:bodyPr wrap="square" rtlCol="0">
            <a:spAutoFit/>
          </a:bodyPr>
          <a:lstStyle/>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2800" b="1" i="0" u="none" strike="noStrike" kern="1200" cap="none" spc="0" normalizeH="0" baseline="0" noProof="0">
                <a:ln>
                  <a:noFill/>
                </a:ln>
                <a:solidFill>
                  <a:srgbClr val="F2A900"/>
                </a:solidFill>
                <a:effectLst/>
                <a:uLnTx/>
                <a:uFillTx/>
                <a:latin typeface="Arial" charset="0"/>
                <a:ea typeface="+mn-ea"/>
                <a:cs typeface="Arial" charset="0"/>
              </a:rPr>
              <a:t>£8.4m</a:t>
            </a:r>
          </a:p>
          <a:p>
            <a:pPr marL="0" marR="0" lvl="0" indent="0" algn="ctr" defTabSz="457200" rtl="0" eaLnBrk="1" fontAlgn="base" latinLnBrk="0" hangingPunct="1">
              <a:lnSpc>
                <a:spcPct val="100000"/>
              </a:lnSpc>
              <a:spcBef>
                <a:spcPts val="600"/>
              </a:spcBef>
              <a:spcAft>
                <a:spcPts val="600"/>
              </a:spcAft>
              <a:buClr>
                <a:srgbClr val="F2A900"/>
              </a:buClr>
              <a:buSzTx/>
              <a:buFontTx/>
              <a:buNone/>
              <a:tabLst/>
              <a:defRPr/>
            </a:pPr>
            <a:r>
              <a:rPr kumimoji="0" lang="en-GB" sz="1600" b="0" i="0" u="none" strike="noStrike" kern="1200" cap="none" spc="0" normalizeH="0" baseline="0" noProof="0">
                <a:ln>
                  <a:noFill/>
                </a:ln>
                <a:solidFill>
                  <a:srgbClr val="5B6770"/>
                </a:solidFill>
                <a:effectLst/>
                <a:uLnTx/>
                <a:uFillTx/>
                <a:latin typeface="Arial" charset="0"/>
                <a:ea typeface="+mn-ea"/>
                <a:cs typeface="Arial" charset="0"/>
              </a:rPr>
              <a:t>cost to repair a single failed inter array cable</a:t>
            </a:r>
          </a:p>
        </p:txBody>
      </p:sp>
    </p:spTree>
    <p:extLst>
      <p:ext uri="{BB962C8B-B14F-4D97-AF65-F5344CB8AC3E}">
        <p14:creationId xmlns:p14="http://schemas.microsoft.com/office/powerpoint/2010/main" val="875366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B4EC4-5A77-ADAC-B0DC-23E05907A32E}"/>
              </a:ext>
            </a:extLst>
          </p:cNvPr>
          <p:cNvSpPr>
            <a:spLocks noGrp="1"/>
          </p:cNvSpPr>
          <p:nvPr>
            <p:ph type="title"/>
          </p:nvPr>
        </p:nvSpPr>
        <p:spPr/>
        <p:txBody>
          <a:bodyPr/>
          <a:lstStyle/>
          <a:p>
            <a:r>
              <a:rPr lang="en-GB"/>
              <a:t>Optimise, predict and protect</a:t>
            </a:r>
          </a:p>
        </p:txBody>
      </p:sp>
      <p:sp>
        <p:nvSpPr>
          <p:cNvPr id="3" name="Text Placeholder 2">
            <a:extLst>
              <a:ext uri="{FF2B5EF4-FFF2-40B4-BE49-F238E27FC236}">
                <a16:creationId xmlns:a16="http://schemas.microsoft.com/office/drawing/2014/main" id="{2D049ABC-FE38-8EE1-F0AE-B1A98C51943B}"/>
              </a:ext>
            </a:extLst>
          </p:cNvPr>
          <p:cNvSpPr>
            <a:spLocks noGrp="1"/>
          </p:cNvSpPr>
          <p:nvPr>
            <p:ph type="body" sz="quarter" idx="10"/>
          </p:nvPr>
        </p:nvSpPr>
        <p:spPr/>
        <p:txBody>
          <a:bodyPr/>
          <a:lstStyle/>
          <a:p>
            <a:r>
              <a:rPr lang="en-GB"/>
              <a:t>What should a cable monitoring enable?</a:t>
            </a:r>
          </a:p>
        </p:txBody>
      </p:sp>
      <p:graphicFrame>
        <p:nvGraphicFramePr>
          <p:cNvPr id="5" name="Content Placeholder 4">
            <a:extLst>
              <a:ext uri="{FF2B5EF4-FFF2-40B4-BE49-F238E27FC236}">
                <a16:creationId xmlns:a16="http://schemas.microsoft.com/office/drawing/2014/main" id="{799DC51C-1075-6010-0383-8BF5503041BC}"/>
              </a:ext>
            </a:extLst>
          </p:cNvPr>
          <p:cNvGraphicFramePr>
            <a:graphicFrameLocks noGrp="1"/>
          </p:cNvGraphicFramePr>
          <p:nvPr>
            <p:ph idx="1"/>
            <p:extLst>
              <p:ext uri="{D42A27DB-BD31-4B8C-83A1-F6EECF244321}">
                <p14:modId xmlns:p14="http://schemas.microsoft.com/office/powerpoint/2010/main" val="1263993110"/>
              </p:ext>
            </p:extLst>
          </p:nvPr>
        </p:nvGraphicFramePr>
        <p:xfrm>
          <a:off x="576792" y="1480045"/>
          <a:ext cx="11039475" cy="4716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4358893"/>
      </p:ext>
    </p:extLst>
  </p:cSld>
  <p:clrMapOvr>
    <a:masterClrMapping/>
  </p:clrMapOvr>
</p:sld>
</file>

<file path=ppt/theme/theme1.xml><?xml version="1.0" encoding="utf-8"?>
<a:theme xmlns:a="http://schemas.openxmlformats.org/drawingml/2006/main" name="Proserv Theme - Presentation">
  <a:themeElements>
    <a:clrScheme name="Proserv Expanded Colour Set">
      <a:dk1>
        <a:srgbClr val="5B6770"/>
      </a:dk1>
      <a:lt1>
        <a:srgbClr val="FFFFFF"/>
      </a:lt1>
      <a:dk2>
        <a:srgbClr val="5B6770"/>
      </a:dk2>
      <a:lt2>
        <a:srgbClr val="FFFFFF"/>
      </a:lt2>
      <a:accent1>
        <a:srgbClr val="F2A900"/>
      </a:accent1>
      <a:accent2>
        <a:srgbClr val="5B6770"/>
      </a:accent2>
      <a:accent3>
        <a:srgbClr val="000000"/>
      </a:accent3>
      <a:accent4>
        <a:srgbClr val="840B55"/>
      </a:accent4>
      <a:accent5>
        <a:srgbClr val="00A3E0"/>
      </a:accent5>
      <a:accent6>
        <a:srgbClr val="6CC24A"/>
      </a:accent6>
      <a:hlink>
        <a:srgbClr val="5B6770"/>
      </a:hlink>
      <a:folHlink>
        <a:srgbClr val="F2A900"/>
      </a:folHlink>
    </a:clrScheme>
    <a:fontScheme name="Proserv">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2A900"/>
        </a:solidFill>
        <a:ln w="57150">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0">
          <a:scrgbClr r="0" g="0" b="0"/>
        </a:lnRef>
        <a:fillRef idx="0">
          <a:scrgbClr r="0" g="0" b="0"/>
        </a:fillRef>
        <a:effectRef idx="0">
          <a:scrgbClr r="0" g="0" b="0"/>
        </a:effectRef>
        <a:fontRef idx="minor">
          <a:schemeClr val="lt1"/>
        </a:fontRef>
      </a:style>
    </a:spDef>
    <a:lnDef>
      <a:spPr>
        <a:ln w="38100">
          <a:headEnd type="none" w="med" len="med"/>
          <a:tailEnd type="none" w="med" len="med"/>
        </a:ln>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marL="285750" indent="-285750">
          <a:spcBef>
            <a:spcPts val="600"/>
          </a:spcBef>
          <a:spcAft>
            <a:spcPts val="600"/>
          </a:spcAft>
          <a:buClr>
            <a:srgbClr val="F2A900"/>
          </a:buClr>
          <a:buFont typeface="Arial" panose="020B0604020202020204" pitchFamily="34" charset="0"/>
          <a:buChar char="•"/>
          <a:defRPr sz="1600" dirty="0" err="1" smtClean="0"/>
        </a:defPPr>
      </a:lstStyle>
    </a:txDef>
  </a:objectDefaults>
  <a:extraClrSchemeLst/>
  <a:extLst>
    <a:ext uri="{05A4C25C-085E-4340-85A3-A5531E510DB2}">
      <thm15:themeFamily xmlns:thm15="http://schemas.microsoft.com/office/thememl/2012/main" name="Proserv Presentation Template.potx" id="{6CCB3040-ED64-4A1A-A1FF-1553B206CCC7}" vid="{E39F4F47-C43F-41B7-BE50-4AF1413DE45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c9ca52c-2b36-41af-ae54-807b92df9372">
      <Terms xmlns="http://schemas.microsoft.com/office/infopath/2007/PartnerControls"/>
    </lcf76f155ced4ddcb4097134ff3c332f>
    <TaxCatchAll xmlns="7747c9a4-c484-4072-80c5-b8335af26ea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5A22E7AE2F9DB4D9C0E430E20B793FC" ma:contentTypeVersion="15" ma:contentTypeDescription="Create a new document." ma:contentTypeScope="" ma:versionID="d2ecc443fe12fb755e0b7afb48183a5f">
  <xsd:schema xmlns:xsd="http://www.w3.org/2001/XMLSchema" xmlns:xs="http://www.w3.org/2001/XMLSchema" xmlns:p="http://schemas.microsoft.com/office/2006/metadata/properties" xmlns:ns2="7747c9a4-c484-4072-80c5-b8335af26eac" xmlns:ns3="6c9ca52c-2b36-41af-ae54-807b92df9372" targetNamespace="http://schemas.microsoft.com/office/2006/metadata/properties" ma:root="true" ma:fieldsID="164b5c5ce06684e051b009205a7e5ffb" ns2:_="" ns3:_="">
    <xsd:import namespace="7747c9a4-c484-4072-80c5-b8335af26eac"/>
    <xsd:import namespace="6c9ca52c-2b36-41af-ae54-807b92df937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47c9a4-c484-4072-80c5-b8335af26ea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3efa0386-f7b5-4d07-92eb-bcfc2b7104fe}" ma:internalName="TaxCatchAll" ma:showField="CatchAllData" ma:web="7747c9a4-c484-4072-80c5-b8335af26ea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c9ca52c-2b36-41af-ae54-807b92df9372"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f1a0fc4-f43f-4d6f-8875-2ddb7667b1c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descrip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C2AFFF-F4A1-41DE-BD3D-2172B66C6AC0}">
  <ds:schemaRefs>
    <ds:schemaRef ds:uri="http://purl.org/dc/dcmitype/"/>
    <ds:schemaRef ds:uri="http://schemas.microsoft.com/office/2006/metadata/properties"/>
    <ds:schemaRef ds:uri="http://schemas.microsoft.com/office/2006/documentManagement/types"/>
    <ds:schemaRef ds:uri="6c9ca52c-2b36-41af-ae54-807b92df9372"/>
    <ds:schemaRef ds:uri="http://purl.org/dc/elements/1.1/"/>
    <ds:schemaRef ds:uri="http://purl.org/dc/terms/"/>
    <ds:schemaRef ds:uri="http://schemas.microsoft.com/office/infopath/2007/PartnerControls"/>
    <ds:schemaRef ds:uri="http://schemas.openxmlformats.org/package/2006/metadata/core-properties"/>
    <ds:schemaRef ds:uri="7747c9a4-c484-4072-80c5-b8335af26eac"/>
    <ds:schemaRef ds:uri="http://www.w3.org/XML/1998/namespace"/>
  </ds:schemaRefs>
</ds:datastoreItem>
</file>

<file path=customXml/itemProps2.xml><?xml version="1.0" encoding="utf-8"?>
<ds:datastoreItem xmlns:ds="http://schemas.openxmlformats.org/officeDocument/2006/customXml" ds:itemID="{2759AC97-4C0E-464E-89BA-0C7902D0D2D8}">
  <ds:schemaRefs>
    <ds:schemaRef ds:uri="http://schemas.microsoft.com/sharepoint/v3/contenttype/forms"/>
  </ds:schemaRefs>
</ds:datastoreItem>
</file>

<file path=customXml/itemProps3.xml><?xml version="1.0" encoding="utf-8"?>
<ds:datastoreItem xmlns:ds="http://schemas.openxmlformats.org/officeDocument/2006/customXml" ds:itemID="{3B47B760-BAFB-4DCF-9A3C-FBC6B8A2FE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47c9a4-c484-4072-80c5-b8335af26eac"/>
    <ds:schemaRef ds:uri="6c9ca52c-2b36-41af-ae54-807b92df93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Proserv Presentation Template</Template>
  <TotalTime>2513</TotalTime>
  <Words>1769</Words>
  <Application>Microsoft Macintosh PowerPoint</Application>
  <PresentationFormat>Widescreen</PresentationFormat>
  <Paragraphs>301</Paragraphs>
  <Slides>22</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Segoe UI</vt:lpstr>
      <vt:lpstr>Proserv Theme - Presentation</vt:lpstr>
      <vt:lpstr>ECG™</vt:lpstr>
      <vt:lpstr>Control technologies for critical infrastructure</vt:lpstr>
      <vt:lpstr>Proserv has an extensive brand heritage spanning nearly 60 years </vt:lpstr>
      <vt:lpstr>We improve the reliability, integrity, efficiency and productivity of critical infrastructure with industry leading controls technology </vt:lpstr>
      <vt:lpstr>We have an open approach to collaboration</vt:lpstr>
      <vt:lpstr>Never obsolete</vt:lpstr>
      <vt:lpstr>ECG™ - Electro Cable Guard Holistic Cable Monitoring System </vt:lpstr>
      <vt:lpstr>Key Stats </vt:lpstr>
      <vt:lpstr>Optimise, predict and protect</vt:lpstr>
      <vt:lpstr>A technology partnership for predictive, holistic monitoring that cuts OPEX</vt:lpstr>
      <vt:lpstr>Proserv is not innovating for innovation’s sake – this is technology the industry wants and needs</vt:lpstr>
      <vt:lpstr>The problem with traditional monitoring methods</vt:lpstr>
      <vt:lpstr>The value of ECG™ </vt:lpstr>
      <vt:lpstr>Scalable cable fault detection throughout the wind farm</vt:lpstr>
      <vt:lpstr>ECG™ Termination Sensors </vt:lpstr>
      <vt:lpstr>The visualisation employs human factors interface methodology for easy insights and action</vt:lpstr>
      <vt:lpstr>System Topology Example</vt:lpstr>
      <vt:lpstr>DES Termination Sensors </vt:lpstr>
      <vt:lpstr>Example ECG™ System Topology – IAC and Export Cable Monitoring</vt:lpstr>
      <vt:lpstr>ECG™ can work with your preferred sensing vendor… </vt:lpstr>
      <vt:lpstr>ECG™ delivers peace of mind about the condition and integrity of your cable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ECG™</dc:title>
  <dc:creator>Jennifer Hutchinson</dc:creator>
  <cp:lastModifiedBy>Clare Bungey</cp:lastModifiedBy>
  <cp:revision>2</cp:revision>
  <dcterms:created xsi:type="dcterms:W3CDTF">2022-08-15T11:47:07Z</dcterms:created>
  <dcterms:modified xsi:type="dcterms:W3CDTF">2025-02-12T17:46:54Z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0x01010085A22E7AE2F9DB4D9C0E430E20B793FC</vt:lpwstr>
  </property>
  <property fmtid="{D5CDD505-2E9C-101B-9397-08002B2CF9AE}" pid="3" name="MediaServiceImageTags">
    <vt:lpwstr/>
  </property>
</Properties>
</file>