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9" r:id="rId4"/>
  </p:sldMasterIdLst>
  <p:notesMasterIdLst>
    <p:notesMasterId r:id="rId9"/>
  </p:notesMasterIdLst>
  <p:handoutMasterIdLst>
    <p:handoutMasterId r:id="rId10"/>
  </p:handoutMasterIdLst>
  <p:sldIdLst>
    <p:sldId id="3714" r:id="rId5"/>
    <p:sldId id="3730" r:id="rId6"/>
    <p:sldId id="3729" r:id="rId7"/>
    <p:sldId id="3718" r:id="rId8"/>
  </p:sldIdLst>
  <p:sldSz cx="12192000" cy="6858000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Hutchinson" initials="JH" lastIdx="14" clrIdx="0">
    <p:extLst>
      <p:ext uri="{19B8F6BF-5375-455C-9EA6-DF929625EA0E}">
        <p15:presenceInfo xmlns:p15="http://schemas.microsoft.com/office/powerpoint/2012/main" userId="S-1-5-21-567350573-3017954496-1252141646-23939" providerId="AD"/>
      </p:ext>
    </p:extLst>
  </p:cmAuthor>
  <p:cmAuthor id="2" name="Jennifer Hutchinson" initials="JH [2]" lastIdx="1" clrIdx="1">
    <p:extLst>
      <p:ext uri="{19B8F6BF-5375-455C-9EA6-DF929625EA0E}">
        <p15:presenceInfo xmlns:p15="http://schemas.microsoft.com/office/powerpoint/2012/main" userId="S::Jennifer.Hutchinson@proserv.com::d588eeea-f78b-4f06-9c68-7eec2a56982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5B6770"/>
    <a:srgbClr val="F2A900"/>
    <a:srgbClr val="6A73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F07A12-3AF2-D945-8D8A-602ED63CF7A5}" v="1" dt="2025-02-12T17:42:36.901"/>
  </p1510:revLst>
</p1510:revInfo>
</file>

<file path=ppt/tableStyles.xml><?xml version="1.0" encoding="utf-8"?>
<a:tblStyleLst xmlns:a="http://schemas.openxmlformats.org/drawingml/2006/main" def="{85BE263C-DBD7-4A20-BB59-AAB30ACAA65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7094" autoAdjust="0"/>
  </p:normalViewPr>
  <p:slideViewPr>
    <p:cSldViewPr snapToGrid="0" snapToObjects="1">
      <p:cViewPr varScale="1">
        <p:scale>
          <a:sx n="127" d="100"/>
          <a:sy n="127" d="100"/>
        </p:scale>
        <p:origin x="448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840" y="72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5C20707-80AA-47E6-BE45-969A7F9189F6}" type="datetimeFigureOut">
              <a:rPr lang="en-GB" smtClean="0"/>
              <a:pPr/>
              <a:t>12/02/2025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B50DDA0-B43E-4C63-B3A0-EE29D5CBCF0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514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0A455CD-431F-4608-BE9D-B2AF9A52FA32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1B7E3CC-67DF-4784-923D-A06FF1DF95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751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ro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a wave&#10;&#10;Description automatically generated with low confidence">
            <a:extLst>
              <a:ext uri="{FF2B5EF4-FFF2-40B4-BE49-F238E27FC236}">
                <a16:creationId xmlns:a16="http://schemas.microsoft.com/office/drawing/2014/main" id="{9AB1EEC8-A0B7-4038-89E0-CC0895B0B6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137" b="29638"/>
          <a:stretch/>
        </p:blipFill>
        <p:spPr>
          <a:xfrm>
            <a:off x="-9604" y="2397766"/>
            <a:ext cx="12191999" cy="41986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10CD3E-F0DC-401B-BD92-CCB90F73D2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78" y="1405950"/>
            <a:ext cx="11069638" cy="671009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8EFFD8-5147-4DE3-8D78-53BC18194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39405" y="519720"/>
            <a:ext cx="1876862" cy="4745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9259D-F7F2-4B8B-A6B7-94D051E214E0}"/>
              </a:ext>
            </a:extLst>
          </p:cNvPr>
          <p:cNvSpPr/>
          <p:nvPr userDrawn="1"/>
        </p:nvSpPr>
        <p:spPr>
          <a:xfrm>
            <a:off x="-9604" y="6596390"/>
            <a:ext cx="12201604" cy="261610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42F4CA-4492-4003-B818-AA107C00A9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0478" y="2076959"/>
            <a:ext cx="11025260" cy="357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Subtitle</a:t>
            </a:r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802308-FD4B-4038-B1F3-08F24F543FCE}"/>
              </a:ext>
            </a:extLst>
          </p:cNvPr>
          <p:cNvSpPr txBox="1"/>
          <p:nvPr userDrawn="1"/>
        </p:nvSpPr>
        <p:spPr>
          <a:xfrm>
            <a:off x="5082574" y="6596390"/>
            <a:ext cx="65775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r>
              <a:rPr lang="en-GB" sz="1100">
                <a:solidFill>
                  <a:schemeClr val="bg2"/>
                </a:solidFill>
              </a:rPr>
              <a:t>CONTROL </a:t>
            </a:r>
            <a:r>
              <a:rPr lang="en-GB" sz="1100" b="1">
                <a:solidFill>
                  <a:schemeClr val="accent1"/>
                </a:solidFill>
              </a:rPr>
              <a:t>I</a:t>
            </a:r>
            <a:r>
              <a:rPr lang="en-GB" sz="1100">
                <a:solidFill>
                  <a:schemeClr val="bg2"/>
                </a:solidFill>
              </a:rPr>
              <a:t> MONITORING </a:t>
            </a:r>
            <a:r>
              <a:rPr lang="en-GB" sz="1100" b="1">
                <a:solidFill>
                  <a:schemeClr val="accent1"/>
                </a:solidFill>
              </a:rPr>
              <a:t>I</a:t>
            </a:r>
            <a:r>
              <a:rPr lang="en-GB" sz="1100" b="1">
                <a:solidFill>
                  <a:schemeClr val="bg2"/>
                </a:solidFill>
              </a:rPr>
              <a:t> </a:t>
            </a:r>
            <a:r>
              <a:rPr lang="en-GB" sz="1100" dirty="0">
                <a:solidFill>
                  <a:schemeClr val="bg2"/>
                </a:solidFill>
              </a:rPr>
              <a:t>INTELLIGENCE </a:t>
            </a:r>
            <a:r>
              <a:rPr lang="en-GB" sz="1100" b="1">
                <a:solidFill>
                  <a:schemeClr val="accent1"/>
                </a:solidFill>
              </a:rPr>
              <a:t>I</a:t>
            </a:r>
            <a:r>
              <a:rPr lang="en-GB" sz="1100">
                <a:solidFill>
                  <a:schemeClr val="bg2"/>
                </a:solidFill>
              </a:rPr>
              <a:t> OPTIMISATION</a:t>
            </a:r>
            <a:endParaRPr lang="en-GB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593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771467" y="1412876"/>
            <a:ext cx="2844800" cy="135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8771467" y="3078040"/>
            <a:ext cx="2844800" cy="135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8735485" y="4743204"/>
            <a:ext cx="2880783" cy="13861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BDB166A-6095-41BC-9321-D097C9CC84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5" y="1412876"/>
            <a:ext cx="7439554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1717613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49" userDrawn="1">
          <p15:clr>
            <a:srgbClr val="FBAE40"/>
          </p15:clr>
        </p15:guide>
        <p15:guide id="2" pos="5503" userDrawn="1">
          <p15:clr>
            <a:srgbClr val="FBAE40"/>
          </p15:clr>
        </p15:guide>
        <p15:guide id="5" orient="horz" pos="1752" userDrawn="1">
          <p15:clr>
            <a:srgbClr val="FBAE40"/>
          </p15:clr>
        </p15:guide>
        <p15:guide id="6" orient="horz" pos="1933" userDrawn="1">
          <p15:clr>
            <a:srgbClr val="FBAE40"/>
          </p15:clr>
        </p15:guide>
        <p15:guide id="7" orient="horz" pos="2795" userDrawn="1">
          <p15:clr>
            <a:srgbClr val="FBAE40"/>
          </p15:clr>
        </p15:guide>
        <p15:guide id="8" orient="horz" pos="297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Quadr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66089EB-559C-4DD7-9D36-3C019921652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6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82D49DC-D661-4033-B49F-CD9EE611716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335713" y="1412875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5109CBD-A409-4F9E-96BA-E271C47E48B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335713" y="3868927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1BF556B-3B67-4F55-B83E-8168713A1CA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6263" y="3860801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498043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89" userDrawn="1">
          <p15:clr>
            <a:srgbClr val="FBAE40"/>
          </p15:clr>
        </p15:guide>
        <p15:guide id="2" pos="3991" userDrawn="1">
          <p15:clr>
            <a:srgbClr val="FBAE40"/>
          </p15:clr>
        </p15:guide>
        <p15:guide id="5" orient="horz" pos="2319" userDrawn="1">
          <p15:clr>
            <a:srgbClr val="FBAE40"/>
          </p15:clr>
        </p15:guide>
        <p15:guide id="6" orient="horz" pos="245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A2A671B-4CC1-4C6C-9D7C-75B651882DC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75734" y="1412875"/>
            <a:ext cx="11040004" cy="3816350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6C1AE7-2B95-4985-B2C0-BED8FEBC1D7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6263" y="5486331"/>
            <a:ext cx="11039475" cy="64300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296215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3294" userDrawn="1">
          <p15:clr>
            <a:srgbClr val="FBAE40"/>
          </p15:clr>
        </p15:guide>
        <p15:guide id="4" orient="horz" pos="343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 Column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2341CA-4E63-4103-9669-7912B878DB0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75734" y="1412875"/>
            <a:ext cx="5232400" cy="3794862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966E851-0653-4C9F-922C-A770F000C1EB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07131" y="1416050"/>
            <a:ext cx="5232400" cy="3794862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8417937-85C6-41C3-874B-960E38A85D3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75734" y="5363312"/>
            <a:ext cx="5232400" cy="766026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B3A36A0-C8EC-4620-ACB1-1172DD305F1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383338" y="5363312"/>
            <a:ext cx="5232400" cy="766026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3095902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59" userDrawn="1">
          <p15:clr>
            <a:srgbClr val="FBAE40"/>
          </p15:clr>
        </p15:guide>
        <p15:guide id="2" pos="4021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479954" y="6366618"/>
            <a:ext cx="9599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fld id="{342F70E2-B845-4886-BEF8-93D608CC7831}" type="slidenum">
              <a:rPr lang="en-GB" sz="1000" smtClean="0"/>
              <a:pPr marL="0" indent="0" algn="l"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  <a:buFont typeface="Arial" panose="020B0604020202020204" pitchFamily="34" charset="0"/>
                <a:buNone/>
              </a:pPr>
              <a:t>‹#›</a:t>
            </a:fld>
            <a:endParaRPr lang="en-GB" sz="1000" dirty="0" err="1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839" y="731477"/>
            <a:ext cx="2237846" cy="103807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742632"/>
            <a:ext cx="12192000" cy="115368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432F7A9-B82B-40C0-A785-C7CFDC5606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335" r="18423" b="23526"/>
          <a:stretch/>
        </p:blipFill>
        <p:spPr>
          <a:xfrm>
            <a:off x="-1" y="2201465"/>
            <a:ext cx="12192001" cy="35444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EEE96EA-6AA8-4F22-A28F-0F4A198940FD}"/>
              </a:ext>
            </a:extLst>
          </p:cNvPr>
          <p:cNvSpPr txBox="1"/>
          <p:nvPr userDrawn="1"/>
        </p:nvSpPr>
        <p:spPr>
          <a:xfrm>
            <a:off x="5082574" y="5849913"/>
            <a:ext cx="6577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r>
              <a:rPr lang="en-GB" sz="1200">
                <a:solidFill>
                  <a:schemeClr val="tx2"/>
                </a:solidFill>
              </a:rPr>
              <a:t>CONTROL </a:t>
            </a:r>
            <a:r>
              <a:rPr lang="en-GB" sz="1200" b="1">
                <a:solidFill>
                  <a:schemeClr val="accent1"/>
                </a:solidFill>
              </a:rPr>
              <a:t>I</a:t>
            </a:r>
            <a:r>
              <a:rPr lang="en-GB" sz="1200">
                <a:solidFill>
                  <a:schemeClr val="accent1"/>
                </a:solidFill>
              </a:rPr>
              <a:t> </a:t>
            </a:r>
            <a:r>
              <a:rPr lang="en-GB" sz="1200">
                <a:solidFill>
                  <a:schemeClr val="tx2"/>
                </a:solidFill>
              </a:rPr>
              <a:t>MONITORING </a:t>
            </a:r>
            <a:r>
              <a:rPr lang="en-GB" sz="1200" b="1">
                <a:solidFill>
                  <a:schemeClr val="accent1"/>
                </a:solidFill>
              </a:rPr>
              <a:t>I</a:t>
            </a:r>
            <a:r>
              <a:rPr lang="en-GB" sz="1200" b="1">
                <a:solidFill>
                  <a:schemeClr val="tx2"/>
                </a:solidFill>
              </a:rPr>
              <a:t> </a:t>
            </a:r>
            <a:r>
              <a:rPr lang="en-GB" sz="1200" dirty="0">
                <a:solidFill>
                  <a:schemeClr val="tx2"/>
                </a:solidFill>
              </a:rPr>
              <a:t>INTELLIGENCE </a:t>
            </a:r>
            <a:r>
              <a:rPr lang="en-GB" sz="1200" b="1">
                <a:solidFill>
                  <a:schemeClr val="accent1"/>
                </a:solidFill>
              </a:rPr>
              <a:t>I</a:t>
            </a:r>
            <a:r>
              <a:rPr lang="en-GB" sz="1200">
                <a:solidFill>
                  <a:schemeClr val="tx2"/>
                </a:solidFill>
              </a:rPr>
              <a:t> OPTIMISATION</a:t>
            </a:r>
            <a:endParaRPr lang="en-GB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148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20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Table of Contents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8466667" y="1412876"/>
            <a:ext cx="3149600" cy="4716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75733" y="1412876"/>
            <a:ext cx="7213600" cy="47164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>
                <a:solidFill>
                  <a:schemeClr val="accent2"/>
                </a:solidFill>
              </a:defRPr>
            </a:lvl1pPr>
            <a:lvl2pPr marL="457200" indent="0">
              <a:buFont typeface="+mj-lt"/>
              <a:buNone/>
              <a:defRPr>
                <a:solidFill>
                  <a:schemeClr val="accent2"/>
                </a:solidFill>
              </a:defRPr>
            </a:lvl2pPr>
            <a:lvl3pPr marL="1257300" indent="-342900">
              <a:buFont typeface="+mj-lt"/>
              <a:buAutoNum type="arabicPeriod"/>
              <a:defRPr/>
            </a:lvl3pPr>
            <a:lvl4pPr>
              <a:buFont typeface="+mj-lt"/>
              <a:buAutoNum type="arabicPeriod"/>
              <a:defRPr/>
            </a:lvl4pPr>
            <a:lvl5pPr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5763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8772C0-CD03-41FD-BC0B-95A010FF65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187" r="19046"/>
          <a:stretch/>
        </p:blipFill>
        <p:spPr>
          <a:xfrm>
            <a:off x="0" y="1196105"/>
            <a:ext cx="12192000" cy="5170513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479954" y="6366618"/>
            <a:ext cx="9599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fld id="{342F70E2-B845-4886-BEF8-93D608CC7831}" type="slidenum">
              <a:rPr lang="en-GB" sz="1000" smtClean="0"/>
              <a:pPr marL="0" indent="0" algn="l"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  <a:buFont typeface="Arial" panose="020B0604020202020204" pitchFamily="34" charset="0"/>
                <a:buNone/>
              </a:pPr>
              <a:t>‹#›</a:t>
            </a:fld>
            <a:endParaRPr lang="en-GB" sz="1000" dirty="0" err="1"/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3000" y="6195060"/>
            <a:ext cx="1248446" cy="57912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742632"/>
            <a:ext cx="12192000" cy="115368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C624CAF-72DF-4715-A236-E37C282E2C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262" y="561975"/>
            <a:ext cx="6281737" cy="2867025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4603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10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F864BAA-E8E7-4986-82ED-73AF20A4DF5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6"/>
            <a:ext cx="11040533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31198179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575732" y="1412875"/>
            <a:ext cx="2927352" cy="472458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F813B6-7F77-406C-A766-74BC1847D18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27500" y="1412876"/>
            <a:ext cx="7488767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1876626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07" userDrawn="1">
          <p15:clr>
            <a:srgbClr val="FBAE40"/>
          </p15:clr>
        </p15:guide>
        <p15:guide id="2" pos="260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8079318" y="1412875"/>
            <a:ext cx="3536949" cy="4716464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90F63F0-B068-41D5-87ED-C56CBADC65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6"/>
            <a:ext cx="6960129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327511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 userDrawn="1">
          <p15:clr>
            <a:srgbClr val="FBAE40"/>
          </p15:clr>
        </p15:guide>
        <p15:guide id="2" pos="50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3 Rat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4" hasCustomPrompt="1"/>
          </p:nvPr>
        </p:nvSpPr>
        <p:spPr>
          <a:xfrm>
            <a:off x="575733" y="1412875"/>
            <a:ext cx="2927351" cy="4716464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accent2"/>
                </a:solidFill>
                <a:latin typeface="+mj-lt"/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j-lt"/>
              </a:defRPr>
            </a:lvl2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4pPr>
            <a:lvl6pPr marL="25146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6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8AAA490-C3E2-49AD-91EE-5FDB542404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27500" y="1412876"/>
            <a:ext cx="7488767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29963911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07" userDrawn="1">
          <p15:clr>
            <a:srgbClr val="FBAE40"/>
          </p15:clr>
        </p15:guide>
        <p15:guide id="2" pos="260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rant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586870" y="1412876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366935" y="1412875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591788" y="3964404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362328" y="3968751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1823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89" userDrawn="1">
          <p15:clr>
            <a:srgbClr val="FBAE40"/>
          </p15:clr>
        </p15:guide>
        <p15:guide id="2" pos="3991" userDrawn="1">
          <p15:clr>
            <a:srgbClr val="FBAE40"/>
          </p15:clr>
        </p15:guide>
        <p15:guide id="5" orient="horz" pos="2500" userDrawn="1">
          <p15:clr>
            <a:srgbClr val="FBAE40"/>
          </p15:clr>
        </p15:guide>
        <p15:guide id="6" orient="horz" pos="2273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mage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575734" y="5121276"/>
            <a:ext cx="11040533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2A57090-3B3C-4669-91CD-5E8B94E6B7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7"/>
            <a:ext cx="11040533" cy="3529012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7472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3113" userDrawn="1">
          <p15:clr>
            <a:srgbClr val="FBAE40"/>
          </p15:clr>
        </p15:guide>
        <p15:guide id="4" orient="horz" pos="322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" y="720535"/>
            <a:ext cx="12191999" cy="382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479954" y="6366618"/>
            <a:ext cx="9599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fld id="{342F70E2-B845-4886-BEF8-93D608CC7831}" type="slidenum">
              <a:rPr lang="en-GB" sz="1000" smtClean="0">
                <a:solidFill>
                  <a:schemeClr val="accent2"/>
                </a:solidFill>
              </a:rPr>
              <a:pPr marL="0" indent="0" algn="l"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  <a:buFont typeface="Arial" panose="020B0604020202020204" pitchFamily="34" charset="0"/>
                <a:buNone/>
              </a:pPr>
              <a:t>‹#›</a:t>
            </a:fld>
            <a:endParaRPr lang="en-GB" sz="1000" dirty="0" err="1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3000" y="6195060"/>
            <a:ext cx="1248446" cy="57912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6742632"/>
            <a:ext cx="12192000" cy="1153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4EE897C-86A7-4EED-84BD-0F38696A08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2254" t="70158" r="17000" b="22649"/>
          <a:stretch/>
        </p:blipFill>
        <p:spPr>
          <a:xfrm>
            <a:off x="-3" y="720535"/>
            <a:ext cx="12192001" cy="3825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890D7DB-05FC-4509-BE8B-734FF7DD1E49}"/>
              </a:ext>
            </a:extLst>
          </p:cNvPr>
          <p:cNvSpPr/>
          <p:nvPr userDrawn="1"/>
        </p:nvSpPr>
        <p:spPr>
          <a:xfrm>
            <a:off x="-5829" y="1103123"/>
            <a:ext cx="12197830" cy="45719"/>
          </a:xfrm>
          <a:prstGeom prst="rect">
            <a:avLst/>
          </a:prstGeom>
          <a:solidFill>
            <a:srgbClr val="F2A9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29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07" r:id="rId2"/>
    <p:sldLayoutId id="2147483695" r:id="rId3"/>
    <p:sldLayoutId id="2147483693" r:id="rId4"/>
    <p:sldLayoutId id="2147483691" r:id="rId5"/>
    <p:sldLayoutId id="2147483705" r:id="rId6"/>
    <p:sldLayoutId id="2147483692" r:id="rId7"/>
    <p:sldLayoutId id="2147483706" r:id="rId8"/>
    <p:sldLayoutId id="2147483698" r:id="rId9"/>
    <p:sldLayoutId id="2147483699" r:id="rId10"/>
    <p:sldLayoutId id="2147483702" r:id="rId11"/>
    <p:sldLayoutId id="2147483703" r:id="rId12"/>
    <p:sldLayoutId id="2147483704" r:id="rId13"/>
    <p:sldLayoutId id="2147483718" r:id="rId14"/>
  </p:sldLayoutIdLs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kern="1200">
          <a:solidFill>
            <a:schemeClr val="bg1">
              <a:lumMod val="50000"/>
            </a:schemeClr>
          </a:solidFill>
          <a:latin typeface="Arial" pitchFamily="34" charset="0"/>
          <a:ea typeface="+mj-ea"/>
          <a:cs typeface="Arial" pitchFamily="34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4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4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2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2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17" userDrawn="1">
          <p15:clr>
            <a:srgbClr val="F26B43"/>
          </p15:clr>
        </p15:guide>
        <p15:guide id="2" pos="363" userDrawn="1">
          <p15:clr>
            <a:srgbClr val="F26B43"/>
          </p15:clr>
        </p15:guide>
        <p15:guide id="3" orient="horz" pos="3861" userDrawn="1">
          <p15:clr>
            <a:srgbClr val="F26B43"/>
          </p15:clr>
        </p15:guide>
        <p15:guide id="4" orient="horz" pos="89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7CEF78-CECF-4F0C-BBCC-AC6E366A6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478" y="1405950"/>
            <a:ext cx="11069638" cy="671009"/>
          </a:xfrm>
        </p:spPr>
        <p:txBody>
          <a:bodyPr/>
          <a:lstStyle/>
          <a:p>
            <a:r>
              <a:rPr lang="en-GB"/>
              <a:t>Proserv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2D00AD-C3E1-421E-9048-9A420423C7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0478" y="2076959"/>
            <a:ext cx="11025260" cy="357795"/>
          </a:xfrm>
        </p:spPr>
        <p:txBody>
          <a:bodyPr/>
          <a:lstStyle/>
          <a:p>
            <a:r>
              <a:rPr lang="en-US"/>
              <a:t>Metering and allocation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049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47F6AC3-418F-9D95-E1A4-25D7C141F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 are an independent, OEM agnostic solution provider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7A9CAB-C4D6-6370-824B-8BB402CAB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Metering allocation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6D01C0D-095C-B1BB-E3F7-EC9124A04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500" y="1414520"/>
            <a:ext cx="7488767" cy="2378274"/>
          </a:xfrm>
        </p:spPr>
        <p:txBody>
          <a:bodyPr anchor="ctr"/>
          <a:lstStyle/>
          <a:p>
            <a:r>
              <a:rPr lang="en-GB" b="1"/>
              <a:t>Independent </a:t>
            </a:r>
            <a:r>
              <a:rPr lang="en-GB"/>
              <a:t>metering control systems integrator offering bespoke metering solutions tailored to client-led requirements.</a:t>
            </a:r>
          </a:p>
          <a:p>
            <a:endParaRPr lang="en-GB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>
                <a:latin typeface="Arial" pitchFamily="34" charset="0"/>
              </a:rPr>
              <a:t>Specialists in brownfield system refurbishment and life extension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>
                <a:latin typeface="Arial" pitchFamily="34" charset="0"/>
              </a:rPr>
              <a:t>Expert in live installations with no loss of flow</a:t>
            </a:r>
            <a:endParaRPr lang="en-GB" b="1"/>
          </a:p>
          <a:p>
            <a:endParaRPr lang="en-GB"/>
          </a:p>
        </p:txBody>
      </p:sp>
      <p:pic>
        <p:nvPicPr>
          <p:cNvPr id="9" name="Picture Placeholder 14" descr="A picture containing yellow, farm machine, outdoor object&#10;&#10;Description automatically generated">
            <a:extLst>
              <a:ext uri="{FF2B5EF4-FFF2-40B4-BE49-F238E27FC236}">
                <a16:creationId xmlns:a16="http://schemas.microsoft.com/office/drawing/2014/main" id="{1FAD3EA0-15F3-840F-9001-1C2DC3D59A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6263" y="1412875"/>
            <a:ext cx="2927350" cy="4724400"/>
          </a:xfr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262FB7F5-A2D5-C29A-85DF-7A34F17DE3E2}"/>
              </a:ext>
            </a:extLst>
          </p:cNvPr>
          <p:cNvGrpSpPr/>
          <p:nvPr/>
        </p:nvGrpSpPr>
        <p:grpSpPr>
          <a:xfrm>
            <a:off x="4191582" y="3705162"/>
            <a:ext cx="7360601" cy="2475550"/>
            <a:chOff x="4191582" y="3705162"/>
            <a:chExt cx="7360601" cy="247555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CE68634-88B4-05B4-2A20-CB1B1BA57937}"/>
                </a:ext>
              </a:extLst>
            </p:cNvPr>
            <p:cNvGrpSpPr/>
            <p:nvPr/>
          </p:nvGrpSpPr>
          <p:grpSpPr>
            <a:xfrm>
              <a:off x="4191582" y="4466202"/>
              <a:ext cx="1375830" cy="1714510"/>
              <a:chOff x="4026101" y="4039681"/>
              <a:chExt cx="1375830" cy="1714510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F87D058-B4A0-AC0A-C604-D89BA980769C}"/>
                  </a:ext>
                </a:extLst>
              </p:cNvPr>
              <p:cNvSpPr txBox="1"/>
              <p:nvPr/>
            </p:nvSpPr>
            <p:spPr>
              <a:xfrm>
                <a:off x="4110411" y="4039681"/>
                <a:ext cx="120721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600"/>
                  </a:spcAft>
                  <a:buClr>
                    <a:srgbClr val="F2A900"/>
                  </a:buClr>
                </a:pPr>
                <a:r>
                  <a:rPr lang="en-GB" sz="2400">
                    <a:solidFill>
                      <a:schemeClr val="accent1"/>
                    </a:solidFill>
                  </a:rPr>
                  <a:t>200</a:t>
                </a:r>
                <a:endParaRPr lang="en-GB" sz="2400" dirty="0" err="1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A17E55A-ED19-6161-5C36-B8274CF2CD1A}"/>
                  </a:ext>
                </a:extLst>
              </p:cNvPr>
              <p:cNvSpPr txBox="1"/>
              <p:nvPr/>
            </p:nvSpPr>
            <p:spPr>
              <a:xfrm>
                <a:off x="4026101" y="4569251"/>
                <a:ext cx="1375830" cy="1184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buNone/>
                </a:pPr>
                <a:r>
                  <a:rPr lang="en-US" sz="1100" b="1"/>
                  <a:t>SUPPLIED SYSTEMS</a:t>
                </a:r>
                <a:endParaRPr lang="en-GB" sz="1100" b="1"/>
              </a:p>
              <a:p>
                <a:pPr lvl="0" algn="ctr">
                  <a:buNone/>
                </a:pPr>
                <a:r>
                  <a:rPr lang="en-US" sz="1100"/>
                  <a:t>Designed, manufactured, sold and serviced</a:t>
                </a:r>
              </a:p>
              <a:p>
                <a:pPr marL="285750" indent="-285750" algn="ctr">
                  <a:spcBef>
                    <a:spcPts val="600"/>
                  </a:spcBef>
                  <a:spcAft>
                    <a:spcPts val="600"/>
                  </a:spcAft>
                  <a:buClr>
                    <a:srgbClr val="F2A900"/>
                  </a:buClr>
                  <a:buFont typeface="Arial" panose="020B0604020202020204" pitchFamily="34" charset="0"/>
                  <a:buChar char="•"/>
                </a:pPr>
                <a:endParaRPr lang="en-GB" sz="1100" dirty="0" err="1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0C1DD53-B83A-0590-0116-7EE6EB3C1FB7}"/>
                </a:ext>
              </a:extLst>
            </p:cNvPr>
            <p:cNvGrpSpPr/>
            <p:nvPr/>
          </p:nvGrpSpPr>
          <p:grpSpPr>
            <a:xfrm>
              <a:off x="4607505" y="3705162"/>
              <a:ext cx="6944678" cy="2229329"/>
              <a:chOff x="4607505" y="3705162"/>
              <a:chExt cx="6944678" cy="2229329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E573E668-38B9-B118-C931-3B6B2F1A1A5D}"/>
                  </a:ext>
                </a:extLst>
              </p:cNvPr>
              <p:cNvGrpSpPr/>
              <p:nvPr/>
            </p:nvGrpSpPr>
            <p:grpSpPr>
              <a:xfrm>
                <a:off x="5687775" y="4466202"/>
                <a:ext cx="1375830" cy="1468289"/>
                <a:chOff x="5642656" y="4039681"/>
                <a:chExt cx="1375830" cy="1468289"/>
              </a:xfrm>
            </p:grpSpPr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8D3389A-F1E9-518A-FE7A-1539E3D46245}"/>
                    </a:ext>
                  </a:extLst>
                </p:cNvPr>
                <p:cNvSpPr txBox="1"/>
                <p:nvPr/>
              </p:nvSpPr>
              <p:spPr>
                <a:xfrm>
                  <a:off x="5726966" y="4039681"/>
                  <a:ext cx="120721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Bef>
                      <a:spcPts val="600"/>
                    </a:spcBef>
                    <a:spcAft>
                      <a:spcPts val="600"/>
                    </a:spcAft>
                    <a:buClr>
                      <a:srgbClr val="F2A900"/>
                    </a:buClr>
                  </a:pPr>
                  <a:r>
                    <a:rPr lang="en-GB" sz="2400">
                      <a:solidFill>
                        <a:schemeClr val="accent1"/>
                      </a:solidFill>
                    </a:rPr>
                    <a:t>30</a:t>
                  </a:r>
                  <a:endParaRPr lang="en-GB" sz="2400" dirty="0" err="1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5C8F197-A3A2-6C72-1645-8388F4071AF4}"/>
                    </a:ext>
                  </a:extLst>
                </p:cNvPr>
                <p:cNvSpPr txBox="1"/>
                <p:nvPr/>
              </p:nvSpPr>
              <p:spPr>
                <a:xfrm>
                  <a:off x="5642656" y="4569251"/>
                  <a:ext cx="1375830" cy="9387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en-US" sz="1100" b="1"/>
                    <a:t>YEARS SUPPORTING</a:t>
                  </a:r>
                  <a:endParaRPr lang="en-GB" sz="1100"/>
                </a:p>
                <a:p>
                  <a:pPr lvl="0" algn="ctr">
                    <a:buNone/>
                  </a:pPr>
                  <a:r>
                    <a:rPr lang="en-US" sz="1100"/>
                    <a:t>Measurement control </a:t>
                  </a:r>
                  <a:br>
                    <a:rPr lang="en-US" sz="1100"/>
                  </a:br>
                  <a:r>
                    <a:rPr lang="en-US" sz="1100"/>
                    <a:t>systems</a:t>
                  </a:r>
                  <a:endParaRPr lang="en-GB" sz="1100"/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88F5EF38-7C52-E051-E650-49BB0BF92EE6}"/>
                  </a:ext>
                </a:extLst>
              </p:cNvPr>
              <p:cNvGrpSpPr/>
              <p:nvPr/>
            </p:nvGrpSpPr>
            <p:grpSpPr>
              <a:xfrm>
                <a:off x="7183968" y="4466202"/>
                <a:ext cx="1375830" cy="1299011"/>
                <a:chOff x="7259211" y="4039681"/>
                <a:chExt cx="1375830" cy="1299011"/>
              </a:xfrm>
            </p:grpSpPr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F8D3C7CB-1EBF-03DA-E4FF-A224D0AF4BE0}"/>
                    </a:ext>
                  </a:extLst>
                </p:cNvPr>
                <p:cNvSpPr txBox="1"/>
                <p:nvPr/>
              </p:nvSpPr>
              <p:spPr>
                <a:xfrm>
                  <a:off x="7343521" y="4039681"/>
                  <a:ext cx="120721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Bef>
                      <a:spcPts val="600"/>
                    </a:spcBef>
                    <a:spcAft>
                      <a:spcPts val="600"/>
                    </a:spcAft>
                    <a:buClr>
                      <a:srgbClr val="F2A900"/>
                    </a:buClr>
                  </a:pPr>
                  <a:r>
                    <a:rPr lang="en-GB" sz="2400">
                      <a:solidFill>
                        <a:schemeClr val="accent1"/>
                      </a:solidFill>
                    </a:rPr>
                    <a:t>2,000</a:t>
                  </a:r>
                  <a:endParaRPr lang="en-GB" sz="2400" dirty="0" err="1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E4372C42-71C1-2206-66D7-2C5A61E302E7}"/>
                    </a:ext>
                  </a:extLst>
                </p:cNvPr>
                <p:cNvSpPr txBox="1"/>
                <p:nvPr/>
              </p:nvSpPr>
              <p:spPr>
                <a:xfrm>
                  <a:off x="7259211" y="4569251"/>
                  <a:ext cx="1375830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en-US" sz="1100" b="1"/>
                    <a:t>STREAMS MEASURED</a:t>
                  </a:r>
                  <a:endParaRPr lang="en-GB" sz="1100"/>
                </a:p>
                <a:p>
                  <a:pPr lvl="0" algn="ctr">
                    <a:buNone/>
                  </a:pPr>
                  <a:r>
                    <a:rPr lang="en-US" sz="1100"/>
                    <a:t>Across all installed </a:t>
                  </a:r>
                  <a:br>
                    <a:rPr lang="en-US" sz="1100"/>
                  </a:br>
                  <a:r>
                    <a:rPr lang="en-US" sz="1100"/>
                    <a:t>systems</a:t>
                  </a:r>
                  <a:endParaRPr lang="en-US" sz="1100" dirty="0"/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5BC868FB-1665-3813-4BC4-FDB6FC1B1F47}"/>
                  </a:ext>
                </a:extLst>
              </p:cNvPr>
              <p:cNvGrpSpPr/>
              <p:nvPr/>
            </p:nvGrpSpPr>
            <p:grpSpPr>
              <a:xfrm>
                <a:off x="8680161" y="4466202"/>
                <a:ext cx="1375830" cy="1468289"/>
                <a:chOff x="8875766" y="4039681"/>
                <a:chExt cx="1375830" cy="1468289"/>
              </a:xfrm>
            </p:grpSpPr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B42B76E8-697C-E51F-A69E-126CCC61252F}"/>
                    </a:ext>
                  </a:extLst>
                </p:cNvPr>
                <p:cNvSpPr txBox="1"/>
                <p:nvPr/>
              </p:nvSpPr>
              <p:spPr>
                <a:xfrm>
                  <a:off x="8960076" y="4039681"/>
                  <a:ext cx="120721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Bef>
                      <a:spcPts val="600"/>
                    </a:spcBef>
                    <a:spcAft>
                      <a:spcPts val="600"/>
                    </a:spcAft>
                    <a:buClr>
                      <a:srgbClr val="F2A900"/>
                    </a:buClr>
                  </a:pPr>
                  <a:r>
                    <a:rPr lang="en-GB" sz="2400">
                      <a:solidFill>
                        <a:schemeClr val="accent1"/>
                      </a:solidFill>
                    </a:rPr>
                    <a:t>30</a:t>
                  </a:r>
                  <a:endParaRPr lang="en-GB" sz="2400" dirty="0" err="1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BC490804-08CD-20F9-2959-25BF35682E7E}"/>
                    </a:ext>
                  </a:extLst>
                </p:cNvPr>
                <p:cNvSpPr txBox="1"/>
                <p:nvPr/>
              </p:nvSpPr>
              <p:spPr>
                <a:xfrm>
                  <a:off x="8875766" y="4569251"/>
                  <a:ext cx="1375830" cy="9387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en-US" sz="1100" b="1"/>
                    <a:t>ANNUAL SUPPORT CONTRACTS</a:t>
                  </a:r>
                  <a:endParaRPr lang="en-US" sz="1100"/>
                </a:p>
                <a:p>
                  <a:pPr lvl="0" algn="ctr">
                    <a:buNone/>
                  </a:pPr>
                  <a:r>
                    <a:rPr lang="en-US" sz="1100"/>
                    <a:t>Systems supported globally</a:t>
                  </a:r>
                  <a:endParaRPr lang="en-US" sz="1100" dirty="0"/>
                </a:p>
              </p:txBody>
            </p: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FF76D763-0B1F-E6C0-1228-97A879FE2964}"/>
                  </a:ext>
                </a:extLst>
              </p:cNvPr>
              <p:cNvGrpSpPr/>
              <p:nvPr/>
            </p:nvGrpSpPr>
            <p:grpSpPr>
              <a:xfrm>
                <a:off x="10176353" y="4466202"/>
                <a:ext cx="1375830" cy="1468289"/>
                <a:chOff x="10492320" y="4039681"/>
                <a:chExt cx="1375830" cy="1468289"/>
              </a:xfrm>
            </p:grpSpPr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3A8F8DD-D7D7-788F-CD46-DA4EA231EE1D}"/>
                    </a:ext>
                  </a:extLst>
                </p:cNvPr>
                <p:cNvSpPr txBox="1"/>
                <p:nvPr/>
              </p:nvSpPr>
              <p:spPr>
                <a:xfrm>
                  <a:off x="10576630" y="4039681"/>
                  <a:ext cx="120721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Bef>
                      <a:spcPts val="600"/>
                    </a:spcBef>
                    <a:spcAft>
                      <a:spcPts val="600"/>
                    </a:spcAft>
                    <a:buClr>
                      <a:srgbClr val="F2A900"/>
                    </a:buClr>
                  </a:pPr>
                  <a:r>
                    <a:rPr lang="en-GB" sz="2400">
                      <a:solidFill>
                        <a:schemeClr val="accent1"/>
                      </a:solidFill>
                    </a:rPr>
                    <a:t>4,000</a:t>
                  </a:r>
                  <a:endParaRPr lang="en-GB" sz="2400" dirty="0" err="1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6CBA36A-BDAC-A7DB-2BF1-DDCB84CDBD20}"/>
                    </a:ext>
                  </a:extLst>
                </p:cNvPr>
                <p:cNvSpPr txBox="1"/>
                <p:nvPr/>
              </p:nvSpPr>
              <p:spPr>
                <a:xfrm>
                  <a:off x="10492320" y="4569251"/>
                  <a:ext cx="1375830" cy="9387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en-US" sz="1100" b="1"/>
                    <a:t>DAYS </a:t>
                  </a:r>
                  <a:br>
                    <a:rPr lang="en-US" sz="1100" b="1"/>
                  </a:br>
                  <a:r>
                    <a:rPr lang="en-US" sz="1100" b="1"/>
                    <a:t>LTI FREE</a:t>
                  </a:r>
                  <a:endParaRPr lang="en-US" sz="1100"/>
                </a:p>
                <a:p>
                  <a:pPr lvl="0" algn="ctr">
                    <a:buNone/>
                  </a:pPr>
                  <a:r>
                    <a:rPr lang="en-US" sz="1100"/>
                    <a:t>No lost time incidents for </a:t>
                  </a:r>
                  <a:br>
                    <a:rPr lang="en-US" sz="1100"/>
                  </a:br>
                  <a:r>
                    <a:rPr lang="en-US" sz="1100"/>
                    <a:t>11+ years</a:t>
                  </a:r>
                  <a:endParaRPr lang="en-US" sz="1100" dirty="0"/>
                </a:p>
              </p:txBody>
            </p:sp>
          </p:grpSp>
          <p:pic>
            <p:nvPicPr>
              <p:cNvPr id="38" name="Picture 37" descr="Shape, arrow, circle&#10;&#10;Description automatically generated">
                <a:extLst>
                  <a:ext uri="{FF2B5EF4-FFF2-40B4-BE49-F238E27FC236}">
                    <a16:creationId xmlns:a16="http://schemas.microsoft.com/office/drawing/2014/main" id="{BC400654-3152-3889-7E25-D5EC8683DD2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607505" y="3886024"/>
                <a:ext cx="479229" cy="573828"/>
              </a:xfrm>
              <a:prstGeom prst="rect">
                <a:avLst/>
              </a:prstGeom>
            </p:spPr>
          </p:pic>
          <p:pic>
            <p:nvPicPr>
              <p:cNvPr id="40" name="Picture 39" descr="Icon&#10;&#10;Description automatically generated">
                <a:extLst>
                  <a:ext uri="{FF2B5EF4-FFF2-40B4-BE49-F238E27FC236}">
                    <a16:creationId xmlns:a16="http://schemas.microsoft.com/office/drawing/2014/main" id="{D822DABB-B3CF-562B-EC47-D66F7B3CE7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096000" y="3910892"/>
                <a:ext cx="650301" cy="455263"/>
              </a:xfrm>
              <a:prstGeom prst="rect">
                <a:avLst/>
              </a:prstGeom>
            </p:spPr>
          </p:pic>
          <p:pic>
            <p:nvPicPr>
              <p:cNvPr id="42" name="Picture 41" descr="A picture containing silhouette&#10;&#10;Description automatically generated">
                <a:extLst>
                  <a:ext uri="{FF2B5EF4-FFF2-40B4-BE49-F238E27FC236}">
                    <a16:creationId xmlns:a16="http://schemas.microsoft.com/office/drawing/2014/main" id="{2B56B43A-0BF4-6D70-DCCE-CBF1B20B12E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571750" y="3924499"/>
                <a:ext cx="601879" cy="441655"/>
              </a:xfrm>
              <a:prstGeom prst="rect">
                <a:avLst/>
              </a:prstGeom>
            </p:spPr>
          </p:pic>
          <p:pic>
            <p:nvPicPr>
              <p:cNvPr id="44" name="Picture 43" descr="Icon&#10;&#10;Description automatically generated">
                <a:extLst>
                  <a:ext uri="{FF2B5EF4-FFF2-40B4-BE49-F238E27FC236}">
                    <a16:creationId xmlns:a16="http://schemas.microsoft.com/office/drawing/2014/main" id="{B216B99E-87A4-8151-1B02-FEA4E207B3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089434" y="3892842"/>
                <a:ext cx="539206" cy="479292"/>
              </a:xfrm>
              <a:prstGeom prst="rect">
                <a:avLst/>
              </a:prstGeom>
            </p:spPr>
          </p:pic>
          <p:pic>
            <p:nvPicPr>
              <p:cNvPr id="46" name="Picture 45" descr="Icon&#10;&#10;Description automatically generated with low confidence">
                <a:extLst>
                  <a:ext uri="{FF2B5EF4-FFF2-40B4-BE49-F238E27FC236}">
                    <a16:creationId xmlns:a16="http://schemas.microsoft.com/office/drawing/2014/main" id="{C9D0818D-82BF-D323-86C4-EB55BF0A313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626738" y="3705162"/>
                <a:ext cx="601879" cy="6609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34418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4D8B93A-8045-D598-208C-1C74E21EA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Proserv has considerable experience in the area of allocation metering and calculations.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ADB9B13-A39E-36EC-54DC-39DCCE4783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Metering and allocation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BEED7FF-335C-485C-E427-F7FF52EE2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FEED studies to into the metering in allocation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Flow computer system FDS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Meter selection and specification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Auditing of allocation metering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Production of allocation philosophy documentation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Consultancy on the upgrade and modification of allocation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Uncertainty analysis on allocation systems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Design and deployment of allocation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Project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Training in all aspects of allocation and metering</a:t>
            </a:r>
          </a:p>
          <a:p>
            <a:endParaRPr lang="en-GB"/>
          </a:p>
        </p:txBody>
      </p:sp>
      <p:pic>
        <p:nvPicPr>
          <p:cNvPr id="14" name="Picture Placeholder 6" descr="Calendar&#10;&#10;Description automatically generated">
            <a:extLst>
              <a:ext uri="{FF2B5EF4-FFF2-40B4-BE49-F238E27FC236}">
                <a16:creationId xmlns:a16="http://schemas.microsoft.com/office/drawing/2014/main" id="{17FAD243-082B-1285-4B29-1EBA558467B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78788" y="1412875"/>
            <a:ext cx="3536950" cy="4716463"/>
          </a:xfrm>
        </p:spPr>
      </p:pic>
      <p:pic>
        <p:nvPicPr>
          <p:cNvPr id="15" name="Picture Placeholder 22" descr="A picture containing bicycle, circuit, small, young&#10;&#10;Description automatically generated">
            <a:extLst>
              <a:ext uri="{FF2B5EF4-FFF2-40B4-BE49-F238E27FC236}">
                <a16:creationId xmlns:a16="http://schemas.microsoft.com/office/drawing/2014/main" id="{65E32184-46AC-39F0-2A2B-F8D9920F06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2" y="5095636"/>
            <a:ext cx="2181675" cy="1041828"/>
          </a:xfrm>
          <a:prstGeom prst="rect">
            <a:avLst/>
          </a:prstGeom>
        </p:spPr>
      </p:pic>
      <p:pic>
        <p:nvPicPr>
          <p:cNvPr id="16" name="Picture Placeholder 10" descr="A picture containing text, person, indoor, open&#10;&#10;Description automatically generated">
            <a:extLst>
              <a:ext uri="{FF2B5EF4-FFF2-40B4-BE49-F238E27FC236}">
                <a16:creationId xmlns:a16="http://schemas.microsoft.com/office/drawing/2014/main" id="{967F4CDE-6225-8D3A-9017-A3E0DB39C1B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4482" y="5095636"/>
            <a:ext cx="2181675" cy="1041828"/>
          </a:xfrm>
          <a:prstGeom prst="rect">
            <a:avLst/>
          </a:prstGeom>
        </p:spPr>
      </p:pic>
      <p:pic>
        <p:nvPicPr>
          <p:cNvPr id="17" name="Picture Placeholder 14" descr="A person sitting at a desk with a computer&#10;&#10;Description automatically generated with low confidence">
            <a:extLst>
              <a:ext uri="{FF2B5EF4-FFF2-40B4-BE49-F238E27FC236}">
                <a16:creationId xmlns:a16="http://schemas.microsoft.com/office/drawing/2014/main" id="{4A3B680A-8A4A-95D9-B765-DCEF07A0457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82129" y="5066313"/>
            <a:ext cx="2209271" cy="106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825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2840242"/>
      </p:ext>
    </p:extLst>
  </p:cSld>
  <p:clrMapOvr>
    <a:masterClrMapping/>
  </p:clrMapOvr>
</p:sld>
</file>

<file path=ppt/theme/theme1.xml><?xml version="1.0" encoding="utf-8"?>
<a:theme xmlns:a="http://schemas.openxmlformats.org/drawingml/2006/main" name="Proserv Theme - Presentation">
  <a:themeElements>
    <a:clrScheme name="Proserv Expanded Colour Set">
      <a:dk1>
        <a:srgbClr val="5B6770"/>
      </a:dk1>
      <a:lt1>
        <a:srgbClr val="FFFFFF"/>
      </a:lt1>
      <a:dk2>
        <a:srgbClr val="5B6770"/>
      </a:dk2>
      <a:lt2>
        <a:srgbClr val="FFFFFF"/>
      </a:lt2>
      <a:accent1>
        <a:srgbClr val="F2A900"/>
      </a:accent1>
      <a:accent2>
        <a:srgbClr val="5B6770"/>
      </a:accent2>
      <a:accent3>
        <a:srgbClr val="000000"/>
      </a:accent3>
      <a:accent4>
        <a:srgbClr val="840B55"/>
      </a:accent4>
      <a:accent5>
        <a:srgbClr val="00A3E0"/>
      </a:accent5>
      <a:accent6>
        <a:srgbClr val="6CC24A"/>
      </a:accent6>
      <a:hlink>
        <a:srgbClr val="5B6770"/>
      </a:hlink>
      <a:folHlink>
        <a:srgbClr val="F2A900"/>
      </a:folHlink>
    </a:clrScheme>
    <a:fontScheme name="Pros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2A900"/>
        </a:solidFill>
        <a:ln w="5715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a:style>
    </a:spDef>
    <a:lnDef>
      <a:spPr>
        <a:ln w="38100">
          <a:headEnd type="none" w="med" len="med"/>
          <a:tailEnd type="none" w="med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spcBef>
            <a:spcPts val="600"/>
          </a:spcBef>
          <a:spcAft>
            <a:spcPts val="600"/>
          </a:spcAft>
          <a:buClr>
            <a:srgbClr val="F2A900"/>
          </a:buClr>
          <a:buFont typeface="Arial" panose="020B0604020202020204" pitchFamily="34" charset="0"/>
          <a:buChar char="•"/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1. Proserv Controls Presentation Template.potx" id="{9DC1560B-9120-46CA-B787-2D4619FB68E4}" vid="{5F7BBFB7-5110-499B-9365-E6F93698F9E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A22E7AE2F9DB4D9C0E430E20B793FC" ma:contentTypeVersion="15" ma:contentTypeDescription="Create a new document." ma:contentTypeScope="" ma:versionID="d2ecc443fe12fb755e0b7afb48183a5f">
  <xsd:schema xmlns:xsd="http://www.w3.org/2001/XMLSchema" xmlns:xs="http://www.w3.org/2001/XMLSchema" xmlns:p="http://schemas.microsoft.com/office/2006/metadata/properties" xmlns:ns2="7747c9a4-c484-4072-80c5-b8335af26eac" xmlns:ns3="6c9ca52c-2b36-41af-ae54-807b92df9372" targetNamespace="http://schemas.microsoft.com/office/2006/metadata/properties" ma:root="true" ma:fieldsID="164b5c5ce06684e051b009205a7e5ffb" ns2:_="" ns3:_="">
    <xsd:import namespace="7747c9a4-c484-4072-80c5-b8335af26eac"/>
    <xsd:import namespace="6c9ca52c-2b36-41af-ae54-807b92df937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47c9a4-c484-4072-80c5-b8335af26ea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efa0386-f7b5-4d07-92eb-bcfc2b7104fe}" ma:internalName="TaxCatchAll" ma:showField="CatchAllData" ma:web="7747c9a4-c484-4072-80c5-b8335af26e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9ca52c-2b36-41af-ae54-807b92df93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f1a0fc4-f43f-4d6f-8875-2ddb7667b1c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c9ca52c-2b36-41af-ae54-807b92df9372">
      <Terms xmlns="http://schemas.microsoft.com/office/infopath/2007/PartnerControls"/>
    </lcf76f155ced4ddcb4097134ff3c332f>
    <TaxCatchAll xmlns="7747c9a4-c484-4072-80c5-b8335af26eac" xsi:nil="true"/>
  </documentManagement>
</p:properties>
</file>

<file path=customXml/itemProps1.xml><?xml version="1.0" encoding="utf-8"?>
<ds:datastoreItem xmlns:ds="http://schemas.openxmlformats.org/officeDocument/2006/customXml" ds:itemID="{AA2CEA42-578D-469F-A4E0-E39478EBA5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47c9a4-c484-4072-80c5-b8335af26eac"/>
    <ds:schemaRef ds:uri="6c9ca52c-2b36-41af-ae54-807b92df93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759AC97-4C0E-464E-89BA-0C7902D0D2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C2AFFF-F4A1-41DE-BD3D-2172B66C6AC0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7747c9a4-c484-4072-80c5-b8335af26eac"/>
    <ds:schemaRef ds:uri="http://purl.org/dc/dcmitype/"/>
    <ds:schemaRef ds:uri="http://schemas.openxmlformats.org/package/2006/metadata/core-properties"/>
    <ds:schemaRef ds:uri="http://purl.org/dc/terms/"/>
    <ds:schemaRef ds:uri="6c9ca52c-2b36-41af-ae54-807b92df9372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1 - Proserv Controls Presentation Template</Template>
  <TotalTime>1764</TotalTime>
  <Words>165</Words>
  <Application>Microsoft Macintosh PowerPoint</Application>
  <PresentationFormat>Widescreen</PresentationFormat>
  <Paragraphs>35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Proserv Theme - Presentation</vt:lpstr>
      <vt:lpstr>Proserv</vt:lpstr>
      <vt:lpstr>We are an independent, OEM agnostic solution provider</vt:lpstr>
      <vt:lpstr>Proserv has considerable experience in the area of allocation metering and calculations. </vt:lpstr>
      <vt:lpstr>PowerPoint Presentation</vt:lpstr>
    </vt:vector>
  </TitlesOfParts>
  <Company>Proserv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Measurement Solutions</dc:title>
  <dc:creator>Jennifer Hutchinson</dc:creator>
  <cp:lastModifiedBy>Clare Bungey</cp:lastModifiedBy>
  <cp:revision>11</cp:revision>
  <dcterms:created xsi:type="dcterms:W3CDTF">2020-08-20T15:12:29Z</dcterms:created>
  <dcterms:modified xsi:type="dcterms:W3CDTF">2025-02-12T17:42:59Z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0x01010085A22E7AE2F9DB4D9C0E430E20B793FC</vt:lpwstr>
  </property>
  <property fmtid="{D5CDD505-2E9C-101B-9397-08002B2CF9AE}" pid="3" name="MediaServiceImageTags">
    <vt:lpwstr/>
  </property>
</Properties>
</file>