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9" r:id="rId4"/>
  </p:sldMasterIdLst>
  <p:notesMasterIdLst>
    <p:notesMasterId r:id="rId18"/>
  </p:notesMasterIdLst>
  <p:handoutMasterIdLst>
    <p:handoutMasterId r:id="rId19"/>
  </p:handoutMasterIdLst>
  <p:sldIdLst>
    <p:sldId id="264" r:id="rId5"/>
    <p:sldId id="625" r:id="rId6"/>
    <p:sldId id="629" r:id="rId7"/>
    <p:sldId id="263" r:id="rId8"/>
    <p:sldId id="623" r:id="rId9"/>
    <p:sldId id="628" r:id="rId10"/>
    <p:sldId id="626" r:id="rId11"/>
    <p:sldId id="624" r:id="rId12"/>
    <p:sldId id="272" r:id="rId13"/>
    <p:sldId id="271" r:id="rId14"/>
    <p:sldId id="266" r:id="rId15"/>
    <p:sldId id="265" r:id="rId16"/>
    <p:sldId id="260" r:id="rId17"/>
  </p:sldIdLst>
  <p:sldSz cx="12192000" cy="6858000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nnifer Hutchinson" initials="JH" lastIdx="14" clrIdx="0">
    <p:extLst>
      <p:ext uri="{19B8F6BF-5375-455C-9EA6-DF929625EA0E}">
        <p15:presenceInfo xmlns:p15="http://schemas.microsoft.com/office/powerpoint/2012/main" userId="S-1-5-21-567350573-3017954496-1252141646-2393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F2A900"/>
    <a:srgbClr val="4F9633"/>
    <a:srgbClr val="7F7F7F"/>
    <a:srgbClr val="5B6770"/>
    <a:srgbClr val="6A73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E371C9-FC49-461B-9ABD-0E62B89B7B6C}" v="14" dt="2023-01-12T17:57:04.910"/>
    <p1510:client id="{F09E9F19-EC7F-4A33-ABD8-2F8439664EEE}" v="5" dt="2023-03-28T15:01:53.658"/>
  </p1510:revLst>
</p1510:revInfo>
</file>

<file path=ppt/tableStyles.xml><?xml version="1.0" encoding="utf-8"?>
<a:tblStyleLst xmlns:a="http://schemas.openxmlformats.org/drawingml/2006/main" def="{85BE263C-DBD7-4A20-BB59-AAB30ACAA65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7094" autoAdjust="0"/>
  </p:normalViewPr>
  <p:slideViewPr>
    <p:cSldViewPr snapToGrid="0" snapToObjects="1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7" d="100"/>
          <a:sy n="87" d="100"/>
        </p:scale>
        <p:origin x="3840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C20707-80AA-47E6-BE45-969A7F9189F6}" type="datetimeFigureOut">
              <a:rPr lang="en-GB" smtClean="0"/>
              <a:pPr/>
              <a:t>28/03/2023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50DDA0-B43E-4C63-B3A0-EE29D5CBCF0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75142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A455CD-431F-4608-BE9D-B2AF9A52FA32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B7E3CC-67DF-4784-923D-A06FF1DF95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9751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B7E3CC-67DF-4784-923D-A06FF1DF95D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1777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Challenge</a:t>
            </a:r>
          </a:p>
          <a:p>
            <a:pPr marL="0" indent="0">
              <a:buNone/>
            </a:pPr>
            <a:r>
              <a:rPr lang="en-US" dirty="0"/>
              <a:t>The client have been experiencing poor reliability with AK </a:t>
            </a:r>
            <a:r>
              <a:rPr lang="en-US" dirty="0" err="1"/>
              <a:t>iCon</a:t>
            </a:r>
            <a:r>
              <a:rPr lang="en-US" dirty="0"/>
              <a:t> SCMs on the Griffin field in the GOM. The field has three </a:t>
            </a:r>
            <a:r>
              <a:rPr lang="en-US" dirty="0" err="1"/>
              <a:t>umbilicals</a:t>
            </a:r>
            <a:r>
              <a:rPr lang="en-US" dirty="0"/>
              <a:t> approx. 12 km step out distances, each with up to 10 SCMs installed.</a:t>
            </a:r>
          </a:p>
          <a:p>
            <a:r>
              <a:rPr lang="en-US" dirty="0"/>
              <a:t>BHP approached Proserv who are currently in the FEED design of a major field upgrade which consists of the following Proserv SCM upgrade option.</a:t>
            </a:r>
          </a:p>
          <a:p>
            <a:r>
              <a:rPr lang="en-GB" dirty="0"/>
              <a:t>Provide complete Life of Field services for AK Gen 4 SCMs.</a:t>
            </a:r>
          </a:p>
          <a:p>
            <a:r>
              <a:rPr lang="en-GB" dirty="0"/>
              <a:t>Upgrade 6 Single SEM SCMs with Dual A2g SEM options providing greater availability and reliability.</a:t>
            </a:r>
          </a:p>
          <a:p>
            <a:r>
              <a:rPr lang="en-GB" dirty="0"/>
              <a:t>Upgrade existing MCS with all new MCS using Rockwell PLCs</a:t>
            </a:r>
          </a:p>
          <a:p>
            <a:r>
              <a:rPr lang="en-GB" dirty="0"/>
              <a:t>Provide a change out plan that allows co-exist with existing modules on each umbilical </a:t>
            </a:r>
          </a:p>
          <a:p>
            <a:r>
              <a:rPr lang="en-GB" dirty="0"/>
              <a:t>Provide new Running tool </a:t>
            </a:r>
          </a:p>
          <a:p>
            <a:r>
              <a:rPr lang="en-US" dirty="0"/>
              <a:t>Proserv successfully completed co-exist testing with two AK SCMs onshore in Houma. </a:t>
            </a:r>
          </a:p>
          <a:p>
            <a:r>
              <a:rPr lang="en-GB" dirty="0"/>
              <a:t>Later the subsea test module was deployed and this successfully co-existed with the production SCMs , finally proving that the Proserv system will operate without </a:t>
            </a:r>
            <a:r>
              <a:rPr lang="en-GB" dirty="0" err="1"/>
              <a:t>modifcations</a:t>
            </a:r>
            <a:r>
              <a:rPr lang="en-GB" dirty="0"/>
              <a:t> to existing OEM SCMs.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B7E3CC-67DF-4784-923D-A06FF1DF95D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87311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Challenge</a:t>
            </a:r>
          </a:p>
          <a:p>
            <a:pPr marL="0" indent="0">
              <a:buNone/>
            </a:pPr>
            <a:r>
              <a:rPr lang="en-US" dirty="0"/>
              <a:t>The client have been experiencing poor reliability with AK </a:t>
            </a:r>
            <a:r>
              <a:rPr lang="en-US" dirty="0" err="1"/>
              <a:t>iCon</a:t>
            </a:r>
            <a:r>
              <a:rPr lang="en-US" dirty="0"/>
              <a:t> SCMs on the Griffin field in the GOM. The field has three </a:t>
            </a:r>
            <a:r>
              <a:rPr lang="en-US" dirty="0" err="1"/>
              <a:t>umbilicals</a:t>
            </a:r>
            <a:r>
              <a:rPr lang="en-US" dirty="0"/>
              <a:t> approx. 12 km step out distances, each with up to 10 SCMs installed.</a:t>
            </a:r>
          </a:p>
          <a:p>
            <a:r>
              <a:rPr lang="en-US" dirty="0"/>
              <a:t>BHP approached Proserv who are currently in the FEED design of a major field upgrade which consists of the following Proserv SCM upgrade option.</a:t>
            </a:r>
          </a:p>
          <a:p>
            <a:r>
              <a:rPr lang="en-GB" dirty="0"/>
              <a:t>Provide complete Life of Field services for AK Gen 4 SCMs.</a:t>
            </a:r>
          </a:p>
          <a:p>
            <a:r>
              <a:rPr lang="en-GB" dirty="0"/>
              <a:t>Upgrade 6 Single SEM SCMs with Dual A2g SEM options providing greater availability and reliability.</a:t>
            </a:r>
          </a:p>
          <a:p>
            <a:r>
              <a:rPr lang="en-GB" dirty="0"/>
              <a:t>Upgrade existing MCS with all new MCS using Rockwell PLCs</a:t>
            </a:r>
          </a:p>
          <a:p>
            <a:r>
              <a:rPr lang="en-GB" dirty="0"/>
              <a:t>Provide a change out plan that allows co-exist with existing modules on each umbilical </a:t>
            </a:r>
          </a:p>
          <a:p>
            <a:r>
              <a:rPr lang="en-GB" dirty="0"/>
              <a:t>Provide new Running tool </a:t>
            </a:r>
          </a:p>
          <a:p>
            <a:r>
              <a:rPr lang="en-US" dirty="0"/>
              <a:t>Proserv successfully completed co-exist testing with two AK SCMs onshore in Houma. </a:t>
            </a:r>
          </a:p>
          <a:p>
            <a:r>
              <a:rPr lang="en-GB" dirty="0"/>
              <a:t>Later the subsea test module was deployed and this successfully co-existed with the production SCMs , finally proving that the Proserv system will operate without </a:t>
            </a:r>
            <a:r>
              <a:rPr lang="en-GB" dirty="0" err="1"/>
              <a:t>modifcations</a:t>
            </a:r>
            <a:r>
              <a:rPr lang="en-GB" dirty="0"/>
              <a:t> to existing OEM SCMs.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B7E3CC-67DF-4784-923D-A06FF1DF95D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36225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>
                <a:solidFill>
                  <a:srgbClr val="F2A900"/>
                </a:solidFill>
              </a:rPr>
              <a:t>Upgrade of 5 GE 2k SCM</a:t>
            </a:r>
          </a:p>
          <a:p>
            <a:r>
              <a:rPr lang="en-US" dirty="0"/>
              <a:t>Contract award : Jan 2018</a:t>
            </a:r>
          </a:p>
          <a:p>
            <a:r>
              <a:rPr lang="nb-NO" dirty="0"/>
              <a:t>EFAT: Feb 2019  - approx. 1 year after contract signed</a:t>
            </a:r>
          </a:p>
          <a:p>
            <a:r>
              <a:rPr lang="nb-NO" dirty="0"/>
              <a:t>Delivery: 2019</a:t>
            </a:r>
          </a:p>
          <a:p>
            <a:pPr marL="0" indent="0">
              <a:buNone/>
            </a:pPr>
            <a:r>
              <a:rPr lang="en-GB" b="1" dirty="0">
                <a:solidFill>
                  <a:srgbClr val="F2A900"/>
                </a:solidFill>
              </a:rPr>
              <a:t>Scope of Work</a:t>
            </a:r>
          </a:p>
          <a:p>
            <a:r>
              <a:rPr lang="nb-NO" dirty="0"/>
              <a:t>Refurbish GE 2k MODPOD and upgrade with new A2G SEM</a:t>
            </a:r>
          </a:p>
          <a:p>
            <a:r>
              <a:rPr lang="en-GB" dirty="0"/>
              <a:t>Reuse all hydraulic parts and sensors, replace only if necessary</a:t>
            </a:r>
          </a:p>
          <a:p>
            <a:r>
              <a:rPr lang="en-GB" dirty="0"/>
              <a:t>Upgrade module to support redundant power/signal</a:t>
            </a:r>
          </a:p>
          <a:p>
            <a:r>
              <a:rPr lang="nb-NO" dirty="0"/>
              <a:t>Deliverables:</a:t>
            </a:r>
          </a:p>
          <a:p>
            <a:r>
              <a:rPr lang="nb-NO" dirty="0"/>
              <a:t>5 off refurbished SCMs, upgraded with new A2G SEMs</a:t>
            </a:r>
          </a:p>
          <a:p>
            <a:r>
              <a:rPr lang="nb-NO" dirty="0"/>
              <a:t>MCS </a:t>
            </a:r>
            <a:r>
              <a:rPr lang="en-US" dirty="0"/>
              <a:t>inclusive integrated solution with </a:t>
            </a:r>
            <a:r>
              <a:rPr lang="nb-NO" dirty="0"/>
              <a:t>ABB and 6 off Topside Power and Communication Unit (TPCU) </a:t>
            </a:r>
            <a:r>
              <a:rPr lang="en-US" dirty="0"/>
              <a:t>prepared for 12 wells</a:t>
            </a:r>
          </a:p>
          <a:p>
            <a:r>
              <a:rPr lang="nb-NO" dirty="0"/>
              <a:t>HPU combined for topside and subsea wells</a:t>
            </a:r>
          </a:p>
          <a:p>
            <a:pPr marL="0" indent="0">
              <a:buNone/>
            </a:pPr>
            <a:r>
              <a:rPr lang="en-GB" b="1" dirty="0">
                <a:solidFill>
                  <a:srgbClr val="F2A900"/>
                </a:solidFill>
              </a:rPr>
              <a:t>Benefits</a:t>
            </a:r>
          </a:p>
          <a:p>
            <a:r>
              <a:rPr lang="en-US" dirty="0"/>
              <a:t>Cost effective, since most SCM parts are durable and will now be reused</a:t>
            </a:r>
          </a:p>
          <a:p>
            <a:r>
              <a:rPr lang="en-US" dirty="0"/>
              <a:t>High bandwidth and open topside interface</a:t>
            </a:r>
          </a:p>
          <a:p>
            <a:r>
              <a:rPr lang="nb-NO" dirty="0"/>
              <a:t>Co-exist compatible with standard GE MODPOD SCM’s</a:t>
            </a:r>
            <a:endParaRPr lang="en-US" dirty="0"/>
          </a:p>
          <a:p>
            <a:r>
              <a:rPr lang="en-US" dirty="0"/>
              <a:t>Redundant supply and communication</a:t>
            </a:r>
          </a:p>
          <a:p>
            <a:r>
              <a:rPr lang="en-US" dirty="0"/>
              <a:t>Flexible system</a:t>
            </a:r>
          </a:p>
          <a:p>
            <a:r>
              <a:rPr lang="en-US" dirty="0"/>
              <a:t>Market-leading SEM reliability</a:t>
            </a:r>
          </a:p>
          <a:p>
            <a:r>
              <a:rPr lang="nb-NO" dirty="0"/>
              <a:t>New interfaces such SIIS level 1, 2, 3 a.o. </a:t>
            </a:r>
            <a:br>
              <a:rPr lang="nb-NO" dirty="0"/>
            </a:br>
            <a:r>
              <a:rPr lang="en-US" dirty="0"/>
              <a:t>available</a:t>
            </a:r>
            <a:r>
              <a:rPr lang="nb-NO" dirty="0"/>
              <a:t> i</a:t>
            </a:r>
            <a:r>
              <a:rPr lang="en-US" dirty="0"/>
              <a:t>f required</a:t>
            </a:r>
          </a:p>
          <a:p>
            <a:r>
              <a:rPr lang="en-US" dirty="0"/>
              <a:t>Open and flexible topside interface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B7E3CC-67DF-4784-923D-A06FF1DF95D3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9006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sv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0CD3E-F0DC-401B-BD92-CCB90F73D2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6100" y="571500"/>
            <a:ext cx="7239000" cy="3048000"/>
          </a:xfrm>
          <a:prstGeom prst="rect">
            <a:avLst/>
          </a:prstGeom>
        </p:spPr>
        <p:txBody>
          <a:bodyPr anchor="ctr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8EFFD8-5147-4DE3-8D78-53BC181945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1648" b="23846"/>
          <a:stretch/>
        </p:blipFill>
        <p:spPr>
          <a:xfrm>
            <a:off x="369230" y="5989884"/>
            <a:ext cx="1876862" cy="47454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5802308-FD4B-4038-B1F3-08F24F543FCE}"/>
              </a:ext>
            </a:extLst>
          </p:cNvPr>
          <p:cNvSpPr txBox="1"/>
          <p:nvPr userDrawn="1"/>
        </p:nvSpPr>
        <p:spPr>
          <a:xfrm>
            <a:off x="7296149" y="6057878"/>
            <a:ext cx="43201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r"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  <a:buFont typeface="Arial" panose="020B0604020202020204" pitchFamily="34" charset="0"/>
              <a:buNone/>
            </a:pPr>
            <a:r>
              <a:rPr lang="en-GB" sz="1600" dirty="0">
                <a:solidFill>
                  <a:schemeClr val="accent2"/>
                </a:solidFill>
              </a:rPr>
              <a:t>TECHNOLOGY </a:t>
            </a:r>
            <a:r>
              <a:rPr lang="en-GB" sz="1600" b="1" dirty="0">
                <a:solidFill>
                  <a:schemeClr val="accent1"/>
                </a:solidFill>
              </a:rPr>
              <a:t>I</a:t>
            </a:r>
            <a:r>
              <a:rPr lang="en-GB" sz="1600" b="1" dirty="0">
                <a:solidFill>
                  <a:schemeClr val="accent2"/>
                </a:solidFill>
              </a:rPr>
              <a:t> </a:t>
            </a:r>
            <a:r>
              <a:rPr lang="en-GB" sz="1600" dirty="0">
                <a:solidFill>
                  <a:schemeClr val="accent2"/>
                </a:solidFill>
              </a:rPr>
              <a:t>INTELLIGENCE </a:t>
            </a:r>
            <a:r>
              <a:rPr lang="en-GB" sz="1600" b="1" dirty="0">
                <a:solidFill>
                  <a:schemeClr val="accent1"/>
                </a:solidFill>
              </a:rPr>
              <a:t>I</a:t>
            </a:r>
            <a:r>
              <a:rPr lang="en-GB" sz="1600" dirty="0">
                <a:solidFill>
                  <a:schemeClr val="accent2"/>
                </a:solidFill>
              </a:rPr>
              <a:t> SERVICE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D9259D-F7F2-4B8B-A6B7-94D051E214E0}"/>
              </a:ext>
            </a:extLst>
          </p:cNvPr>
          <p:cNvSpPr/>
          <p:nvPr userDrawn="1"/>
        </p:nvSpPr>
        <p:spPr>
          <a:xfrm>
            <a:off x="-9604" y="6716718"/>
            <a:ext cx="12201604" cy="141282"/>
          </a:xfrm>
          <a:prstGeom prst="rect">
            <a:avLst/>
          </a:prstGeom>
          <a:solidFill>
            <a:schemeClr val="accent2"/>
          </a:solidFill>
          <a:ln w="571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>
              <a:solidFill>
                <a:schemeClr val="tx2"/>
              </a:solidFill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960E490-9CE5-40BD-A4F2-6599156CCA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4749" r="17040" b="17227"/>
          <a:stretch/>
        </p:blipFill>
        <p:spPr>
          <a:xfrm>
            <a:off x="-9604" y="0"/>
            <a:ext cx="12201604" cy="5737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827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Thre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8771467" y="1412876"/>
            <a:ext cx="2844800" cy="13584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8771467" y="3078040"/>
            <a:ext cx="2844800" cy="13584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7"/>
          </p:nvPr>
        </p:nvSpPr>
        <p:spPr>
          <a:xfrm>
            <a:off x="8735485" y="4743204"/>
            <a:ext cx="2880783" cy="13861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8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720536"/>
            <a:ext cx="11040533" cy="382587"/>
          </a:xfrm>
          <a:prstGeom prst="rect">
            <a:avLst/>
          </a:prstGeom>
        </p:spPr>
        <p:txBody>
          <a:bodyPr/>
          <a:lstStyle>
            <a:lvl1pPr algn="l">
              <a:defRPr sz="1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Describe the key point of this slide in one sentence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358776"/>
            <a:ext cx="11040533" cy="250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  <a:endParaRPr lang="en-GB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BDB166A-6095-41BC-9321-D097C9CC849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75735" y="1412876"/>
            <a:ext cx="7439554" cy="4716463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on icons below to add table, graph, smart art, image or video, or start typing to add text</a:t>
            </a:r>
          </a:p>
        </p:txBody>
      </p:sp>
    </p:spTree>
    <p:extLst>
      <p:ext uri="{BB962C8B-B14F-4D97-AF65-F5344CB8AC3E}">
        <p14:creationId xmlns:p14="http://schemas.microsoft.com/office/powerpoint/2010/main" val="17176131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049" userDrawn="1">
          <p15:clr>
            <a:srgbClr val="FBAE40"/>
          </p15:clr>
        </p15:guide>
        <p15:guide id="2" pos="5503" userDrawn="1">
          <p15:clr>
            <a:srgbClr val="FBAE40"/>
          </p15:clr>
        </p15:guide>
        <p15:guide id="5" orient="horz" pos="1752" userDrawn="1">
          <p15:clr>
            <a:srgbClr val="FBAE40"/>
          </p15:clr>
        </p15:guide>
        <p15:guide id="6" orient="horz" pos="1933" userDrawn="1">
          <p15:clr>
            <a:srgbClr val="FBAE40"/>
          </p15:clr>
        </p15:guide>
        <p15:guide id="7" orient="horz" pos="2795" userDrawn="1">
          <p15:clr>
            <a:srgbClr val="FBAE40"/>
          </p15:clr>
        </p15:guide>
        <p15:guide id="8" orient="horz" pos="2976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Quadr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720536"/>
            <a:ext cx="11040533" cy="382587"/>
          </a:xfrm>
          <a:prstGeom prst="rect">
            <a:avLst/>
          </a:prstGeom>
        </p:spPr>
        <p:txBody>
          <a:bodyPr/>
          <a:lstStyle>
            <a:lvl1pPr algn="l">
              <a:defRPr sz="1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Describe the key point of this slide in one sentence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358776"/>
            <a:ext cx="11040533" cy="250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66089EB-559C-4DD7-9D36-3C019921652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75734" y="1412876"/>
            <a:ext cx="5288039" cy="2268537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on icons below to add table, graph, smart art, image or video, or start typing to add text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82D49DC-D661-4033-B49F-CD9EE611716C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335713" y="1412875"/>
            <a:ext cx="5288039" cy="2268537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on icons below to add table, graph, smart art, image or video, or start typing to add text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5109CBD-A409-4F9E-96BA-E271C47E48B4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335713" y="3868927"/>
            <a:ext cx="5288039" cy="2268537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on icons below to add table, graph, smart art, image or video, or start typing to add text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D1BF556B-3B67-4F55-B83E-8168713A1CAB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76263" y="3860801"/>
            <a:ext cx="5288039" cy="2268537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on icons below to add table, graph, smart art, image or video, or start typing to add text</a:t>
            </a:r>
          </a:p>
        </p:txBody>
      </p:sp>
    </p:spTree>
    <p:extLst>
      <p:ext uri="{BB962C8B-B14F-4D97-AF65-F5344CB8AC3E}">
        <p14:creationId xmlns:p14="http://schemas.microsoft.com/office/powerpoint/2010/main" val="4980434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89" userDrawn="1">
          <p15:clr>
            <a:srgbClr val="FBAE40"/>
          </p15:clr>
        </p15:guide>
        <p15:guide id="2" pos="3991" userDrawn="1">
          <p15:clr>
            <a:srgbClr val="FBAE40"/>
          </p15:clr>
        </p15:guide>
        <p15:guide id="5" orient="horz" pos="2319" userDrawn="1">
          <p15:clr>
            <a:srgbClr val="FBAE40"/>
          </p15:clr>
        </p15:guide>
        <p15:guide id="6" orient="horz" pos="2455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720536"/>
            <a:ext cx="11040533" cy="382587"/>
          </a:xfrm>
          <a:prstGeom prst="rect">
            <a:avLst/>
          </a:prstGeom>
        </p:spPr>
        <p:txBody>
          <a:bodyPr/>
          <a:lstStyle>
            <a:lvl1pPr algn="l">
              <a:defRPr sz="1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Describe the key point of this slide in one sentence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358776"/>
            <a:ext cx="11040533" cy="250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A2A671B-4CC1-4C6C-9D7C-75B651882DC6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575734" y="1412875"/>
            <a:ext cx="11040004" cy="3816350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on icons below to add table, graph, smart art, image or video, or start typing to add text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66C1AE7-2B95-4985-B2C0-BED8FEBC1D7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76263" y="5486331"/>
            <a:ext cx="11039475" cy="643007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on icons below to add table, graph, smart art, image or video, or start typing to add text</a:t>
            </a:r>
          </a:p>
        </p:txBody>
      </p:sp>
    </p:spTree>
    <p:extLst>
      <p:ext uri="{BB962C8B-B14F-4D97-AF65-F5344CB8AC3E}">
        <p14:creationId xmlns:p14="http://schemas.microsoft.com/office/powerpoint/2010/main" val="29621544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3294" userDrawn="1">
          <p15:clr>
            <a:srgbClr val="FBAE40"/>
          </p15:clr>
        </p15:guide>
        <p15:guide id="4" orient="horz" pos="343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wo Column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720536"/>
            <a:ext cx="11040533" cy="382587"/>
          </a:xfrm>
          <a:prstGeom prst="rect">
            <a:avLst/>
          </a:prstGeom>
        </p:spPr>
        <p:txBody>
          <a:bodyPr/>
          <a:lstStyle>
            <a:lvl1pPr algn="l">
              <a:defRPr sz="1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Describe the key point of this slide in one sentence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358776"/>
            <a:ext cx="11040533" cy="250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22341CA-4E63-4103-9669-7912B878DB03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575734" y="1412875"/>
            <a:ext cx="5232400" cy="3794862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on icons below to add table, graph, smart art, image or video, or start typing to add text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966E851-0653-4C9F-922C-A770F000C1EB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407131" y="1416050"/>
            <a:ext cx="5232400" cy="3794862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on icons below to add table, graph, smart art, image or video, or start typing to add text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08417937-85C6-41C3-874B-960E38A85D37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575734" y="5363312"/>
            <a:ext cx="5232400" cy="766026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on icons below to add table, graph, smart art, image or video, or start typing to add text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8B3A36A0-C8EC-4620-ACB1-1172DD305F1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6383338" y="5363312"/>
            <a:ext cx="5232400" cy="766026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on icons below to add table, graph, smart art, image or video, or start typing to add text</a:t>
            </a:r>
          </a:p>
        </p:txBody>
      </p:sp>
    </p:spTree>
    <p:extLst>
      <p:ext uri="{BB962C8B-B14F-4D97-AF65-F5344CB8AC3E}">
        <p14:creationId xmlns:p14="http://schemas.microsoft.com/office/powerpoint/2010/main" val="30959025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59" userDrawn="1">
          <p15:clr>
            <a:srgbClr val="FBAE40"/>
          </p15:clr>
        </p15:guide>
        <p15:guide id="2" pos="4021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 userDrawn="1"/>
        </p:nvSpPr>
        <p:spPr>
          <a:xfrm>
            <a:off x="479954" y="6366618"/>
            <a:ext cx="9599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  <a:buFont typeface="Arial" panose="020B0604020202020204" pitchFamily="34" charset="0"/>
              <a:buNone/>
            </a:pPr>
            <a:fld id="{342F70E2-B845-4886-BEF8-93D608CC7831}" type="slidenum">
              <a:rPr lang="en-GB" sz="1000" smtClean="0"/>
              <a:pPr marL="0" indent="0" algn="l">
                <a:spcBef>
                  <a:spcPts val="600"/>
                </a:spcBef>
                <a:spcAft>
                  <a:spcPts val="600"/>
                </a:spcAft>
                <a:buClr>
                  <a:srgbClr val="F2A900"/>
                </a:buClr>
                <a:buFont typeface="Arial" panose="020B0604020202020204" pitchFamily="34" charset="0"/>
                <a:buNone/>
              </a:pPr>
              <a:t>‹#›</a:t>
            </a:fld>
            <a:endParaRPr lang="en-GB" sz="1000" dirty="0" err="1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839" y="731477"/>
            <a:ext cx="2237846" cy="1038076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742632"/>
            <a:ext cx="12192000" cy="115368"/>
          </a:xfrm>
          <a:prstGeom prst="rect">
            <a:avLst/>
          </a:prstGeom>
          <a:solidFill>
            <a:schemeClr val="accent2"/>
          </a:solidFill>
          <a:ln w="571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432F7A9-B82B-40C0-A785-C7CFDC5606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2335" r="18423" b="23526"/>
          <a:stretch/>
        </p:blipFill>
        <p:spPr>
          <a:xfrm>
            <a:off x="-1" y="2201465"/>
            <a:ext cx="12192001" cy="354440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5064F7C-46D2-4064-812B-E2596B353754}"/>
              </a:ext>
            </a:extLst>
          </p:cNvPr>
          <p:cNvSpPr txBox="1"/>
          <p:nvPr userDrawn="1"/>
        </p:nvSpPr>
        <p:spPr>
          <a:xfrm>
            <a:off x="7410449" y="5875661"/>
            <a:ext cx="43201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r"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  <a:buFont typeface="Arial" panose="020B0604020202020204" pitchFamily="34" charset="0"/>
              <a:buNone/>
            </a:pPr>
            <a:r>
              <a:rPr lang="en-GB" sz="1600" dirty="0">
                <a:solidFill>
                  <a:schemeClr val="accent2"/>
                </a:solidFill>
              </a:rPr>
              <a:t>TECHNOLOGY </a:t>
            </a:r>
            <a:r>
              <a:rPr lang="en-GB" sz="1600" b="1" dirty="0">
                <a:solidFill>
                  <a:schemeClr val="accent1"/>
                </a:solidFill>
              </a:rPr>
              <a:t>I</a:t>
            </a:r>
            <a:r>
              <a:rPr lang="en-GB" sz="1600" b="1" dirty="0">
                <a:solidFill>
                  <a:schemeClr val="accent2"/>
                </a:solidFill>
              </a:rPr>
              <a:t> </a:t>
            </a:r>
            <a:r>
              <a:rPr lang="en-GB" sz="1600" dirty="0">
                <a:solidFill>
                  <a:schemeClr val="accent2"/>
                </a:solidFill>
              </a:rPr>
              <a:t>INTELLIGENCE </a:t>
            </a:r>
            <a:r>
              <a:rPr lang="en-GB" sz="1600" b="1" dirty="0">
                <a:solidFill>
                  <a:schemeClr val="accent1"/>
                </a:solidFill>
              </a:rPr>
              <a:t>I</a:t>
            </a:r>
            <a:r>
              <a:rPr lang="en-GB" sz="1600" dirty="0">
                <a:solidFill>
                  <a:schemeClr val="accent2"/>
                </a:solidFill>
              </a:rPr>
              <a:t> SERVICE</a:t>
            </a:r>
          </a:p>
        </p:txBody>
      </p:sp>
    </p:spTree>
    <p:extLst>
      <p:ext uri="{BB962C8B-B14F-4D97-AF65-F5344CB8AC3E}">
        <p14:creationId xmlns:p14="http://schemas.microsoft.com/office/powerpoint/2010/main" val="11894487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/>
          </p:cNvSpPr>
          <p:nvPr>
            <p:ph type="pic" sz="quarter" idx="13"/>
          </p:nvPr>
        </p:nvSpPr>
        <p:spPr>
          <a:xfrm>
            <a:off x="575732" y="1412875"/>
            <a:ext cx="2927352" cy="4716464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3" name="Content Placeholder 22"/>
          <p:cNvSpPr>
            <a:spLocks noGrp="1"/>
          </p:cNvSpPr>
          <p:nvPr>
            <p:ph sz="quarter" idx="14" hasCustomPrompt="1"/>
          </p:nvPr>
        </p:nvSpPr>
        <p:spPr>
          <a:xfrm>
            <a:off x="4127500" y="1412875"/>
            <a:ext cx="7488768" cy="4716464"/>
          </a:xfrm>
          <a:prstGeom prst="rect">
            <a:avLst/>
          </a:prstGeom>
        </p:spPr>
        <p:txBody>
          <a:bodyPr anchor="t"/>
          <a:lstStyle>
            <a:lvl1pPr marL="28575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>
                <a:solidFill>
                  <a:schemeClr val="accent2"/>
                </a:solidFill>
              </a:defRPr>
            </a:lvl1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on icons below to add table, graph, smart art, image or video, or start typing to add text</a:t>
            </a:r>
          </a:p>
          <a:p>
            <a:pPr lvl="0"/>
            <a:endParaRPr lang="en-GB" dirty="0"/>
          </a:p>
        </p:txBody>
      </p:sp>
      <p:sp>
        <p:nvSpPr>
          <p:cNvPr id="12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720536"/>
            <a:ext cx="11040533" cy="382587"/>
          </a:xfrm>
          <a:prstGeom prst="rect">
            <a:avLst/>
          </a:prstGeom>
        </p:spPr>
        <p:txBody>
          <a:bodyPr/>
          <a:lstStyle>
            <a:lvl1pPr algn="l">
              <a:defRPr sz="1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Describe the key point of this slide in one sentence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358776"/>
            <a:ext cx="11040533" cy="250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77386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207">
          <p15:clr>
            <a:srgbClr val="FBAE40"/>
          </p15:clr>
        </p15:guide>
        <p15:guide id="2" pos="260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9"/>
          <p:cNvSpPr>
            <a:spLocks noGrp="1"/>
          </p:cNvSpPr>
          <p:nvPr>
            <p:ph type="pic" sz="quarter" idx="13"/>
          </p:nvPr>
        </p:nvSpPr>
        <p:spPr>
          <a:xfrm>
            <a:off x="8079318" y="1412875"/>
            <a:ext cx="3536949" cy="4716464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5" name="Content Placeholder 22"/>
          <p:cNvSpPr>
            <a:spLocks noGrp="1"/>
          </p:cNvSpPr>
          <p:nvPr>
            <p:ph sz="quarter" idx="14" hasCustomPrompt="1"/>
          </p:nvPr>
        </p:nvSpPr>
        <p:spPr>
          <a:xfrm>
            <a:off x="575735" y="1412875"/>
            <a:ext cx="6959599" cy="4716464"/>
          </a:xfrm>
          <a:prstGeom prst="rect">
            <a:avLst/>
          </a:prstGeom>
        </p:spPr>
        <p:txBody>
          <a:bodyPr anchor="t"/>
          <a:lstStyle>
            <a:lvl1pPr marL="28575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>
                <a:solidFill>
                  <a:schemeClr val="accent2"/>
                </a:solidFill>
              </a:defRPr>
            </a:lvl1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on icons below to add table, graph, smart art, image or video, or start typing to add text</a:t>
            </a:r>
          </a:p>
          <a:p>
            <a:pPr lvl="0"/>
            <a:endParaRPr lang="en-GB" dirty="0"/>
          </a:p>
        </p:txBody>
      </p:sp>
      <p:sp>
        <p:nvSpPr>
          <p:cNvPr id="12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720536"/>
            <a:ext cx="11040533" cy="382587"/>
          </a:xfrm>
          <a:prstGeom prst="rect">
            <a:avLst/>
          </a:prstGeom>
        </p:spPr>
        <p:txBody>
          <a:bodyPr/>
          <a:lstStyle>
            <a:lvl1pPr algn="l">
              <a:defRPr sz="1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Describe the key point of this slide in one sentence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358776"/>
            <a:ext cx="11040533" cy="250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49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747">
          <p15:clr>
            <a:srgbClr val="FBAE40"/>
          </p15:clr>
        </p15:guide>
        <p15:guide id="2" pos="50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720536"/>
            <a:ext cx="11040533" cy="382587"/>
          </a:xfrm>
          <a:prstGeom prst="rect">
            <a:avLst/>
          </a:prstGeom>
        </p:spPr>
        <p:txBody>
          <a:bodyPr/>
          <a:lstStyle>
            <a:lvl1pPr algn="l">
              <a:defRPr sz="20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Table of Contents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8466667" y="1412876"/>
            <a:ext cx="3149600" cy="47164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575733" y="1412876"/>
            <a:ext cx="7213600" cy="47164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>
                <a:solidFill>
                  <a:schemeClr val="accent2"/>
                </a:solidFill>
              </a:defRPr>
            </a:lvl1pPr>
            <a:lvl2pPr marL="457200" indent="0">
              <a:buFont typeface="+mj-lt"/>
              <a:buNone/>
              <a:defRPr>
                <a:solidFill>
                  <a:schemeClr val="accent2"/>
                </a:solidFill>
              </a:defRPr>
            </a:lvl2pPr>
            <a:lvl3pPr marL="1257300" indent="-342900">
              <a:buFont typeface="+mj-lt"/>
              <a:buAutoNum type="arabicPeriod"/>
              <a:defRPr/>
            </a:lvl3pPr>
            <a:lvl4pPr>
              <a:buFont typeface="+mj-lt"/>
              <a:buAutoNum type="arabicPeriod"/>
              <a:defRPr/>
            </a:lvl4pPr>
            <a:lvl5pPr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5763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AE8772C0-CD03-41FD-BC0B-95A010FF65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187" r="19046"/>
          <a:stretch/>
        </p:blipFill>
        <p:spPr>
          <a:xfrm>
            <a:off x="0" y="1196105"/>
            <a:ext cx="12192000" cy="5170513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479954" y="6366618"/>
            <a:ext cx="9599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  <a:buFont typeface="Arial" panose="020B0604020202020204" pitchFamily="34" charset="0"/>
              <a:buNone/>
            </a:pPr>
            <a:fld id="{342F70E2-B845-4886-BEF8-93D608CC7831}" type="slidenum">
              <a:rPr lang="en-GB" sz="1000" smtClean="0"/>
              <a:pPr marL="0" indent="0" algn="l">
                <a:spcBef>
                  <a:spcPts val="600"/>
                </a:spcBef>
                <a:spcAft>
                  <a:spcPts val="600"/>
                </a:spcAft>
                <a:buClr>
                  <a:srgbClr val="F2A900"/>
                </a:buClr>
                <a:buFont typeface="Arial" panose="020B0604020202020204" pitchFamily="34" charset="0"/>
                <a:buNone/>
              </a:pPr>
              <a:t>‹#›</a:t>
            </a:fld>
            <a:endParaRPr lang="en-GB" sz="1000" dirty="0" err="1"/>
          </a:p>
        </p:txBody>
      </p:sp>
      <p:sp>
        <p:nvSpPr>
          <p:cNvPr id="11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/>
                </a:solidFill>
              </a:defRPr>
            </a:lvl1pPr>
          </a:lstStyle>
          <a:p>
            <a:endParaRPr lang="en-GB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33000" y="6195060"/>
            <a:ext cx="1248446" cy="57912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0" y="6742632"/>
            <a:ext cx="12192000" cy="115368"/>
          </a:xfrm>
          <a:prstGeom prst="rect">
            <a:avLst/>
          </a:prstGeom>
          <a:solidFill>
            <a:schemeClr val="accent2"/>
          </a:solidFill>
          <a:ln w="571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3C624CAF-72DF-4715-A236-E37C282E2C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262" y="561975"/>
            <a:ext cx="6281737" cy="2867025"/>
          </a:xfrm>
          <a:prstGeom prst="rect">
            <a:avLst/>
          </a:prstGeom>
        </p:spPr>
        <p:txBody>
          <a:bodyPr anchor="ctr"/>
          <a:lstStyle>
            <a:lvl1pPr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46038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720536"/>
            <a:ext cx="11040533" cy="382587"/>
          </a:xfrm>
          <a:prstGeom prst="rect">
            <a:avLst/>
          </a:prstGeom>
        </p:spPr>
        <p:txBody>
          <a:bodyPr/>
          <a:lstStyle>
            <a:lvl1pPr algn="l">
              <a:defRPr sz="1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Describe the key point of this slide in one sentence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358776"/>
            <a:ext cx="11040533" cy="250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  <a:endParaRPr lang="en-GB" dirty="0"/>
          </a:p>
        </p:txBody>
      </p:sp>
      <p:sp>
        <p:nvSpPr>
          <p:cNvPr id="10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F864BAA-E8E7-4986-82ED-73AF20A4DF5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75734" y="1412876"/>
            <a:ext cx="11040533" cy="4716463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on icons below to add table, graph, smart art, image or video, or start typing to add text</a:t>
            </a:r>
          </a:p>
        </p:txBody>
      </p:sp>
    </p:spTree>
    <p:extLst>
      <p:ext uri="{BB962C8B-B14F-4D97-AF65-F5344CB8AC3E}">
        <p14:creationId xmlns:p14="http://schemas.microsoft.com/office/powerpoint/2010/main" val="31198179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/>
          </p:cNvSpPr>
          <p:nvPr>
            <p:ph type="pic" sz="quarter" idx="13"/>
          </p:nvPr>
        </p:nvSpPr>
        <p:spPr>
          <a:xfrm>
            <a:off x="575732" y="1412875"/>
            <a:ext cx="2927352" cy="4724589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2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720536"/>
            <a:ext cx="11040533" cy="382587"/>
          </a:xfrm>
          <a:prstGeom prst="rect">
            <a:avLst/>
          </a:prstGeom>
        </p:spPr>
        <p:txBody>
          <a:bodyPr/>
          <a:lstStyle>
            <a:lvl1pPr algn="l">
              <a:defRPr sz="1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Describe the key point of this slide in one sentence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358776"/>
            <a:ext cx="11040533" cy="250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1F813B6-7F77-406C-A766-74BC1847D18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27500" y="1412876"/>
            <a:ext cx="7488767" cy="4716463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on icons below to add table, graph, smart art, image or video, or start typing to add text</a:t>
            </a:r>
          </a:p>
        </p:txBody>
      </p:sp>
    </p:spTree>
    <p:extLst>
      <p:ext uri="{BB962C8B-B14F-4D97-AF65-F5344CB8AC3E}">
        <p14:creationId xmlns:p14="http://schemas.microsoft.com/office/powerpoint/2010/main" val="18766266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207" userDrawn="1">
          <p15:clr>
            <a:srgbClr val="FBAE40"/>
          </p15:clr>
        </p15:guide>
        <p15:guide id="2" pos="260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9"/>
          <p:cNvSpPr>
            <a:spLocks noGrp="1"/>
          </p:cNvSpPr>
          <p:nvPr>
            <p:ph type="pic" sz="quarter" idx="13"/>
          </p:nvPr>
        </p:nvSpPr>
        <p:spPr>
          <a:xfrm>
            <a:off x="8079318" y="1412875"/>
            <a:ext cx="3536949" cy="4716464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2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720536"/>
            <a:ext cx="11040533" cy="382587"/>
          </a:xfrm>
          <a:prstGeom prst="rect">
            <a:avLst/>
          </a:prstGeom>
        </p:spPr>
        <p:txBody>
          <a:bodyPr/>
          <a:lstStyle>
            <a:lvl1pPr algn="l">
              <a:defRPr sz="1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Describe the key point of this slide in one sentence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358776"/>
            <a:ext cx="11040533" cy="250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90F63F0-B068-41D5-87ED-C56CBADC650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75734" y="1412876"/>
            <a:ext cx="6960129" cy="4716463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on icons below to add table, graph, smart art, image or video, or start typing to add text</a:t>
            </a:r>
          </a:p>
        </p:txBody>
      </p:sp>
    </p:spTree>
    <p:extLst>
      <p:ext uri="{BB962C8B-B14F-4D97-AF65-F5344CB8AC3E}">
        <p14:creationId xmlns:p14="http://schemas.microsoft.com/office/powerpoint/2010/main" val="3275116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747" userDrawn="1">
          <p15:clr>
            <a:srgbClr val="FBAE40"/>
          </p15:clr>
        </p15:guide>
        <p15:guide id="2" pos="508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:3 Rat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4" hasCustomPrompt="1"/>
          </p:nvPr>
        </p:nvSpPr>
        <p:spPr>
          <a:xfrm>
            <a:off x="575733" y="1412875"/>
            <a:ext cx="2927351" cy="4716464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 b="0">
                <a:solidFill>
                  <a:schemeClr val="accent2"/>
                </a:solidFill>
                <a:latin typeface="+mj-lt"/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j-lt"/>
              </a:defRPr>
            </a:lvl2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j-lt"/>
              </a:defRPr>
            </a:lvl4pPr>
            <a:lvl6pPr marL="25146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j-lt"/>
              </a:defRPr>
            </a:lvl6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j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j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on icons below to add table, graph, smart art, image or video, or start typing to add text</a:t>
            </a:r>
          </a:p>
        </p:txBody>
      </p:sp>
      <p:sp>
        <p:nvSpPr>
          <p:cNvPr id="15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720536"/>
            <a:ext cx="11040533" cy="382587"/>
          </a:xfrm>
          <a:prstGeom prst="rect">
            <a:avLst/>
          </a:prstGeom>
        </p:spPr>
        <p:txBody>
          <a:bodyPr/>
          <a:lstStyle>
            <a:lvl1pPr algn="l">
              <a:defRPr sz="1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Describe the key point of this slide in one sentence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358776"/>
            <a:ext cx="11040533" cy="250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8AAA490-C3E2-49AD-91EE-5FDB5424048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27500" y="1412876"/>
            <a:ext cx="7488767" cy="4716463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on icons below to add table, graph, smart art, image or video, or start typing to add text</a:t>
            </a:r>
          </a:p>
        </p:txBody>
      </p:sp>
    </p:spTree>
    <p:extLst>
      <p:ext uri="{BB962C8B-B14F-4D97-AF65-F5344CB8AC3E}">
        <p14:creationId xmlns:p14="http://schemas.microsoft.com/office/powerpoint/2010/main" val="29963911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207" userDrawn="1">
          <p15:clr>
            <a:srgbClr val="FBAE40"/>
          </p15:clr>
        </p15:guide>
        <p15:guide id="2" pos="260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drant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586870" y="1412876"/>
            <a:ext cx="5253567" cy="2160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6366935" y="1412875"/>
            <a:ext cx="5253567" cy="2160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591788" y="3964404"/>
            <a:ext cx="5253567" cy="2160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6362328" y="3968751"/>
            <a:ext cx="5253567" cy="2160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720536"/>
            <a:ext cx="11040533" cy="382587"/>
          </a:xfrm>
          <a:prstGeom prst="rect">
            <a:avLst/>
          </a:prstGeom>
        </p:spPr>
        <p:txBody>
          <a:bodyPr/>
          <a:lstStyle>
            <a:lvl1pPr algn="l">
              <a:defRPr sz="1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Describe the key point of this slide in one sentence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358776"/>
            <a:ext cx="11040533" cy="250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18231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89" userDrawn="1">
          <p15:clr>
            <a:srgbClr val="FBAE40"/>
          </p15:clr>
        </p15:guide>
        <p15:guide id="2" pos="3991" userDrawn="1">
          <p15:clr>
            <a:srgbClr val="FBAE40"/>
          </p15:clr>
        </p15:guide>
        <p15:guide id="5" orient="horz" pos="2500" userDrawn="1">
          <p15:clr>
            <a:srgbClr val="FBAE40"/>
          </p15:clr>
        </p15:guide>
        <p15:guide id="6" orient="horz" pos="2273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Image Be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575734" y="5121276"/>
            <a:ext cx="11040533" cy="1008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4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638300" y="6369901"/>
            <a:ext cx="8102600" cy="206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720536"/>
            <a:ext cx="11040533" cy="382587"/>
          </a:xfrm>
          <a:prstGeom prst="rect">
            <a:avLst/>
          </a:prstGeom>
        </p:spPr>
        <p:txBody>
          <a:bodyPr/>
          <a:lstStyle>
            <a:lvl1pPr algn="l">
              <a:defRPr sz="1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Describe the key point of this slide in one sentence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358776"/>
            <a:ext cx="11040533" cy="250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2A57090-3B3C-4669-91CD-5E8B94E6B7A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75734" y="1412877"/>
            <a:ext cx="11040533" cy="3529012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baseline="0">
                <a:solidFill>
                  <a:schemeClr val="accent2"/>
                </a:solidFill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2pPr>
            <a:lvl3pPr marL="914400" indent="0">
              <a:buClr>
                <a:srgbClr val="F2A900"/>
              </a:buClr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4pPr>
            <a:lvl5pPr marL="2057400" indent="-228600">
              <a:buClr>
                <a:srgbClr val="F2A90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accent2"/>
                </a:solidFill>
                <a:latin typeface="+mn-lt"/>
              </a:defRPr>
            </a:lvl6pPr>
            <a:lvl7pPr>
              <a:defRPr sz="1600">
                <a:solidFill>
                  <a:schemeClr val="tx1"/>
                </a:solidFill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accent2"/>
                </a:solidFill>
                <a:latin typeface="+mn-lt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on icons below to add table, graph, smart art, image or video, or start typing to add text</a:t>
            </a:r>
          </a:p>
        </p:txBody>
      </p:sp>
    </p:spTree>
    <p:extLst>
      <p:ext uri="{BB962C8B-B14F-4D97-AF65-F5344CB8AC3E}">
        <p14:creationId xmlns:p14="http://schemas.microsoft.com/office/powerpoint/2010/main" val="7472286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3113" userDrawn="1">
          <p15:clr>
            <a:srgbClr val="FBAE40"/>
          </p15:clr>
        </p15:guide>
        <p15:guide id="4" orient="horz" pos="3226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" y="720535"/>
            <a:ext cx="12191999" cy="3825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479954" y="6366618"/>
            <a:ext cx="9599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  <a:buFont typeface="Arial" panose="020B0604020202020204" pitchFamily="34" charset="0"/>
              <a:buNone/>
            </a:pPr>
            <a:fld id="{342F70E2-B845-4886-BEF8-93D608CC7831}" type="slidenum">
              <a:rPr lang="en-GB" sz="1000" smtClean="0">
                <a:solidFill>
                  <a:schemeClr val="accent2"/>
                </a:solidFill>
              </a:rPr>
              <a:pPr marL="0" indent="0" algn="l">
                <a:spcBef>
                  <a:spcPts val="600"/>
                </a:spcBef>
                <a:spcAft>
                  <a:spcPts val="600"/>
                </a:spcAft>
                <a:buClr>
                  <a:srgbClr val="F2A900"/>
                </a:buClr>
                <a:buFont typeface="Arial" panose="020B0604020202020204" pitchFamily="34" charset="0"/>
                <a:buNone/>
              </a:pPr>
              <a:t>‹#›</a:t>
            </a:fld>
            <a:endParaRPr lang="en-GB" sz="1000" dirty="0" err="1">
              <a:solidFill>
                <a:schemeClr val="accent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33000" y="6195060"/>
            <a:ext cx="1248446" cy="579120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6742632"/>
            <a:ext cx="12192000" cy="1153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4EE897C-86A7-4EED-84BD-0F38696A08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12254" t="70158" r="17000" b="22649"/>
          <a:stretch/>
        </p:blipFill>
        <p:spPr>
          <a:xfrm>
            <a:off x="-3" y="720535"/>
            <a:ext cx="12192001" cy="38258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890D7DB-05FC-4509-BE8B-734FF7DD1E49}"/>
              </a:ext>
            </a:extLst>
          </p:cNvPr>
          <p:cNvSpPr/>
          <p:nvPr userDrawn="1"/>
        </p:nvSpPr>
        <p:spPr>
          <a:xfrm>
            <a:off x="-5829" y="1103123"/>
            <a:ext cx="12197830" cy="45719"/>
          </a:xfrm>
          <a:prstGeom prst="rect">
            <a:avLst/>
          </a:prstGeom>
          <a:solidFill>
            <a:srgbClr val="F2A900"/>
          </a:solidFill>
          <a:ln w="571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0297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07" r:id="rId2"/>
    <p:sldLayoutId id="2147483695" r:id="rId3"/>
    <p:sldLayoutId id="2147483693" r:id="rId4"/>
    <p:sldLayoutId id="2147483691" r:id="rId5"/>
    <p:sldLayoutId id="2147483705" r:id="rId6"/>
    <p:sldLayoutId id="2147483692" r:id="rId7"/>
    <p:sldLayoutId id="2147483706" r:id="rId8"/>
    <p:sldLayoutId id="2147483698" r:id="rId9"/>
    <p:sldLayoutId id="2147483699" r:id="rId10"/>
    <p:sldLayoutId id="2147483702" r:id="rId11"/>
    <p:sldLayoutId id="2147483703" r:id="rId12"/>
    <p:sldLayoutId id="2147483704" r:id="rId13"/>
    <p:sldLayoutId id="2147483696" r:id="rId14"/>
    <p:sldLayoutId id="2147483712" r:id="rId15"/>
    <p:sldLayoutId id="2147483713" r:id="rId16"/>
  </p:sldLayoutIdLst>
  <p:hf sldNum="0"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000" kern="1200">
          <a:solidFill>
            <a:schemeClr val="bg1">
              <a:lumMod val="50000"/>
            </a:schemeClr>
          </a:solidFill>
          <a:latin typeface="Arial" pitchFamily="34" charset="0"/>
          <a:ea typeface="+mj-ea"/>
          <a:cs typeface="Arial" pitchFamily="34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Clr>
          <a:srgbClr val="F2A900"/>
        </a:buClr>
        <a:buFont typeface="Arial" panose="020B0604020202020204" pitchFamily="34" charset="0"/>
        <a:buChar char="•"/>
        <a:defRPr sz="1600" kern="1200">
          <a:solidFill>
            <a:srgbClr val="7F7F7F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Clr>
          <a:srgbClr val="F2A900"/>
        </a:buClr>
        <a:buFont typeface="Arial" panose="020B0604020202020204" pitchFamily="34" charset="0"/>
        <a:buChar char="•"/>
        <a:defRPr sz="1400" kern="1200">
          <a:solidFill>
            <a:srgbClr val="7F7F7F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F2A900"/>
        </a:buClr>
        <a:buFont typeface="Arial" panose="020B0604020202020204" pitchFamily="34" charset="0"/>
        <a:buChar char="•"/>
        <a:defRPr sz="1400" kern="1200">
          <a:solidFill>
            <a:srgbClr val="7F7F7F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F2A900"/>
        </a:buClr>
        <a:buFont typeface="Arial" panose="020B0604020202020204" pitchFamily="34" charset="0"/>
        <a:buChar char="•"/>
        <a:defRPr sz="1200" kern="1200">
          <a:solidFill>
            <a:srgbClr val="7F7F7F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F2A900"/>
        </a:buClr>
        <a:buFont typeface="Arial" panose="020B0604020202020204" pitchFamily="34" charset="0"/>
        <a:buChar char="•"/>
        <a:defRPr sz="1200" kern="1200">
          <a:solidFill>
            <a:srgbClr val="7F7F7F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17" userDrawn="1">
          <p15:clr>
            <a:srgbClr val="F26B43"/>
          </p15:clr>
        </p15:guide>
        <p15:guide id="2" pos="363" userDrawn="1">
          <p15:clr>
            <a:srgbClr val="F26B43"/>
          </p15:clr>
        </p15:guide>
        <p15:guide id="3" orient="horz" pos="3861" userDrawn="1">
          <p15:clr>
            <a:srgbClr val="F26B43"/>
          </p15:clr>
        </p15:guide>
        <p15:guide id="4" orient="horz" pos="89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11" Type="http://schemas.microsoft.com/office/2007/relationships/hdphoto" Target="../media/hdphoto1.wdp"/><Relationship Id="rId5" Type="http://schemas.openxmlformats.org/officeDocument/2006/relationships/image" Target="../media/image24.emf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g"/><Relationship Id="rId3" Type="http://schemas.openxmlformats.org/officeDocument/2006/relationships/image" Target="../media/image31.jpeg"/><Relationship Id="rId7" Type="http://schemas.openxmlformats.org/officeDocument/2006/relationships/image" Target="../media/image35.jp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JPG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71A1427-6AB1-48EF-8973-41F5AE994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Proserv ACT Solutions</a:t>
            </a:r>
          </a:p>
        </p:txBody>
      </p:sp>
    </p:spTree>
    <p:extLst>
      <p:ext uri="{BB962C8B-B14F-4D97-AF65-F5344CB8AC3E}">
        <p14:creationId xmlns:p14="http://schemas.microsoft.com/office/powerpoint/2010/main" val="14576571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Content Placeholder 13" descr="A close up of a logo&#10;&#10;Description automatically generated">
            <a:extLst>
              <a:ext uri="{FF2B5EF4-FFF2-40B4-BE49-F238E27FC236}">
                <a16:creationId xmlns:a16="http://schemas.microsoft.com/office/drawing/2014/main" id="{E7CD1D0F-F0FB-4D9E-8476-28B1D03DF44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6173752" y="1412875"/>
            <a:ext cx="5442516" cy="4716463"/>
          </a:xfrm>
          <a:prstGeom prst="rect">
            <a:avLst/>
          </a:prstGeom>
        </p:spPr>
      </p:pic>
      <p:pic>
        <p:nvPicPr>
          <p:cNvPr id="16" name="Picture 4" descr="M:\P Drive - Projects\2013 Projects\8972 Ithaca Anglia\8972-Photos\SCM-002 Feb 2014\IMG_2324.JPG">
            <a:extLst>
              <a:ext uri="{FF2B5EF4-FFF2-40B4-BE49-F238E27FC236}">
                <a16:creationId xmlns:a16="http://schemas.microsoft.com/office/drawing/2014/main" id="{C2D47C97-FA00-43D5-A1C7-190D507A24CA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0" r="5240"/>
          <a:stretch/>
        </p:blipFill>
        <p:spPr bwMode="auto">
          <a:xfrm>
            <a:off x="576263" y="1412875"/>
            <a:ext cx="2927350" cy="4716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Content Placeholder 19">
            <a:extLst>
              <a:ext uri="{FF2B5EF4-FFF2-40B4-BE49-F238E27FC236}">
                <a16:creationId xmlns:a16="http://schemas.microsoft.com/office/drawing/2014/main" id="{1B2A0323-49D5-40FF-B4D4-C7A6E3B3C995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The challenge</a:t>
            </a:r>
          </a:p>
          <a:p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Upgrade and replace two obsolete Aker (FSSL) SCMs and upgrade topside facilities to include new MCS/EPUs</a:t>
            </a:r>
          </a:p>
          <a:p>
            <a:endParaRPr lang="en-GB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Why Proserv was chosen</a:t>
            </a:r>
          </a:p>
          <a:p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New MCS required full integration into existing topside infrastructure without compromise to production</a:t>
            </a:r>
          </a:p>
          <a:p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Existing SCMs are to be maintained for the subsea mechanical and electrical interfaces, which couldn’t be changed out</a:t>
            </a:r>
          </a:p>
          <a:p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Inductive couplers and hydraulic couplers no longer available</a:t>
            </a:r>
          </a:p>
          <a:p>
            <a:endParaRPr lang="en-GB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The benefit to the customer</a:t>
            </a:r>
          </a:p>
          <a:p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Extended field life at much reduced cost compared with total subsea change out and addressed obsolescence issues with electronics.</a:t>
            </a:r>
          </a:p>
          <a:p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Provide continuing support for SCM, electronics and topside MCS </a:t>
            </a:r>
          </a:p>
          <a:p>
            <a:endParaRPr lang="en-GB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en-GB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864F760-5054-40C6-B31F-03F9B46F8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Obsolete SCM and technology upgrade  - Ithaca Anglia</a:t>
            </a:r>
            <a:br>
              <a:rPr lang="en-GB" dirty="0"/>
            </a:br>
            <a:endParaRPr lang="en-GB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B6D0F95-4257-4BB4-9F71-ACA8132168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Case Study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AC7FA10-592F-4FC1-AB1B-5D8366C5F86E}"/>
              </a:ext>
            </a:extLst>
          </p:cNvPr>
          <p:cNvSpPr/>
          <p:nvPr/>
        </p:nvSpPr>
        <p:spPr>
          <a:xfrm>
            <a:off x="575732" y="4521200"/>
            <a:ext cx="2927881" cy="1582738"/>
          </a:xfrm>
          <a:prstGeom prst="rect">
            <a:avLst/>
          </a:prstGeom>
          <a:solidFill>
            <a:schemeClr val="accent3">
              <a:alpha val="78000"/>
            </a:schemeClr>
          </a:solidFill>
          <a:ln w="571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D90ACD5-22C2-432A-8540-B2A77A701AE9}"/>
              </a:ext>
            </a:extLst>
          </p:cNvPr>
          <p:cNvSpPr txBox="1"/>
          <p:nvPr/>
        </p:nvSpPr>
        <p:spPr>
          <a:xfrm>
            <a:off x="576263" y="4773960"/>
            <a:ext cx="32716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F2A900"/>
              </a:buClr>
            </a:pPr>
            <a:r>
              <a:rPr lang="en-GB" sz="1600" b="1" dirty="0">
                <a:solidFill>
                  <a:schemeClr val="bg1"/>
                </a:solidFill>
              </a:rPr>
              <a:t>Ithaca Anglia upgrade 2014</a:t>
            </a:r>
          </a:p>
          <a:p>
            <a:pPr>
              <a:spcBef>
                <a:spcPts val="0"/>
              </a:spcBef>
              <a:spcAft>
                <a:spcPts val="0"/>
              </a:spcAft>
              <a:buClr>
                <a:srgbClr val="F2A900"/>
              </a:buClr>
            </a:pPr>
            <a:r>
              <a:rPr lang="en-GB" sz="1600" b="1" dirty="0">
                <a:solidFill>
                  <a:schemeClr val="bg1"/>
                </a:solidFill>
              </a:rPr>
              <a:t>North Sea</a:t>
            </a:r>
          </a:p>
          <a:p>
            <a:pPr>
              <a:spcBef>
                <a:spcPts val="0"/>
              </a:spcBef>
              <a:spcAft>
                <a:spcPts val="0"/>
              </a:spcAft>
              <a:buClr>
                <a:srgbClr val="F2A900"/>
              </a:buClr>
            </a:pP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SEM upgrade and SCM refurbishment</a:t>
            </a:r>
            <a:endParaRPr lang="en-GB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0618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A picture containing silhouette&#10;&#10;Description automatically generated">
            <a:extLst>
              <a:ext uri="{FF2B5EF4-FFF2-40B4-BE49-F238E27FC236}">
                <a16:creationId xmlns:a16="http://schemas.microsoft.com/office/drawing/2014/main" id="{035B4E20-3C39-44CD-907B-050C3B9A199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290286" y="1412875"/>
            <a:ext cx="6687977" cy="4728661"/>
          </a:xfrm>
          <a:prstGeom prst="rect">
            <a:avLst/>
          </a:prstGeom>
        </p:spPr>
      </p:pic>
      <p:pic>
        <p:nvPicPr>
          <p:cNvPr id="24" name="Picture Placeholder 23" descr="A picture containing building, indoor, yellow, table&#10;&#10;Description automatically generated">
            <a:extLst>
              <a:ext uri="{FF2B5EF4-FFF2-40B4-BE49-F238E27FC236}">
                <a16:creationId xmlns:a16="http://schemas.microsoft.com/office/drawing/2014/main" id="{2A0AE103-C2C0-40AE-BDFF-7A362A46B29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/>
          <a:srcRect l="9077" t="-259" r="5114" b="259"/>
          <a:stretch/>
        </p:blipFill>
        <p:spPr>
          <a:xfrm>
            <a:off x="8572500" y="1412875"/>
            <a:ext cx="3043767" cy="4716464"/>
          </a:xfrm>
        </p:spPr>
      </p:pic>
      <p:sp>
        <p:nvSpPr>
          <p:cNvPr id="31" name="Content Placeholder 19">
            <a:extLst>
              <a:ext uri="{FF2B5EF4-FFF2-40B4-BE49-F238E27FC236}">
                <a16:creationId xmlns:a16="http://schemas.microsoft.com/office/drawing/2014/main" id="{1B2A0323-49D5-40FF-B4D4-C7A6E3B3C99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75736" y="1412875"/>
            <a:ext cx="7488764" cy="4716464"/>
          </a:xfrm>
        </p:spPr>
        <p:txBody>
          <a:bodyPr/>
          <a:lstStyle/>
          <a:p>
            <a:pPr marL="0" indent="0">
              <a:buNone/>
            </a:pPr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The challenge</a:t>
            </a:r>
          </a:p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Client is experiencing poor reliability and future support for legacy SCMs </a:t>
            </a:r>
          </a:p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Consists of 3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umbilicals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, each with up to ten SCMs, approx. 4-12 km step out</a:t>
            </a:r>
          </a:p>
          <a:p>
            <a:pPr marL="0" indent="0">
              <a:buNone/>
            </a:pP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Why Proserv was chosen</a:t>
            </a:r>
          </a:p>
          <a:p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Proserv’s A2G upgrades the SCMs to dual SEM architecture</a:t>
            </a:r>
          </a:p>
          <a:p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Upgrade will co-exist with existing production SCMs in a phased change out</a:t>
            </a:r>
          </a:p>
          <a:p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No additional modifications to existing OEM SCMs, except SEM upgrade</a:t>
            </a:r>
          </a:p>
          <a:p>
            <a:endParaRPr lang="en-GB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The benefit to the customer</a:t>
            </a:r>
          </a:p>
          <a:p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Life of field extension (20 years extension)</a:t>
            </a:r>
          </a:p>
          <a:p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Increased reliability and availability (Dual SEMs) </a:t>
            </a:r>
          </a:p>
          <a:p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Lower cost to provide upgrade with local support</a:t>
            </a:r>
          </a:p>
          <a:p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Still utilises existing inventory (spares)</a:t>
            </a:r>
          </a:p>
          <a:p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Full MCS upgrade </a:t>
            </a:r>
          </a:p>
          <a:p>
            <a:endParaRPr lang="en-GB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864F760-5054-40C6-B31F-03F9B46F8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SCM retrofit due to obsolete OEM and technology upgrade</a:t>
            </a:r>
            <a:br>
              <a:rPr lang="en-GB" dirty="0"/>
            </a:br>
            <a:endParaRPr lang="en-GB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B6D0F95-4257-4BB4-9F71-ACA8132168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Case Study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AC7FA10-592F-4FC1-AB1B-5D8366C5F86E}"/>
              </a:ext>
            </a:extLst>
          </p:cNvPr>
          <p:cNvSpPr/>
          <p:nvPr/>
        </p:nvSpPr>
        <p:spPr>
          <a:xfrm>
            <a:off x="8572500" y="2184400"/>
            <a:ext cx="3043238" cy="1582738"/>
          </a:xfrm>
          <a:prstGeom prst="rect">
            <a:avLst/>
          </a:prstGeom>
          <a:solidFill>
            <a:schemeClr val="accent3">
              <a:alpha val="78000"/>
            </a:schemeClr>
          </a:solidFill>
          <a:ln w="571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D90ACD5-22C2-432A-8540-B2A77A701AE9}"/>
              </a:ext>
            </a:extLst>
          </p:cNvPr>
          <p:cNvSpPr txBox="1"/>
          <p:nvPr/>
        </p:nvSpPr>
        <p:spPr>
          <a:xfrm>
            <a:off x="8696325" y="2437160"/>
            <a:ext cx="27793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F2A900"/>
              </a:buClr>
            </a:pPr>
            <a:r>
              <a:rPr lang="en-GB" sz="1600" b="1" dirty="0">
                <a:solidFill>
                  <a:schemeClr val="bg1"/>
                </a:solidFill>
              </a:rPr>
              <a:t>Major operator, 2018/19</a:t>
            </a:r>
          </a:p>
          <a:p>
            <a:pPr>
              <a:spcBef>
                <a:spcPts val="0"/>
              </a:spcBef>
              <a:spcAft>
                <a:spcPts val="0"/>
              </a:spcAft>
              <a:buClr>
                <a:srgbClr val="F2A900"/>
              </a:buClr>
            </a:pPr>
            <a:r>
              <a:rPr lang="en-GB" sz="1600" b="1" dirty="0">
                <a:solidFill>
                  <a:schemeClr val="bg1"/>
                </a:solidFill>
              </a:rPr>
              <a:t>Gulf of Mexico</a:t>
            </a:r>
          </a:p>
          <a:p>
            <a:pPr>
              <a:spcBef>
                <a:spcPts val="0"/>
              </a:spcBef>
              <a:spcAft>
                <a:spcPts val="0"/>
              </a:spcAft>
              <a:buClr>
                <a:srgbClr val="F2A900"/>
              </a:buClr>
            </a:pPr>
            <a:r>
              <a:rPr lang="en-US" sz="1600" b="1" dirty="0">
                <a:solidFill>
                  <a:schemeClr val="bg1"/>
                </a:solidFill>
                <a:latin typeface="Arial"/>
                <a:cs typeface="Arial"/>
              </a:rPr>
              <a:t>A2G SEM Upgrade and SCM refurbishment</a:t>
            </a:r>
            <a:endParaRPr lang="en-GB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7482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icture containing orange, indoor&#10;&#10;Description automatically generated">
            <a:extLst>
              <a:ext uri="{FF2B5EF4-FFF2-40B4-BE49-F238E27FC236}">
                <a16:creationId xmlns:a16="http://schemas.microsoft.com/office/drawing/2014/main" id="{41CE541A-6C6D-481F-BFC3-B5A51F32A7B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50" b="50"/>
          <a:stretch>
            <a:fillRect/>
          </a:stretch>
        </p:blipFill>
        <p:spPr/>
      </p:pic>
      <p:pic>
        <p:nvPicPr>
          <p:cNvPr id="21" name="Content Placeholder 13" descr="A close up of a logo&#10;&#10;Description automatically generated">
            <a:extLst>
              <a:ext uri="{FF2B5EF4-FFF2-40B4-BE49-F238E27FC236}">
                <a16:creationId xmlns:a16="http://schemas.microsoft.com/office/drawing/2014/main" id="{85C6E07B-B3D3-4728-A599-1E71F7DE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6173752" y="1412875"/>
            <a:ext cx="5442516" cy="4716463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7457235-CCB4-46E6-B0DC-B8FC63A20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North Sea legacy subsea control module (SCM) – refurbishment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95F896-88E9-46B0-850D-7C2CF4CA62F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Case Study</a:t>
            </a:r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B514B458-8772-4944-B1C2-905F138FED1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127500" y="1412875"/>
            <a:ext cx="7488238" cy="4716464"/>
          </a:xfrm>
        </p:spPr>
        <p:txBody>
          <a:bodyPr/>
          <a:lstStyle/>
          <a:p>
            <a:pPr marL="0" indent="0">
              <a:buNone/>
            </a:pPr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The challenge</a:t>
            </a:r>
          </a:p>
          <a:p>
            <a:r>
              <a:rPr lang="nb-NO" dirty="0">
                <a:solidFill>
                  <a:schemeClr val="accent2">
                    <a:lumMod val="75000"/>
                  </a:schemeClr>
                </a:solidFill>
              </a:rPr>
              <a:t>Refurbish a legacy SCM and upgrade with new Proserv A2G subsea electronics module (SEM)</a:t>
            </a:r>
          </a:p>
          <a:p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Reuse all hydraulic parts and sensors, replacing only if necessary</a:t>
            </a:r>
          </a:p>
          <a:p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Upgrade module to support redundant power/signal</a:t>
            </a:r>
          </a:p>
          <a:p>
            <a:pPr marL="0" indent="0">
              <a:buNone/>
            </a:pP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Why Proserv was chosen</a:t>
            </a:r>
          </a:p>
          <a:p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Market leading SEM reliability</a:t>
            </a:r>
          </a:p>
          <a:p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Flexible system with an open, high bandwidth topside interface</a:t>
            </a:r>
          </a:p>
          <a:p>
            <a:pPr marL="0" indent="0">
              <a:buNone/>
            </a:pP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The benefit to the customer</a:t>
            </a:r>
          </a:p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Cost effective, since most SCM parts are durable and will now be reused</a:t>
            </a:r>
          </a:p>
          <a:p>
            <a:r>
              <a:rPr lang="nb-NO" dirty="0">
                <a:solidFill>
                  <a:schemeClr val="accent2">
                    <a:lumMod val="75000"/>
                  </a:schemeClr>
                </a:solidFill>
              </a:rPr>
              <a:t>Co-exist compatible with standard legacy OEM SCMs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Redundant supply and communication</a:t>
            </a:r>
          </a:p>
          <a:p>
            <a:r>
              <a:rPr lang="nb-NO" dirty="0">
                <a:solidFill>
                  <a:schemeClr val="accent2">
                    <a:lumMod val="75000"/>
                  </a:schemeClr>
                </a:solidFill>
              </a:rPr>
              <a:t>New interfaces such SIIS level 1, 2, 3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available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91B9A16-28CD-4CE7-92CD-DC79E7855A89}"/>
              </a:ext>
            </a:extLst>
          </p:cNvPr>
          <p:cNvSpPr/>
          <p:nvPr/>
        </p:nvSpPr>
        <p:spPr>
          <a:xfrm>
            <a:off x="575203" y="4113604"/>
            <a:ext cx="2927353" cy="1582738"/>
          </a:xfrm>
          <a:prstGeom prst="rect">
            <a:avLst/>
          </a:prstGeom>
          <a:solidFill>
            <a:schemeClr val="accent3">
              <a:alpha val="78000"/>
            </a:schemeClr>
          </a:solidFill>
          <a:ln w="571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B3811A5-D145-4C9D-9547-85115E49C1E6}"/>
              </a:ext>
            </a:extLst>
          </p:cNvPr>
          <p:cNvSpPr txBox="1"/>
          <p:nvPr/>
        </p:nvSpPr>
        <p:spPr>
          <a:xfrm>
            <a:off x="854760" y="4400059"/>
            <a:ext cx="26488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F2A900"/>
              </a:buClr>
            </a:pPr>
            <a:r>
              <a:rPr lang="en-GB" b="1" dirty="0">
                <a:solidFill>
                  <a:schemeClr val="bg1"/>
                </a:solidFill>
              </a:rPr>
              <a:t>Repsol, 2019</a:t>
            </a:r>
          </a:p>
          <a:p>
            <a:pPr>
              <a:spcBef>
                <a:spcPts val="0"/>
              </a:spcBef>
              <a:spcAft>
                <a:spcPts val="0"/>
              </a:spcAft>
              <a:buClr>
                <a:srgbClr val="F2A900"/>
              </a:buClr>
            </a:pPr>
            <a:r>
              <a:rPr lang="en-GB" b="1" dirty="0">
                <a:solidFill>
                  <a:schemeClr val="bg1"/>
                </a:solidFill>
              </a:rPr>
              <a:t>Norway, North Sea</a:t>
            </a:r>
          </a:p>
          <a:p>
            <a:pPr>
              <a:spcBef>
                <a:spcPts val="0"/>
              </a:spcBef>
              <a:spcAft>
                <a:spcPts val="0"/>
              </a:spcAft>
              <a:buClr>
                <a:srgbClr val="F2A900"/>
              </a:buClr>
            </a:pPr>
            <a:r>
              <a:rPr lang="en-GB" b="1" dirty="0">
                <a:solidFill>
                  <a:schemeClr val="bg1"/>
                </a:solidFill>
              </a:rPr>
              <a:t>MODPOD SCM</a:t>
            </a:r>
          </a:p>
        </p:txBody>
      </p:sp>
    </p:spTree>
    <p:extLst>
      <p:ext uri="{BB962C8B-B14F-4D97-AF65-F5344CB8AC3E}">
        <p14:creationId xmlns:p14="http://schemas.microsoft.com/office/powerpoint/2010/main" val="30610488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9246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EB518-E77E-C368-0BB9-3AD666416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ejuvenate failing and unreliable subsea control system electronics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24F441-58CC-3822-B3B1-30D444517C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What is ACT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D3C305-2FC7-E2AC-4961-5D68DFF0E9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Augmented Control Technology (ACT)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ejuvenate failing and unreliable subsea control system electronics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ea typeface="Times New Roman" panose="02020603050405020304" pitchFamily="18" charset="0"/>
                <a:cs typeface="Times New Roman" panose="02020603050405020304" pitchFamily="18" charset="0"/>
              </a:rPr>
              <a:t>Alternative to the existing Original Equipment Manufacturer (OEM) for field extensions and upgrades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ea typeface="Times New Roman" panose="02020603050405020304" pitchFamily="18" charset="0"/>
                <a:cs typeface="Times New Roman" panose="02020603050405020304" pitchFamily="18" charset="0"/>
              </a:rPr>
              <a:t>Greater reliability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Obsolescence solution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ea typeface="Times New Roman" panose="02020603050405020304" pitchFamily="18" charset="0"/>
                <a:cs typeface="Times New Roman" panose="02020603050405020304" pitchFamily="18" charset="0"/>
              </a:rPr>
              <a:t>Extended well life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Upgraded monitoring and functionality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ost savings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etter performance and operation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Improved environmental footprint</a:t>
            </a:r>
          </a:p>
          <a:p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9C59ABE-B24A-BB46-4649-D2F97B8CDE57}"/>
              </a:ext>
            </a:extLst>
          </p:cNvPr>
          <p:cNvSpPr/>
          <p:nvPr/>
        </p:nvSpPr>
        <p:spPr>
          <a:xfrm>
            <a:off x="8892117" y="2981515"/>
            <a:ext cx="2724150" cy="504825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dirty="0"/>
              <a:t>Replace Electronics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D8DBC5-7A22-8160-84D8-212F269DCEDF}"/>
              </a:ext>
            </a:extLst>
          </p:cNvPr>
          <p:cNvSpPr/>
          <p:nvPr/>
        </p:nvSpPr>
        <p:spPr>
          <a:xfrm>
            <a:off x="8892117" y="3543680"/>
            <a:ext cx="2724150" cy="504825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dirty="0"/>
              <a:t>Refurbish SCMs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5B6C9B6-D5A1-9900-1A83-03D463BF1DD2}"/>
              </a:ext>
            </a:extLst>
          </p:cNvPr>
          <p:cNvSpPr/>
          <p:nvPr/>
        </p:nvSpPr>
        <p:spPr>
          <a:xfrm>
            <a:off x="8892117" y="4134610"/>
            <a:ext cx="2724150" cy="504825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dirty="0"/>
              <a:t>Co-exist with OEM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558C779-D947-3F11-B6FA-C7BFAE25C313}"/>
              </a:ext>
            </a:extLst>
          </p:cNvPr>
          <p:cNvSpPr/>
          <p:nvPr/>
        </p:nvSpPr>
        <p:spPr>
          <a:xfrm>
            <a:off x="8892117" y="4725540"/>
            <a:ext cx="2724150" cy="504825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dirty="0"/>
              <a:t>Upgraded SCS</a:t>
            </a:r>
          </a:p>
        </p:txBody>
      </p:sp>
    </p:spTree>
    <p:extLst>
      <p:ext uri="{BB962C8B-B14F-4D97-AF65-F5344CB8AC3E}">
        <p14:creationId xmlns:p14="http://schemas.microsoft.com/office/powerpoint/2010/main" val="1892806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61289-E9E3-4CCD-6F6E-A29A5E116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Upgrade, Replace, Co-exist, Refurbish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79B664-17A0-2014-5BA1-7D311F2EB9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What is ACT</a:t>
            </a:r>
          </a:p>
        </p:txBody>
      </p:sp>
      <p:pic>
        <p:nvPicPr>
          <p:cNvPr id="6" name="Content Placeholder 5" descr="A picture containing text&#10;&#10;Description automatically generated">
            <a:extLst>
              <a:ext uri="{FF2B5EF4-FFF2-40B4-BE49-F238E27FC236}">
                <a16:creationId xmlns:a16="http://schemas.microsoft.com/office/drawing/2014/main" id="{8869AA11-3FE6-25E4-E28B-F1230D3D8C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2205" y="4489024"/>
            <a:ext cx="9305963" cy="2010200"/>
          </a:xfr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CE81BCC-599D-49AE-92DC-1DA56C4F2B78}"/>
              </a:ext>
            </a:extLst>
          </p:cNvPr>
          <p:cNvSpPr/>
          <p:nvPr/>
        </p:nvSpPr>
        <p:spPr>
          <a:xfrm>
            <a:off x="1281299" y="6049555"/>
            <a:ext cx="2133880" cy="346997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400" dirty="0"/>
              <a:t>Refurbish SCMs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DD3D47E-C519-BBE5-6D8B-8B8E36CD96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317" y="1276963"/>
            <a:ext cx="2446143" cy="30217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 descr="A picture containing text, red&#10;&#10;Description automatically generated">
            <a:extLst>
              <a:ext uri="{FF2B5EF4-FFF2-40B4-BE49-F238E27FC236}">
                <a16:creationId xmlns:a16="http://schemas.microsoft.com/office/drawing/2014/main" id="{D9C068CF-D82F-18DD-3111-27DA9F17A5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6969" y="1282612"/>
            <a:ext cx="4028365" cy="302127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B532289-00DE-DBF3-2F84-3E1477AE22B9}"/>
              </a:ext>
            </a:extLst>
          </p:cNvPr>
          <p:cNvSpPr/>
          <p:nvPr/>
        </p:nvSpPr>
        <p:spPr>
          <a:xfrm>
            <a:off x="1217338" y="3902082"/>
            <a:ext cx="2188697" cy="316089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400" dirty="0"/>
              <a:t>Upgraded SCS</a:t>
            </a:r>
          </a:p>
        </p:txBody>
      </p:sp>
      <p:pic>
        <p:nvPicPr>
          <p:cNvPr id="17" name="Picture 16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42955F07-7DE7-653F-16F9-6053763BDC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7812831" y="1659624"/>
            <a:ext cx="3016096" cy="226207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FB49D1F-46AC-A606-DC91-C3B3098274D5}"/>
              </a:ext>
            </a:extLst>
          </p:cNvPr>
          <p:cNvSpPr/>
          <p:nvPr/>
        </p:nvSpPr>
        <p:spPr>
          <a:xfrm>
            <a:off x="5674756" y="3904913"/>
            <a:ext cx="2107972" cy="316089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400" dirty="0"/>
              <a:t>Replace Electronics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D57092E-C22A-168C-3BAE-4B189A6CC4DB}"/>
              </a:ext>
            </a:extLst>
          </p:cNvPr>
          <p:cNvSpPr/>
          <p:nvPr/>
        </p:nvSpPr>
        <p:spPr>
          <a:xfrm>
            <a:off x="8306509" y="3902081"/>
            <a:ext cx="2050742" cy="316089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400" dirty="0"/>
              <a:t>Co-exist with OEM</a:t>
            </a:r>
          </a:p>
        </p:txBody>
      </p:sp>
    </p:spTree>
    <p:extLst>
      <p:ext uri="{BB962C8B-B14F-4D97-AF65-F5344CB8AC3E}">
        <p14:creationId xmlns:p14="http://schemas.microsoft.com/office/powerpoint/2010/main" val="4092280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F9629BA-35DB-4DFC-A908-9879AD4F2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Brownfield upgrade options with Proserv means that you are no longer tied to the OEM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E31BE3-6873-4E12-801B-754519182D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What is ACT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D26E6A0-F188-4802-A042-78CAFBF442EF}"/>
              </a:ext>
            </a:extLst>
          </p:cNvPr>
          <p:cNvSpPr/>
          <p:nvPr/>
        </p:nvSpPr>
        <p:spPr>
          <a:xfrm>
            <a:off x="3356557" y="1846413"/>
            <a:ext cx="1344197" cy="943276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/>
                </a:solidFill>
              </a:rPr>
              <a:t>Obsolete equipment or OEM support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2EE624-8040-49BA-8DA6-825B54704C46}"/>
              </a:ext>
            </a:extLst>
          </p:cNvPr>
          <p:cNvSpPr txBox="1"/>
          <p:nvPr/>
        </p:nvSpPr>
        <p:spPr>
          <a:xfrm>
            <a:off x="576263" y="1771513"/>
            <a:ext cx="44673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Arial"/>
                <a:cs typeface="Arial"/>
              </a:rPr>
              <a:t>Operator Challenges </a:t>
            </a:r>
          </a:p>
        </p:txBody>
      </p:sp>
      <p:pic>
        <p:nvPicPr>
          <p:cNvPr id="24" name="Picture 4" descr="P:\GT Yarmouth\P Drive - Projects\2013 Projects\8972 Ithaca Anglia\8972-Photos\SCM-002 Feb 2014\101_2297.JPG">
            <a:extLst>
              <a:ext uri="{FF2B5EF4-FFF2-40B4-BE49-F238E27FC236}">
                <a16:creationId xmlns:a16="http://schemas.microsoft.com/office/drawing/2014/main" id="{11992DFF-0A3F-4DC3-9B70-6DC94E5D5C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56557" y="4319645"/>
            <a:ext cx="1348297" cy="126215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3F5D63D0-136A-45C2-B8F6-D68348684E8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40" b="15841"/>
          <a:stretch/>
        </p:blipFill>
        <p:spPr>
          <a:xfrm>
            <a:off x="5030513" y="4319645"/>
            <a:ext cx="1345838" cy="125985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EDF46641-D2B0-4269-AD66-DBB050BE42E2}"/>
              </a:ext>
            </a:extLst>
          </p:cNvPr>
          <p:cNvSpPr/>
          <p:nvPr/>
        </p:nvSpPr>
        <p:spPr>
          <a:xfrm>
            <a:off x="5031578" y="1846413"/>
            <a:ext cx="1344772" cy="948381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/>
                </a:solidFill>
              </a:rPr>
              <a:t>Risk of failure and poor reliability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76D69722-CD8A-40B2-BF9D-EEB3D74D5482}"/>
              </a:ext>
            </a:extLst>
          </p:cNvPr>
          <p:cNvSpPr/>
          <p:nvPr/>
        </p:nvSpPr>
        <p:spPr>
          <a:xfrm>
            <a:off x="6707174" y="1846413"/>
            <a:ext cx="1332871" cy="941035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/>
                </a:solidFill>
              </a:rPr>
              <a:t>Extend field for additional wells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C4EF4337-3B4D-4B2A-A0D7-DB8A97DBE690}"/>
              </a:ext>
            </a:extLst>
          </p:cNvPr>
          <p:cNvSpPr/>
          <p:nvPr/>
        </p:nvSpPr>
        <p:spPr>
          <a:xfrm>
            <a:off x="8370869" y="1846413"/>
            <a:ext cx="1328433" cy="941035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/>
                </a:solidFill>
              </a:rPr>
              <a:t>Extend well life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4D51F436-E127-41D5-B243-C571B9F805FF}"/>
              </a:ext>
            </a:extLst>
          </p:cNvPr>
          <p:cNvSpPr/>
          <p:nvPr/>
        </p:nvSpPr>
        <p:spPr>
          <a:xfrm>
            <a:off x="10030125" y="1846413"/>
            <a:ext cx="1303565" cy="935722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/>
                </a:solidFill>
              </a:rPr>
              <a:t>Additional instrumentation for production </a:t>
            </a:r>
            <a:r>
              <a:rPr lang="en-US" sz="1200" dirty="0" err="1">
                <a:solidFill>
                  <a:schemeClr val="bg1"/>
                </a:solidFill>
              </a:rPr>
              <a:t>optimisation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2748F3D3-C3D2-435F-8390-E1DD3D07911A}"/>
              </a:ext>
            </a:extLst>
          </p:cNvPr>
          <p:cNvSpPr/>
          <p:nvPr/>
        </p:nvSpPr>
        <p:spPr>
          <a:xfrm>
            <a:off x="3352459" y="3479099"/>
            <a:ext cx="1344197" cy="657834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bg1"/>
                </a:solidFill>
              </a:rPr>
              <a:t>Retrofit A2G SEM Upgrade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775AAFBE-1B14-496D-9FAE-23442DB8FB5B}"/>
              </a:ext>
            </a:extLst>
          </p:cNvPr>
          <p:cNvSpPr/>
          <p:nvPr/>
        </p:nvSpPr>
        <p:spPr>
          <a:xfrm>
            <a:off x="6702010" y="3479099"/>
            <a:ext cx="1332871" cy="65560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bg1"/>
                </a:solidFill>
              </a:rPr>
              <a:t>Co-exist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7AEAEDD4-8021-4737-95CD-4BDB9A383CBD}"/>
              </a:ext>
            </a:extLst>
          </p:cNvPr>
          <p:cNvSpPr/>
          <p:nvPr/>
        </p:nvSpPr>
        <p:spPr>
          <a:xfrm>
            <a:off x="8368737" y="3479099"/>
            <a:ext cx="1327530" cy="65560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bg1"/>
                </a:solidFill>
              </a:rPr>
              <a:t>Topside upgrade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C496E4AC-7608-4ADE-91C5-501ACECF2DB6}"/>
              </a:ext>
            </a:extLst>
          </p:cNvPr>
          <p:cNvSpPr/>
          <p:nvPr/>
        </p:nvSpPr>
        <p:spPr>
          <a:xfrm>
            <a:off x="10030124" y="3479099"/>
            <a:ext cx="1303565" cy="657834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bg1"/>
                </a:solidFill>
              </a:rPr>
              <a:t>Adaptable solutions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C13B012E-DAC4-4BA9-B3C6-32FEE6CAFD34}"/>
              </a:ext>
            </a:extLst>
          </p:cNvPr>
          <p:cNvSpPr/>
          <p:nvPr/>
        </p:nvSpPr>
        <p:spPr>
          <a:xfrm>
            <a:off x="5030512" y="3479099"/>
            <a:ext cx="1337642" cy="657834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bg1"/>
                </a:solidFill>
              </a:rPr>
              <a:t>SCM </a:t>
            </a:r>
            <a:r>
              <a:rPr lang="en-US" sz="1400" b="1" spc="-30" dirty="0">
                <a:solidFill>
                  <a:schemeClr val="bg1"/>
                </a:solidFill>
              </a:rPr>
              <a:t>refurbishment</a:t>
            </a:r>
          </a:p>
        </p:txBody>
      </p:sp>
      <p:pic>
        <p:nvPicPr>
          <p:cNvPr id="68" name="Picture 67">
            <a:extLst>
              <a:ext uri="{FF2B5EF4-FFF2-40B4-BE49-F238E27FC236}">
                <a16:creationId xmlns:a16="http://schemas.microsoft.com/office/drawing/2014/main" id="{BCF2AAC0-4EF8-494A-97BC-CFA799C9052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3462" b="22901"/>
          <a:stretch/>
        </p:blipFill>
        <p:spPr>
          <a:xfrm>
            <a:off x="8368737" y="4319645"/>
            <a:ext cx="1330565" cy="12455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9" name="Picture 7">
            <a:extLst>
              <a:ext uri="{FF2B5EF4-FFF2-40B4-BE49-F238E27FC236}">
                <a16:creationId xmlns:a16="http://schemas.microsoft.com/office/drawing/2014/main" id="{87635E9A-9B61-42E2-9361-723E8CE587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/>
          <a:srcRect r="8269" b="6251"/>
          <a:stretch/>
        </p:blipFill>
        <p:spPr bwMode="auto">
          <a:xfrm>
            <a:off x="10031369" y="4319645"/>
            <a:ext cx="1302322" cy="1219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5" name="Arrow: Down 74">
            <a:extLst>
              <a:ext uri="{FF2B5EF4-FFF2-40B4-BE49-F238E27FC236}">
                <a16:creationId xmlns:a16="http://schemas.microsoft.com/office/drawing/2014/main" id="{366E3303-A45C-4426-BD61-B44596B6B8F7}"/>
              </a:ext>
            </a:extLst>
          </p:cNvPr>
          <p:cNvSpPr/>
          <p:nvPr/>
        </p:nvSpPr>
        <p:spPr>
          <a:xfrm>
            <a:off x="4382796" y="2738296"/>
            <a:ext cx="422202" cy="743682"/>
          </a:xfrm>
          <a:prstGeom prst="downArrow">
            <a:avLst/>
          </a:prstGeom>
          <a:gradFill>
            <a:gsLst>
              <a:gs pos="33000">
                <a:srgbClr val="795200"/>
              </a:gs>
              <a:gs pos="0">
                <a:schemeClr val="accent3"/>
              </a:gs>
              <a:gs pos="100000">
                <a:srgbClr val="F8A901"/>
              </a:gs>
            </a:gsLst>
            <a:lin ang="5400000" scaled="0"/>
          </a:gradFill>
          <a:ln w="5715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76" name="Arrow: Down 75">
            <a:extLst>
              <a:ext uri="{FF2B5EF4-FFF2-40B4-BE49-F238E27FC236}">
                <a16:creationId xmlns:a16="http://schemas.microsoft.com/office/drawing/2014/main" id="{4D6B2D27-ED7B-456C-934F-8FAC4A53B3CB}"/>
              </a:ext>
            </a:extLst>
          </p:cNvPr>
          <p:cNvSpPr/>
          <p:nvPr/>
        </p:nvSpPr>
        <p:spPr>
          <a:xfrm>
            <a:off x="6058696" y="2738296"/>
            <a:ext cx="422202" cy="743682"/>
          </a:xfrm>
          <a:prstGeom prst="downArrow">
            <a:avLst/>
          </a:prstGeom>
          <a:gradFill>
            <a:gsLst>
              <a:gs pos="33000">
                <a:srgbClr val="795200"/>
              </a:gs>
              <a:gs pos="0">
                <a:schemeClr val="accent3"/>
              </a:gs>
              <a:gs pos="100000">
                <a:srgbClr val="F8A901"/>
              </a:gs>
            </a:gsLst>
            <a:lin ang="5400000" scaled="0"/>
          </a:gradFill>
          <a:ln w="5715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77" name="Arrow: Down 76">
            <a:extLst>
              <a:ext uri="{FF2B5EF4-FFF2-40B4-BE49-F238E27FC236}">
                <a16:creationId xmlns:a16="http://schemas.microsoft.com/office/drawing/2014/main" id="{CC566755-08AE-4B48-8BA5-4D5DB21ED77E}"/>
              </a:ext>
            </a:extLst>
          </p:cNvPr>
          <p:cNvSpPr/>
          <p:nvPr/>
        </p:nvSpPr>
        <p:spPr>
          <a:xfrm>
            <a:off x="7724125" y="2738296"/>
            <a:ext cx="422202" cy="743682"/>
          </a:xfrm>
          <a:prstGeom prst="downArrow">
            <a:avLst/>
          </a:prstGeom>
          <a:gradFill>
            <a:gsLst>
              <a:gs pos="33000">
                <a:srgbClr val="795200"/>
              </a:gs>
              <a:gs pos="0">
                <a:schemeClr val="accent3"/>
              </a:gs>
              <a:gs pos="100000">
                <a:srgbClr val="F8A901"/>
              </a:gs>
            </a:gsLst>
            <a:lin ang="5400000" scaled="0"/>
          </a:gradFill>
          <a:ln w="5715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78" name="Arrow: Down 77">
            <a:extLst>
              <a:ext uri="{FF2B5EF4-FFF2-40B4-BE49-F238E27FC236}">
                <a16:creationId xmlns:a16="http://schemas.microsoft.com/office/drawing/2014/main" id="{B19355A8-FA17-47FD-B7E5-BBF6A4AEE514}"/>
              </a:ext>
            </a:extLst>
          </p:cNvPr>
          <p:cNvSpPr/>
          <p:nvPr/>
        </p:nvSpPr>
        <p:spPr>
          <a:xfrm>
            <a:off x="9381373" y="2738296"/>
            <a:ext cx="422202" cy="743682"/>
          </a:xfrm>
          <a:prstGeom prst="downArrow">
            <a:avLst/>
          </a:prstGeom>
          <a:gradFill>
            <a:gsLst>
              <a:gs pos="33000">
                <a:srgbClr val="795200"/>
              </a:gs>
              <a:gs pos="0">
                <a:schemeClr val="accent3"/>
              </a:gs>
              <a:gs pos="100000">
                <a:srgbClr val="F8A901"/>
              </a:gs>
            </a:gsLst>
            <a:lin ang="5400000" scaled="0"/>
          </a:gradFill>
          <a:ln w="5715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79" name="Arrow: Down 78">
            <a:extLst>
              <a:ext uri="{FF2B5EF4-FFF2-40B4-BE49-F238E27FC236}">
                <a16:creationId xmlns:a16="http://schemas.microsoft.com/office/drawing/2014/main" id="{32108770-0DE9-4646-A0B7-29DC80343DF5}"/>
              </a:ext>
            </a:extLst>
          </p:cNvPr>
          <p:cNvSpPr/>
          <p:nvPr/>
        </p:nvSpPr>
        <p:spPr>
          <a:xfrm>
            <a:off x="11014130" y="2738296"/>
            <a:ext cx="422202" cy="743682"/>
          </a:xfrm>
          <a:prstGeom prst="downArrow">
            <a:avLst/>
          </a:prstGeom>
          <a:gradFill>
            <a:gsLst>
              <a:gs pos="33000">
                <a:srgbClr val="795200"/>
              </a:gs>
              <a:gs pos="0">
                <a:schemeClr val="accent3"/>
              </a:gs>
              <a:gs pos="100000">
                <a:srgbClr val="F8A901"/>
              </a:gs>
            </a:gsLst>
            <a:lin ang="5400000" scaled="0"/>
          </a:gradFill>
          <a:ln w="5715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1CDE98A-C211-44D5-8DEF-4F19EC156E07}"/>
              </a:ext>
            </a:extLst>
          </p:cNvPr>
          <p:cNvSpPr txBox="1"/>
          <p:nvPr/>
        </p:nvSpPr>
        <p:spPr>
          <a:xfrm>
            <a:off x="576263" y="3429000"/>
            <a:ext cx="2212657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Arial"/>
                <a:cs typeface="Arial"/>
              </a:rPr>
              <a:t>Proserv Solutions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50" dirty="0">
                <a:solidFill>
                  <a:schemeClr val="accent2">
                    <a:lumMod val="75000"/>
                  </a:schemeClr>
                </a:solidFill>
                <a:latin typeface="Arial"/>
                <a:cs typeface="Arial"/>
              </a:rPr>
              <a:t>Augmented Controls Technology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50" dirty="0">
                <a:solidFill>
                  <a:schemeClr val="accent2">
                    <a:lumMod val="75000"/>
                  </a:schemeClr>
                </a:solidFill>
                <a:latin typeface="Arial"/>
                <a:cs typeface="Arial"/>
              </a:rPr>
              <a:t>(ACT)</a:t>
            </a:r>
          </a:p>
        </p:txBody>
      </p:sp>
      <p:pic>
        <p:nvPicPr>
          <p:cNvPr id="83" name="Picture 82" descr="A picture containing wall, indoor, table, tableware&#10;&#10;Description automatically generated">
            <a:extLst>
              <a:ext uri="{FF2B5EF4-FFF2-40B4-BE49-F238E27FC236}">
                <a16:creationId xmlns:a16="http://schemas.microsoft.com/office/drawing/2014/main" id="{1548454D-FFEB-4361-A0D6-59555FD6412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37593"/>
          <a:stretch/>
        </p:blipFill>
        <p:spPr>
          <a:xfrm>
            <a:off x="6708418" y="4319646"/>
            <a:ext cx="1345838" cy="125985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0023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C37E8796-BB97-4D74-AB14-605AE2EA54F6}"/>
              </a:ext>
            </a:extLst>
          </p:cNvPr>
          <p:cNvGrpSpPr/>
          <p:nvPr/>
        </p:nvGrpSpPr>
        <p:grpSpPr>
          <a:xfrm>
            <a:off x="3475291" y="4256595"/>
            <a:ext cx="6122010" cy="2006691"/>
            <a:chOff x="3489198" y="4256595"/>
            <a:chExt cx="6122010" cy="2006691"/>
          </a:xfrm>
        </p:grpSpPr>
        <p:pic>
          <p:nvPicPr>
            <p:cNvPr id="70" name="Picture 69" descr="A picture containing yellow, crane, engine&#10;&#10;Description automatically generated">
              <a:extLst>
                <a:ext uri="{FF2B5EF4-FFF2-40B4-BE49-F238E27FC236}">
                  <a16:creationId xmlns:a16="http://schemas.microsoft.com/office/drawing/2014/main" id="{80D74CC5-59B7-4729-A28B-3062309308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83963" y="4861942"/>
              <a:ext cx="984033" cy="984033"/>
            </a:xfrm>
            <a:prstGeom prst="rect">
              <a:avLst/>
            </a:prstGeom>
          </p:spPr>
        </p:pic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2885BAAE-4F81-48EF-BF52-F57DD73B206D}"/>
                </a:ext>
              </a:extLst>
            </p:cNvPr>
            <p:cNvGrpSpPr/>
            <p:nvPr/>
          </p:nvGrpSpPr>
          <p:grpSpPr>
            <a:xfrm>
              <a:off x="3489198" y="4256595"/>
              <a:ext cx="6122010" cy="2006691"/>
              <a:chOff x="3489198" y="4256595"/>
              <a:chExt cx="6122010" cy="2006691"/>
            </a:xfrm>
          </p:grpSpPr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id="{3401F1FE-4BCA-4AD8-B5A0-389C756EDE2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0417" y="6230975"/>
                <a:ext cx="5630791" cy="17471"/>
              </a:xfrm>
              <a:prstGeom prst="line">
                <a:avLst/>
              </a:prstGeom>
              <a:ln w="38100"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FB5B5CFB-B50F-4FC1-BD8F-808A125563C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0417" y="5777212"/>
                <a:ext cx="0" cy="486074"/>
              </a:xfrm>
              <a:prstGeom prst="line">
                <a:avLst/>
              </a:prstGeom>
              <a:ln w="38100"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CAD848B1-C571-4FAA-93E4-7E090A26DEBA}"/>
                  </a:ext>
                </a:extLst>
              </p:cNvPr>
              <p:cNvSpPr txBox="1"/>
              <p:nvPr/>
            </p:nvSpPr>
            <p:spPr>
              <a:xfrm>
                <a:off x="3489198" y="4256595"/>
                <a:ext cx="109635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SeaHawk</a:t>
                </a:r>
                <a:endParaRPr lang="en-GB" sz="1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GB" sz="1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SS Camera</a:t>
                </a:r>
              </a:p>
            </p:txBody>
          </p: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EDF28BA9-32EA-486D-89AB-ECECDCECC3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84246" y="5680849"/>
                <a:ext cx="13055" cy="562296"/>
              </a:xfrm>
              <a:prstGeom prst="line">
                <a:avLst/>
              </a:prstGeom>
              <a:ln w="38100"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0B6CA7BF-2B4D-4F1A-A5BD-8A38CDDFA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Extending life, extending fields, upgrading for new instrumentation and functions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5A4CAE-E193-4912-862F-6A395C34FA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What is ACT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EC9FC28-2BB5-47E3-A1CF-34FB423C3196}"/>
              </a:ext>
            </a:extLst>
          </p:cNvPr>
          <p:cNvCxnSpPr/>
          <p:nvPr/>
        </p:nvCxnSpPr>
        <p:spPr>
          <a:xfrm flipV="1">
            <a:off x="2120142" y="4209198"/>
            <a:ext cx="3928283" cy="8709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6250FFEB-FE25-4E17-A737-71DA07BF6193}"/>
              </a:ext>
            </a:extLst>
          </p:cNvPr>
          <p:cNvSpPr txBox="1"/>
          <p:nvPr/>
        </p:nvSpPr>
        <p:spPr>
          <a:xfrm>
            <a:off x="6436532" y="3574546"/>
            <a:ext cx="5058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SDU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1516CA-F791-4FA6-BA9B-84C1FFE9A49A}"/>
              </a:ext>
            </a:extLst>
          </p:cNvPr>
          <p:cNvSpPr txBox="1"/>
          <p:nvPr/>
        </p:nvSpPr>
        <p:spPr>
          <a:xfrm>
            <a:off x="3331813" y="3675891"/>
            <a:ext cx="134534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Existing Umbilical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5D6C95D-0B56-4DCD-9097-9C6950C3DCDC}"/>
              </a:ext>
            </a:extLst>
          </p:cNvPr>
          <p:cNvSpPr/>
          <p:nvPr/>
        </p:nvSpPr>
        <p:spPr>
          <a:xfrm>
            <a:off x="1810771" y="2539980"/>
            <a:ext cx="647981" cy="38648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TUTU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6A040E-7C10-4A16-B7C5-B3B626ADAE63}"/>
              </a:ext>
            </a:extLst>
          </p:cNvPr>
          <p:cNvSpPr txBox="1"/>
          <p:nvPr/>
        </p:nvSpPr>
        <p:spPr>
          <a:xfrm>
            <a:off x="2789868" y="5199196"/>
            <a:ext cx="5751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TPCU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584F88C2-801F-4F7F-B451-33F322CE9B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253" y="1492068"/>
            <a:ext cx="1098830" cy="164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C7C12DB-8D67-42F9-8455-5A776D4982C0}"/>
              </a:ext>
            </a:extLst>
          </p:cNvPr>
          <p:cNvSpPr txBox="1"/>
          <p:nvPr/>
        </p:nvSpPr>
        <p:spPr>
          <a:xfrm>
            <a:off x="1558152" y="1796363"/>
            <a:ext cx="1307101" cy="73866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Topside Power Control Unit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C9C0DCF-4D68-4ADF-BDF4-B7D3F47324E5}"/>
              </a:ext>
            </a:extLst>
          </p:cNvPr>
          <p:cNvCxnSpPr/>
          <p:nvPr/>
        </p:nvCxnSpPr>
        <p:spPr>
          <a:xfrm flipH="1">
            <a:off x="1607856" y="2767179"/>
            <a:ext cx="339323" cy="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393D1BB-2D96-40A3-9F1B-2FB933A6A9D7}"/>
              </a:ext>
            </a:extLst>
          </p:cNvPr>
          <p:cNvCxnSpPr/>
          <p:nvPr/>
        </p:nvCxnSpPr>
        <p:spPr>
          <a:xfrm flipH="1" flipV="1">
            <a:off x="2120142" y="2904197"/>
            <a:ext cx="9298" cy="1341982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5BF2EEE-6484-47E5-97F0-246C736CFDD3}"/>
              </a:ext>
            </a:extLst>
          </p:cNvPr>
          <p:cNvSpPr/>
          <p:nvPr/>
        </p:nvSpPr>
        <p:spPr>
          <a:xfrm>
            <a:off x="6048425" y="4080890"/>
            <a:ext cx="644434" cy="35447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SDU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743C180-8E5B-4905-B3EA-101E32EC26AB}"/>
              </a:ext>
            </a:extLst>
          </p:cNvPr>
          <p:cNvCxnSpPr/>
          <p:nvPr/>
        </p:nvCxnSpPr>
        <p:spPr>
          <a:xfrm flipV="1">
            <a:off x="6683561" y="4214147"/>
            <a:ext cx="2481460" cy="8710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E5C2B028-C1C3-4395-8B55-49FA4F4D57D6}"/>
              </a:ext>
            </a:extLst>
          </p:cNvPr>
          <p:cNvSpPr/>
          <p:nvPr/>
        </p:nvSpPr>
        <p:spPr>
          <a:xfrm>
            <a:off x="9155723" y="4056052"/>
            <a:ext cx="644434" cy="35447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SDU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05FB681-0B8F-4204-8935-8893B66C1004}"/>
              </a:ext>
            </a:extLst>
          </p:cNvPr>
          <p:cNvSpPr txBox="1"/>
          <p:nvPr/>
        </p:nvSpPr>
        <p:spPr>
          <a:xfrm>
            <a:off x="7207940" y="3702315"/>
            <a:ext cx="134534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Existing Umbilical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150F11A-3B6F-45E2-9316-4E3FA2C3657D}"/>
              </a:ext>
            </a:extLst>
          </p:cNvPr>
          <p:cNvCxnSpPr/>
          <p:nvPr/>
        </p:nvCxnSpPr>
        <p:spPr>
          <a:xfrm flipV="1">
            <a:off x="6265538" y="3333234"/>
            <a:ext cx="0" cy="75962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50EFA2A-2D7C-4FEF-8F30-DF2C6607DD1F}"/>
              </a:ext>
            </a:extLst>
          </p:cNvPr>
          <p:cNvCxnSpPr/>
          <p:nvPr/>
        </p:nvCxnSpPr>
        <p:spPr>
          <a:xfrm flipH="1" flipV="1">
            <a:off x="5810256" y="3321269"/>
            <a:ext cx="455282" cy="11966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753CE1E-8484-4075-9022-B097787FBF00}"/>
              </a:ext>
            </a:extLst>
          </p:cNvPr>
          <p:cNvCxnSpPr/>
          <p:nvPr/>
        </p:nvCxnSpPr>
        <p:spPr>
          <a:xfrm flipV="1">
            <a:off x="5810256" y="2539980"/>
            <a:ext cx="0" cy="781289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Flowchart: Magnetic Disk 20">
            <a:extLst>
              <a:ext uri="{FF2B5EF4-FFF2-40B4-BE49-F238E27FC236}">
                <a16:creationId xmlns:a16="http://schemas.microsoft.com/office/drawing/2014/main" id="{A43F7246-F0D2-4DE9-9CFB-D944BD8FA6A1}"/>
              </a:ext>
            </a:extLst>
          </p:cNvPr>
          <p:cNvSpPr/>
          <p:nvPr/>
        </p:nvSpPr>
        <p:spPr>
          <a:xfrm>
            <a:off x="5524513" y="1841238"/>
            <a:ext cx="571487" cy="901276"/>
          </a:xfrm>
          <a:prstGeom prst="flowChartMagneticDisk">
            <a:avLst/>
          </a:prstGeom>
          <a:solidFill>
            <a:srgbClr val="7F7F7F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b="1" dirty="0">
                <a:solidFill>
                  <a:schemeClr val="bg1"/>
                </a:solidFill>
              </a:rPr>
              <a:t>SCM</a:t>
            </a:r>
          </a:p>
        </p:txBody>
      </p:sp>
      <p:sp>
        <p:nvSpPr>
          <p:cNvPr id="22" name="Flowchart: Magnetic Disk 21">
            <a:extLst>
              <a:ext uri="{FF2B5EF4-FFF2-40B4-BE49-F238E27FC236}">
                <a16:creationId xmlns:a16="http://schemas.microsoft.com/office/drawing/2014/main" id="{6CB62E18-CDE5-4F58-B837-CC0558AD9CAE}"/>
              </a:ext>
            </a:extLst>
          </p:cNvPr>
          <p:cNvSpPr/>
          <p:nvPr/>
        </p:nvSpPr>
        <p:spPr>
          <a:xfrm>
            <a:off x="6653452" y="1872770"/>
            <a:ext cx="571487" cy="901276"/>
          </a:xfrm>
          <a:prstGeom prst="flowChartMagneticDisk">
            <a:avLst/>
          </a:prstGeom>
          <a:solidFill>
            <a:srgbClr val="7F7F7F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b="1" dirty="0">
                <a:solidFill>
                  <a:schemeClr val="bg1"/>
                </a:solidFill>
              </a:rPr>
              <a:t>SCM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980768-CF6C-4D27-9F3B-6DD4D9F5C6B8}"/>
              </a:ext>
            </a:extLst>
          </p:cNvPr>
          <p:cNvCxnSpPr/>
          <p:nvPr/>
        </p:nvCxnSpPr>
        <p:spPr>
          <a:xfrm flipV="1">
            <a:off x="6526924" y="3333234"/>
            <a:ext cx="0" cy="75962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1B9F75F-D37C-407A-9B8E-80C039FE1305}"/>
              </a:ext>
            </a:extLst>
          </p:cNvPr>
          <p:cNvCxnSpPr/>
          <p:nvPr/>
        </p:nvCxnSpPr>
        <p:spPr>
          <a:xfrm>
            <a:off x="6526924" y="3333234"/>
            <a:ext cx="432486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ADF7102-CD30-46FC-A1EF-A4C146CDE1C5}"/>
              </a:ext>
            </a:extLst>
          </p:cNvPr>
          <p:cNvCxnSpPr/>
          <p:nvPr/>
        </p:nvCxnSpPr>
        <p:spPr>
          <a:xfrm flipH="1" flipV="1">
            <a:off x="6939196" y="2774046"/>
            <a:ext cx="20214" cy="569516"/>
          </a:xfrm>
          <a:prstGeom prst="line">
            <a:avLst/>
          </a:prstGeom>
          <a:ln w="12700">
            <a:solidFill>
              <a:srgbClr val="7F7F7F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Flowchart: Magnetic Disk 25">
            <a:extLst>
              <a:ext uri="{FF2B5EF4-FFF2-40B4-BE49-F238E27FC236}">
                <a16:creationId xmlns:a16="http://schemas.microsoft.com/office/drawing/2014/main" id="{8A4C07CB-2C6D-4041-9302-B0C5E1A28846}"/>
              </a:ext>
            </a:extLst>
          </p:cNvPr>
          <p:cNvSpPr/>
          <p:nvPr/>
        </p:nvSpPr>
        <p:spPr>
          <a:xfrm>
            <a:off x="9155723" y="1935218"/>
            <a:ext cx="571487" cy="901276"/>
          </a:xfrm>
          <a:prstGeom prst="flowChartMagneticDisk">
            <a:avLst/>
          </a:prstGeom>
          <a:solidFill>
            <a:srgbClr val="7F7F7F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b="1" dirty="0">
                <a:solidFill>
                  <a:schemeClr val="bg1"/>
                </a:solidFill>
              </a:rPr>
              <a:t>SCM</a:t>
            </a:r>
          </a:p>
        </p:txBody>
      </p:sp>
      <p:sp>
        <p:nvSpPr>
          <p:cNvPr id="27" name="Flowchart: Magnetic Disk 26">
            <a:extLst>
              <a:ext uri="{FF2B5EF4-FFF2-40B4-BE49-F238E27FC236}">
                <a16:creationId xmlns:a16="http://schemas.microsoft.com/office/drawing/2014/main" id="{F69AC870-1C33-4675-BDAD-ACEA2D4CF43D}"/>
              </a:ext>
            </a:extLst>
          </p:cNvPr>
          <p:cNvSpPr/>
          <p:nvPr/>
        </p:nvSpPr>
        <p:spPr>
          <a:xfrm>
            <a:off x="11056398" y="3772219"/>
            <a:ext cx="571487" cy="901276"/>
          </a:xfrm>
          <a:prstGeom prst="flowChartMagneticDisk">
            <a:avLst/>
          </a:prstGeom>
          <a:solidFill>
            <a:srgbClr val="7F7F7F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b="1" dirty="0">
                <a:solidFill>
                  <a:schemeClr val="bg1"/>
                </a:solidFill>
              </a:rPr>
              <a:t>SCM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29B1C44-0F71-4A2E-ADC5-2546459BC026}"/>
              </a:ext>
            </a:extLst>
          </p:cNvPr>
          <p:cNvCxnSpPr>
            <a:stCxn id="26" idx="3"/>
          </p:cNvCxnSpPr>
          <p:nvPr/>
        </p:nvCxnSpPr>
        <p:spPr>
          <a:xfrm>
            <a:off x="9441467" y="2836494"/>
            <a:ext cx="21060" cy="125636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17FE6D1-D89B-4C0D-81E5-279CA963633C}"/>
              </a:ext>
            </a:extLst>
          </p:cNvPr>
          <p:cNvCxnSpPr>
            <a:stCxn id="16" idx="3"/>
            <a:endCxn id="27" idx="2"/>
          </p:cNvCxnSpPr>
          <p:nvPr/>
        </p:nvCxnSpPr>
        <p:spPr>
          <a:xfrm flipV="1">
            <a:off x="9800157" y="4222857"/>
            <a:ext cx="1256241" cy="10433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DA2C918-B85E-487C-AA93-C7C6122280BB}"/>
              </a:ext>
            </a:extLst>
          </p:cNvPr>
          <p:cNvGrpSpPr/>
          <p:nvPr/>
        </p:nvGrpSpPr>
        <p:grpSpPr>
          <a:xfrm>
            <a:off x="600970" y="5134109"/>
            <a:ext cx="1922799" cy="291223"/>
            <a:chOff x="6476740" y="1310412"/>
            <a:chExt cx="2215404" cy="321542"/>
          </a:xfrm>
          <a:solidFill>
            <a:schemeClr val="bg1"/>
          </a:solidFill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E7CC1B8-4130-4743-93E3-F0A08FA2BC89}"/>
                </a:ext>
              </a:extLst>
            </p:cNvPr>
            <p:cNvSpPr/>
            <p:nvPr/>
          </p:nvSpPr>
          <p:spPr>
            <a:xfrm>
              <a:off x="6476740" y="1310412"/>
              <a:ext cx="338932" cy="312738"/>
            </a:xfrm>
            <a:prstGeom prst="rect">
              <a:avLst/>
            </a:prstGeom>
            <a:solidFill>
              <a:srgbClr val="7F7F7F"/>
            </a:soli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0" cap="none" spc="0" normalizeH="0" baseline="0" noProof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18355AA-5CE4-4D4C-B2BB-8792E88F20EF}"/>
                </a:ext>
              </a:extLst>
            </p:cNvPr>
            <p:cNvSpPr txBox="1"/>
            <p:nvPr/>
          </p:nvSpPr>
          <p:spPr>
            <a:xfrm>
              <a:off x="6868843" y="1326117"/>
              <a:ext cx="1823301" cy="305837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200" kern="0" dirty="0">
                  <a:solidFill>
                    <a:schemeClr val="accent2">
                      <a:lumMod val="75000"/>
                    </a:schemeClr>
                  </a:solidFill>
                </a:rPr>
                <a:t>Existing subsea field</a:t>
              </a:r>
              <a:endPara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1064D00-9863-4B03-816A-36553462B29D}"/>
              </a:ext>
            </a:extLst>
          </p:cNvPr>
          <p:cNvGrpSpPr/>
          <p:nvPr/>
        </p:nvGrpSpPr>
        <p:grpSpPr>
          <a:xfrm>
            <a:off x="622863" y="5635588"/>
            <a:ext cx="2921473" cy="291223"/>
            <a:chOff x="6476740" y="1310412"/>
            <a:chExt cx="3366059" cy="321542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1C0C40F1-7955-460A-A435-D117DD8DB8E2}"/>
                </a:ext>
              </a:extLst>
            </p:cNvPr>
            <p:cNvSpPr/>
            <p:nvPr/>
          </p:nvSpPr>
          <p:spPr>
            <a:xfrm>
              <a:off x="6476740" y="1310412"/>
              <a:ext cx="338932" cy="312738"/>
            </a:xfrm>
            <a:prstGeom prst="rect">
              <a:avLst/>
            </a:prstGeom>
            <a:solidFill>
              <a:srgbClr val="F2A900"/>
            </a:soli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0" cap="none" spc="0" normalizeH="0" baseline="0" noProof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28B1520-4BD7-4F0A-8063-D68EC22BDFB6}"/>
                </a:ext>
              </a:extLst>
            </p:cNvPr>
            <p:cNvSpPr txBox="1"/>
            <p:nvPr/>
          </p:nvSpPr>
          <p:spPr>
            <a:xfrm>
              <a:off x="6868846" y="1326117"/>
              <a:ext cx="2973953" cy="3058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</a:rPr>
                <a:t>Proserv co-exist equipment options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3822BFC3-AD86-4A98-AFF2-1509215D6F33}"/>
              </a:ext>
            </a:extLst>
          </p:cNvPr>
          <p:cNvGrpSpPr/>
          <p:nvPr/>
        </p:nvGrpSpPr>
        <p:grpSpPr>
          <a:xfrm>
            <a:off x="5001400" y="1526208"/>
            <a:ext cx="953028" cy="520487"/>
            <a:chOff x="5001400" y="1526208"/>
            <a:chExt cx="953028" cy="520487"/>
          </a:xfrm>
        </p:grpSpPr>
        <p:sp>
          <p:nvSpPr>
            <p:cNvPr id="52" name="Can 97">
              <a:extLst>
                <a:ext uri="{FF2B5EF4-FFF2-40B4-BE49-F238E27FC236}">
                  <a16:creationId xmlns:a16="http://schemas.microsoft.com/office/drawing/2014/main" id="{99837D49-162E-486E-B8E1-B85B8C51F84A}"/>
                </a:ext>
              </a:extLst>
            </p:cNvPr>
            <p:cNvSpPr/>
            <p:nvPr/>
          </p:nvSpPr>
          <p:spPr>
            <a:xfrm>
              <a:off x="5666084" y="1526208"/>
              <a:ext cx="288344" cy="520487"/>
            </a:xfrm>
            <a:prstGeom prst="can">
              <a:avLst/>
            </a:prstGeom>
            <a:solidFill>
              <a:srgbClr val="F2A900"/>
            </a:solidFill>
            <a:ln w="5715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3600" b="1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C7A4C3DD-C201-4C3B-B72B-14514AD11217}"/>
                </a:ext>
              </a:extLst>
            </p:cNvPr>
            <p:cNvSpPr txBox="1"/>
            <p:nvPr/>
          </p:nvSpPr>
          <p:spPr>
            <a:xfrm>
              <a:off x="5001400" y="1583851"/>
              <a:ext cx="7528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  <a:buClr>
                  <a:srgbClr val="F2A900"/>
                </a:buClr>
              </a:pPr>
              <a:r>
                <a:rPr lang="en-GB" sz="1200" b="1" dirty="0">
                  <a:solidFill>
                    <a:srgbClr val="F2A900"/>
                  </a:solidFill>
                </a:rPr>
                <a:t>Proserv SEM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B755B445-D4CB-4DD9-8865-8B5037B5D9BF}"/>
              </a:ext>
            </a:extLst>
          </p:cNvPr>
          <p:cNvGrpSpPr/>
          <p:nvPr/>
        </p:nvGrpSpPr>
        <p:grpSpPr>
          <a:xfrm>
            <a:off x="9296496" y="1585030"/>
            <a:ext cx="1751553" cy="529091"/>
            <a:chOff x="5666084" y="1517604"/>
            <a:chExt cx="1751553" cy="529091"/>
          </a:xfrm>
        </p:grpSpPr>
        <p:sp>
          <p:nvSpPr>
            <p:cNvPr id="55" name="Can 106">
              <a:extLst>
                <a:ext uri="{FF2B5EF4-FFF2-40B4-BE49-F238E27FC236}">
                  <a16:creationId xmlns:a16="http://schemas.microsoft.com/office/drawing/2014/main" id="{9D280B78-5958-4FF5-8954-527E01192458}"/>
                </a:ext>
              </a:extLst>
            </p:cNvPr>
            <p:cNvSpPr/>
            <p:nvPr/>
          </p:nvSpPr>
          <p:spPr>
            <a:xfrm>
              <a:off x="5666084" y="1526208"/>
              <a:ext cx="288344" cy="520487"/>
            </a:xfrm>
            <a:prstGeom prst="can">
              <a:avLst/>
            </a:prstGeom>
            <a:solidFill>
              <a:srgbClr val="F2A900"/>
            </a:solidFill>
            <a:ln w="5715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3600" b="1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3FE816F8-AF84-448D-AF43-CB0477150D90}"/>
                </a:ext>
              </a:extLst>
            </p:cNvPr>
            <p:cNvSpPr txBox="1"/>
            <p:nvPr/>
          </p:nvSpPr>
          <p:spPr>
            <a:xfrm>
              <a:off x="6664821" y="1517604"/>
              <a:ext cx="7528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  <a:buClr>
                  <a:srgbClr val="F2A900"/>
                </a:buClr>
              </a:pPr>
              <a:r>
                <a:rPr lang="en-GB" sz="1200" b="1" dirty="0">
                  <a:solidFill>
                    <a:srgbClr val="F2A900"/>
                  </a:solidFill>
                </a:rPr>
                <a:t>Proserv SEM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6656EB45-D095-4C8E-8C73-9608182CB907}"/>
              </a:ext>
            </a:extLst>
          </p:cNvPr>
          <p:cNvGrpSpPr/>
          <p:nvPr/>
        </p:nvGrpSpPr>
        <p:grpSpPr>
          <a:xfrm>
            <a:off x="10460443" y="3452800"/>
            <a:ext cx="1026180" cy="520487"/>
            <a:chOff x="4928248" y="1526208"/>
            <a:chExt cx="1026180" cy="520487"/>
          </a:xfrm>
        </p:grpSpPr>
        <p:sp>
          <p:nvSpPr>
            <p:cNvPr id="58" name="Can 109">
              <a:extLst>
                <a:ext uri="{FF2B5EF4-FFF2-40B4-BE49-F238E27FC236}">
                  <a16:creationId xmlns:a16="http://schemas.microsoft.com/office/drawing/2014/main" id="{01A2C3AA-18D5-4640-904C-256BB734E7C5}"/>
                </a:ext>
              </a:extLst>
            </p:cNvPr>
            <p:cNvSpPr/>
            <p:nvPr/>
          </p:nvSpPr>
          <p:spPr>
            <a:xfrm>
              <a:off x="5666084" y="1526208"/>
              <a:ext cx="288344" cy="520487"/>
            </a:xfrm>
            <a:prstGeom prst="can">
              <a:avLst/>
            </a:prstGeom>
            <a:solidFill>
              <a:srgbClr val="F2A900"/>
            </a:solidFill>
            <a:ln w="5715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3600" b="1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EBA89575-B519-4F62-9764-3AD2E43DAEA4}"/>
                </a:ext>
              </a:extLst>
            </p:cNvPr>
            <p:cNvSpPr txBox="1"/>
            <p:nvPr/>
          </p:nvSpPr>
          <p:spPr>
            <a:xfrm>
              <a:off x="4928248" y="1583851"/>
              <a:ext cx="7528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  <a:buClr>
                  <a:srgbClr val="F2A900"/>
                </a:buClr>
              </a:pPr>
              <a:r>
                <a:rPr lang="en-GB" sz="1200" b="1" dirty="0">
                  <a:solidFill>
                    <a:srgbClr val="F2A900"/>
                  </a:solidFill>
                </a:rPr>
                <a:t>Proserv SEM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760B7C0E-DB5F-448C-9947-0B3B23E4C186}"/>
              </a:ext>
            </a:extLst>
          </p:cNvPr>
          <p:cNvGrpSpPr/>
          <p:nvPr/>
        </p:nvGrpSpPr>
        <p:grpSpPr>
          <a:xfrm>
            <a:off x="6131129" y="1545898"/>
            <a:ext cx="953028" cy="520487"/>
            <a:chOff x="5001400" y="1526208"/>
            <a:chExt cx="953028" cy="520487"/>
          </a:xfrm>
        </p:grpSpPr>
        <p:sp>
          <p:nvSpPr>
            <p:cNvPr id="61" name="Can 112">
              <a:extLst>
                <a:ext uri="{FF2B5EF4-FFF2-40B4-BE49-F238E27FC236}">
                  <a16:creationId xmlns:a16="http://schemas.microsoft.com/office/drawing/2014/main" id="{B81788F8-F540-4A6B-9E9E-0E4A7505466E}"/>
                </a:ext>
              </a:extLst>
            </p:cNvPr>
            <p:cNvSpPr/>
            <p:nvPr/>
          </p:nvSpPr>
          <p:spPr>
            <a:xfrm>
              <a:off x="5666084" y="1526208"/>
              <a:ext cx="288344" cy="520487"/>
            </a:xfrm>
            <a:prstGeom prst="can">
              <a:avLst/>
            </a:prstGeom>
            <a:solidFill>
              <a:srgbClr val="F2A900"/>
            </a:solidFill>
            <a:ln w="5715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3600" b="1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80EDF2FA-2350-416E-8042-2620DFBAEE3A}"/>
                </a:ext>
              </a:extLst>
            </p:cNvPr>
            <p:cNvSpPr txBox="1"/>
            <p:nvPr/>
          </p:nvSpPr>
          <p:spPr>
            <a:xfrm>
              <a:off x="5001400" y="1583851"/>
              <a:ext cx="7528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  <a:buClr>
                  <a:srgbClr val="F2A900"/>
                </a:buClr>
              </a:pPr>
              <a:r>
                <a:rPr lang="en-GB" sz="1200" b="1" dirty="0">
                  <a:solidFill>
                    <a:srgbClr val="F2A900"/>
                  </a:solidFill>
                </a:rPr>
                <a:t>Proserv SEM</a:t>
              </a:r>
            </a:p>
          </p:txBody>
        </p:sp>
      </p:grpSp>
      <p:pic>
        <p:nvPicPr>
          <p:cNvPr id="63" name="Picture 3" descr="P:\GT Yarmouth\P Drive - Projects\2014 projects\PJ-08-000425 APACHE AVIAT\000425-Photos\000425-02-MCS\Finished MCS\IMG_1683.JPG">
            <a:extLst>
              <a:ext uri="{FF2B5EF4-FFF2-40B4-BE49-F238E27FC236}">
                <a16:creationId xmlns:a16="http://schemas.microsoft.com/office/drawing/2014/main" id="{5DF17D55-5AE5-481F-AF12-45B5016396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2467" y="3412698"/>
            <a:ext cx="774685" cy="239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0BC1CFDF-763B-482E-85D9-B0C816E17CEC}"/>
              </a:ext>
            </a:extLst>
          </p:cNvPr>
          <p:cNvSpPr txBox="1"/>
          <p:nvPr/>
        </p:nvSpPr>
        <p:spPr>
          <a:xfrm>
            <a:off x="501503" y="3653145"/>
            <a:ext cx="13946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</a:pPr>
            <a:r>
              <a:rPr lang="en-GB" sz="1200" b="1" dirty="0">
                <a:solidFill>
                  <a:srgbClr val="F2A900"/>
                </a:solidFill>
              </a:rPr>
              <a:t>Proserv TPCU</a:t>
            </a: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D4EFEECB-3E29-415D-A0F7-EEC3E7274736}"/>
              </a:ext>
            </a:extLst>
          </p:cNvPr>
          <p:cNvCxnSpPr/>
          <p:nvPr/>
        </p:nvCxnSpPr>
        <p:spPr>
          <a:xfrm>
            <a:off x="613437" y="2485305"/>
            <a:ext cx="266773" cy="0"/>
          </a:xfrm>
          <a:prstGeom prst="straightConnector1">
            <a:avLst/>
          </a:prstGeom>
          <a:ln w="38100">
            <a:headEnd type="none" w="med" len="med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7514CC61-B919-4AE4-BCDE-78713B16595D}"/>
              </a:ext>
            </a:extLst>
          </p:cNvPr>
          <p:cNvCxnSpPr/>
          <p:nvPr/>
        </p:nvCxnSpPr>
        <p:spPr>
          <a:xfrm>
            <a:off x="636338" y="2470895"/>
            <a:ext cx="0" cy="892063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F98DF15-A033-4353-969C-E3B348B6D5D0}"/>
              </a:ext>
            </a:extLst>
          </p:cNvPr>
          <p:cNvGrpSpPr/>
          <p:nvPr/>
        </p:nvGrpSpPr>
        <p:grpSpPr>
          <a:xfrm>
            <a:off x="9866458" y="4699879"/>
            <a:ext cx="1940786" cy="1278162"/>
            <a:chOff x="9800157" y="4816711"/>
            <a:chExt cx="1940786" cy="1278162"/>
          </a:xfrm>
        </p:grpSpPr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C22A8C3F-BBA5-4794-AB24-76B53CF8F2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966967" y="4931141"/>
              <a:ext cx="773976" cy="1163732"/>
            </a:xfrm>
            <a:prstGeom prst="rect">
              <a:avLst/>
            </a:prstGeom>
          </p:spPr>
        </p:pic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4051AF76-A03D-4EFA-8267-6C35BD197C55}"/>
                </a:ext>
              </a:extLst>
            </p:cNvPr>
            <p:cNvGrpSpPr/>
            <p:nvPr/>
          </p:nvGrpSpPr>
          <p:grpSpPr>
            <a:xfrm>
              <a:off x="9800157" y="4816711"/>
              <a:ext cx="1442299" cy="578982"/>
              <a:chOff x="9800157" y="4816711"/>
              <a:chExt cx="1442299" cy="578982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AF2D4F57-ECEB-4AF8-8DFA-A9641EA59DAB}"/>
                  </a:ext>
                </a:extLst>
              </p:cNvPr>
              <p:cNvSpPr txBox="1"/>
              <p:nvPr/>
            </p:nvSpPr>
            <p:spPr>
              <a:xfrm>
                <a:off x="10146101" y="4816711"/>
                <a:ext cx="109635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Proserv SCM</a:t>
                </a:r>
              </a:p>
            </p:txBody>
          </p: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D94C866B-64BD-475D-B68E-0997DF265B8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800157" y="5378695"/>
                <a:ext cx="1248365" cy="16998"/>
              </a:xfrm>
              <a:prstGeom prst="line">
                <a:avLst/>
              </a:prstGeom>
              <a:ln w="38100"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85872C78-16A2-481D-B024-0A86B228FDE0}"/>
              </a:ext>
            </a:extLst>
          </p:cNvPr>
          <p:cNvGrpSpPr/>
          <p:nvPr/>
        </p:nvGrpSpPr>
        <p:grpSpPr>
          <a:xfrm>
            <a:off x="7023365" y="4331339"/>
            <a:ext cx="2132358" cy="1140228"/>
            <a:chOff x="7023365" y="4331339"/>
            <a:chExt cx="2132358" cy="1140228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6105173A-BD94-4182-99A6-DC9C768DCE5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051019" y="4352048"/>
              <a:ext cx="848271" cy="859683"/>
            </a:xfrm>
            <a:prstGeom prst="rect">
              <a:avLst/>
            </a:prstGeom>
          </p:spPr>
        </p:pic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B74316C-0AF5-46F0-885E-C624B6D5E1BA}"/>
                </a:ext>
              </a:extLst>
            </p:cNvPr>
            <p:cNvSpPr txBox="1"/>
            <p:nvPr/>
          </p:nvSpPr>
          <p:spPr>
            <a:xfrm>
              <a:off x="7023365" y="4331339"/>
              <a:ext cx="10963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Multi-Phase Flowmeter</a:t>
              </a:r>
            </a:p>
          </p:txBody>
        </p: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09BFDA24-1B1B-4EA1-8A20-884626C7FE3E}"/>
                </a:ext>
              </a:extLst>
            </p:cNvPr>
            <p:cNvGrpSpPr/>
            <p:nvPr/>
          </p:nvGrpSpPr>
          <p:grpSpPr>
            <a:xfrm>
              <a:off x="8414901" y="5164246"/>
              <a:ext cx="740822" cy="307321"/>
              <a:chOff x="8414901" y="5164246"/>
              <a:chExt cx="740822" cy="307321"/>
            </a:xfrm>
          </p:grpSpPr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923B9222-D14B-46C0-836B-D8E8BAA516C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14901" y="5463705"/>
                <a:ext cx="740822" cy="0"/>
              </a:xfrm>
              <a:prstGeom prst="line">
                <a:avLst/>
              </a:prstGeom>
              <a:ln w="38100"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>
                <a:extLst>
                  <a:ext uri="{FF2B5EF4-FFF2-40B4-BE49-F238E27FC236}">
                    <a16:creationId xmlns:a16="http://schemas.microsoft.com/office/drawing/2014/main" id="{417151B3-9AB2-47C0-A37F-FAC5156D9D1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27956" y="5164246"/>
                <a:ext cx="0" cy="307321"/>
              </a:xfrm>
              <a:prstGeom prst="line">
                <a:avLst/>
              </a:prstGeom>
              <a:ln w="38100"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16C076BD-68AC-44D9-829E-118ECD3077BC}"/>
              </a:ext>
            </a:extLst>
          </p:cNvPr>
          <p:cNvGrpSpPr/>
          <p:nvPr/>
        </p:nvGrpSpPr>
        <p:grpSpPr>
          <a:xfrm>
            <a:off x="4516979" y="4264778"/>
            <a:ext cx="4915196" cy="1830698"/>
            <a:chOff x="4516979" y="4264778"/>
            <a:chExt cx="4915196" cy="1830698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6D7A6FE6-0539-4A1F-80F1-0960E356B2CD}"/>
                </a:ext>
              </a:extLst>
            </p:cNvPr>
            <p:cNvSpPr txBox="1"/>
            <p:nvPr/>
          </p:nvSpPr>
          <p:spPr>
            <a:xfrm>
              <a:off x="4516979" y="4264778"/>
              <a:ext cx="15350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Corrosion /</a:t>
              </a:r>
            </a:p>
            <a:p>
              <a:pPr algn="ctr"/>
              <a:r>
                <a:rPr lang="en-GB" sz="1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Erosion  Monitor</a:t>
              </a: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CDA9ABDB-4101-40C3-8AB6-F4793DC27515}"/>
                </a:ext>
              </a:extLst>
            </p:cNvPr>
            <p:cNvCxnSpPr>
              <a:cxnSpLocks/>
            </p:cNvCxnSpPr>
            <p:nvPr/>
          </p:nvCxnSpPr>
          <p:spPr>
            <a:xfrm>
              <a:off x="9419120" y="5764962"/>
              <a:ext cx="13055" cy="307321"/>
            </a:xfrm>
            <a:prstGeom prst="line">
              <a:avLst/>
            </a:prstGeom>
            <a:ln w="38100"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D5BCB1F-CE0A-4299-8148-45E0211B3592}"/>
                </a:ext>
              </a:extLst>
            </p:cNvPr>
            <p:cNvCxnSpPr/>
            <p:nvPr/>
          </p:nvCxnSpPr>
          <p:spPr>
            <a:xfrm flipV="1">
              <a:off x="5555653" y="6051766"/>
              <a:ext cx="3876522" cy="11771"/>
            </a:xfrm>
            <a:prstGeom prst="line">
              <a:avLst/>
            </a:prstGeom>
            <a:ln w="38100"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C19511EF-A027-4260-822B-A8DEB48B1D56}"/>
                </a:ext>
              </a:extLst>
            </p:cNvPr>
            <p:cNvCxnSpPr/>
            <p:nvPr/>
          </p:nvCxnSpPr>
          <p:spPr>
            <a:xfrm>
              <a:off x="5572839" y="5788155"/>
              <a:ext cx="13055" cy="307321"/>
            </a:xfrm>
            <a:prstGeom prst="line">
              <a:avLst/>
            </a:prstGeom>
            <a:ln w="38100"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82E24BB0-EE9A-4017-8EF5-3894FA9E0D4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872867" y="4692840"/>
              <a:ext cx="953065" cy="1037782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12074F04-8244-4522-9F5B-E708E4DBEBAB}"/>
              </a:ext>
            </a:extLst>
          </p:cNvPr>
          <p:cNvGrpSpPr/>
          <p:nvPr/>
        </p:nvGrpSpPr>
        <p:grpSpPr>
          <a:xfrm>
            <a:off x="6106997" y="4834152"/>
            <a:ext cx="3085827" cy="955096"/>
            <a:chOff x="6106997" y="4834152"/>
            <a:chExt cx="3085827" cy="955096"/>
          </a:xfrm>
        </p:grpSpPr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820CC32E-12CC-4205-B710-FCDB034A613E}"/>
                </a:ext>
              </a:extLst>
            </p:cNvPr>
            <p:cNvCxnSpPr>
              <a:cxnSpLocks/>
            </p:cNvCxnSpPr>
            <p:nvPr/>
          </p:nvCxnSpPr>
          <p:spPr>
            <a:xfrm>
              <a:off x="7237994" y="5773231"/>
              <a:ext cx="1954830" cy="0"/>
            </a:xfrm>
            <a:prstGeom prst="line">
              <a:avLst/>
            </a:prstGeom>
            <a:ln w="38100"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9E547574-0673-450F-A228-F33B46D2294F}"/>
                </a:ext>
              </a:extLst>
            </p:cNvPr>
            <p:cNvCxnSpPr>
              <a:cxnSpLocks/>
            </p:cNvCxnSpPr>
            <p:nvPr/>
          </p:nvCxnSpPr>
          <p:spPr>
            <a:xfrm>
              <a:off x="7237994" y="5481927"/>
              <a:ext cx="0" cy="307321"/>
            </a:xfrm>
            <a:prstGeom prst="line">
              <a:avLst/>
            </a:prstGeom>
            <a:ln w="38100"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97" name="Picture 96" descr="A picture containing yellow, orange&#10;&#10;Description automatically generated">
              <a:extLst>
                <a:ext uri="{FF2B5EF4-FFF2-40B4-BE49-F238E27FC236}">
                  <a16:creationId xmlns:a16="http://schemas.microsoft.com/office/drawing/2014/main" id="{5DD0013C-C3D8-41C0-BCA5-3F26F58D290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909097" y="4834152"/>
              <a:ext cx="718898" cy="718898"/>
            </a:xfrm>
            <a:prstGeom prst="rect">
              <a:avLst/>
            </a:prstGeom>
          </p:spPr>
        </p:pic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2E51DAAB-B03B-46C9-9D37-302CA4B73346}"/>
                </a:ext>
              </a:extLst>
            </p:cNvPr>
            <p:cNvSpPr txBox="1"/>
            <p:nvPr/>
          </p:nvSpPr>
          <p:spPr>
            <a:xfrm>
              <a:off x="6106997" y="4961040"/>
              <a:ext cx="9143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Retrofit </a:t>
              </a:r>
            </a:p>
            <a:p>
              <a:pPr algn="ctr"/>
              <a:r>
                <a:rPr lang="en-GB" sz="1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DHPT</a:t>
              </a: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E0F85DE2-7693-4BCF-A4BA-C0A4B71BF3B9}"/>
              </a:ext>
            </a:extLst>
          </p:cNvPr>
          <p:cNvGrpSpPr/>
          <p:nvPr/>
        </p:nvGrpSpPr>
        <p:grpSpPr>
          <a:xfrm>
            <a:off x="9022440" y="4406685"/>
            <a:ext cx="2138431" cy="1888017"/>
            <a:chOff x="9022440" y="4406685"/>
            <a:chExt cx="2138431" cy="1888017"/>
          </a:xfrm>
        </p:grpSpPr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B1445A60-A188-440A-95B1-45D0C47283BB}"/>
                </a:ext>
              </a:extLst>
            </p:cNvPr>
            <p:cNvGrpSpPr/>
            <p:nvPr/>
          </p:nvGrpSpPr>
          <p:grpSpPr>
            <a:xfrm>
              <a:off x="9022440" y="4406685"/>
              <a:ext cx="910999" cy="1472526"/>
              <a:chOff x="9022440" y="4406685"/>
              <a:chExt cx="910999" cy="1472526"/>
            </a:xfrm>
          </p:grpSpPr>
          <p:pic>
            <p:nvPicPr>
              <p:cNvPr id="44" name="Picture 3">
                <a:extLst>
                  <a:ext uri="{FF2B5EF4-FFF2-40B4-BE49-F238E27FC236}">
                    <a16:creationId xmlns:a16="http://schemas.microsoft.com/office/drawing/2014/main" id="{C5731B7B-79C2-4EF6-8AE5-A36B2A67FD7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22440" y="4895178"/>
                <a:ext cx="910999" cy="9840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A0C2AB08-03C2-4C7E-918E-B8CD8A00A08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486229" y="4406685"/>
                <a:ext cx="0" cy="486074"/>
              </a:xfrm>
              <a:prstGeom prst="line">
                <a:avLst/>
              </a:prstGeom>
              <a:ln w="38100"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7AA0997-8841-435D-BBAE-269A16292641}"/>
                </a:ext>
              </a:extLst>
            </p:cNvPr>
            <p:cNvSpPr txBox="1"/>
            <p:nvPr/>
          </p:nvSpPr>
          <p:spPr>
            <a:xfrm>
              <a:off x="9600046" y="5463705"/>
              <a:ext cx="156082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Open Communication Hub (OCH) if required</a:t>
              </a:r>
            </a:p>
          </p:txBody>
        </p:sp>
      </p:grpSp>
      <p:pic>
        <p:nvPicPr>
          <p:cNvPr id="35" name="Picture 2">
            <a:extLst>
              <a:ext uri="{FF2B5EF4-FFF2-40B4-BE49-F238E27FC236}">
                <a16:creationId xmlns:a16="http://schemas.microsoft.com/office/drawing/2014/main" id="{ADFD0CFF-66A2-8084-2C94-E96486BF0EB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5000" contras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254" r="29920" b="16458"/>
          <a:stretch/>
        </p:blipFill>
        <p:spPr bwMode="auto">
          <a:xfrm flipH="1">
            <a:off x="9908539" y="1502183"/>
            <a:ext cx="367748" cy="967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" name="Circular Arrow 91">
            <a:extLst>
              <a:ext uri="{FF2B5EF4-FFF2-40B4-BE49-F238E27FC236}">
                <a16:creationId xmlns:a16="http://schemas.microsoft.com/office/drawing/2014/main" id="{A8D6207D-75ED-2874-FF2A-4D38D66D6F86}"/>
              </a:ext>
            </a:extLst>
          </p:cNvPr>
          <p:cNvSpPr/>
          <p:nvPr/>
        </p:nvSpPr>
        <p:spPr>
          <a:xfrm rot="2554708" flipH="1">
            <a:off x="9602205" y="1615804"/>
            <a:ext cx="327925" cy="311250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6437263"/>
              <a:gd name="adj5" fmla="val 125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224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64" grpId="0"/>
      <p:bldP spid="3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ACA9B-44A2-2F3C-5B84-5D6F6BB57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From co-exist for instruments to full data protocol solutions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AAAFAD-485F-7BCB-7378-5E6CCC512B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History of ACT</a:t>
            </a:r>
          </a:p>
        </p:txBody>
      </p:sp>
      <p:pic>
        <p:nvPicPr>
          <p:cNvPr id="5" name="Picture 2" descr="P:\Marketing\1 Marketing &amp; Comms\Images\Seahawk\Proserv SeaHawk Subsea Video Surveillance System .jpg">
            <a:extLst>
              <a:ext uri="{FF2B5EF4-FFF2-40B4-BE49-F238E27FC236}">
                <a16:creationId xmlns:a16="http://schemas.microsoft.com/office/drawing/2014/main" id="{7F3A57CC-E037-5014-2F7E-5549FE14B3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015" y="4218124"/>
            <a:ext cx="1305084" cy="1743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64FFA34-E500-376D-ED8D-DFD18B7FA34B}"/>
              </a:ext>
            </a:extLst>
          </p:cNvPr>
          <p:cNvSpPr/>
          <p:nvPr/>
        </p:nvSpPr>
        <p:spPr>
          <a:xfrm>
            <a:off x="852141" y="1488332"/>
            <a:ext cx="1184831" cy="2656338"/>
          </a:xfrm>
          <a:prstGeom prst="rect">
            <a:avLst/>
          </a:prstGeom>
          <a:solidFill>
            <a:srgbClr val="F2A900"/>
          </a:solidFill>
          <a:ln w="571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200" dirty="0">
                <a:solidFill>
                  <a:schemeClr val="tx1">
                    <a:lumMod val="75000"/>
                  </a:schemeClr>
                </a:solidFill>
              </a:rPr>
              <a:t>2006 </a:t>
            </a:r>
          </a:p>
          <a:p>
            <a:pPr algn="ctr"/>
            <a:endParaRPr lang="en-GB" sz="1200" dirty="0">
              <a:solidFill>
                <a:schemeClr val="tx1">
                  <a:lumMod val="75000"/>
                </a:schemeClr>
              </a:solidFill>
            </a:endParaRPr>
          </a:p>
          <a:p>
            <a:pPr algn="ctr"/>
            <a:r>
              <a:rPr lang="en-GB" sz="1200" dirty="0">
                <a:solidFill>
                  <a:schemeClr val="tx1">
                    <a:lumMod val="75000"/>
                  </a:schemeClr>
                </a:solidFill>
              </a:rPr>
              <a:t>Co-exist for inclusion  of </a:t>
            </a:r>
            <a:r>
              <a:rPr lang="en-GB" sz="1200" dirty="0" err="1">
                <a:solidFill>
                  <a:schemeClr val="tx1">
                    <a:lumMod val="75000"/>
                  </a:schemeClr>
                </a:solidFill>
              </a:rPr>
              <a:t>SeaHawk</a:t>
            </a:r>
            <a:r>
              <a:rPr lang="en-GB" sz="1200" dirty="0">
                <a:solidFill>
                  <a:schemeClr val="tx1">
                    <a:lumMod val="75000"/>
                  </a:schemeClr>
                </a:solidFill>
              </a:rPr>
              <a:t> leak detection camera on OEM control system</a:t>
            </a:r>
          </a:p>
        </p:txBody>
      </p:sp>
      <p:pic>
        <p:nvPicPr>
          <p:cNvPr id="8" name="Picture 4" descr="P:\GT Yarmouth\P Drive - Projects\2013 Projects\8972 Ithaca Anglia\8972-Photos\Close out\IMG_0280.JPG">
            <a:extLst>
              <a:ext uri="{FF2B5EF4-FFF2-40B4-BE49-F238E27FC236}">
                <a16:creationId xmlns:a16="http://schemas.microsoft.com/office/drawing/2014/main" id="{538AC72B-ACB5-3FF0-016A-8EA8541649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1956468" y="4432264"/>
            <a:ext cx="1713116" cy="1284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D26F1DE-75ED-FF69-2FEC-BA194243619B}"/>
              </a:ext>
            </a:extLst>
          </p:cNvPr>
          <p:cNvSpPr/>
          <p:nvPr/>
        </p:nvSpPr>
        <p:spPr>
          <a:xfrm>
            <a:off x="2220612" y="1488332"/>
            <a:ext cx="1184831" cy="2656338"/>
          </a:xfrm>
          <a:prstGeom prst="rect">
            <a:avLst/>
          </a:prstGeom>
          <a:solidFill>
            <a:srgbClr val="F2A900"/>
          </a:solidFill>
          <a:ln w="571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200" dirty="0">
                <a:solidFill>
                  <a:schemeClr val="tx1">
                    <a:lumMod val="75000"/>
                  </a:schemeClr>
                </a:solidFill>
              </a:rPr>
              <a:t>2011 </a:t>
            </a:r>
          </a:p>
          <a:p>
            <a:pPr algn="ctr"/>
            <a:endParaRPr lang="en-GB" sz="1200" dirty="0">
              <a:solidFill>
                <a:schemeClr val="tx1">
                  <a:lumMod val="75000"/>
                </a:schemeClr>
              </a:solidFill>
            </a:endParaRPr>
          </a:p>
          <a:p>
            <a:pPr algn="ctr"/>
            <a:r>
              <a:rPr lang="en-GB" sz="1200" dirty="0">
                <a:solidFill>
                  <a:schemeClr val="tx1">
                    <a:lumMod val="75000"/>
                  </a:schemeClr>
                </a:solidFill>
              </a:rPr>
              <a:t>Electronics replacement and co-exist on unsupported Aker SCM in North Sea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F870E64-32CD-345D-1A1F-0FE09FD66C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004" y="4218124"/>
            <a:ext cx="1335255" cy="1478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52760AF-4464-6024-1D87-274A82C4A077}"/>
              </a:ext>
            </a:extLst>
          </p:cNvPr>
          <p:cNvSpPr/>
          <p:nvPr/>
        </p:nvSpPr>
        <p:spPr>
          <a:xfrm>
            <a:off x="3589083" y="1488332"/>
            <a:ext cx="1184831" cy="2656338"/>
          </a:xfrm>
          <a:prstGeom prst="rect">
            <a:avLst/>
          </a:prstGeom>
          <a:solidFill>
            <a:srgbClr val="F2A900"/>
          </a:solidFill>
          <a:ln w="571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200" dirty="0">
                <a:solidFill>
                  <a:schemeClr val="tx1">
                    <a:lumMod val="75000"/>
                  </a:schemeClr>
                </a:solidFill>
              </a:rPr>
              <a:t>2012 </a:t>
            </a:r>
          </a:p>
          <a:p>
            <a:pPr algn="ctr"/>
            <a:endParaRPr lang="en-GB" sz="1200" dirty="0">
              <a:solidFill>
                <a:schemeClr val="tx1">
                  <a:lumMod val="75000"/>
                </a:schemeClr>
              </a:solidFill>
            </a:endParaRPr>
          </a:p>
          <a:p>
            <a:pPr algn="ctr"/>
            <a:r>
              <a:rPr lang="en-GB" sz="1200" dirty="0">
                <a:solidFill>
                  <a:schemeClr val="tx1">
                    <a:lumMod val="75000"/>
                  </a:schemeClr>
                </a:solidFill>
              </a:rPr>
              <a:t>Use of OCH for expanding 3rd party instrumentation on an existing subsea control system </a:t>
            </a:r>
          </a:p>
        </p:txBody>
      </p:sp>
      <p:pic>
        <p:nvPicPr>
          <p:cNvPr id="12" name="Picture 2" descr="\\notronfp01\Project\_Prosjekter SICOM\P1470-Statoil, Visund - SCM refurbishment\_Bilder\2016.06.27 Fotoshoot Visund A2G T10 SEM\DSD_3024.JPG">
            <a:extLst>
              <a:ext uri="{FF2B5EF4-FFF2-40B4-BE49-F238E27FC236}">
                <a16:creationId xmlns:a16="http://schemas.microsoft.com/office/drawing/2014/main" id="{B5B17E5F-FA88-B9F0-12B3-91529F6DC5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08888" y="4218124"/>
            <a:ext cx="1278418" cy="16583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71D11C6-0561-25C5-B89D-E1238FD5FA3A}"/>
              </a:ext>
            </a:extLst>
          </p:cNvPr>
          <p:cNvSpPr/>
          <p:nvPr/>
        </p:nvSpPr>
        <p:spPr>
          <a:xfrm>
            <a:off x="4957554" y="1488332"/>
            <a:ext cx="1184831" cy="2656338"/>
          </a:xfrm>
          <a:prstGeom prst="rect">
            <a:avLst/>
          </a:prstGeom>
          <a:solidFill>
            <a:srgbClr val="F2A900"/>
          </a:solidFill>
          <a:ln w="571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200" dirty="0">
                <a:solidFill>
                  <a:schemeClr val="tx1">
                    <a:lumMod val="75000"/>
                  </a:schemeClr>
                </a:solidFill>
              </a:rPr>
              <a:t>2016 </a:t>
            </a:r>
          </a:p>
          <a:p>
            <a:pPr algn="ctr"/>
            <a:endParaRPr lang="en-GB" sz="1200" dirty="0">
              <a:solidFill>
                <a:schemeClr val="tx1">
                  <a:lumMod val="75000"/>
                </a:schemeClr>
              </a:solidFill>
            </a:endParaRPr>
          </a:p>
          <a:p>
            <a:pPr algn="ctr"/>
            <a:r>
              <a:rPr lang="en-GB" sz="1200" dirty="0">
                <a:solidFill>
                  <a:schemeClr val="tx1">
                    <a:lumMod val="75000"/>
                  </a:schemeClr>
                </a:solidFill>
              </a:rPr>
              <a:t>Full electronics replacement and SCM refurbishment as new. Topside interface was back compatible </a:t>
            </a:r>
          </a:p>
        </p:txBody>
      </p:sp>
      <p:pic>
        <p:nvPicPr>
          <p:cNvPr id="15" name="Picture 14" descr="A picture containing orange, bag, dirty&#10;&#10;Description automatically generated">
            <a:extLst>
              <a:ext uri="{FF2B5EF4-FFF2-40B4-BE49-F238E27FC236}">
                <a16:creationId xmlns:a16="http://schemas.microsoft.com/office/drawing/2014/main" id="{4865BCE8-09AC-33C8-A17D-B0D768DA16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6084413" y="4425413"/>
            <a:ext cx="1658310" cy="1243733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A10C83D-4327-BBBA-6701-3CC832DD137E}"/>
              </a:ext>
            </a:extLst>
          </p:cNvPr>
          <p:cNvSpPr/>
          <p:nvPr/>
        </p:nvSpPr>
        <p:spPr>
          <a:xfrm>
            <a:off x="6326025" y="1488332"/>
            <a:ext cx="1184831" cy="2656338"/>
          </a:xfrm>
          <a:prstGeom prst="rect">
            <a:avLst/>
          </a:prstGeom>
          <a:solidFill>
            <a:srgbClr val="F2A900"/>
          </a:solidFill>
          <a:ln w="571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200" dirty="0">
                <a:solidFill>
                  <a:schemeClr val="tx1">
                    <a:lumMod val="75000"/>
                  </a:schemeClr>
                </a:solidFill>
              </a:rPr>
              <a:t>2019 </a:t>
            </a:r>
          </a:p>
          <a:p>
            <a:pPr algn="ctr"/>
            <a:endParaRPr lang="en-GB" sz="1200" dirty="0">
              <a:solidFill>
                <a:schemeClr val="tx1">
                  <a:lumMod val="75000"/>
                </a:schemeClr>
              </a:solidFill>
            </a:endParaRPr>
          </a:p>
          <a:p>
            <a:pPr algn="ctr"/>
            <a:r>
              <a:rPr lang="en-GB" sz="1200" dirty="0">
                <a:solidFill>
                  <a:schemeClr val="tx1">
                    <a:lumMod val="75000"/>
                  </a:schemeClr>
                </a:solidFill>
              </a:rPr>
              <a:t>Full electronics replacement and co-exist solution for KOS150</a:t>
            </a:r>
          </a:p>
        </p:txBody>
      </p:sp>
      <p:pic>
        <p:nvPicPr>
          <p:cNvPr id="17" name="Picture Placeholder 23" descr="A picture containing building, indoor, yellow, table&#10;&#10;Description automatically generated">
            <a:extLst>
              <a:ext uri="{FF2B5EF4-FFF2-40B4-BE49-F238E27FC236}">
                <a16:creationId xmlns:a16="http://schemas.microsoft.com/office/drawing/2014/main" id="{BE2EA473-804B-E06B-DB83-6A619EF4EFF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0255" t="20050" r="17320" b="6014"/>
          <a:stretch/>
        </p:blipFill>
        <p:spPr>
          <a:xfrm>
            <a:off x="7694497" y="4218124"/>
            <a:ext cx="1184830" cy="186591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18D386C-C23B-9E85-3A46-521EAF0020FD}"/>
              </a:ext>
            </a:extLst>
          </p:cNvPr>
          <p:cNvSpPr/>
          <p:nvPr/>
        </p:nvSpPr>
        <p:spPr>
          <a:xfrm>
            <a:off x="7694496" y="1488332"/>
            <a:ext cx="1184831" cy="2656338"/>
          </a:xfrm>
          <a:prstGeom prst="rect">
            <a:avLst/>
          </a:prstGeom>
          <a:solidFill>
            <a:srgbClr val="F2A900"/>
          </a:solidFill>
          <a:ln w="571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200" dirty="0">
                <a:solidFill>
                  <a:schemeClr val="tx1">
                    <a:lumMod val="75000"/>
                  </a:schemeClr>
                </a:solidFill>
              </a:rPr>
              <a:t>2019 </a:t>
            </a:r>
          </a:p>
          <a:p>
            <a:pPr algn="ctr"/>
            <a:endParaRPr lang="en-GB" sz="1200" dirty="0">
              <a:solidFill>
                <a:schemeClr val="tx1">
                  <a:lumMod val="75000"/>
                </a:schemeClr>
              </a:solidFill>
            </a:endParaRPr>
          </a:p>
          <a:p>
            <a:pPr algn="ctr"/>
            <a:r>
              <a:rPr lang="en-GB" sz="1200" dirty="0">
                <a:solidFill>
                  <a:schemeClr val="tx1">
                    <a:lumMod val="75000"/>
                  </a:schemeClr>
                </a:solidFill>
              </a:rPr>
              <a:t>Full electronics replacement and co-exist solution for ICON</a:t>
            </a:r>
          </a:p>
        </p:txBody>
      </p:sp>
      <p:pic>
        <p:nvPicPr>
          <p:cNvPr id="19" name="Picture Placeholder 6" descr="A picture containing orange, indoor&#10;&#10;Description automatically generated">
            <a:extLst>
              <a:ext uri="{FF2B5EF4-FFF2-40B4-BE49-F238E27FC236}">
                <a16:creationId xmlns:a16="http://schemas.microsoft.com/office/drawing/2014/main" id="{9D57AED5-39E5-8819-7A9B-29B269C41E36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50" b="50"/>
          <a:stretch>
            <a:fillRect/>
          </a:stretch>
        </p:blipFill>
        <p:spPr>
          <a:xfrm>
            <a:off x="9062755" y="4218124"/>
            <a:ext cx="1152813" cy="1857378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C8CD0B0D-4726-8B0A-4655-7EC3411E0DC6}"/>
              </a:ext>
            </a:extLst>
          </p:cNvPr>
          <p:cNvSpPr/>
          <p:nvPr/>
        </p:nvSpPr>
        <p:spPr>
          <a:xfrm>
            <a:off x="9062967" y="1488332"/>
            <a:ext cx="1184831" cy="2656338"/>
          </a:xfrm>
          <a:prstGeom prst="rect">
            <a:avLst/>
          </a:prstGeom>
          <a:solidFill>
            <a:srgbClr val="F2A900"/>
          </a:solidFill>
          <a:ln w="571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200" dirty="0">
                <a:solidFill>
                  <a:schemeClr val="tx1">
                    <a:lumMod val="75000"/>
                  </a:schemeClr>
                </a:solidFill>
              </a:rPr>
              <a:t>2019 </a:t>
            </a:r>
          </a:p>
          <a:p>
            <a:pPr algn="ctr"/>
            <a:endParaRPr lang="en-GB" sz="1200" dirty="0">
              <a:solidFill>
                <a:schemeClr val="tx1">
                  <a:lumMod val="75000"/>
                </a:schemeClr>
              </a:solidFill>
            </a:endParaRPr>
          </a:p>
          <a:p>
            <a:pPr algn="ctr"/>
            <a:r>
              <a:rPr lang="en-GB" sz="1200" dirty="0">
                <a:solidFill>
                  <a:schemeClr val="tx1">
                    <a:lumMod val="75000"/>
                  </a:schemeClr>
                </a:solidFill>
              </a:rPr>
              <a:t>Full electronics replacement and co-exist solution for </a:t>
            </a:r>
            <a:r>
              <a:rPr lang="en-GB" sz="1200" dirty="0" err="1">
                <a:solidFill>
                  <a:schemeClr val="tx1">
                    <a:lumMod val="75000"/>
                  </a:schemeClr>
                </a:solidFill>
              </a:rPr>
              <a:t>Modpod</a:t>
            </a:r>
            <a:endParaRPr lang="en-GB" sz="12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DFA2B5B-DD3F-E351-BD34-4C13695B5626}"/>
              </a:ext>
            </a:extLst>
          </p:cNvPr>
          <p:cNvSpPr/>
          <p:nvPr/>
        </p:nvSpPr>
        <p:spPr>
          <a:xfrm>
            <a:off x="10431436" y="1488332"/>
            <a:ext cx="1184831" cy="265633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571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200" dirty="0">
                <a:solidFill>
                  <a:schemeClr val="bg1">
                    <a:lumMod val="50000"/>
                  </a:schemeClr>
                </a:solidFill>
              </a:rPr>
              <a:t>2023 </a:t>
            </a:r>
          </a:p>
          <a:p>
            <a:pPr algn="ctr"/>
            <a:endParaRPr lang="en-GB" sz="1200" dirty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r>
              <a:rPr lang="en-GB" sz="1200" dirty="0">
                <a:solidFill>
                  <a:schemeClr val="bg1">
                    <a:lumMod val="50000"/>
                  </a:schemeClr>
                </a:solidFill>
              </a:rPr>
              <a:t>Data protocol solution for KOS150, AKS and DQ </a:t>
            </a:r>
          </a:p>
        </p:txBody>
      </p:sp>
    </p:spTree>
    <p:extLst>
      <p:ext uri="{BB962C8B-B14F-4D97-AF65-F5344CB8AC3E}">
        <p14:creationId xmlns:p14="http://schemas.microsoft.com/office/powerpoint/2010/main" val="1724764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AE59D-4686-EBA9-7D4B-291A052DD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ACT solutions delivered and in development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4E4760-6503-0A08-CB78-55A34CFB1B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ACT Solutions Available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128FE9-742F-4AF9-8923-B58D7E6A982F}"/>
              </a:ext>
            </a:extLst>
          </p:cNvPr>
          <p:cNvSpPr/>
          <p:nvPr/>
        </p:nvSpPr>
        <p:spPr>
          <a:xfrm>
            <a:off x="1477072" y="2425760"/>
            <a:ext cx="1741714" cy="836023"/>
          </a:xfrm>
          <a:prstGeom prst="rect">
            <a:avLst/>
          </a:prstGeom>
          <a:gradFill flip="none" rotWithShape="1">
            <a:gsLst>
              <a:gs pos="40000">
                <a:schemeClr val="accent6">
                  <a:lumMod val="75000"/>
                </a:schemeClr>
              </a:gs>
              <a:gs pos="45000">
                <a:schemeClr val="accent1"/>
              </a:gs>
            </a:gsLst>
            <a:lin ang="0" scaled="1"/>
            <a:tileRect/>
          </a:gradFill>
          <a:ln w="571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600" b="1" dirty="0"/>
              <a:t>KOS100</a:t>
            </a:r>
          </a:p>
          <a:p>
            <a:pPr algn="ctr"/>
            <a:r>
              <a:rPr lang="en-GB" sz="1200" dirty="0"/>
              <a:t>(in progress)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74007B-755E-D592-F169-4404F8AF937C}"/>
              </a:ext>
            </a:extLst>
          </p:cNvPr>
          <p:cNvSpPr/>
          <p:nvPr/>
        </p:nvSpPr>
        <p:spPr>
          <a:xfrm>
            <a:off x="3523586" y="2425760"/>
            <a:ext cx="1741714" cy="836023"/>
          </a:xfrm>
          <a:prstGeom prst="rect">
            <a:avLst/>
          </a:prstGeom>
          <a:gradFill flip="none" rotWithShape="1">
            <a:gsLst>
              <a:gs pos="60000">
                <a:schemeClr val="accent6">
                  <a:lumMod val="75000"/>
                </a:schemeClr>
              </a:gs>
              <a:gs pos="66000">
                <a:schemeClr val="accent1"/>
              </a:gs>
            </a:gsLst>
            <a:lin ang="0" scaled="1"/>
            <a:tileRect/>
          </a:gradFill>
          <a:ln w="571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600" b="1" dirty="0"/>
              <a:t>KOS150</a:t>
            </a:r>
          </a:p>
          <a:p>
            <a:pPr algn="ctr"/>
            <a:r>
              <a:rPr lang="en-GB" sz="1200" dirty="0"/>
              <a:t>(delivered but not deployed)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56ED9B9-079D-0569-3889-81DD5CE27D22}"/>
              </a:ext>
            </a:extLst>
          </p:cNvPr>
          <p:cNvSpPr/>
          <p:nvPr/>
        </p:nvSpPr>
        <p:spPr>
          <a:xfrm>
            <a:off x="5570100" y="2425760"/>
            <a:ext cx="1741714" cy="836023"/>
          </a:xfrm>
          <a:prstGeom prst="rect">
            <a:avLst/>
          </a:prstGeom>
          <a:solidFill>
            <a:srgbClr val="C00000"/>
          </a:solidFill>
          <a:ln w="571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600" b="1" dirty="0"/>
              <a:t>200</a:t>
            </a:r>
          </a:p>
          <a:p>
            <a:pPr algn="ctr"/>
            <a:r>
              <a:rPr lang="en-GB" sz="1200" dirty="0"/>
              <a:t>(identifying customers)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862B119-F935-3154-9437-54BE8087B430}"/>
              </a:ext>
            </a:extLst>
          </p:cNvPr>
          <p:cNvSpPr/>
          <p:nvPr/>
        </p:nvSpPr>
        <p:spPr>
          <a:xfrm>
            <a:off x="7616614" y="2425760"/>
            <a:ext cx="1741714" cy="836023"/>
          </a:xfrm>
          <a:prstGeom prst="rect">
            <a:avLst/>
          </a:prstGeom>
          <a:solidFill>
            <a:srgbClr val="C00000"/>
          </a:solidFill>
          <a:ln w="571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600" b="1" dirty="0"/>
              <a:t>200e</a:t>
            </a:r>
          </a:p>
          <a:p>
            <a:pPr algn="ctr"/>
            <a:r>
              <a:rPr lang="en-GB" sz="1200" dirty="0"/>
              <a:t>(identifying customers)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616798-0DC9-3D90-4D7A-9F5F1F52B5E3}"/>
              </a:ext>
            </a:extLst>
          </p:cNvPr>
          <p:cNvSpPr/>
          <p:nvPr/>
        </p:nvSpPr>
        <p:spPr>
          <a:xfrm>
            <a:off x="1477072" y="3427926"/>
            <a:ext cx="1741714" cy="836023"/>
          </a:xfrm>
          <a:prstGeom prst="rect">
            <a:avLst/>
          </a:prstGeom>
          <a:solidFill>
            <a:srgbClr val="C00000"/>
          </a:solidFill>
          <a:ln w="571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600" b="1" dirty="0"/>
              <a:t>GEC Marconi</a:t>
            </a:r>
          </a:p>
          <a:p>
            <a:pPr algn="ctr"/>
            <a:r>
              <a:rPr lang="en-GB" sz="1200" dirty="0"/>
              <a:t>(no current requirement)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DD00A5A-FBFF-0B6E-BCAB-52B07DDBF44E}"/>
              </a:ext>
            </a:extLst>
          </p:cNvPr>
          <p:cNvSpPr/>
          <p:nvPr/>
        </p:nvSpPr>
        <p:spPr>
          <a:xfrm>
            <a:off x="5570100" y="3446295"/>
            <a:ext cx="1741714" cy="836023"/>
          </a:xfrm>
          <a:prstGeom prst="rect">
            <a:avLst/>
          </a:prstGeom>
          <a:solidFill>
            <a:srgbClr val="4F9633"/>
          </a:solidFill>
          <a:ln w="571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600" b="1" dirty="0" err="1"/>
              <a:t>Modpod</a:t>
            </a:r>
            <a:endParaRPr lang="en-GB" sz="1600" b="1" dirty="0"/>
          </a:p>
          <a:p>
            <a:pPr algn="ctr"/>
            <a:r>
              <a:rPr lang="en-GB" sz="1200" dirty="0"/>
              <a:t>(successfully deployed)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3A26A5D-1DCB-C8B2-88D8-F8E55816CAF8}"/>
              </a:ext>
            </a:extLst>
          </p:cNvPr>
          <p:cNvSpPr/>
          <p:nvPr/>
        </p:nvSpPr>
        <p:spPr>
          <a:xfrm>
            <a:off x="3520592" y="3442092"/>
            <a:ext cx="1741714" cy="836023"/>
          </a:xfrm>
          <a:prstGeom prst="rect">
            <a:avLst/>
          </a:prstGeom>
          <a:solidFill>
            <a:srgbClr val="F2A900"/>
          </a:solidFill>
          <a:ln w="571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600" b="1" dirty="0"/>
              <a:t>ABB </a:t>
            </a:r>
            <a:r>
              <a:rPr lang="en-GB" sz="1600" b="1" dirty="0" err="1"/>
              <a:t>Seatec</a:t>
            </a:r>
            <a:endParaRPr lang="en-GB" sz="1600" b="1" dirty="0"/>
          </a:p>
          <a:p>
            <a:pPr algn="ctr"/>
            <a:r>
              <a:rPr lang="en-GB" sz="1200" dirty="0"/>
              <a:t>(similar to </a:t>
            </a:r>
            <a:r>
              <a:rPr lang="en-GB" sz="1200" dirty="0" err="1"/>
              <a:t>modpod</a:t>
            </a:r>
            <a:r>
              <a:rPr lang="en-GB" sz="1200" dirty="0"/>
              <a:t>)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433640A-3514-B89A-2E99-2B37CA541633}"/>
              </a:ext>
            </a:extLst>
          </p:cNvPr>
          <p:cNvSpPr/>
          <p:nvPr/>
        </p:nvSpPr>
        <p:spPr>
          <a:xfrm>
            <a:off x="1477072" y="4466831"/>
            <a:ext cx="1741714" cy="836023"/>
          </a:xfrm>
          <a:prstGeom prst="rect">
            <a:avLst/>
          </a:prstGeom>
          <a:solidFill>
            <a:srgbClr val="4F9633"/>
          </a:solidFill>
          <a:ln w="571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600" b="1" dirty="0"/>
              <a:t>Cameron Gen1</a:t>
            </a:r>
          </a:p>
          <a:p>
            <a:pPr algn="ctr"/>
            <a:r>
              <a:rPr lang="en-GB" sz="1200" dirty="0"/>
              <a:t>(successfully deployed)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67F961F-4343-4498-A9B3-7602908F2033}"/>
              </a:ext>
            </a:extLst>
          </p:cNvPr>
          <p:cNvSpPr/>
          <p:nvPr/>
        </p:nvSpPr>
        <p:spPr>
          <a:xfrm>
            <a:off x="3523586" y="4466831"/>
            <a:ext cx="1741714" cy="836023"/>
          </a:xfrm>
          <a:prstGeom prst="rect">
            <a:avLst/>
          </a:prstGeom>
          <a:gradFill flip="none" rotWithShape="1">
            <a:gsLst>
              <a:gs pos="32000">
                <a:schemeClr val="accent6">
                  <a:lumMod val="75000"/>
                </a:schemeClr>
              </a:gs>
              <a:gs pos="40000">
                <a:schemeClr val="accent1"/>
              </a:gs>
            </a:gsLst>
            <a:lin ang="0" scaled="1"/>
            <a:tileRect/>
          </a:gradFill>
          <a:ln w="571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600" b="1" dirty="0"/>
              <a:t>2</a:t>
            </a:r>
            <a:r>
              <a:rPr lang="en-GB" sz="1600" b="1" baseline="30000" dirty="0"/>
              <a:t>nd</a:t>
            </a:r>
            <a:r>
              <a:rPr lang="en-GB" sz="1600" b="1" dirty="0"/>
              <a:t> Gen</a:t>
            </a:r>
          </a:p>
          <a:p>
            <a:pPr algn="ctr"/>
            <a:r>
              <a:rPr lang="en-GB" sz="1200" dirty="0"/>
              <a:t>(solution available)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6AE1758-359D-C3A4-F779-2BA63E5EC1F1}"/>
              </a:ext>
            </a:extLst>
          </p:cNvPr>
          <p:cNvSpPr/>
          <p:nvPr/>
        </p:nvSpPr>
        <p:spPr>
          <a:xfrm>
            <a:off x="5561394" y="4466831"/>
            <a:ext cx="1741714" cy="836023"/>
          </a:xfrm>
          <a:prstGeom prst="rect">
            <a:avLst/>
          </a:prstGeom>
          <a:gradFill flip="none" rotWithShape="1">
            <a:gsLst>
              <a:gs pos="32000">
                <a:schemeClr val="accent6">
                  <a:lumMod val="75000"/>
                </a:schemeClr>
              </a:gs>
              <a:gs pos="40000">
                <a:schemeClr val="accent1"/>
              </a:gs>
            </a:gsLst>
            <a:lin ang="0" scaled="1"/>
            <a:tileRect/>
          </a:gradFill>
          <a:ln w="571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600" b="1" dirty="0"/>
              <a:t>3</a:t>
            </a:r>
            <a:r>
              <a:rPr lang="en-GB" sz="1600" b="1" baseline="30000" dirty="0"/>
              <a:t>rd</a:t>
            </a:r>
            <a:r>
              <a:rPr lang="en-GB" sz="1600" b="1" dirty="0"/>
              <a:t> Gen</a:t>
            </a:r>
          </a:p>
          <a:p>
            <a:pPr algn="ctr"/>
            <a:r>
              <a:rPr lang="en-GB" sz="1200" dirty="0"/>
              <a:t>(in progress)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443AE84-CC86-E700-0DB0-CD62DFDBB12F}"/>
              </a:ext>
            </a:extLst>
          </p:cNvPr>
          <p:cNvSpPr txBox="1"/>
          <p:nvPr/>
        </p:nvSpPr>
        <p:spPr>
          <a:xfrm>
            <a:off x="578728" y="2674494"/>
            <a:ext cx="753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</a:pPr>
            <a:r>
              <a:rPr lang="en-GB" sz="1600" dirty="0"/>
              <a:t>TFMC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DFC05EB-BE8F-C6AE-7F9C-A68A12039D60}"/>
              </a:ext>
            </a:extLst>
          </p:cNvPr>
          <p:cNvSpPr txBox="1"/>
          <p:nvPr/>
        </p:nvSpPr>
        <p:spPr>
          <a:xfrm>
            <a:off x="567507" y="3676660"/>
            <a:ext cx="7649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</a:pPr>
            <a:r>
              <a:rPr lang="en-GB" sz="1600" dirty="0"/>
              <a:t>BHGE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8E91946-7E91-5A2C-9465-EC2E52EED7E0}"/>
              </a:ext>
            </a:extLst>
          </p:cNvPr>
          <p:cNvSpPr txBox="1"/>
          <p:nvPr/>
        </p:nvSpPr>
        <p:spPr>
          <a:xfrm>
            <a:off x="578728" y="4715565"/>
            <a:ext cx="6174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</a:pPr>
            <a:r>
              <a:rPr lang="en-GB" sz="1600" dirty="0"/>
              <a:t>OSS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B79FFEC-13ED-7714-CB02-DB55C996DB7A}"/>
              </a:ext>
            </a:extLst>
          </p:cNvPr>
          <p:cNvGrpSpPr/>
          <p:nvPr/>
        </p:nvGrpSpPr>
        <p:grpSpPr>
          <a:xfrm>
            <a:off x="567507" y="1396008"/>
            <a:ext cx="10834341" cy="836023"/>
            <a:chOff x="578728" y="4394418"/>
            <a:chExt cx="10834341" cy="836023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5E9C6D2-1D51-FB99-7264-E10F37C3BF36}"/>
                </a:ext>
              </a:extLst>
            </p:cNvPr>
            <p:cNvSpPr/>
            <p:nvPr/>
          </p:nvSpPr>
          <p:spPr>
            <a:xfrm>
              <a:off x="1485299" y="4394418"/>
              <a:ext cx="1741714" cy="836023"/>
            </a:xfrm>
            <a:prstGeom prst="rect">
              <a:avLst/>
            </a:prstGeom>
            <a:solidFill>
              <a:srgbClr val="C00000"/>
            </a:solidFill>
            <a:ln w="5715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1600" b="1" dirty="0"/>
                <a:t>FSSL 2</a:t>
              </a:r>
              <a:r>
                <a:rPr lang="en-GB" sz="1600" b="1" baseline="30000" dirty="0"/>
                <a:t>nd</a:t>
              </a:r>
              <a:r>
                <a:rPr lang="en-GB" sz="1600" b="1" dirty="0"/>
                <a:t> Gen</a:t>
              </a:r>
            </a:p>
            <a:p>
              <a:pPr algn="ctr"/>
              <a:r>
                <a:rPr lang="en-GB" sz="1200" dirty="0"/>
                <a:t>(no current requirement)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00B97BA-9642-F898-451C-306CF82178B3}"/>
                </a:ext>
              </a:extLst>
            </p:cNvPr>
            <p:cNvSpPr/>
            <p:nvPr/>
          </p:nvSpPr>
          <p:spPr>
            <a:xfrm>
              <a:off x="9671355" y="4394418"/>
              <a:ext cx="1741714" cy="836023"/>
            </a:xfrm>
            <a:prstGeom prst="rect">
              <a:avLst/>
            </a:prstGeom>
            <a:solidFill>
              <a:srgbClr val="C00000"/>
            </a:solidFill>
            <a:ln w="5715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1600" b="1" dirty="0"/>
                <a:t>Vectus</a:t>
              </a:r>
            </a:p>
            <a:p>
              <a:pPr algn="ctr"/>
              <a:r>
                <a:rPr lang="en-GB" sz="1200" dirty="0"/>
                <a:t>(identifying customers)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82802EC2-CB9B-F301-9384-106E99EF1213}"/>
                </a:ext>
              </a:extLst>
            </p:cNvPr>
            <p:cNvSpPr/>
            <p:nvPr/>
          </p:nvSpPr>
          <p:spPr>
            <a:xfrm>
              <a:off x="3531813" y="4394418"/>
              <a:ext cx="1741714" cy="836023"/>
            </a:xfrm>
            <a:prstGeom prst="rect">
              <a:avLst/>
            </a:prstGeom>
            <a:solidFill>
              <a:srgbClr val="4F9633"/>
            </a:solidFill>
            <a:ln w="5715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1600" b="1" dirty="0"/>
                <a:t>3</a:t>
              </a:r>
              <a:r>
                <a:rPr lang="en-GB" sz="1600" b="1" baseline="30000" dirty="0"/>
                <a:t>rd</a:t>
              </a:r>
              <a:r>
                <a:rPr lang="en-GB" sz="1600" b="1" dirty="0"/>
                <a:t> Gen</a:t>
              </a:r>
            </a:p>
            <a:p>
              <a:pPr algn="ctr"/>
              <a:r>
                <a:rPr lang="en-GB" sz="1200" dirty="0"/>
                <a:t>(successfully deployed)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687515E-0D61-68C6-57AC-EAB54DF14A9A}"/>
                </a:ext>
              </a:extLst>
            </p:cNvPr>
            <p:cNvSpPr/>
            <p:nvPr/>
          </p:nvSpPr>
          <p:spPr>
            <a:xfrm>
              <a:off x="5578327" y="4394418"/>
              <a:ext cx="1741714" cy="836023"/>
            </a:xfrm>
            <a:prstGeom prst="rect">
              <a:avLst/>
            </a:prstGeom>
            <a:solidFill>
              <a:srgbClr val="4F9633"/>
            </a:solidFill>
            <a:ln w="5715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1600" b="1" dirty="0"/>
                <a:t>4</a:t>
              </a:r>
              <a:r>
                <a:rPr lang="en-GB" sz="1600" b="1" baseline="30000" dirty="0"/>
                <a:t>th</a:t>
              </a:r>
              <a:r>
                <a:rPr lang="en-GB" sz="1600" b="1" dirty="0"/>
                <a:t> Gen</a:t>
              </a:r>
            </a:p>
            <a:p>
              <a:pPr algn="ctr"/>
              <a:r>
                <a:rPr lang="en-GB" sz="1200" dirty="0"/>
                <a:t>(successfully deployed)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A6ECA21B-CB2F-A782-E53F-AD23423A5287}"/>
                </a:ext>
              </a:extLst>
            </p:cNvPr>
            <p:cNvSpPr/>
            <p:nvPr/>
          </p:nvSpPr>
          <p:spPr>
            <a:xfrm>
              <a:off x="7624841" y="4394418"/>
              <a:ext cx="1741714" cy="836023"/>
            </a:xfrm>
            <a:prstGeom prst="rect">
              <a:avLst/>
            </a:prstGeom>
            <a:solidFill>
              <a:srgbClr val="4F9633"/>
            </a:solidFill>
            <a:ln w="5715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1600" b="1" dirty="0" err="1"/>
                <a:t>ICon</a:t>
              </a:r>
              <a:endParaRPr lang="en-GB" sz="1600" b="1" dirty="0"/>
            </a:p>
            <a:p>
              <a:pPr algn="ctr"/>
              <a:r>
                <a:rPr lang="en-GB" sz="1200" dirty="0"/>
                <a:t>(successfully deployed)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695A86D-2BB2-82A9-1003-185EB84A85EF}"/>
                </a:ext>
              </a:extLst>
            </p:cNvPr>
            <p:cNvSpPr txBox="1"/>
            <p:nvPr/>
          </p:nvSpPr>
          <p:spPr>
            <a:xfrm>
              <a:off x="578728" y="4643152"/>
              <a:ext cx="6062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  <a:buClr>
                  <a:srgbClr val="F2A900"/>
                </a:buClr>
              </a:pPr>
              <a:r>
                <a:rPr lang="en-GB" sz="1600" dirty="0"/>
                <a:t>Aker</a:t>
              </a: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2CA4D7BE-DEA9-031E-53E7-0AEDDDB003A6}"/>
              </a:ext>
            </a:extLst>
          </p:cNvPr>
          <p:cNvSpPr txBox="1"/>
          <p:nvPr/>
        </p:nvSpPr>
        <p:spPr>
          <a:xfrm>
            <a:off x="567507" y="5776243"/>
            <a:ext cx="4924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F2A900"/>
              </a:buClr>
            </a:pPr>
            <a:r>
              <a:rPr lang="en-GB" sz="1600" dirty="0"/>
              <a:t>DQ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06FEE0C-521F-C331-D819-98C05BF1A430}"/>
              </a:ext>
            </a:extLst>
          </p:cNvPr>
          <p:cNvSpPr/>
          <p:nvPr/>
        </p:nvSpPr>
        <p:spPr>
          <a:xfrm>
            <a:off x="1485299" y="5527509"/>
            <a:ext cx="1741714" cy="836023"/>
          </a:xfrm>
          <a:prstGeom prst="rect">
            <a:avLst/>
          </a:prstGeom>
          <a:gradFill flip="none" rotWithShape="1">
            <a:gsLst>
              <a:gs pos="60000">
                <a:schemeClr val="accent6">
                  <a:lumMod val="75000"/>
                </a:schemeClr>
              </a:gs>
              <a:gs pos="66000">
                <a:schemeClr val="accent1"/>
              </a:gs>
            </a:gsLst>
            <a:lin ang="0" scaled="1"/>
            <a:tileRect/>
          </a:gradFill>
          <a:ln w="571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600" b="1" dirty="0"/>
              <a:t>Gen1 and Gen2</a:t>
            </a:r>
          </a:p>
          <a:p>
            <a:pPr algn="ctr"/>
            <a:r>
              <a:rPr lang="en-GB" sz="1200" dirty="0"/>
              <a:t>(solution available)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BC8B5A0-885C-E710-6B15-C4B2FAA3D33E}"/>
              </a:ext>
            </a:extLst>
          </p:cNvPr>
          <p:cNvSpPr/>
          <p:nvPr/>
        </p:nvSpPr>
        <p:spPr>
          <a:xfrm>
            <a:off x="9748916" y="4275537"/>
            <a:ext cx="1741714" cy="382588"/>
          </a:xfrm>
          <a:prstGeom prst="rect">
            <a:avLst/>
          </a:prstGeom>
          <a:solidFill>
            <a:srgbClr val="4F9633"/>
          </a:solidFill>
          <a:ln w="571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200" dirty="0"/>
              <a:t>ACT Solution Available 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A3819CC-99EE-E946-CD5E-4AEA00CC1847}"/>
              </a:ext>
            </a:extLst>
          </p:cNvPr>
          <p:cNvSpPr/>
          <p:nvPr/>
        </p:nvSpPr>
        <p:spPr>
          <a:xfrm>
            <a:off x="9748916" y="4761490"/>
            <a:ext cx="1741714" cy="382588"/>
          </a:xfrm>
          <a:prstGeom prst="rect">
            <a:avLst/>
          </a:prstGeom>
          <a:solidFill>
            <a:srgbClr val="F2A900"/>
          </a:solidFill>
          <a:ln w="571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200" dirty="0"/>
              <a:t>ACT Solution In Development 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BCEAFE5-1F7F-822B-BAC7-FB2C5E909269}"/>
              </a:ext>
            </a:extLst>
          </p:cNvPr>
          <p:cNvSpPr/>
          <p:nvPr/>
        </p:nvSpPr>
        <p:spPr>
          <a:xfrm>
            <a:off x="9748916" y="5247443"/>
            <a:ext cx="1741714" cy="382588"/>
          </a:xfrm>
          <a:prstGeom prst="rect">
            <a:avLst/>
          </a:prstGeom>
          <a:solidFill>
            <a:srgbClr val="C00000"/>
          </a:solidFill>
          <a:ln w="571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200" dirty="0"/>
              <a:t>No Current ACT Solution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19759DA-F4B4-EF82-103F-69FCAEEC9653}"/>
              </a:ext>
            </a:extLst>
          </p:cNvPr>
          <p:cNvSpPr/>
          <p:nvPr/>
        </p:nvSpPr>
        <p:spPr>
          <a:xfrm>
            <a:off x="9660133" y="4015214"/>
            <a:ext cx="1964359" cy="1761029"/>
          </a:xfrm>
          <a:prstGeom prst="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1200" dirty="0">
                <a:solidFill>
                  <a:schemeClr val="accent2">
                    <a:lumMod val="50000"/>
                  </a:schemeClr>
                </a:solidFill>
              </a:rPr>
              <a:t>Key</a:t>
            </a:r>
          </a:p>
        </p:txBody>
      </p:sp>
    </p:spTree>
    <p:extLst>
      <p:ext uri="{BB962C8B-B14F-4D97-AF65-F5344CB8AC3E}">
        <p14:creationId xmlns:p14="http://schemas.microsoft.com/office/powerpoint/2010/main" val="36281536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960AA-276A-BDBC-C0FC-2965403AE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ACT VDR protects both the client and Proserv employees from copyright infringement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4E9397-B869-750D-5491-34351959B01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ACT Virtual Data Room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CBF189-6B75-F092-07AC-399A9BAC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735" y="1412876"/>
            <a:ext cx="6377516" cy="4716463"/>
          </a:xfrm>
        </p:spPr>
        <p:txBody>
          <a:bodyPr/>
          <a:lstStyle/>
          <a:p>
            <a:pPr algn="just">
              <a:lnSpc>
                <a:spcPct val="115000"/>
              </a:lnSpc>
            </a:pPr>
            <a:r>
              <a:rPr lang="en-GB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ACT projects often require study of customer and third-party information that may be subject to Intellectual Property (IP) rights that do not belong to Proserv, including information protected by Copyright.</a:t>
            </a:r>
          </a:p>
          <a:p>
            <a:pPr algn="just">
              <a:lnSpc>
                <a:spcPct val="115000"/>
              </a:lnSpc>
            </a:pPr>
            <a:r>
              <a:rPr lang="en-GB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Proserv respects valid third-party intellectual property rights and will not knowingly infringe such rights. Unauthorised use of third-party intellectual property rights may expose Proserv, Proserv Client and Proserv Personnel to potential legal claims, damages, and reputational loss.</a:t>
            </a:r>
          </a:p>
          <a:p>
            <a:r>
              <a:rPr lang="en-GB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Proserv ACT VDR is a virtual data room where documents that contain copyright or otherwise sensitive information can be viewed in a robust manner without being inadvertently copied.  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1400" dirty="0">
                <a:cs typeface="Times New Roman" panose="02020603050405020304" pitchFamily="18" charset="0"/>
              </a:rPr>
              <a:t>Data is held on a physical 3</a:t>
            </a:r>
            <a:r>
              <a:rPr lang="en-GB" sz="1400" baseline="30000" dirty="0">
                <a:cs typeface="Times New Roman" panose="02020603050405020304" pitchFamily="18" charset="0"/>
              </a:rPr>
              <a:t>rd</a:t>
            </a:r>
            <a:r>
              <a:rPr lang="en-GB" sz="1400" dirty="0">
                <a:cs typeface="Times New Roman" panose="02020603050405020304" pitchFamily="18" charset="0"/>
              </a:rPr>
              <a:t> party server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1400" dirty="0">
                <a:cs typeface="Times New Roman" panose="02020603050405020304" pitchFamily="18" charset="0"/>
              </a:rPr>
              <a:t>encrypted in transfer and at rest, 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1400" dirty="0">
                <a:cs typeface="Times New Roman" panose="02020603050405020304" pitchFamily="18" charset="0"/>
              </a:rPr>
              <a:t>is subject to an annual penetration test, 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1400" dirty="0">
                <a:cs typeface="Times New Roman" panose="02020603050405020304" pitchFamily="18" charset="0"/>
              </a:rPr>
              <a:t>located within a SOC2 and ISO27001 certified datacentre, 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1400" dirty="0">
                <a:cs typeface="Times New Roman" panose="02020603050405020304" pitchFamily="18" charset="0"/>
              </a:rPr>
              <a:t>compliant with GDPR, HIPPA and Privacy Shield Data Processing</a:t>
            </a:r>
            <a:endParaRPr lang="en-GB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All users only view documents in a view which uses a watermark feature 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Users, other than the Proserv client, cannot download, save, print, copy or paste any information</a:t>
            </a:r>
          </a:p>
          <a:p>
            <a:endParaRPr lang="en-GB" sz="1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C64BF6-799A-FF13-EA5A-A8261DDE1A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9243"/>
          <a:stretch/>
        </p:blipFill>
        <p:spPr>
          <a:xfrm>
            <a:off x="7163257" y="1412876"/>
            <a:ext cx="4714418" cy="32239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070410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622D4-DBF3-D1EB-90D0-72CFE6092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Track Record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64BE70-DF24-C454-8D04-B3D87B5182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ACT Projects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B8A41070-86A7-843B-6301-1D05AE5D00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89300" y="2071830"/>
            <a:ext cx="3869699" cy="3909036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B33C8F7-977E-C7F1-62AA-2F8FDCFA0F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734" y="2071831"/>
            <a:ext cx="3206749" cy="294122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C64D7B2-61CA-82A5-8C07-FE4C2F7E8A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9866" y="2071831"/>
            <a:ext cx="3392050" cy="3538407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5703BBA-8FE3-2010-2C65-7D2E93ED9FD6}"/>
              </a:ext>
            </a:extLst>
          </p:cNvPr>
          <p:cNvSpPr txBox="1">
            <a:spLocks/>
          </p:cNvSpPr>
          <p:nvPr/>
        </p:nvSpPr>
        <p:spPr>
          <a:xfrm>
            <a:off x="575734" y="1412876"/>
            <a:ext cx="11040533" cy="4716463"/>
          </a:xfrm>
          <a:prstGeom prst="rect">
            <a:avLst/>
          </a:prstGeom>
        </p:spPr>
        <p:txBody>
          <a:bodyPr anchor="t"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Tx/>
              <a:buNone/>
              <a:tabLst/>
              <a:defRPr sz="1600" kern="1200" baseline="0">
                <a:solidFill>
                  <a:schemeClr val="accent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 kern="1200">
                <a:solidFill>
                  <a:schemeClr val="accent2"/>
                </a:solidFill>
                <a:latin typeface="+mn-lt"/>
                <a:ea typeface="+mn-ea"/>
                <a:cs typeface="Arial" pitchFamily="34" charset="0"/>
              </a:defRPr>
            </a:lvl2pPr>
            <a:lvl3pPr marL="914400" indent="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2A900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accent2"/>
                </a:solidFill>
                <a:latin typeface="+mn-lt"/>
                <a:ea typeface="+mn-ea"/>
                <a:cs typeface="Arial" pitchFamily="34" charset="0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2A9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marR="0" indent="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None/>
              <a:tabLst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8pPr>
            <a:lvl9pPr marL="3886200" marR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A900"/>
              </a:buClr>
              <a:buSzTx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48 co-exist solutions delivered since 2006 to 16 different operators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2925944"/>
      </p:ext>
    </p:extLst>
  </p:cSld>
  <p:clrMapOvr>
    <a:masterClrMapping/>
  </p:clrMapOvr>
</p:sld>
</file>

<file path=ppt/theme/theme1.xml><?xml version="1.0" encoding="utf-8"?>
<a:theme xmlns:a="http://schemas.openxmlformats.org/drawingml/2006/main" name="Proserv Theme - Presentation">
  <a:themeElements>
    <a:clrScheme name="Proserv Expanded Colour Set">
      <a:dk1>
        <a:srgbClr val="5B6770"/>
      </a:dk1>
      <a:lt1>
        <a:srgbClr val="FFFFFF"/>
      </a:lt1>
      <a:dk2>
        <a:srgbClr val="5B6770"/>
      </a:dk2>
      <a:lt2>
        <a:srgbClr val="FFFFFF"/>
      </a:lt2>
      <a:accent1>
        <a:srgbClr val="F2A900"/>
      </a:accent1>
      <a:accent2>
        <a:srgbClr val="5B6770"/>
      </a:accent2>
      <a:accent3>
        <a:srgbClr val="000000"/>
      </a:accent3>
      <a:accent4>
        <a:srgbClr val="840B55"/>
      </a:accent4>
      <a:accent5>
        <a:srgbClr val="00A3E0"/>
      </a:accent5>
      <a:accent6>
        <a:srgbClr val="6CC24A"/>
      </a:accent6>
      <a:hlink>
        <a:srgbClr val="5B6770"/>
      </a:hlink>
      <a:folHlink>
        <a:srgbClr val="F2A900"/>
      </a:folHlink>
    </a:clrScheme>
    <a:fontScheme name="Proserv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2A900"/>
        </a:solidFill>
        <a:ln w="5715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a:style>
    </a:spDef>
    <a:lnDef>
      <a:spPr>
        <a:ln w="38100">
          <a:headEnd type="none" w="med" len="med"/>
          <a:tailEnd type="none" w="med" len="med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marL="285750" indent="-285750">
          <a:spcBef>
            <a:spcPts val="600"/>
          </a:spcBef>
          <a:spcAft>
            <a:spcPts val="600"/>
          </a:spcAft>
          <a:buClr>
            <a:srgbClr val="F2A900"/>
          </a:buClr>
          <a:buFont typeface="Arial" panose="020B0604020202020204" pitchFamily="34" charset="0"/>
          <a:buChar char="•"/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oserv Controls Presentation Template.potx" id="{4ABF530C-EF70-49CF-9BEA-2F8F28A468C4}" vid="{E9EB2099-1963-40BD-B28E-08BB5AC195B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5A22E7AE2F9DB4D9C0E430E20B793FC" ma:contentTypeVersion="15" ma:contentTypeDescription="Create a new document." ma:contentTypeScope="" ma:versionID="d2ecc443fe12fb755e0b7afb48183a5f">
  <xsd:schema xmlns:xsd="http://www.w3.org/2001/XMLSchema" xmlns:xs="http://www.w3.org/2001/XMLSchema" xmlns:p="http://schemas.microsoft.com/office/2006/metadata/properties" xmlns:ns2="7747c9a4-c484-4072-80c5-b8335af26eac" xmlns:ns3="6c9ca52c-2b36-41af-ae54-807b92df9372" targetNamespace="http://schemas.microsoft.com/office/2006/metadata/properties" ma:root="true" ma:fieldsID="164b5c5ce06684e051b009205a7e5ffb" ns2:_="" ns3:_="">
    <xsd:import namespace="7747c9a4-c484-4072-80c5-b8335af26eac"/>
    <xsd:import namespace="6c9ca52c-2b36-41af-ae54-807b92df937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ObjectDetectorVersions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47c9a4-c484-4072-80c5-b8335af26ea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3efa0386-f7b5-4d07-92eb-bcfc2b7104fe}" ma:internalName="TaxCatchAll" ma:showField="CatchAllData" ma:web="7747c9a4-c484-4072-80c5-b8335af26e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9ca52c-2b36-41af-ae54-807b92df937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cf1a0fc4-f43f-4d6f-8875-2ddb7667b1c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c9ca52c-2b36-41af-ae54-807b92df9372">
      <Terms xmlns="http://schemas.microsoft.com/office/infopath/2007/PartnerControls"/>
    </lcf76f155ced4ddcb4097134ff3c332f>
    <TaxCatchAll xmlns="7747c9a4-c484-4072-80c5-b8335af26eac" xsi:nil="true"/>
  </documentManagement>
</p:properties>
</file>

<file path=customXml/itemProps1.xml><?xml version="1.0" encoding="utf-8"?>
<ds:datastoreItem xmlns:ds="http://schemas.openxmlformats.org/officeDocument/2006/customXml" ds:itemID="{2759AC97-4C0E-464E-89BA-0C7902D0D2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91107C6-A0A2-466E-B142-FF0D8D48ACCB}"/>
</file>

<file path=customXml/itemProps3.xml><?xml version="1.0" encoding="utf-8"?>
<ds:datastoreItem xmlns:ds="http://schemas.openxmlformats.org/officeDocument/2006/customXml" ds:itemID="{44C2AFFF-F4A1-41DE-BD3D-2172B66C6AC0}">
  <ds:schemaRefs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1 - Presentation Template</Template>
  <TotalTime>715</TotalTime>
  <Words>1535</Words>
  <Application>Microsoft Office PowerPoint</Application>
  <PresentationFormat>Widescreen</PresentationFormat>
  <Paragraphs>253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Symbol</vt:lpstr>
      <vt:lpstr>Proserv Theme - Presentation</vt:lpstr>
      <vt:lpstr>Proserv ACT Solutions</vt:lpstr>
      <vt:lpstr>Rejuvenate failing and unreliable subsea control system electronics</vt:lpstr>
      <vt:lpstr>Upgrade, Replace, Co-exist, Refurbish</vt:lpstr>
      <vt:lpstr> Brownfield upgrade options with Proserv means that you are no longer tied to the OEM</vt:lpstr>
      <vt:lpstr>Extending life, extending fields, upgrading for new instrumentation and functions</vt:lpstr>
      <vt:lpstr>From co-exist for instruments to full data protocol solutions </vt:lpstr>
      <vt:lpstr>ACT solutions delivered and in development </vt:lpstr>
      <vt:lpstr>The ACT VDR protects both the client and Proserv employees from copyright infringement </vt:lpstr>
      <vt:lpstr>Track Record </vt:lpstr>
      <vt:lpstr>Obsolete SCM and technology upgrade  - Ithaca Anglia </vt:lpstr>
      <vt:lpstr>SCM retrofit due to obsolete OEM and technology upgrade </vt:lpstr>
      <vt:lpstr>North Sea legacy subsea control module (SCM) – refurbishment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Proserv ACT Solutions</dc:title>
  <dc:creator>Alan Peek</dc:creator>
  <cp:lastModifiedBy>Jennifer Hutchinson</cp:lastModifiedBy>
  <cp:revision>2</cp:revision>
  <dcterms:created xsi:type="dcterms:W3CDTF">2023-01-09T14:19:20Z</dcterms:created>
  <dcterms:modified xsi:type="dcterms:W3CDTF">2023-03-28T15:01:53Z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0x01010085A22E7AE2F9DB4D9C0E430E20B793FC</vt:lpwstr>
  </property>
</Properties>
</file>